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CA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0" y="2019600"/>
            <a:ext cx="12191040" cy="410472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" name="Picture 6"/>
          <p:cNvPicPr/>
          <p:nvPr/>
        </p:nvPicPr>
        <p:blipFill>
          <a:blip r:embed="rId14"/>
          <a:srcRect t="1526" b="-1526"/>
          <a:stretch/>
        </p:blipFill>
        <p:spPr>
          <a:xfrm>
            <a:off x="0" y="6126480"/>
            <a:ext cx="12191040" cy="741960"/>
          </a:xfrm>
          <a:prstGeom prst="rect">
            <a:avLst/>
          </a:prstGeom>
          <a:ln>
            <a:noFill/>
          </a:ln>
        </p:spPr>
      </p:pic>
      <p:sp>
        <p:nvSpPr>
          <p:cNvPr id="2" name="Line 2"/>
          <p:cNvSpPr/>
          <p:nvPr/>
        </p:nvSpPr>
        <p:spPr>
          <a:xfrm>
            <a:off x="0" y="6128280"/>
            <a:ext cx="12191760" cy="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Line 3"/>
          <p:cNvSpPr/>
          <p:nvPr/>
        </p:nvSpPr>
        <p:spPr>
          <a:xfrm>
            <a:off x="2417760" y="3528360"/>
            <a:ext cx="8636760" cy="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CA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2019600"/>
            <a:ext cx="12191040" cy="410472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Picture 6"/>
          <p:cNvPicPr/>
          <p:nvPr/>
        </p:nvPicPr>
        <p:blipFill>
          <a:blip r:embed="rId14"/>
          <a:srcRect t="1526" b="-1526"/>
          <a:stretch/>
        </p:blipFill>
        <p:spPr>
          <a:xfrm>
            <a:off x="0" y="6126480"/>
            <a:ext cx="12191040" cy="741960"/>
          </a:xfrm>
          <a:prstGeom prst="rect">
            <a:avLst/>
          </a:prstGeom>
          <a:ln>
            <a:noFill/>
          </a:ln>
        </p:spPr>
      </p:pic>
      <p:sp>
        <p:nvSpPr>
          <p:cNvPr id="44" name="Line 2"/>
          <p:cNvSpPr/>
          <p:nvPr/>
        </p:nvSpPr>
        <p:spPr>
          <a:xfrm>
            <a:off x="0" y="6128280"/>
            <a:ext cx="12191760" cy="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Line 3"/>
          <p:cNvSpPr/>
          <p:nvPr/>
        </p:nvSpPr>
        <p:spPr>
          <a:xfrm>
            <a:off x="1453680" y="1846800"/>
            <a:ext cx="9607680" cy="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CA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3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cdot.senecacollege.ca/wiki/Tutorial3:_Advanced_File_Management_/_Quoting_Special_Characters#LINUX_PRACTICE_QUESTIONS" TargetMode="External"/><Relationship Id="rId2" Type="http://schemas.openxmlformats.org/officeDocument/2006/relationships/hyperlink" Target="https://wiki.cdot.senecacollege.ca/wiki/Tutorial3:_Advanced_File_Management_/_Quoting_Special_Characters#INVESTIGATION_1:_ABSOLUTE_.2F_RELATIVE_.2F_RELATIVE-TO-HOME_PATHNAMES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1964879" y="1059891"/>
            <a:ext cx="9291699" cy="382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0" anchor="b">
            <a:normAutofit/>
          </a:bodyPr>
          <a:lstStyle/>
          <a:p>
            <a:pPr>
              <a:lnSpc>
                <a:spcPct val="100000"/>
              </a:lnSpc>
              <a:spcAft>
                <a:spcPts val="1199"/>
              </a:spcAft>
            </a:pPr>
            <a:r>
              <a:rPr lang="en-US" sz="2400" b="0" strike="noStrike" cap="all" spc="-1">
                <a:solidFill>
                  <a:srgbClr val="000000"/>
                </a:solidFill>
                <a:latin typeface="Gill Sans MT"/>
                <a:ea typeface="DejaVu Sans"/>
              </a:rPr>
              <a:t>  ULI101</a:t>
            </a:r>
            <a:r>
              <a:rPr lang="en-US" sz="2400" b="0" strike="noStrike" cap="all" spc="-1" dirty="0">
                <a:solidFill>
                  <a:srgbClr val="000000"/>
                </a:solidFill>
                <a:latin typeface="Gill Sans MT"/>
                <a:ea typeface="DejaVu Sans"/>
              </a:rPr>
              <a:t>:  Introduction to Unix / Linux and the </a:t>
            </a:r>
            <a:r>
              <a:rPr lang="en-US" sz="2400" b="0" strike="noStrike" cap="all" spc="-1">
                <a:solidFill>
                  <a:srgbClr val="000000"/>
                </a:solidFill>
                <a:latin typeface="Gill Sans MT"/>
                <a:ea typeface="DejaVu Sans"/>
              </a:rPr>
              <a:t>Internet </a:t>
            </a:r>
            <a:r>
              <a:rPr lang="en-US" sz="2200" b="0" strike="noStrike" cap="all" spc="-1">
                <a:solidFill>
                  <a:srgbClr val="000000"/>
                </a:solidFill>
                <a:latin typeface="Gill Sans MT"/>
                <a:ea typeface="DejaVu Sans"/>
              </a:rPr>
              <a:t>  </a:t>
            </a:r>
          </a:p>
          <a:p>
            <a:pPr>
              <a:lnSpc>
                <a:spcPct val="100000"/>
              </a:lnSpc>
              <a:spcAft>
                <a:spcPts val="1199"/>
              </a:spcAft>
            </a:pPr>
            <a:r>
              <a:rPr dirty="0"/>
              <a:t/>
            </a:r>
            <a:br>
              <a:rPr dirty="0"/>
            </a:br>
            <a:r>
              <a:rPr lang="en-US" sz="2200" b="0" strike="noStrike" cap="all" spc="-1" dirty="0">
                <a:solidFill>
                  <a:srgbClr val="000000"/>
                </a:solidFill>
                <a:latin typeface="Gill Sans MT"/>
                <a:ea typeface="DejaVu Sans"/>
              </a:rPr>
              <a:t>   </a:t>
            </a:r>
            <a:r>
              <a:rPr lang="en-US" sz="2200" b="0" strike="noStrike" cap="all" spc="-1" dirty="0">
                <a:solidFill>
                  <a:srgbClr val="0070C0"/>
                </a:solidFill>
                <a:latin typeface="Gill Sans MT"/>
                <a:ea typeface="DejaVu Sans"/>
              </a:rPr>
              <a:t>Week 3:  Lesson 1</a:t>
            </a: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lang="en-US" sz="2200" b="0" strike="noStrike" cap="all" spc="-1" dirty="0">
                <a:solidFill>
                  <a:srgbClr val="000000"/>
                </a:solidFill>
                <a:latin typeface="Gill Sans MT"/>
                <a:ea typeface="DejaVu Sans"/>
              </a:rPr>
              <a:t>   </a:t>
            </a:r>
            <a:r>
              <a:rPr lang="en-CA" sz="2200" b="0" strike="noStrike" cap="all" spc="-1" dirty="0">
                <a:solidFill>
                  <a:srgbClr val="0070C0"/>
                </a:solidFill>
                <a:latin typeface="Gill Sans MT"/>
                <a:ea typeface="DejaVu Sans"/>
              </a:rPr>
              <a:t>Advanced File Management</a:t>
            </a: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endParaRPr lang="en-CA" sz="2200" b="0" strike="noStrike" spc="-1" dirty="0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1964880" y="4941720"/>
            <a:ext cx="9088920" cy="97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rmAutofit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1800" b="0" strike="noStrike" cap="all" spc="-1">
                <a:solidFill>
                  <a:srgbClr val="000000"/>
                </a:solidFill>
                <a:latin typeface="Gill Sans MT"/>
                <a:ea typeface="DejaVu Sans"/>
              </a:rPr>
              <a:t>Photos and icons used in this slide show are licensed under </a:t>
            </a:r>
            <a:r>
              <a:rPr lang="en-CA" sz="1800" b="0" u="sng" strike="noStrike" cap="all" spc="-1">
                <a:solidFill>
                  <a:srgbClr val="FA2B5C"/>
                </a:solidFill>
                <a:uFillTx/>
                <a:latin typeface="Gill Sans MT"/>
                <a:ea typeface="DejaVu Sans"/>
                <a:hlinkClick r:id="rId2"/>
              </a:rPr>
              <a:t>CC BY-SA</a:t>
            </a:r>
            <a:endParaRPr lang="en-CA" sz="18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endParaRPr lang="en-CA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1451520" y="804600"/>
            <a:ext cx="9602280" cy="104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0" strike="noStrike" cap="all" spc="-1" dirty="0" smtClean="0">
                <a:solidFill>
                  <a:srgbClr val="000000"/>
                </a:solidFill>
                <a:latin typeface="Gill Sans MT"/>
                <a:ea typeface="DejaVu Sans"/>
              </a:rPr>
              <a:t>HOMEWORK</a:t>
            </a:r>
            <a:endParaRPr lang="en-CA" sz="2800" b="0" strike="noStrike" spc="-1" dirty="0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1451520" y="1875436"/>
            <a:ext cx="9602280" cy="38329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400" b="1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Getting Practice</a:t>
            </a:r>
            <a:endParaRPr lang="en-CA" sz="24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000" b="0" strike="noStrike" spc="-1" dirty="0" smtClean="0">
                <a:solidFill>
                  <a:srgbClr val="000000"/>
                </a:solidFill>
                <a:latin typeface="Gill Sans MT"/>
                <a:ea typeface="DejaVu Sans"/>
              </a:rPr>
              <a:t>Perform online </a:t>
            </a:r>
            <a:r>
              <a:rPr lang="en-CA" sz="2000" b="1" strike="noStrike" spc="-1" dirty="0" smtClean="0">
                <a:solidFill>
                  <a:srgbClr val="000000"/>
                </a:solidFill>
                <a:latin typeface="Gill Sans MT"/>
                <a:ea typeface="DejaVu Sans"/>
              </a:rPr>
              <a:t>Tutorial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3:  Advanced File Management / </a:t>
            </a:r>
            <a:r>
              <a:rPr lang="en-CA" sz="2000" b="1" strike="noStrike" spc="-1" dirty="0" smtClean="0">
                <a:solidFill>
                  <a:srgbClr val="000000"/>
                </a:solidFill>
                <a:latin typeface="Gill Sans MT"/>
                <a:ea typeface="DejaVu Sans"/>
              </a:rPr>
              <a:t>                                          Quoting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Special </a:t>
            </a:r>
            <a:r>
              <a:rPr lang="en-CA" sz="2000" b="1" strike="noStrike" spc="-1" dirty="0" smtClean="0">
                <a:solidFill>
                  <a:srgbClr val="000000"/>
                </a:solidFill>
                <a:latin typeface="Gill Sans MT"/>
                <a:ea typeface="DejaVu Sans"/>
              </a:rPr>
              <a:t>Characters</a:t>
            </a:r>
            <a:br>
              <a:rPr lang="en-CA" sz="2000" b="1" strike="noStrike" spc="-1" dirty="0" smtClean="0">
                <a:solidFill>
                  <a:srgbClr val="000000"/>
                </a:solidFill>
                <a:latin typeface="Gill Sans MT"/>
                <a:ea typeface="DejaVu Sans"/>
              </a:rPr>
            </a:br>
            <a:r>
              <a:rPr lang="en-US" sz="1600" b="1" spc="-1" dirty="0">
                <a:solidFill>
                  <a:srgbClr val="000000"/>
                </a:solidFill>
              </a:rPr>
              <a:t>(Due: Friday Week </a:t>
            </a:r>
            <a:r>
              <a:rPr lang="en-US" sz="1600" b="1" spc="-1" dirty="0" smtClean="0">
                <a:solidFill>
                  <a:srgbClr val="000000"/>
                </a:solidFill>
              </a:rPr>
              <a:t>4 </a:t>
            </a:r>
            <a:r>
              <a:rPr lang="en-US" sz="1600" b="1" spc="-1" dirty="0">
                <a:solidFill>
                  <a:srgbClr val="000000"/>
                </a:solidFill>
              </a:rPr>
              <a:t>@ midnight for a 2% grade</a:t>
            </a:r>
            <a:r>
              <a:rPr lang="en-US" sz="1600" b="1" spc="-1" dirty="0" smtClean="0">
                <a:solidFill>
                  <a:srgbClr val="000000"/>
                </a:solidFill>
              </a:rPr>
              <a:t>)</a:t>
            </a:r>
            <a:r>
              <a:rPr lang="en-US" sz="1600" spc="-1" dirty="0" smtClean="0">
                <a:solidFill>
                  <a:srgbClr val="000000"/>
                </a:solidFill>
              </a:rPr>
              <a:t>:</a:t>
            </a:r>
            <a:r>
              <a:rPr lang="en-US" sz="2000" spc="-1" dirty="0" smtClean="0">
                <a:solidFill>
                  <a:srgbClr val="000000"/>
                </a:solidFill>
              </a:rPr>
              <a:t/>
            </a:r>
            <a:br>
              <a:rPr lang="en-US" sz="2000" spc="-1" dirty="0" smtClean="0">
                <a:solidFill>
                  <a:srgbClr val="000000"/>
                </a:solidFill>
              </a:rPr>
            </a:br>
            <a:endParaRPr lang="en-CA" sz="2000" b="1" strike="noStrike" spc="-1" dirty="0" smtClean="0">
              <a:solidFill>
                <a:srgbClr val="000000"/>
              </a:solidFill>
              <a:latin typeface="Gill Sans MT"/>
              <a:ea typeface="DejaVu Sans"/>
            </a:endParaRPr>
          </a:p>
          <a:p>
            <a:pPr marL="742950" lvl="1" indent="-285750">
              <a:lnSpc>
                <a:spcPct val="12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CA" spc="-1" dirty="0" smtClean="0">
                <a:latin typeface="Arial"/>
                <a:hlinkClick r:id="rId2"/>
              </a:rPr>
              <a:t>INVESTIGATION</a:t>
            </a:r>
            <a:r>
              <a:rPr lang="en-CA" b="0" u="sng" strike="noStrike" spc="-1" dirty="0" smtClean="0">
                <a:solidFill>
                  <a:srgbClr val="FA2B5C"/>
                </a:solidFill>
                <a:uFillTx/>
                <a:latin typeface="Gill Sans MT"/>
                <a:ea typeface="DejaVu Sans"/>
                <a:hlinkClick r:id="rId2"/>
              </a:rPr>
              <a:t> </a:t>
            </a:r>
            <a:r>
              <a:rPr lang="en-CA" b="0" u="sng" strike="noStrike" spc="-1" dirty="0">
                <a:solidFill>
                  <a:srgbClr val="FA2B5C"/>
                </a:solidFill>
                <a:uFillTx/>
                <a:latin typeface="Gill Sans MT"/>
                <a:ea typeface="DejaVu Sans"/>
                <a:hlinkClick r:id="rId2"/>
              </a:rPr>
              <a:t>1: ABSOLUTE / RELATIVE / RELATIVE-TO-HOME PATHNAMES</a:t>
            </a:r>
            <a:endParaRPr lang="en-CA" b="0" strike="noStrike" spc="-1" dirty="0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CA" sz="1800" b="0" u="sng" strike="noStrike" spc="-1" dirty="0">
                <a:solidFill>
                  <a:srgbClr val="FA2B5C"/>
                </a:solidFill>
                <a:uFillTx/>
                <a:latin typeface="Gill Sans MT"/>
                <a:ea typeface="DejaVu Sans"/>
                <a:hlinkClick r:id="rId3"/>
              </a:rPr>
              <a:t>LINUX PRACTICE QUESTIONS</a:t>
            </a:r>
            <a:r>
              <a:rPr lang="en-CA" sz="18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  (Questions 1 – 8)</a:t>
            </a:r>
            <a:r>
              <a:rPr lang="en-CA" sz="14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 </a:t>
            </a:r>
            <a:endParaRPr lang="en-CA" sz="1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451520" y="804600"/>
            <a:ext cx="9602280" cy="104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  <a:ea typeface="DejaVu Sans"/>
              </a:rPr>
              <a:t>Lesson 1  topics</a:t>
            </a:r>
            <a:endParaRPr lang="en-CA" sz="3200" b="0" strike="noStrike" spc="-1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1451520" y="1852920"/>
            <a:ext cx="9602280" cy="40063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File Pathname Types</a:t>
            </a:r>
            <a:endParaRPr lang="en-CA" sz="2000" b="0" strike="noStrike" spc="-1" dirty="0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Absolute File Pathnames</a:t>
            </a:r>
            <a:endParaRPr lang="en-CA" sz="1800" b="0" strike="noStrike" spc="-1" dirty="0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Relative File Pathnames</a:t>
            </a:r>
            <a:endParaRPr lang="en-CA" sz="1800" b="0" strike="noStrike" spc="-1" dirty="0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Relative-to-home File Pathnames</a:t>
            </a:r>
            <a:endParaRPr lang="en-CA" sz="1800" b="0" strike="noStrike" spc="-1" dirty="0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Demonstration</a:t>
            </a:r>
            <a:endParaRPr lang="en-CA" sz="18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Perform Week 3 Tutorial</a:t>
            </a:r>
            <a:endParaRPr lang="en-CA" sz="2000" b="0" strike="noStrike" spc="-1" dirty="0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Investigation 1</a:t>
            </a:r>
            <a:endParaRPr lang="en-CA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1451520" y="804600"/>
            <a:ext cx="9602280" cy="104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Gill Sans MT"/>
                <a:ea typeface="DejaVu Sans"/>
              </a:rPr>
              <a:t>FILE PATHNAME TYPES</a:t>
            </a:r>
            <a:endParaRPr lang="en-CA" sz="3200" b="0" strike="noStrike" spc="-1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1451520" y="1870676"/>
            <a:ext cx="7884720" cy="39175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2000" lnSpcReduction="20000"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400" b="1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Purpose of File Pathnames</a:t>
            </a:r>
            <a:endParaRPr lang="en-CA" sz="24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0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As previously mentioned, a 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pathname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 is a 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fully-specified location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 of a unique filename within a </a:t>
            </a:r>
            <a:r>
              <a:rPr dirty="0"/>
              <a:t/>
            </a:r>
            <a:br>
              <a:rPr dirty="0"/>
            </a:br>
            <a:r>
              <a:rPr lang="en-CA" sz="20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file system. The concept of a pathname relates to every operating system including:</a:t>
            </a:r>
            <a:r>
              <a:rPr dirty="0"/>
              <a:t/>
            </a:r>
            <a:br>
              <a:rPr dirty="0"/>
            </a:br>
            <a:r>
              <a:rPr lang="en-CA" sz="20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 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Unix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, 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Linux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, 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MS-DOS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, 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MS-Windows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, 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Apple-Macintosh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, etc.</a:t>
            </a:r>
            <a:endParaRPr lang="en-CA" sz="20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0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Last week, we used a pathname from our home directory to create and manipulate directories </a:t>
            </a:r>
            <a:r>
              <a:rPr dirty="0"/>
              <a:t/>
            </a:r>
            <a:br>
              <a:rPr dirty="0"/>
            </a:br>
            <a:r>
              <a:rPr lang="en-CA" sz="20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and text files. There are different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types of pathnames 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that we can use to access a directory or text file.</a:t>
            </a:r>
            <a:endParaRPr lang="en-CA" sz="20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000" b="1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For Example:</a:t>
            </a: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lang="en-CA" sz="2000" b="1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/home/</a:t>
            </a:r>
            <a:r>
              <a:rPr lang="en-CA" sz="2000" b="1" strike="noStrike" spc="-1" dirty="0" err="1">
                <a:solidFill>
                  <a:srgbClr val="000000"/>
                </a:solidFill>
                <a:latin typeface="Gill Sans MT"/>
                <a:ea typeface="DejaVu Sans"/>
              </a:rPr>
              <a:t>userid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/uli101/cars.txt (</a:t>
            </a:r>
            <a:r>
              <a:rPr lang="en-CA" sz="2000" b="1" strike="noStrike" spc="-1" dirty="0">
                <a:solidFill>
                  <a:srgbClr val="0070C0"/>
                </a:solidFill>
                <a:latin typeface="Gill Sans MT"/>
                <a:ea typeface="DejaVu Sans"/>
              </a:rPr>
              <a:t>absolute pathname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)</a:t>
            </a:r>
            <a:r>
              <a:rPr dirty="0"/>
              <a:t/>
            </a:r>
            <a:br>
              <a:rPr dirty="0"/>
            </a:br>
            <a:r>
              <a:rPr lang="en-CA" sz="2000" b="1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samples/cars.txt (</a:t>
            </a:r>
            <a:r>
              <a:rPr lang="en-CA" sz="2000" b="1" strike="noStrike" spc="-1" dirty="0">
                <a:solidFill>
                  <a:srgbClr val="0070C0"/>
                </a:solidFill>
                <a:latin typeface="Gill Sans MT"/>
                <a:ea typeface="DejaVu Sans"/>
              </a:rPr>
              <a:t>relative pathname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)</a:t>
            </a:r>
            <a:r>
              <a:rPr dirty="0"/>
              <a:t/>
            </a:r>
            <a:br>
              <a:rPr dirty="0"/>
            </a:br>
            <a:r>
              <a:rPr lang="en-CA" sz="2000" b="1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~/cars.txt (</a:t>
            </a:r>
            <a:r>
              <a:rPr lang="en-CA" sz="2000" b="1" strike="noStrike" spc="-1" dirty="0">
                <a:solidFill>
                  <a:srgbClr val="0070C0"/>
                </a:solidFill>
                <a:latin typeface="Gill Sans MT"/>
                <a:ea typeface="DejaVu Sans"/>
              </a:rPr>
              <a:t>relative-to-home pathname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)</a:t>
            </a:r>
            <a:r>
              <a:rPr dirty="0"/>
              <a:t/>
            </a:r>
            <a:br>
              <a:rPr dirty="0"/>
            </a:br>
            <a:endParaRPr lang="en-CA" sz="20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0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These types of file pathnames can make it more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efficient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 (i.e.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less keystrokes 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for users to type)</a:t>
            </a:r>
            <a:endParaRPr lang="en-CA" sz="2000" b="0" strike="noStrike" spc="-1" dirty="0">
              <a:latin typeface="Arial"/>
            </a:endParaRPr>
          </a:p>
        </p:txBody>
      </p:sp>
      <p:pic>
        <p:nvPicPr>
          <p:cNvPr id="132" name="Picture 5" descr="A close up of a logo&#10;&#10;Description automatically generated"/>
          <p:cNvPicPr/>
          <p:nvPr/>
        </p:nvPicPr>
        <p:blipFill>
          <a:blip r:embed="rId2"/>
          <a:stretch/>
        </p:blipFill>
        <p:spPr>
          <a:xfrm>
            <a:off x="10815484" y="540774"/>
            <a:ext cx="992764" cy="1074139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1451520" y="804600"/>
            <a:ext cx="9602280" cy="104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0" strike="noStrike" cap="all" spc="-1">
                <a:solidFill>
                  <a:srgbClr val="000000"/>
                </a:solidFill>
                <a:latin typeface="Gill Sans MT"/>
                <a:ea typeface="DejaVu Sans"/>
              </a:rPr>
              <a:t>FILE PATHNAME  TYPES</a:t>
            </a:r>
            <a:endParaRPr lang="en-CA" sz="2800" b="0" strike="noStrike" spc="-1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1451520" y="1875440"/>
            <a:ext cx="6634080" cy="39660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6000"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000" b="1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Absolute Pathnames</a:t>
            </a:r>
            <a:endParaRPr lang="en-CA" sz="20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18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An </a:t>
            </a:r>
            <a:r>
              <a:rPr lang="en-CA" sz="1800" b="1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absolute pathname</a:t>
            </a:r>
            <a:r>
              <a:rPr lang="en-CA" sz="18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 is a path to a file or directory always </a:t>
            </a:r>
            <a:r>
              <a:rPr lang="en-CA" sz="1800" b="0" u="sng" strike="noStrike" spc="-1" dirty="0">
                <a:solidFill>
                  <a:srgbClr val="000000"/>
                </a:solidFill>
                <a:uFillTx/>
                <a:latin typeface="Gill Sans MT"/>
                <a:ea typeface="DejaVu Sans"/>
              </a:rPr>
              <a:t>beginning</a:t>
            </a:r>
            <a:r>
              <a:rPr lang="en-CA" sz="18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 from the </a:t>
            </a:r>
            <a:r>
              <a:rPr lang="en-CA" sz="1800" b="1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root directory (i.e. / )</a:t>
            </a:r>
            <a:r>
              <a:rPr lang="en-CA" sz="18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.</a:t>
            </a:r>
            <a:endParaRPr lang="en-CA" sz="18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18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This type of pathname is referred to as </a:t>
            </a:r>
            <a:r>
              <a:rPr lang="en-CA" sz="1800" b="1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absolute</a:t>
            </a:r>
            <a:r>
              <a:rPr lang="en-CA" sz="18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 because the pathname always begins ABSOLUTELY from the </a:t>
            </a:r>
            <a:r>
              <a:rPr lang="en-CA" sz="1800" b="1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root directory</a:t>
            </a:r>
            <a:r>
              <a:rPr lang="en-CA" sz="18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 </a:t>
            </a:r>
            <a:r>
              <a:rPr dirty="0"/>
              <a:t/>
            </a:r>
            <a:br>
              <a:rPr dirty="0"/>
            </a:br>
            <a:r>
              <a:rPr lang="en-CA" sz="1800" b="0" u="sng" strike="noStrike" spc="-1" dirty="0">
                <a:solidFill>
                  <a:srgbClr val="000000"/>
                </a:solidFill>
                <a:uFillTx/>
                <a:latin typeface="Gill Sans MT"/>
                <a:ea typeface="DejaVu Sans"/>
              </a:rPr>
              <a:t>regardless</a:t>
            </a:r>
            <a:r>
              <a:rPr lang="en-CA" sz="18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 of your current directory location. </a:t>
            </a:r>
            <a:endParaRPr lang="en-CA" sz="18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18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In other words, this type of pathname requires that you always provide the </a:t>
            </a:r>
            <a:r>
              <a:rPr lang="en-CA" sz="1800" b="1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FULL</a:t>
            </a:r>
            <a:r>
              <a:rPr lang="en-CA" sz="18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 pathname starting with the root directory.</a:t>
            </a:r>
            <a:endParaRPr lang="en-CA" sz="18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18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Remember the Rhyme: </a:t>
            </a:r>
            <a:r>
              <a:rPr lang="en-CA" sz="1800" b="0" i="1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“If it is ABSOLUTE, it begins with ROOT!”</a:t>
            </a:r>
            <a:endParaRPr lang="en-CA" sz="1800" b="0" strike="noStrike" spc="-1" dirty="0">
              <a:latin typeface="Arial"/>
            </a:endParaRPr>
          </a:p>
        </p:txBody>
      </p:sp>
      <p:pic>
        <p:nvPicPr>
          <p:cNvPr id="135" name="Picture 8" descr="A picture containing clock&#10;&#10;Description automatically generated"/>
          <p:cNvPicPr/>
          <p:nvPr/>
        </p:nvPicPr>
        <p:blipFill>
          <a:blip r:embed="rId2"/>
          <a:stretch/>
        </p:blipFill>
        <p:spPr>
          <a:xfrm>
            <a:off x="9175062" y="2184572"/>
            <a:ext cx="1638867" cy="1413105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136" name="Picture 10" descr="A screenshot of a cell phone&#10;&#10;Description automatically generated"/>
          <p:cNvPicPr/>
          <p:nvPr/>
        </p:nvPicPr>
        <p:blipFill>
          <a:blip r:embed="rId3"/>
          <a:stretch/>
        </p:blipFill>
        <p:spPr>
          <a:xfrm>
            <a:off x="9175062" y="3971978"/>
            <a:ext cx="1638867" cy="1489880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1451520" y="804600"/>
            <a:ext cx="9602280" cy="104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0" strike="noStrike" cap="all" spc="-1">
                <a:solidFill>
                  <a:srgbClr val="000000"/>
                </a:solidFill>
                <a:latin typeface="Gill Sans MT"/>
                <a:ea typeface="DejaVu Sans"/>
              </a:rPr>
              <a:t>FILE PATHNAME  TYPES</a:t>
            </a:r>
            <a:endParaRPr lang="en-CA" sz="2800" b="0" strike="noStrike" spc="-1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1451520" y="1875440"/>
            <a:ext cx="6706440" cy="31937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7000"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000" b="1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Absolute Pathnames</a:t>
            </a:r>
            <a:endParaRPr lang="en-CA" sz="20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0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Advantages of using Absolute Pathnames:</a:t>
            </a:r>
            <a:endParaRPr lang="en-CA" sz="2000" b="0" strike="noStrike" spc="-1" dirty="0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CA" sz="18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Useful if you do NOT know your current directory location</a:t>
            </a:r>
            <a:endParaRPr lang="en-CA" sz="1800" b="0" strike="noStrike" spc="-1" dirty="0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CA" sz="18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Helps you to understand the FULL layout of pathname</a:t>
            </a:r>
            <a:endParaRPr lang="en-CA" sz="18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0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Examples:</a:t>
            </a:r>
            <a:r>
              <a:rPr dirty="0"/>
              <a:t/>
            </a:r>
            <a:br>
              <a:rPr dirty="0"/>
            </a:br>
            <a:r>
              <a:rPr lang="en-CA" sz="2000" b="1" i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/bin</a:t>
            </a:r>
            <a:r>
              <a:rPr dirty="0"/>
              <a:t/>
            </a:r>
            <a:br>
              <a:rPr dirty="0"/>
            </a:br>
            <a:r>
              <a:rPr lang="en-CA" sz="2000" b="1" i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/home/</a:t>
            </a:r>
            <a:r>
              <a:rPr lang="en-CA" sz="2000" b="1" i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userid</a:t>
            </a:r>
            <a:r>
              <a:rPr lang="en-CA" sz="2000" b="1" i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/uli101/examples</a:t>
            </a:r>
            <a:endParaRPr lang="en-CA" sz="2000" b="0" strike="noStrike" spc="-1" dirty="0">
              <a:latin typeface="Arial"/>
            </a:endParaRPr>
          </a:p>
        </p:txBody>
      </p:sp>
      <p:pic>
        <p:nvPicPr>
          <p:cNvPr id="6" name="Picture 8" descr="A picture containing clock&#10;&#10;Description automatically generated">
            <a:extLst>
              <a:ext uri="{FF2B5EF4-FFF2-40B4-BE49-F238E27FC236}">
                <a16:creationId xmlns:a16="http://schemas.microsoft.com/office/drawing/2014/main" id="{45F484E7-BBE7-4332-B947-F6268D980F82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9175062" y="2184572"/>
            <a:ext cx="1638867" cy="1413105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7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AB83C3B0-D11E-40B4-BED7-2F23084E5717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9175062" y="3971978"/>
            <a:ext cx="1638867" cy="1489880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1451520" y="804600"/>
            <a:ext cx="9602280" cy="104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0" strike="noStrike" cap="all" spc="-1">
                <a:solidFill>
                  <a:srgbClr val="000000"/>
                </a:solidFill>
                <a:latin typeface="Gill Sans MT"/>
                <a:ea typeface="DejaVu Sans"/>
              </a:rPr>
              <a:t>FILE PATHNAME  TYPES</a:t>
            </a:r>
            <a:endParaRPr lang="en-CA" sz="2800" b="0" strike="noStrike" spc="-1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1451520" y="1870676"/>
            <a:ext cx="6706440" cy="36601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000" b="1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Relative Pathnames</a:t>
            </a:r>
            <a:endParaRPr lang="en-CA" sz="20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18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A </a:t>
            </a:r>
            <a:r>
              <a:rPr lang="en-CA" sz="1800" b="1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relative pathname </a:t>
            </a:r>
            <a:r>
              <a:rPr lang="en-CA" sz="18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is a path to a file or directory </a:t>
            </a:r>
            <a:r>
              <a:rPr dirty="0"/>
              <a:t/>
            </a:r>
            <a:br>
              <a:rPr dirty="0"/>
            </a:br>
            <a:r>
              <a:rPr lang="en-CA" sz="18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that begins from your </a:t>
            </a:r>
            <a:r>
              <a:rPr lang="en-CA" sz="1800" b="1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current</a:t>
            </a:r>
            <a:r>
              <a:rPr lang="en-CA" sz="18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 directory. </a:t>
            </a:r>
            <a:endParaRPr lang="en-CA" sz="18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18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This is called a </a:t>
            </a:r>
            <a:r>
              <a:rPr lang="en-CA" sz="1800" b="0" i="1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relative pathname </a:t>
            </a:r>
            <a:r>
              <a:rPr lang="en-CA" sz="18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because it is used to locate </a:t>
            </a:r>
            <a:r>
              <a:rPr dirty="0"/>
              <a:t/>
            </a:r>
            <a:br>
              <a:rPr dirty="0"/>
            </a:br>
            <a:r>
              <a:rPr lang="en-CA" sz="18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a specific file </a:t>
            </a:r>
            <a:r>
              <a:rPr lang="en-CA" sz="1800" b="1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RELATIVE</a:t>
            </a:r>
            <a:r>
              <a:rPr lang="en-CA" sz="18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 to your </a:t>
            </a:r>
            <a:r>
              <a:rPr lang="en-CA" sz="1800" b="1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current directory</a:t>
            </a:r>
            <a:r>
              <a:rPr lang="en-CA" sz="18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.</a:t>
            </a:r>
            <a:endParaRPr lang="en-CA" sz="18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1800" b="1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NOTE:</a:t>
            </a:r>
            <a:r>
              <a:rPr lang="en-CA" sz="18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 In order to use relative pathnames, it is absolutely</a:t>
            </a:r>
            <a:r>
              <a:rPr lang="en-CA" sz="1800" b="0" u="sng" strike="noStrike" spc="-1" dirty="0">
                <a:solidFill>
                  <a:srgbClr val="000000"/>
                </a:solidFill>
                <a:uFillTx/>
                <a:latin typeface="Gill Sans MT"/>
                <a:ea typeface="DejaVu Sans"/>
              </a:rPr>
              <a:t> </a:t>
            </a:r>
            <a:r>
              <a:rPr lang="en-CA" sz="18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necessary that you know the </a:t>
            </a:r>
            <a:r>
              <a:rPr lang="en-CA" sz="1800" b="1" u="sng" strike="noStrike" spc="-1" dirty="0">
                <a:solidFill>
                  <a:srgbClr val="000000"/>
                </a:solidFill>
                <a:uFillTx/>
                <a:latin typeface="Gill Sans MT"/>
                <a:ea typeface="DejaVu Sans"/>
              </a:rPr>
              <a:t>location</a:t>
            </a:r>
            <a:r>
              <a:rPr lang="en-CA" sz="18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 of your </a:t>
            </a:r>
            <a:r>
              <a:rPr lang="en-CA" sz="1800" b="1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current directory</a:t>
            </a:r>
            <a:r>
              <a:rPr lang="en-CA" sz="18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!</a:t>
            </a:r>
            <a:endParaRPr lang="en-CA" sz="1800" b="0" strike="noStrike" spc="-1" dirty="0">
              <a:latin typeface="Arial"/>
            </a:endParaRPr>
          </a:p>
        </p:txBody>
      </p:sp>
      <p:pic>
        <p:nvPicPr>
          <p:cNvPr id="143" name="Picture 4" descr="A picture containing clock&#10;&#10;Description automatically generated"/>
          <p:cNvPicPr/>
          <p:nvPr/>
        </p:nvPicPr>
        <p:blipFill>
          <a:blip r:embed="rId2"/>
          <a:stretch/>
        </p:blipFill>
        <p:spPr>
          <a:xfrm>
            <a:off x="9179164" y="2177285"/>
            <a:ext cx="1638000" cy="1414800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144" name="Picture 6" descr="A picture containing clock&#10;&#10;Description automatically generated"/>
          <p:cNvPicPr/>
          <p:nvPr/>
        </p:nvPicPr>
        <p:blipFill>
          <a:blip r:embed="rId3"/>
          <a:stretch/>
        </p:blipFill>
        <p:spPr>
          <a:xfrm>
            <a:off x="9170286" y="3966974"/>
            <a:ext cx="1638000" cy="1490400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1451520" y="804600"/>
            <a:ext cx="9602280" cy="104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0" strike="noStrike" cap="all" spc="-1">
                <a:solidFill>
                  <a:srgbClr val="000000"/>
                </a:solidFill>
                <a:latin typeface="Gill Sans MT"/>
                <a:ea typeface="DejaVu Sans"/>
              </a:rPr>
              <a:t>FILE PATHNAME  TYPES</a:t>
            </a:r>
            <a:endParaRPr lang="en-CA" sz="2800" b="0" strike="noStrike" spc="-1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1451520" y="1870676"/>
            <a:ext cx="6706440" cy="39086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6000" lnSpcReduction="20000"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400" b="1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Relative Pathnames</a:t>
            </a:r>
            <a:endParaRPr lang="en-CA" sz="24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0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Relative Pathname Symbols:</a:t>
            </a:r>
            <a:endParaRPr lang="en-CA" sz="20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800" b="1" strike="noStrike" spc="-1" dirty="0">
                <a:solidFill>
                  <a:srgbClr val="0070C0"/>
                </a:solidFill>
                <a:latin typeface="Gill Sans MT"/>
                <a:ea typeface="DejaVu Sans"/>
              </a:rPr>
              <a:t>.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    A period "." represents the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current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 directory</a:t>
            </a:r>
            <a:r>
              <a:rPr dirty="0"/>
              <a:t/>
            </a:r>
            <a:br>
              <a:rPr dirty="0"/>
            </a:br>
            <a:r>
              <a:rPr lang="en-CA" sz="2800" b="1" strike="noStrike" spc="-1" dirty="0">
                <a:solidFill>
                  <a:srgbClr val="0070C0"/>
                </a:solidFill>
                <a:latin typeface="Gill Sans MT"/>
                <a:ea typeface="DejaVu Sans"/>
              </a:rPr>
              <a:t>..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  Two periods ".." represents the </a:t>
            </a:r>
            <a:r>
              <a:rPr lang="en-CA" sz="2000" b="1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parent</a:t>
            </a:r>
            <a:r>
              <a:rPr lang="en-CA" sz="20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 directory</a:t>
            </a:r>
            <a:r>
              <a:rPr dirty="0"/>
              <a:t/>
            </a:r>
            <a:br>
              <a:rPr dirty="0"/>
            </a:br>
            <a:r>
              <a:rPr lang="en-CA" sz="20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     (i.e. one directory level up)</a:t>
            </a:r>
            <a:endParaRPr lang="en-CA" sz="20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0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Advantages of using Relative Pathnames:</a:t>
            </a:r>
            <a:endParaRPr lang="en-CA" sz="2000" b="0" strike="noStrike" spc="-1" dirty="0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CA" sz="18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Possibly a shorter pathname (less typing) </a:t>
            </a:r>
            <a:endParaRPr lang="en-CA" sz="18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000" b="1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Examples:</a:t>
            </a: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lang="en-CA" sz="2000" b="1" i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../../../bin</a:t>
            </a:r>
            <a:r>
              <a:rPr dirty="0"/>
              <a:t/>
            </a:r>
            <a:br>
              <a:rPr dirty="0"/>
            </a:br>
            <a:r>
              <a:rPr lang="en-CA" sz="2000" b="1" i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examples</a:t>
            </a:r>
            <a:r>
              <a:rPr dirty="0"/>
              <a:t/>
            </a:r>
            <a:br>
              <a:rPr dirty="0"/>
            </a:br>
            <a:r>
              <a:rPr lang="en-CA" sz="2000" b="1" i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./examples</a:t>
            </a:r>
            <a:endParaRPr lang="en-CA" sz="2000" b="0" strike="noStrike" spc="-1" dirty="0">
              <a:latin typeface="Arial"/>
            </a:endParaRPr>
          </a:p>
        </p:txBody>
      </p:sp>
      <p:pic>
        <p:nvPicPr>
          <p:cNvPr id="6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D1AFC980-72FE-4BED-9432-69F7312F330E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9179164" y="2177285"/>
            <a:ext cx="1638000" cy="1414800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57B3B871-7440-49D9-B5F3-D2CFAC7FD68E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9170286" y="3966974"/>
            <a:ext cx="1638000" cy="1490400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1451520" y="804600"/>
            <a:ext cx="9602280" cy="104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0" strike="noStrike" cap="all" spc="-1">
                <a:solidFill>
                  <a:srgbClr val="000000"/>
                </a:solidFill>
                <a:latin typeface="Gill Sans MT"/>
                <a:ea typeface="DejaVu Sans"/>
              </a:rPr>
              <a:t>FILE PATHNAME  TYPES</a:t>
            </a:r>
            <a:endParaRPr lang="en-CA" sz="2800" b="0" strike="noStrike" spc="-1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1451520" y="1884317"/>
            <a:ext cx="6706440" cy="37885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9500" lnSpcReduction="20000"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200" b="1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Relative-to-home Pathnames</a:t>
            </a:r>
            <a:endParaRPr lang="en-CA" sz="22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18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A </a:t>
            </a:r>
            <a:r>
              <a:rPr lang="en-CA" sz="1800" b="1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relative-to-home pathname </a:t>
            </a:r>
            <a:r>
              <a:rPr lang="en-CA" sz="18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begins with the</a:t>
            </a:r>
            <a:r>
              <a:rPr dirty="0"/>
              <a:t/>
            </a:r>
            <a:br>
              <a:rPr dirty="0"/>
            </a:br>
            <a:r>
              <a:rPr lang="en-CA" sz="1800" b="1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tilde</a:t>
            </a:r>
            <a:r>
              <a:rPr lang="en-CA" sz="18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 character ( i.e. </a:t>
            </a:r>
            <a:r>
              <a:rPr lang="en-CA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~</a:t>
            </a:r>
            <a:r>
              <a:rPr lang="en-CA" sz="18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) to represent the current user’s </a:t>
            </a:r>
            <a:r>
              <a:rPr lang="en-CA" sz="1800" b="1" u="sng" strike="noStrike" spc="-1" dirty="0">
                <a:solidFill>
                  <a:srgbClr val="000000"/>
                </a:solidFill>
                <a:uFillTx/>
                <a:latin typeface="Gill Sans MT"/>
                <a:ea typeface="DejaVu Sans"/>
              </a:rPr>
              <a:t>home</a:t>
            </a:r>
            <a:r>
              <a:rPr lang="en-CA" sz="18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 directory.</a:t>
            </a:r>
            <a:endParaRPr lang="en-CA" sz="18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18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The </a:t>
            </a:r>
            <a:r>
              <a:rPr lang="en-CA" sz="1800" b="1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tilde</a:t>
            </a:r>
            <a:r>
              <a:rPr lang="en-CA" sz="18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 character </a:t>
            </a:r>
            <a:r>
              <a:rPr lang="en-CA" sz="1800" b="1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~</a:t>
            </a:r>
            <a:r>
              <a:rPr lang="en-CA" sz="18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 </a:t>
            </a:r>
            <a:r>
              <a:rPr lang="en-CA" sz="1800" b="0" u="sng" strike="noStrike" spc="-1" dirty="0">
                <a:solidFill>
                  <a:srgbClr val="000000"/>
                </a:solidFill>
                <a:uFillTx/>
                <a:latin typeface="Gill Sans MT"/>
                <a:ea typeface="DejaVu Sans"/>
              </a:rPr>
              <a:t>stores</a:t>
            </a:r>
            <a:r>
              <a:rPr lang="en-CA" sz="18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 the path of the current user’s home directory </a:t>
            </a:r>
            <a:r>
              <a:rPr dirty="0"/>
              <a:t/>
            </a:r>
            <a:br>
              <a:rPr dirty="0"/>
            </a:br>
            <a:r>
              <a:rPr lang="en-CA" sz="18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( i.e.  </a:t>
            </a:r>
            <a:r>
              <a:rPr lang="en-CA" sz="2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~</a:t>
            </a:r>
            <a:r>
              <a:rPr lang="en-CA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CA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=</a:t>
            </a:r>
            <a:r>
              <a:rPr lang="en-CA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CA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/home/current-user-id </a:t>
            </a:r>
            <a:r>
              <a:rPr lang="en-CA" sz="18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).</a:t>
            </a:r>
            <a:endParaRPr lang="en-CA" sz="18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0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Advantages of using Relative-to-Home Pathnames:</a:t>
            </a:r>
            <a:endParaRPr lang="en-CA" sz="2000" b="0" strike="noStrike" spc="-1" dirty="0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CA" sz="18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Possibly a shorter pathname (less typing)</a:t>
            </a:r>
            <a:r>
              <a:rPr lang="en-CA" sz="16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 </a:t>
            </a:r>
            <a:endParaRPr lang="en-CA" sz="16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18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You can place a </a:t>
            </a:r>
            <a:r>
              <a:rPr lang="en-CA" sz="1800" b="1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username</a:t>
            </a:r>
            <a:r>
              <a:rPr lang="en-CA" sz="18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 IMMEDIATELY </a:t>
            </a:r>
            <a:r>
              <a:rPr lang="en-CA" sz="1800" b="1" u="sng" strike="noStrike" spc="-1" dirty="0">
                <a:solidFill>
                  <a:srgbClr val="000000"/>
                </a:solidFill>
                <a:uFillTx/>
                <a:latin typeface="Gill Sans MT"/>
                <a:ea typeface="DejaVu Sans"/>
              </a:rPr>
              <a:t>after</a:t>
            </a:r>
            <a:r>
              <a:rPr lang="en-CA" sz="18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 the tilde character to </a:t>
            </a:r>
            <a:r>
              <a:rPr dirty="0"/>
              <a:t/>
            </a:r>
            <a:br>
              <a:rPr dirty="0"/>
            </a:br>
            <a:r>
              <a:rPr lang="en-CA" sz="18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represent another user’s home directory (for example:</a:t>
            </a:r>
            <a:r>
              <a:rPr lang="en-CA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 </a:t>
            </a:r>
            <a:r>
              <a:rPr lang="en-CA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~jane = /home/jane</a:t>
            </a:r>
            <a:r>
              <a:rPr lang="en-CA" sz="18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)</a:t>
            </a:r>
            <a:endParaRPr lang="en-CA" sz="18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1800" b="1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Examples:</a:t>
            </a:r>
            <a:r>
              <a:rPr dirty="0"/>
              <a:t/>
            </a:r>
            <a:br>
              <a:rPr dirty="0"/>
            </a:br>
            <a:r>
              <a:rPr lang="en-CA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~/uli101/examples</a:t>
            </a:r>
            <a:r>
              <a:rPr dirty="0"/>
              <a:t/>
            </a:r>
            <a:br>
              <a:rPr dirty="0"/>
            </a:br>
            <a:r>
              <a:rPr lang="en-CA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~/uli101/notes</a:t>
            </a:r>
            <a:r>
              <a:rPr dirty="0"/>
              <a:t/>
            </a:r>
            <a:br>
              <a:rPr dirty="0"/>
            </a:br>
            <a:r>
              <a:rPr lang="en-CA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~</a:t>
            </a:r>
            <a:r>
              <a:rPr lang="en-CA" sz="18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murray.saul</a:t>
            </a:r>
            <a:r>
              <a:rPr lang="en-CA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/uli101/notes</a:t>
            </a:r>
            <a:endParaRPr lang="en-CA" sz="1800" b="0" strike="noStrike" spc="-1" dirty="0">
              <a:latin typeface="Arial"/>
            </a:endParaRPr>
          </a:p>
        </p:txBody>
      </p:sp>
      <p:pic>
        <p:nvPicPr>
          <p:cNvPr id="151" name="Picture 5" descr="A picture containing antenna, clock&#10;&#10;Description automatically generated"/>
          <p:cNvPicPr/>
          <p:nvPr/>
        </p:nvPicPr>
        <p:blipFill>
          <a:blip r:embed="rId2"/>
          <a:stretch/>
        </p:blipFill>
        <p:spPr>
          <a:xfrm>
            <a:off x="9181851" y="2174433"/>
            <a:ext cx="1638000" cy="1414800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152" name="Picture 8" descr="A screenshot of a cell phone&#10;&#10;Description automatically generated"/>
          <p:cNvPicPr/>
          <p:nvPr/>
        </p:nvPicPr>
        <p:blipFill>
          <a:blip r:embed="rId3"/>
          <a:stretch/>
        </p:blipFill>
        <p:spPr>
          <a:xfrm>
            <a:off x="9172984" y="3969146"/>
            <a:ext cx="1638000" cy="1490400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1451520" y="804600"/>
            <a:ext cx="9602280" cy="104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0" strike="noStrike" cap="all" spc="-1">
                <a:solidFill>
                  <a:srgbClr val="000000"/>
                </a:solidFill>
                <a:latin typeface="Gill Sans MT"/>
                <a:ea typeface="DejaVu Sans"/>
              </a:rPr>
              <a:t>FILE PATHNAME TYPES</a:t>
            </a:r>
            <a:endParaRPr lang="en-CA" sz="2800" b="0" strike="noStrike" spc="-1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1451520" y="1870676"/>
            <a:ext cx="8412480" cy="38199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9500"/>
          </a:bodyPr>
          <a:lstStyle/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400" b="1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Instructor Demonstration</a:t>
            </a:r>
            <a:endParaRPr lang="en-CA" sz="24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CA" sz="20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Your instructor will now demonstrate how to issue Unix / Linux commands using absolute, relative and relative-to-home pathnames </a:t>
            </a:r>
            <a:r>
              <a:rPr dirty="0"/>
              <a:t/>
            </a:r>
            <a:br>
              <a:rPr dirty="0"/>
            </a:br>
            <a:r>
              <a:rPr lang="en-CA" sz="20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for directory / file management:</a:t>
            </a:r>
            <a:endParaRPr lang="en-CA" sz="2000" b="0" strike="noStrike" spc="-1" dirty="0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CA" sz="16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Creating / Removing Directories</a:t>
            </a:r>
            <a:endParaRPr lang="en-CA" sz="1600" b="0" strike="noStrike" spc="-1" dirty="0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CA" sz="16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Moving Files / Directories</a:t>
            </a:r>
            <a:endParaRPr lang="en-CA" sz="1600" b="0" strike="noStrike" spc="-1" dirty="0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CA" sz="16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Copying Files / Directories</a:t>
            </a:r>
            <a:endParaRPr lang="en-CA" sz="1600" b="0" strike="noStrike" spc="-1" dirty="0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CA" sz="16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Listing Directory Contents</a:t>
            </a:r>
            <a:endParaRPr lang="en-CA" sz="1600" b="0" strike="noStrike" spc="-1" dirty="0">
              <a:latin typeface="Arial"/>
            </a:endParaRPr>
          </a:p>
          <a:p>
            <a:pPr marL="685800" lvl="1" indent="-22752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en-CA" sz="16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Removing Regular Files</a:t>
            </a:r>
            <a:r>
              <a:rPr dirty="0"/>
              <a:t/>
            </a:r>
            <a:br>
              <a:rPr dirty="0"/>
            </a:br>
            <a:r>
              <a:rPr lang="en-CA" sz="12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 </a:t>
            </a:r>
            <a:endParaRPr lang="en-CA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endParaRPr lang="en-CA" sz="12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endParaRPr lang="en-CA" sz="1200" b="0" strike="noStrike" spc="-1" dirty="0">
              <a:latin typeface="Arial"/>
            </a:endParaRPr>
          </a:p>
        </p:txBody>
      </p:sp>
      <p:pic>
        <p:nvPicPr>
          <p:cNvPr id="155" name="Picture 3" descr="A picture containing drawing&#10;&#10;Description automatically generated"/>
          <p:cNvPicPr/>
          <p:nvPr/>
        </p:nvPicPr>
        <p:blipFill>
          <a:blip r:embed="rId2"/>
          <a:stretch/>
        </p:blipFill>
        <p:spPr>
          <a:xfrm>
            <a:off x="10135440" y="975960"/>
            <a:ext cx="1208880" cy="1208880"/>
          </a:xfrm>
          <a:prstGeom prst="rect">
            <a:avLst/>
          </a:prstGeom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22E272-8AE0-594F-A8C2-8A9CBD9FA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5838" y="3176120"/>
            <a:ext cx="3271584" cy="25144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{3D71E03E-4654-1148-BF73-F9F4AFE5A21B}tf10001119</Template>
  <TotalTime>7878</TotalTime>
  <Words>690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Courier New</vt:lpstr>
      <vt:lpstr>DejaVu Sans</vt:lpstr>
      <vt:lpstr>Gill Sans MT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SYST28296</dc:title>
  <dc:subject/>
  <dc:creator>Saul, Jennifer</dc:creator>
  <dc:description/>
  <cp:lastModifiedBy>ITS</cp:lastModifiedBy>
  <cp:revision>529</cp:revision>
  <dcterms:created xsi:type="dcterms:W3CDTF">2019-04-25T17:31:46Z</dcterms:created>
  <dcterms:modified xsi:type="dcterms:W3CDTF">2022-04-29T07:47:07Z</dcterms:modified>
  <dc:language>en-CA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21</vt:i4>
  </property>
</Properties>
</file>