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C4021-3521-FA40-B401-D24A37937675}" v="2" dt="2022-01-09T18:57:0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3:_Advanced_File_Management_/_Quoting_Special_Characters#INVESTIGATION_3:_QUOTING_SPECIAL_CHARACTERS" TargetMode="External"/><Relationship Id="rId2" Type="http://schemas.openxmlformats.org/officeDocument/2006/relationships/hyperlink" Target="https://wiki.cdot.senecacollege.ca/wiki/Tutorial3:_Advanced_File_Management_/_Quoting_Special_Characters#INVESTIGATION_2:_FILENAME_EXPANSI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cdot.senecacollege.ca/wiki/Tutorial3:_Advanced_File_Management_/_Quoting_Special_Characters#LINUX_PRACTICE_QUES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nix.com/10-file-globbing-examples-linux-unix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64880" y="802440"/>
            <a:ext cx="9386292" cy="382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en-US" sz="24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  ULI101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:  Introduction to Unix / Linux and the Internet </a:t>
            </a: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   </a:t>
            </a:r>
            <a:r>
              <a:rPr lang="en-US" sz="2200" b="0" strike="noStrike" cap="all" spc="-1" dirty="0">
                <a:solidFill>
                  <a:srgbClr val="0070C0"/>
                </a:solidFill>
                <a:latin typeface="Gill Sans MT"/>
                <a:ea typeface="DejaVu Sans"/>
              </a:rPr>
              <a:t>Week 3:  Lesson 2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   </a:t>
            </a: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  <a:ea typeface="DejaVu Sans"/>
              </a:rPr>
              <a:t>filename expansion</a:t>
            </a:r>
            <a:r>
              <a:rPr dirty="0"/>
              <a:t/>
            </a:r>
            <a:br>
              <a:rPr dirty="0"/>
            </a:b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  <a:ea typeface="DejaVu Sans"/>
              </a:rPr>
              <a:t>   quoting special characters</a:t>
            </a:r>
            <a:r>
              <a:rPr lang="en-CA" dirty="0"/>
              <a:t/>
            </a:r>
            <a:br>
              <a:rPr lang="en-CA" dirty="0"/>
            </a:br>
            <a:endParaRPr lang="en-CA" sz="22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964880" y="4941720"/>
            <a:ext cx="908892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Photos and icons used in this slide show are licensed under </a:t>
            </a:r>
            <a:r>
              <a:rPr lang="en-CA" sz="1800" b="0" u="sng" strike="noStrike" cap="all" spc="-1">
                <a:solidFill>
                  <a:srgbClr val="FA2B5C"/>
                </a:solidFill>
                <a:uFillTx/>
                <a:latin typeface="Gill Sans MT"/>
                <a:ea typeface="DejaVu Sans"/>
                <a:hlinkClick r:id="rId2"/>
              </a:rPr>
              <a:t>CC BY-SA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Quoting special characters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51519" y="1875434"/>
            <a:ext cx="9539035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Quoting Special Characters (Methods)</a:t>
            </a:r>
            <a:endParaRPr lang="en-CA" dirty="0"/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 most common filename expansion symbols are displayed below:</a:t>
            </a:r>
            <a:endParaRPr lang="en-CA" sz="1800" b="0" strike="noStrike" spc="-1" dirty="0">
              <a:latin typeface="Arial"/>
            </a:endParaRPr>
          </a:p>
        </p:txBody>
      </p:sp>
      <p:graphicFrame>
        <p:nvGraphicFramePr>
          <p:cNvPr id="182" name="Table 3"/>
          <p:cNvGraphicFramePr/>
          <p:nvPr>
            <p:extLst>
              <p:ext uri="{D42A27DB-BD31-4B8C-83A1-F6EECF244321}">
                <p14:modId xmlns:p14="http://schemas.microsoft.com/office/powerpoint/2010/main" val="188958104"/>
              </p:ext>
            </p:extLst>
          </p:nvPr>
        </p:nvGraphicFramePr>
        <p:xfrm>
          <a:off x="1451519" y="2834974"/>
          <a:ext cx="9767160" cy="2443440"/>
        </p:xfrm>
        <a:graphic>
          <a:graphicData uri="http://schemas.openxmlformats.org/drawingml/2006/table">
            <a:tbl>
              <a:tblPr/>
              <a:tblGrid>
                <a:gridCol w="68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Quoting Method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Example</a:t>
                      </a:r>
                      <a:endParaRPr lang="en-CA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Place the character </a:t>
                      </a:r>
                      <a:r>
                        <a:rPr lang="en-CA" sz="20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\ </a:t>
                      </a:r>
                      <a:r>
                        <a:rPr lang="en-CA" sz="1400" b="0" u="sng" strike="noStrike" spc="-1">
                          <a:solidFill>
                            <a:srgbClr val="000000"/>
                          </a:solidFill>
                          <a:uFillTx/>
                          <a:latin typeface="Gill Sans MT"/>
                        </a:rPr>
                        <a:t>before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a special character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(works for ALL special characters)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echo \*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Contain Special character within single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quotes 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‘ ’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(work for ALL special characters)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echo '* hello *'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Contain special characters within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double-quotes 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“ ”</a:t>
                      </a:r>
                      <a:r>
                        <a:t/>
                      </a:r>
                      <a:br/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NOTE: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Double quotes works for most special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characters, but not all special characters 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(such as 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$variable-name 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 variables are discussed </a:t>
                      </a:r>
                      <a:r>
                        <a:rPr lang="en-CA" sz="1400" b="0" u="sng" strike="noStrike" spc="-1">
                          <a:solidFill>
                            <a:srgbClr val="000000"/>
                          </a:solidFill>
                          <a:uFillTx/>
                          <a:latin typeface="Gill Sans MT"/>
                        </a:rPr>
                        <a:t>later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in this course)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echo "* hello *"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Quoting special characters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51520" y="1875439"/>
            <a:ext cx="8412480" cy="3735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Your instructor will now demonstrate how to issue Unix / Linux commands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quoting special characters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their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uses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and their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consequences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Displaying Text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Creating / Removing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Listing Directory Contents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Removing Regular Files</a:t>
            </a:r>
            <a:endParaRPr lang="en-CA" sz="1200" b="0" strike="noStrike" spc="-1" dirty="0">
              <a:latin typeface="Arial"/>
            </a:endParaRPr>
          </a:p>
        </p:txBody>
      </p:sp>
      <p:pic>
        <p:nvPicPr>
          <p:cNvPr id="185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8880" cy="120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HOMEWORK</a:t>
            </a:r>
            <a:endParaRPr lang="en-CA" sz="28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0676"/>
            <a:ext cx="8412480" cy="3917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Getting Practice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Perform the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online tutorial </a:t>
            </a:r>
            <a:r>
              <a:rPr lang="en-CA" sz="2000" b="1" strike="noStrike" spc="-1" dirty="0" err="1" smtClean="0">
                <a:solidFill>
                  <a:srgbClr val="000000"/>
                </a:solidFill>
                <a:latin typeface="Gill Sans MT"/>
                <a:ea typeface="DejaVu Sans"/>
              </a:rPr>
              <a:t>Tutorial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3: Unix / Linux File 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Management</a:t>
            </a:r>
            <a:b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</a:br>
            <a:r>
              <a:rPr lang="en-US" sz="1700" b="1" spc="-1" dirty="0">
                <a:solidFill>
                  <a:srgbClr val="000000"/>
                </a:solidFill>
              </a:rPr>
              <a:t>(Due: Friday Week 4 @ midnight for a 2% grade</a:t>
            </a:r>
            <a:r>
              <a:rPr lang="en-US" sz="1700" b="1" spc="-1" dirty="0" smtClean="0">
                <a:solidFill>
                  <a:srgbClr val="000000"/>
                </a:solidFill>
              </a:rPr>
              <a:t>)</a:t>
            </a:r>
            <a:r>
              <a:rPr lang="en-US" sz="1700" spc="-1" dirty="0" smtClean="0">
                <a:solidFill>
                  <a:srgbClr val="000000"/>
                </a:solidFill>
              </a:rPr>
              <a:t>:</a:t>
            </a:r>
            <a:r>
              <a:rPr lang="en-US" sz="2000" spc="-1" dirty="0" smtClean="0">
                <a:solidFill>
                  <a:srgbClr val="000000"/>
                </a:solidFill>
              </a:rPr>
              <a:t/>
            </a:r>
            <a:br>
              <a:rPr lang="en-US" sz="2000" spc="-1" dirty="0" smtClean="0">
                <a:solidFill>
                  <a:srgbClr val="000000"/>
                </a:solidFill>
              </a:rPr>
            </a:b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ea typeface="DejaVu Sans"/>
                <a:hlinkClick r:id="rId2"/>
              </a:rPr>
              <a:t>INVESTIGATION 2: FILENAME EXPANSION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ea typeface="DejaVu Sans"/>
                <a:hlinkClick r:id="rId3"/>
              </a:rPr>
              <a:t>INVESTIGATION 3: QUOTING SPECIAL CHARACTERS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ea typeface="DejaVu Sans"/>
                <a:hlinkClick r:id="rId4"/>
              </a:rPr>
              <a:t>LINUX PRACTICE QUESTIONS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 (Questions 9 – 13) 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Lesson 1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51520" y="1875439"/>
            <a:ext cx="9602280" cy="38417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 Name Expansion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Purpose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Special characters for Filename Expansion: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,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?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,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 ]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,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[! ]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Demonstration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Quoting Special Characters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Purpose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Backslash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\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, Single Quotes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‘’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 Double Quotes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“”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Demonstration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Perform Week 3 Tutorial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INVESTIGATIONS 2 and 3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LINUX PRACTICE QUESTIONS (Questions 9 – 13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Filename expansion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451520" y="1875437"/>
            <a:ext cx="9602280" cy="4116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Filename Expansion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This command displayed below is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inefficient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: it requires a LOT of typing and requires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that the user </a:t>
            </a:r>
            <a:r>
              <a:rPr lang="en-CA" sz="2000" b="0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know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all the filenames within the current directory.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ls a.txt b.txt c.txt 1.txt 2.txt 3.txt abc.txt work.txt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a.txt b.txt c.txt 1.txt 2.txt 3.txt abc.txt work.txt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Filename expansion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is the use of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special characters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to allow the shell to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match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files that share the 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characteristics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to help save the user save time when issuing Unix / Linux file management commands.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You can use a special character to indicate to the Bash shell to match all files </a:t>
            </a: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/>
            </a:r>
            <a:br>
              <a:rPr lang="en-CA" sz="20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</a:b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that </a:t>
            </a:r>
            <a:r>
              <a:rPr lang="en-CA" sz="2000" b="0" u="sng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end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with the extension ".txt":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ls *.txt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a.txt b.txt c.txt 1.txt 2.txt 3.txt abc.txt </a:t>
            </a:r>
            <a:endParaRPr lang="en-CA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Filename expansion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51520" y="1852920"/>
            <a:ext cx="9287640" cy="535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Common File Expansion Symbols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2000" b="0" strike="noStrike" spc="-1" dirty="0">
              <a:latin typeface="Arial"/>
            </a:endParaRPr>
          </a:p>
        </p:txBody>
      </p:sp>
      <p:graphicFrame>
        <p:nvGraphicFramePr>
          <p:cNvPr id="166" name="Table 3"/>
          <p:cNvGraphicFramePr/>
          <p:nvPr>
            <p:extLst>
              <p:ext uri="{D42A27DB-BD31-4B8C-83A1-F6EECF244321}">
                <p14:modId xmlns:p14="http://schemas.microsoft.com/office/powerpoint/2010/main" val="2837602617"/>
              </p:ext>
            </p:extLst>
          </p:nvPr>
        </p:nvGraphicFramePr>
        <p:xfrm>
          <a:off x="1450800" y="2469300"/>
          <a:ext cx="9603000" cy="3247320"/>
        </p:xfrm>
        <a:graphic>
          <a:graphicData uri="http://schemas.openxmlformats.org/drawingml/2006/table">
            <a:tbl>
              <a:tblPr/>
              <a:tblGrid>
                <a:gridCol w="217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Filename Expansion Symbol</a:t>
                      </a:r>
                      <a:endParaRPr lang="en-CA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*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Asterisk (*) to represent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 or more characters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?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Question mark (?) to represent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exactly one character (any character)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[ ]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Square brackets ([ ]) to represent and match for the 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character enclosed within the square brackets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. It represents ONLY ONE character:</a:t>
                      </a:r>
                      <a:r>
                        <a:rPr dirty="0"/>
                        <a:t/>
                      </a:r>
                      <a:br>
                        <a:rPr dirty="0"/>
                      </a:b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it's like a 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Question Mark (?)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 but with 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conditions or restrictions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[! ]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Square brackets containing an exclamation mark immediately after</a:t>
                      </a:r>
                      <a:r>
                        <a:rPr dirty="0"/>
                        <a:t/>
                      </a:r>
                      <a:br>
                        <a:rPr dirty="0"/>
                      </a:b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the open square bracket ([! ]) to represent and match and 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OPPOSITE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 character for the character enclosed within the square brackets.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Filename expansion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51519" y="1866561"/>
            <a:ext cx="9602279" cy="2998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5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How Does File Expansion Work? (Process of “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Globbing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”)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1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 </a:t>
            </a:r>
            <a:r>
              <a:rPr lang="en-CA" sz="1800" b="1" i="1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Globbing</a:t>
            </a:r>
            <a:r>
              <a:rPr lang="en-CA" sz="18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is a feature provided by the UNIX/Linux shell to represent multiple filenames by using special characters called wildcards with a single file name.  A wildcard is essentially a symbol which may be used to substitute for one or more characters. Therefore, we can use wildcards for generating the appropriate combination of file names as per our requirement.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Reference: </a:t>
            </a: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ea typeface="DejaVu Sans"/>
                <a:hlinkClick r:id="rId2"/>
              </a:rPr>
              <a:t>https://www.linuxnix.com/10-file-globbing-examples-linux-unix/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Filename expansion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51520" y="1884317"/>
            <a:ext cx="5177520" cy="37885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How Does this Work? (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Globbing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As shown in the diagram on the right, when the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command is issued with a filename expansion symbol (like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*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), the Bash shell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searches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for all files in the current directory that match files that end with the extension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".txt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”.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 shell replaces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*.txt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with all the files that end with the extension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.txt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 the current directory and runs that command.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You do not see that happen in the shell…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it is a process that occurs "behind the scenes”. 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Instead, you only see the results of the command.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171" name="Picture 5" descr="A screenshot of a social media post&#10;&#10;Description automatically generated"/>
          <p:cNvPicPr/>
          <p:nvPr/>
        </p:nvPicPr>
        <p:blipFill>
          <a:blip r:embed="rId2"/>
          <a:stretch/>
        </p:blipFill>
        <p:spPr>
          <a:xfrm>
            <a:off x="7223888" y="2145214"/>
            <a:ext cx="3632439" cy="3314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Filename expansion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51520" y="1875436"/>
            <a:ext cx="8412480" cy="342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Your instructor will now demonstrate how to issue Unix / Linux commands using various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expansion symbols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for file management: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Creating / Removing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Moving Files /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Copying Files /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Listing Directory Contents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Removing Regular Files</a:t>
            </a:r>
            <a:endParaRPr lang="en-CA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200" b="0" strike="noStrike" spc="-1" dirty="0">
              <a:latin typeface="Arial"/>
            </a:endParaRPr>
          </a:p>
        </p:txBody>
      </p:sp>
      <p:pic>
        <p:nvPicPr>
          <p:cNvPr id="174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90360"/>
            <a:ext cx="1208880" cy="120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Command History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51520" y="1884450"/>
            <a:ext cx="9602280" cy="3802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4000" lnSpcReduction="20000"/>
          </a:bodyPr>
          <a:lstStyle/>
          <a:p>
            <a:pPr marL="432000" indent="-323280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Command History:</a:t>
            </a:r>
            <a:endParaRPr lang="en-CA" sz="20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</a:t>
            </a:r>
            <a:r>
              <a:rPr lang="en-CA" sz="20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~/.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bash_history</a:t>
            </a:r>
            <a:r>
              <a:rPr lang="en-CA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</a:t>
            </a:r>
            <a:r>
              <a:rPr lang="en-CA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stores recently executed command lines.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There are several techniques using the </a:t>
            </a:r>
            <a:r>
              <a:rPr lang="en-CA" sz="20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~/.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bash_history</a:t>
            </a:r>
            <a:r>
              <a:rPr lang="en-CA" sz="20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 to run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previously-issued commands.</a:t>
            </a:r>
            <a:endParaRPr lang="en-CA" sz="2000" b="0" strike="noStrike" spc="-1" dirty="0">
              <a:latin typeface="Arial"/>
            </a:endParaRPr>
          </a:p>
          <a:p>
            <a:pPr marL="432000" indent="-323280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&lt;up&gt;</a:t>
            </a:r>
            <a:r>
              <a:rPr lang="en-CA" sz="2000" b="0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or </a:t>
            </a:r>
            <a:r>
              <a:rPr lang="en-CA" sz="20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&lt;down&gt;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    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move to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previous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or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command in Bash shell prompt</a:t>
            </a:r>
            <a:endParaRPr lang="en-CA" sz="20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fc –l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                         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display last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16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commands</a:t>
            </a:r>
            <a:endParaRPr lang="en-CA" sz="20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history | more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     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display all stored commands</a:t>
            </a:r>
            <a:endParaRPr lang="en-CA" sz="20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!#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                               re-executes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command by command number (obtained from 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history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command)</a:t>
            </a:r>
            <a:endParaRPr lang="en-CA" sz="20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!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Courier New"/>
                <a:ea typeface="DejaVu Sans"/>
              </a:rPr>
              <a:t>abc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                          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re-executes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last command beginning with string ”</a:t>
            </a:r>
            <a:r>
              <a:rPr lang="en-CA" sz="2000" b="0" i="1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abc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”</a:t>
            </a:r>
            <a:endParaRPr lang="en-CA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Quoting special characters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87032" y="1875439"/>
            <a:ext cx="8330040" cy="3930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Quoting Special Characters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As discussed in the above section, there are some special characters that the shell uses to perform an operation; for example, the filename expansion symbols: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*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 ?, [ ] or [! ]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There </a:t>
            </a:r>
            <a:r>
              <a:rPr lang="en-CA" sz="18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are methods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to instruct the Linux shell to ignore that special character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and use only as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regular text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These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3 methods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to make those special characters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act like text characters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(referred to "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quoting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" special characters).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These methods are displayed in the next slide.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179" name="Picture 4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9578880" y="804600"/>
            <a:ext cx="1474920" cy="104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7889</TotalTime>
  <Words>962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 New</vt:lpstr>
      <vt:lpstr>DejaVu Sans</vt:lpstr>
      <vt:lpstr>Gill Sans MT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ITS</cp:lastModifiedBy>
  <cp:revision>525</cp:revision>
  <dcterms:created xsi:type="dcterms:W3CDTF">2019-04-25T17:31:46Z</dcterms:created>
  <dcterms:modified xsi:type="dcterms:W3CDTF">2022-04-29T07:47:45Z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