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 fontScale="87000"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212116-6B9D-49F2-95C6-E2D040D9163B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4/29/2022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393ABAE1-7393-441B-B392-A31A8832A1AE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CA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155823C-B45C-41D8-856E-121D1D795801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4/29/2022</a:t>
            </a:fld>
            <a:endParaRPr lang="en-CA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2C09FAE0-E3C4-497F-8717-6F25A1CA3C46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CA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5:_Redirection#LINUX_PRACTICE_QUESTIONS" TargetMode="External"/><Relationship Id="rId2" Type="http://schemas.openxmlformats.org/officeDocument/2006/relationships/hyperlink" Target="https://wiki.cdot.senecacollege.ca/wiki/Tutorial5:_Redirection#INVESTIGATION_1:_BASICS_OF_REDIRECTIO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vatpoint.com/linux-input-output-redirection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964880" y="854990"/>
            <a:ext cx="9089640" cy="382212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</a:pPr>
            <a:r>
              <a:rPr lang="en-US" sz="27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</a:rPr>
              <a:t>ULI101:  Introduction to Unix / Linux and the Internet</a:t>
            </a:r>
            <a:r>
              <a:rPr dirty="0"/>
              <a:t/>
            </a:r>
            <a:br>
              <a:rPr dirty="0"/>
            </a:br>
            <a:r>
              <a:rPr lang="en-US" sz="1200" b="0" strike="noStrike" cap="all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</a:rPr>
              <a:t>  </a:t>
            </a: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</a:rPr>
              <a:t>   </a:t>
            </a:r>
            <a:r>
              <a:rPr lang="en-US" sz="2200" b="0" strike="noStrike" cap="all" spc="-1" dirty="0">
                <a:solidFill>
                  <a:srgbClr val="0070C0"/>
                </a:solidFill>
                <a:latin typeface="Gill Sans MT"/>
              </a:rPr>
              <a:t>Week 5:  Lesson 1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</a:rPr>
              <a:t>   </a:t>
            </a:r>
            <a:r>
              <a:rPr lang="en-CA" sz="2200" b="0" strike="noStrike" cap="all" spc="-1" dirty="0">
                <a:solidFill>
                  <a:srgbClr val="0070C0"/>
                </a:solidFill>
                <a:latin typeface="Gill Sans MT"/>
              </a:rPr>
              <a:t>Additional Linux commands</a:t>
            </a:r>
            <a:r>
              <a:rPr dirty="0"/>
              <a:t/>
            </a:r>
            <a:br>
              <a:rPr dirty="0"/>
            </a:br>
            <a:r>
              <a:rPr lang="en-CA" sz="2200" b="0" strike="noStrike" cap="all" spc="-1" dirty="0">
                <a:solidFill>
                  <a:srgbClr val="0070C0"/>
                </a:solidFill>
                <a:latin typeface="Gill Sans MT"/>
              </a:rPr>
              <a:t>   redirection symbols</a:t>
            </a:r>
            <a:r>
              <a:rPr dirty="0"/>
              <a:t/>
            </a:r>
            <a:br>
              <a:rPr dirty="0"/>
            </a:br>
            <a:r>
              <a:rPr lang="en-CA" sz="2200" b="0" strike="noStrike" cap="all" spc="-1" dirty="0">
                <a:solidFill>
                  <a:srgbClr val="0070C0"/>
                </a:solidFill>
                <a:latin typeface="Gill Sans MT"/>
              </a:rPr>
              <a:t>   /dev/null FILE ,  the here document</a:t>
            </a:r>
            <a:endParaRPr lang="en-US" sz="2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964880" y="4941720"/>
            <a:ext cx="908964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>
                <a:solidFill>
                  <a:srgbClr val="000000"/>
                </a:solidFill>
                <a:latin typeface="Gill Sans MT"/>
              </a:rPr>
              <a:t>Photos and icons used in this slide show are licensed under </a:t>
            </a:r>
            <a:r>
              <a:rPr lang="en-CA" sz="1800" b="0" u="sng" strike="noStrike" cap="all" spc="-1">
                <a:solidFill>
                  <a:srgbClr val="FA2B5C"/>
                </a:solidFill>
                <a:uFillTx/>
                <a:latin typeface="Gill Sans MT"/>
                <a:hlinkClick r:id="rId2"/>
              </a:rPr>
              <a:t>CC BY-SA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redirection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451520" y="1871396"/>
            <a:ext cx="6576120" cy="382806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9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Here Document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allows stdin to be redirected into a command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within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the command-line.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meta characters “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&lt;&lt;+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” will redirect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stdin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into the command.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+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symbol is used to identify the beginning and ending of the stdin. 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You can use ANY symbol or series of characters to mark stdin as long as that symbols or characters are IDENTICAL and the ending symbol or characters are on a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separate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line with only that symbol or characters.</a:t>
            </a:r>
            <a:endParaRPr lang="en-CA" dirty="0"/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i="1" spc="-1" dirty="0">
                <a:solidFill>
                  <a:srgbClr val="000000"/>
                </a:solidFill>
                <a:latin typeface="Gill Sans MT"/>
              </a:rPr>
              <a:t>Example:</a:t>
            </a:r>
            <a:endParaRPr lang="en-CA" sz="2000" i="1" dirty="0"/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cat &lt;&lt;+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Line 1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Line 2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Line 3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+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9" name="Picture 4" descr="A picture containing clock, shirt&#10;&#10;Description automatically generated"/>
          <p:cNvPicPr/>
          <p:nvPr/>
        </p:nvPicPr>
        <p:blipFill>
          <a:blip r:embed="rId2"/>
          <a:stretch/>
        </p:blipFill>
        <p:spPr>
          <a:xfrm>
            <a:off x="8262747" y="2703450"/>
            <a:ext cx="3026520" cy="216396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redirection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451520" y="1871396"/>
            <a:ext cx="8413200" cy="381919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Your instructor will now demonstrate redirection: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Standard Input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Standard Output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Standard Error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Both Standard Output and Standard Error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Both Standard Input and Standard Output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Redirecting to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/dev/null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Here Document</a:t>
            </a:r>
            <a:endParaRPr lang="en-US" sz="12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2" name="Picture 3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135440" y="975960"/>
            <a:ext cx="1209600" cy="120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 dirty="0" smtClean="0">
                <a:solidFill>
                  <a:srgbClr val="000000"/>
                </a:solidFill>
                <a:latin typeface="Gill Sans MT"/>
              </a:rPr>
              <a:t>HOMEWORK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451520" y="1871396"/>
            <a:ext cx="9603000" cy="254080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Getting Practice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spc="-1" dirty="0">
                <a:solidFill>
                  <a:srgbClr val="000000"/>
                </a:solidFill>
                <a:latin typeface="Gill Sans MT"/>
              </a:rPr>
              <a:t>P</a:t>
            </a:r>
            <a:r>
              <a:rPr lang="en-CA" sz="2000" b="0" strike="noStrike" spc="-1" dirty="0" smtClean="0">
                <a:solidFill>
                  <a:srgbClr val="000000"/>
                </a:solidFill>
                <a:latin typeface="Gill Sans MT"/>
              </a:rPr>
              <a:t>erform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Week 5 </a:t>
            </a:r>
            <a:r>
              <a:rPr lang="en-CA" sz="2000" b="1" strike="noStrike" spc="-1" dirty="0" smtClean="0">
                <a:solidFill>
                  <a:srgbClr val="000000"/>
                </a:solidFill>
                <a:latin typeface="Gill Sans MT"/>
              </a:rPr>
              <a:t>Tutorial</a:t>
            </a:r>
            <a:br>
              <a:rPr lang="en-CA" sz="2000" b="1" strike="noStrike" spc="-1" dirty="0" smtClean="0">
                <a:solidFill>
                  <a:srgbClr val="000000"/>
                </a:solidFill>
                <a:latin typeface="Gill Sans MT"/>
              </a:rPr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6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</a:t>
            </a:r>
            <a:r>
              <a:rPr lang="en-US" sz="1600" b="1" spc="-1" dirty="0" smtClean="0">
                <a:solidFill>
                  <a:srgbClr val="000000"/>
                </a:solidFill>
              </a:rPr>
              <a:t>)</a:t>
            </a:r>
            <a:r>
              <a:rPr lang="en-US" sz="1600" spc="-1" dirty="0" smtClean="0">
                <a:solidFill>
                  <a:srgbClr val="000000"/>
                </a:solidFill>
              </a:rPr>
              <a:t>:</a:t>
            </a:r>
            <a:br>
              <a:rPr lang="en-US" sz="1600" spc="-1" dirty="0" smtClean="0">
                <a:solidFill>
                  <a:srgbClr val="000000"/>
                </a:solidFill>
              </a:rPr>
            </a:b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INVESTIGATION 1: BASICS OF REDIRECTION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3"/>
              </a:rPr>
              <a:t>LINUX PRACTICE QUESTIONS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 (Questions 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</a:rPr>
              <a:t>1 – 4)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000000"/>
                </a:solidFill>
                <a:latin typeface="Gill Sans MT"/>
              </a:rPr>
              <a:t>Lesson 5.1 topics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1875440"/>
            <a:ext cx="9603000" cy="409923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Redirection – Part 1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Additional Commands (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tr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1800" b="1" strike="noStrike" spc="-1" dirty="0">
                <a:solidFill>
                  <a:srgbClr val="000000"/>
                </a:solidFill>
                <a:latin typeface="Gill Sans MT"/>
              </a:rPr>
              <a:t>cut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Gill Sans MT"/>
              </a:rPr>
              <a:t>wc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Concepts: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Gill Sans MT"/>
              </a:rPr>
              <a:t>Standard Input, Standard Output</a:t>
            </a:r>
            <a:r>
              <a:rPr lang="en-US" sz="16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1600" b="1" strike="noStrike" spc="-1" dirty="0">
                <a:solidFill>
                  <a:srgbClr val="000000"/>
                </a:solidFill>
                <a:latin typeface="Gill Sans MT"/>
              </a:rPr>
              <a:t>Standard Error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Redirection Symbols: (</a:t>
            </a:r>
            <a:r>
              <a:rPr lang="en-US" sz="1800" b="1" strike="noStrike" spc="-1" dirty="0">
                <a:solidFill>
                  <a:srgbClr val="0070C0"/>
                </a:solidFill>
                <a:latin typeface="Courier New"/>
              </a:rPr>
              <a:t>&lt;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1800" b="1" strike="noStrike" spc="-1" dirty="0">
                <a:solidFill>
                  <a:srgbClr val="0070C0"/>
                </a:solidFill>
                <a:latin typeface="Courier New"/>
              </a:rPr>
              <a:t>&gt;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1800" b="1" strike="noStrike" spc="-1" dirty="0">
                <a:solidFill>
                  <a:srgbClr val="0070C0"/>
                </a:solidFill>
                <a:latin typeface="Courier New"/>
              </a:rPr>
              <a:t>&gt;&gt;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1800" b="1" strike="noStrike" spc="-1" dirty="0">
                <a:solidFill>
                  <a:srgbClr val="0070C0"/>
                </a:solidFill>
                <a:latin typeface="Courier New"/>
              </a:rPr>
              <a:t>2&gt;</a:t>
            </a: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1800" b="1" strike="noStrike" spc="-1" dirty="0">
                <a:solidFill>
                  <a:srgbClr val="0070C0"/>
                </a:solidFill>
                <a:latin typeface="Courier New"/>
              </a:rPr>
              <a:t>2&gt;&gt;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Additional Redirection Concepts: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Gill Sans MT"/>
              </a:rPr>
              <a:t>/dev/null </a:t>
            </a:r>
            <a:r>
              <a:rPr lang="en-US" sz="1600" b="0" strike="noStrike" spc="-1" dirty="0">
                <a:solidFill>
                  <a:srgbClr val="000000"/>
                </a:solidFill>
                <a:latin typeface="Gill Sans MT"/>
              </a:rPr>
              <a:t>File, The </a:t>
            </a:r>
            <a:r>
              <a:rPr lang="en-US" sz="1600" b="1" strike="noStrike" spc="-1" dirty="0">
                <a:solidFill>
                  <a:srgbClr val="000000"/>
                </a:solidFill>
                <a:latin typeface="Gill Sans MT"/>
              </a:rPr>
              <a:t>Here Document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</a:rPr>
              <a:t>Perform Week 5 Tutorial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</a:rPr>
              <a:t>Investigation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Additional file Manipulation Commands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51520" y="1875437"/>
            <a:ext cx="913392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Additional Text File Manipulation Commands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</a:rPr>
              <a:t>Here are some additional commands to manipulate content of text files.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96" name="Table 3"/>
          <p:cNvGraphicFramePr/>
          <p:nvPr>
            <p:extLst>
              <p:ext uri="{D42A27DB-BD31-4B8C-83A1-F6EECF244321}">
                <p14:modId xmlns:p14="http://schemas.microsoft.com/office/powerpoint/2010/main" val="788518803"/>
              </p:ext>
            </p:extLst>
          </p:nvPr>
        </p:nvGraphicFramePr>
        <p:xfrm>
          <a:off x="1451520" y="2863492"/>
          <a:ext cx="9964440" cy="2969280"/>
        </p:xfrm>
        <a:graphic>
          <a:graphicData uri="http://schemas.openxmlformats.org/drawingml/2006/table">
            <a:tbl>
              <a:tblPr/>
              <a:tblGrid>
                <a:gridCol w="152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Command</a:t>
                      </a:r>
                      <a:endParaRPr lang="en-CA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Description</a:t>
                      </a:r>
                      <a:endParaRPr lang="en-CA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89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Courier New"/>
                        </a:rPr>
                        <a:t>tr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Used to 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translate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 characters to different characters.</a:t>
                      </a:r>
                      <a:r>
                        <a:t/>
                      </a:r>
                      <a:br/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eg.    </a:t>
                      </a:r>
                      <a:r>
                        <a:rPr lang="en-CA" sz="1400" b="1" strike="noStrike" spc="-1">
                          <a:solidFill>
                            <a:srgbClr val="0070C0"/>
                          </a:solidFill>
                          <a:latin typeface="Courier New"/>
                        </a:rPr>
                        <a:t>tr ‘a-z’ ‘A-Z’ &lt; filename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Courier New"/>
                        </a:rPr>
                        <a:t>cut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Used to 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extract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 fields and characters from records. The option 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-c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option is used to cut by a character or a range of characters. The 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-f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option indicates the field number or field range to display (this may require </a:t>
                      </a:r>
                      <a:r>
                        <a:t/>
                      </a:r>
                      <a:br/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using the </a:t>
                      </a:r>
                      <a:r>
                        <a:rPr lang="en-CA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-d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option to indicate the field separator (delimiter) which is tab by default).</a:t>
                      </a:r>
                      <a:r>
                        <a:t/>
                      </a:r>
                      <a:br/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eg.   </a:t>
                      </a:r>
                      <a:r>
                        <a:rPr lang="en-CA" sz="1400" b="1" strike="noStrike" spc="-1">
                          <a:solidFill>
                            <a:srgbClr val="0070C0"/>
                          </a:solidFill>
                          <a:latin typeface="Courier New"/>
                        </a:rPr>
                        <a:t>cut –c1-5 filename</a:t>
                      </a:r>
                      <a:r>
                        <a:rPr lang="en-CA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 ,  </a:t>
                      </a:r>
                      <a:r>
                        <a:rPr lang="en-CA" sz="1400" b="1" strike="noStrike" spc="-1">
                          <a:solidFill>
                            <a:srgbClr val="0070C0"/>
                          </a:solidFill>
                          <a:latin typeface="Courier New"/>
                        </a:rPr>
                        <a:t>cut –d”:” –f2 filename</a:t>
                      </a:r>
                      <a:endParaRPr lang="en-CA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b="1" strike="noStrike" spc="-1" dirty="0" err="1">
                          <a:solidFill>
                            <a:srgbClr val="000000"/>
                          </a:solidFill>
                          <a:latin typeface="Courier New"/>
                        </a:rPr>
                        <a:t>wc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Displays various </a:t>
                      </a: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counts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 of the contents of a file. The –</a:t>
                      </a: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l 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option displays the number of lines,  the </a:t>
                      </a: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–w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 option displays the number of words, and the </a:t>
                      </a:r>
                      <a:r>
                        <a:rPr lang="en-CA" sz="1400" b="1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–c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 option displays the number of characters.</a:t>
                      </a:r>
                      <a:r>
                        <a:rPr dirty="0"/>
                        <a:t/>
                      </a:r>
                      <a:br>
                        <a:rPr dirty="0"/>
                      </a:br>
                      <a:r>
                        <a:rPr lang="en-CA" sz="1400" b="0" strike="noStrike" spc="-1" dirty="0" err="1">
                          <a:solidFill>
                            <a:srgbClr val="000000"/>
                          </a:solidFill>
                          <a:latin typeface="Gill Sans MT"/>
                        </a:rPr>
                        <a:t>eg.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   </a:t>
                      </a:r>
                      <a:r>
                        <a:rPr lang="en-CA" sz="1400" b="1" strike="noStrike" spc="-1" dirty="0" err="1">
                          <a:solidFill>
                            <a:srgbClr val="0070C0"/>
                          </a:solidFill>
                          <a:latin typeface="Courier New"/>
                        </a:rPr>
                        <a:t>wc</a:t>
                      </a:r>
                      <a:r>
                        <a:rPr lang="en-CA" sz="1400" b="1" strike="noStrike" spc="-1" dirty="0">
                          <a:solidFill>
                            <a:srgbClr val="0070C0"/>
                          </a:solidFill>
                          <a:latin typeface="Courier New"/>
                        </a:rPr>
                        <a:t> filename 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, </a:t>
                      </a:r>
                      <a:r>
                        <a:rPr lang="en-CA" sz="1400" b="1" strike="noStrike" spc="-1" dirty="0" err="1">
                          <a:solidFill>
                            <a:srgbClr val="0070C0"/>
                          </a:solidFill>
                          <a:latin typeface="Courier New"/>
                        </a:rPr>
                        <a:t>wc</a:t>
                      </a:r>
                      <a:r>
                        <a:rPr lang="en-CA" sz="1400" b="1" strike="noStrike" spc="-1" dirty="0">
                          <a:solidFill>
                            <a:srgbClr val="0070C0"/>
                          </a:solidFill>
                          <a:latin typeface="Courier New"/>
                        </a:rPr>
                        <a:t> –l filename </a:t>
                      </a:r>
                      <a:r>
                        <a:rPr lang="en-CA" sz="14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,  </a:t>
                      </a:r>
                      <a:r>
                        <a:rPr lang="en-CA" sz="1400" b="1" strike="noStrike" spc="-1" dirty="0" err="1">
                          <a:solidFill>
                            <a:srgbClr val="0070C0"/>
                          </a:solidFill>
                          <a:latin typeface="Courier New"/>
                        </a:rPr>
                        <a:t>wc</a:t>
                      </a:r>
                      <a:r>
                        <a:rPr lang="en-CA" sz="1400" b="1" strike="noStrike" spc="-1" dirty="0">
                          <a:solidFill>
                            <a:srgbClr val="0070C0"/>
                          </a:solidFill>
                          <a:latin typeface="Courier New"/>
                        </a:rPr>
                        <a:t> –w filename</a:t>
                      </a:r>
                      <a:endParaRPr lang="en-CA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Additional file Manipulation Commands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451520" y="1871396"/>
            <a:ext cx="8413200" cy="250529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</a:rPr>
              <a:t>Instructor Demonstration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Your instructor will now demonstrate using the following Linux commands: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tr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cut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wc</a:t>
            </a:r>
            <a:endParaRPr lang="en-US" sz="1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9" name="Picture 3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135440" y="975960"/>
            <a:ext cx="1209600" cy="120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redirection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51519" y="1875439"/>
            <a:ext cx="8322795" cy="400157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Redirection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can be defined as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changing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from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where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commands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read input 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to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where commands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send output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  You can </a:t>
            </a:r>
            <a:r>
              <a:rPr lang="en-CA" sz="2000" b="0" u="sng" strike="noStrike" spc="-1" dirty="0">
                <a:solidFill>
                  <a:srgbClr val="000000"/>
                </a:solidFill>
                <a:uFillTx/>
                <a:latin typeface="Gill Sans MT"/>
              </a:rPr>
              <a:t>redirect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the input and output of a command.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For redirection,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meta characters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are used. 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Redirection can be into a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file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(shell meta characters are angle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brackets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'&lt;', '&gt;’)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or a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program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(shell meta characters are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pipe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symbol '|’).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Reference: </a:t>
            </a:r>
            <a:r>
              <a:rPr lang="en-CA" sz="2000" b="0" u="sng" strike="noStrike" spc="-1" dirty="0">
                <a:solidFill>
                  <a:srgbClr val="FA2B5C"/>
                </a:solidFill>
                <a:uFillTx/>
                <a:latin typeface="Gill Sans MT"/>
                <a:hlinkClick r:id="rId2"/>
              </a:rPr>
              <a:t>https://www.javatpoint.com/linux-input-output-redirection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2" name="Picture 5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87185" y="641300"/>
            <a:ext cx="2180160" cy="108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redirection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51520" y="1873642"/>
            <a:ext cx="5792760" cy="390572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5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Standard input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(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stdin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 is a term which describes from where a command receives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input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meta character “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&lt;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” will redirect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stdin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into a command.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This would only apply to Unix/Linux commands that can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accept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stdin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like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cat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more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less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sort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grep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uniq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CA" sz="2000" b="1" i="1" strike="noStrike" spc="-1" dirty="0">
                <a:solidFill>
                  <a:srgbClr val="000000"/>
                </a:solidFill>
                <a:latin typeface="Gill Sans MT"/>
              </a:rPr>
              <a:t>head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 </a:t>
            </a:r>
            <a:r>
              <a:rPr lang="en-CA" sz="2000" b="1" i="1" strike="noStrike" spc="-1" dirty="0">
                <a:solidFill>
                  <a:srgbClr val="000000"/>
                </a:solidFill>
                <a:latin typeface="Gill Sans MT"/>
              </a:rPr>
              <a:t>tail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tr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, and 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wc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tr 'a-z' 'A-Z' &lt; words.txt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cat &lt; abc.txt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sort &lt; xyz.txt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5" name="Picture 4" descr="A picture containing clock&#10;&#10;Description automatically generated"/>
          <p:cNvPicPr/>
          <p:nvPr/>
        </p:nvPicPr>
        <p:blipFill>
          <a:blip r:embed="rId2"/>
          <a:stretch/>
        </p:blipFill>
        <p:spPr>
          <a:xfrm>
            <a:off x="7509936" y="2887490"/>
            <a:ext cx="3955320" cy="14626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redirection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51520" y="1871396"/>
            <a:ext cx="5135712" cy="384582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Standard output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(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stdout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 describes where a command</a:t>
            </a:r>
            <a:r>
              <a:rPr lang="en-CA" dirty="0"/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sends its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output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meta character “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&gt;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” will redirect 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stdout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a file either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creating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a new file if it doesn’t exist or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overwriting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the content of an existing file.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meta characters “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&gt;&gt;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” will redirect 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</a:rPr>
              <a:t>stdout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a file</a:t>
            </a:r>
            <a:r>
              <a:rPr lang="en-CA" dirty="0"/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either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creating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a new file if it doesn’t exist</a:t>
            </a:r>
            <a:r>
              <a:rPr lang="en-CA" dirty="0"/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or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adding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b="0" strike="noStrike" spc="-1" dirty="0" err="1">
                <a:solidFill>
                  <a:srgbClr val="000000"/>
                </a:solidFill>
                <a:latin typeface="Gill Sans MT"/>
              </a:rPr>
              <a:t>stdout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bottom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the existing file’s contents.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-l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-l &gt; detailed-listing.txt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/bin &gt;&gt; output.txt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8" name="Picture 4" descr="A picture containing clock, table&#10;&#10;Description automatically generated"/>
          <p:cNvPicPr/>
          <p:nvPr/>
        </p:nvPicPr>
        <p:blipFill>
          <a:blip r:embed="rId2"/>
          <a:stretch/>
        </p:blipFill>
        <p:spPr>
          <a:xfrm>
            <a:off x="6978136" y="2299328"/>
            <a:ext cx="4520880" cy="14346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9" name="Picture 7" descr="A close up of a logo&#10;&#10;Description automatically generated"/>
          <p:cNvPicPr/>
          <p:nvPr/>
        </p:nvPicPr>
        <p:blipFill>
          <a:blip r:embed="rId3"/>
          <a:stretch/>
        </p:blipFill>
        <p:spPr>
          <a:xfrm>
            <a:off x="6978136" y="4179617"/>
            <a:ext cx="4520880" cy="11970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redirection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451520" y="1874044"/>
            <a:ext cx="5511600" cy="383429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Standard Error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(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stderr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 describes where a command sends its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error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messages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meta characters “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2&gt;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” will redirect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stderr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a file either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creating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a new file if it doesn’t exist</a:t>
            </a:r>
            <a:r>
              <a:rPr lang="en-CA" dirty="0"/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or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overwriting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the content of an existing file.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 meta characters “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2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&gt;&gt;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” will redirect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stderr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a file</a:t>
            </a:r>
            <a:r>
              <a:rPr lang="en-CA" dirty="0"/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either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creating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a new file if it doesn’t exist</a:t>
            </a:r>
            <a:r>
              <a:rPr lang="en-CA" dirty="0"/>
              <a:t>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or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adding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b="0" strike="noStrike" spc="-1" dirty="0" err="1">
                <a:solidFill>
                  <a:srgbClr val="000000"/>
                </a:solidFill>
                <a:latin typeface="Gill Sans MT"/>
              </a:rPr>
              <a:t>stdout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bottom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to the existing file’s contents. 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PWD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PWD 2&gt; error-message.txt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PWD 2 &gt;&gt; error-messages.txt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PWD 2&gt; /dev/null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2" name="Picture 5" descr="A close up of a logo&#10;&#10;Description automatically generated"/>
          <p:cNvPicPr/>
          <p:nvPr/>
        </p:nvPicPr>
        <p:blipFill>
          <a:blip r:embed="rId2"/>
          <a:stretch/>
        </p:blipFill>
        <p:spPr>
          <a:xfrm>
            <a:off x="7083232" y="2398569"/>
            <a:ext cx="4464000" cy="1282320"/>
          </a:xfrm>
          <a:prstGeom prst="rect">
            <a:avLst/>
          </a:prstGeom>
          <a:ln>
            <a:noFill/>
          </a:ln>
        </p:spPr>
      </p:pic>
      <p:pic>
        <p:nvPicPr>
          <p:cNvPr id="113" name="Picture 7" descr="A close up of a logo&#10;&#10;Description automatically generated"/>
          <p:cNvPicPr/>
          <p:nvPr/>
        </p:nvPicPr>
        <p:blipFill>
          <a:blip r:embed="rId3"/>
          <a:stretch/>
        </p:blipFill>
        <p:spPr>
          <a:xfrm>
            <a:off x="7083232" y="4225819"/>
            <a:ext cx="4464360" cy="10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</a:rPr>
              <a:t>redirection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451520" y="1871396"/>
            <a:ext cx="7264080" cy="388133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The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</a:rPr>
              <a:t>/dev/null</a:t>
            </a:r>
            <a:r>
              <a:rPr lang="en-CA" sz="2000" b="0" strike="noStrike" spc="-1" dirty="0">
                <a:solidFill>
                  <a:srgbClr val="0070C0"/>
                </a:solidFill>
                <a:latin typeface="Gill Sans MT"/>
              </a:rPr>
              <a:t> 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file (sometimes called the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bit bucket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 or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black hole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)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is a special system file that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discards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CA" sz="2000" b="0" strike="noStrike" spc="-1" dirty="0" err="1">
                <a:solidFill>
                  <a:srgbClr val="000000"/>
                </a:solidFill>
                <a:latin typeface="Gill Sans MT"/>
              </a:rPr>
              <a:t>stdout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or stderr.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This is useful to “</a:t>
            </a: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throw-away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”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</a:rPr>
              <a:t>unwanted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</a:rPr>
              <a:t> command output or errors.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i="1" strike="noStrike" spc="-1" dirty="0">
                <a:solidFill>
                  <a:srgbClr val="000000"/>
                </a:solidFill>
                <a:latin typeface="Gill Sans MT"/>
              </a:rPr>
              <a:t>Examples: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2&gt; /dev/null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ls &gt; /dev/null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find / -name "</a:t>
            </a:r>
            <a:r>
              <a:rPr lang="en-CA" sz="2000" b="1" strike="noStrike" spc="-1" dirty="0" err="1">
                <a:solidFill>
                  <a:srgbClr val="0070C0"/>
                </a:solidFill>
                <a:latin typeface="Courier New"/>
              </a:rPr>
              <a:t>tempfile</a:t>
            </a:r>
            <a:r>
              <a:rPr lang="en-CA" sz="2000" b="1" strike="noStrike" spc="-1" dirty="0">
                <a:solidFill>
                  <a:srgbClr val="0070C0"/>
                </a:solidFill>
                <a:latin typeface="Courier New"/>
              </a:rPr>
              <a:t>" 2&gt; /dev/null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6" name="Picture 4" descr="A close up of a logo&#10;&#10;Description automatically generated"/>
          <p:cNvPicPr/>
          <p:nvPr/>
        </p:nvPicPr>
        <p:blipFill>
          <a:blip r:embed="rId2"/>
          <a:stretch/>
        </p:blipFill>
        <p:spPr>
          <a:xfrm>
            <a:off x="8507418" y="2500223"/>
            <a:ext cx="2623680" cy="26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9127</TotalTime>
  <Words>905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Courier New</vt:lpstr>
      <vt:lpstr>DejaVu Sans</vt:lpstr>
      <vt:lpstr>Gill Sans MT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ITS</cp:lastModifiedBy>
  <cp:revision>609</cp:revision>
  <dcterms:created xsi:type="dcterms:W3CDTF">2019-04-25T17:31:46Z</dcterms:created>
  <dcterms:modified xsi:type="dcterms:W3CDTF">2022-04-29T07:50:23Z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