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A81C0-1A11-CD42-8CE4-69E7141685FA}" v="1" dt="2022-01-09T19:17:14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 fontScale="87000"/>
          </a:bodyPr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212116-6B9D-49F2-95C6-E2D040D9163B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4/29/2022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393ABAE1-7393-441B-B392-A31A8832A1AE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CA" sz="2800" b="0" strike="noStrike" spc="-1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155823C-B45C-41D8-856E-121D1D795801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4/29/2022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2C09FAE0-E3C4-497F-8717-6F25A1CA3C46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CA" sz="2800" b="0" strike="noStrike" spc="-1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5:_Redirection#INVESTIGATION_3:_ISSUING_MULTIPLE_UNIX.2FLINUX_COMMANDS" TargetMode="External"/><Relationship Id="rId2" Type="http://schemas.openxmlformats.org/officeDocument/2006/relationships/hyperlink" Target="https://wiki.cdot.senecacollege.ca/wiki/Tutorial5:_Redirection#INVESTIGATION_2:_REDIRECTION_USING_PIPE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iki.cdot.senecacollege.ca/wiki/Tutorial5:_Redirection#LINUX_PRACTICE_QUES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964880" y="823460"/>
            <a:ext cx="9089640" cy="382212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rmAutofit/>
          </a:bodyPr>
          <a:lstStyle/>
          <a:p>
            <a:pPr>
              <a:lnSpc>
                <a:spcPct val="100000"/>
              </a:lnSpc>
              <a:spcAft>
                <a:spcPts val="1199"/>
              </a:spcAft>
            </a:pP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ULI101:  Introduction to Unix / Linux and the Internet</a:t>
            </a:r>
            <a:r>
              <a:rPr dirty="0"/>
              <a:t/>
            </a:r>
            <a:br>
              <a:rPr dirty="0"/>
            </a:br>
            <a:r>
              <a:rPr lang="en-US" sz="12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en-US" sz="2200" b="0" strike="noStrike" cap="all" spc="-1" dirty="0">
                <a:solidFill>
                  <a:srgbClr val="000000"/>
                </a:solidFill>
                <a:latin typeface="Gill Sans MT"/>
              </a:rPr>
              <a:t>  </a:t>
            </a:r>
            <a:r>
              <a:rPr dirty="0"/>
              <a:t/>
            </a:r>
            <a:br>
              <a:rPr dirty="0"/>
            </a:br>
            <a:r>
              <a:rPr lang="en-US" sz="2200" b="0" strike="noStrike" cap="all" spc="-1" dirty="0">
                <a:solidFill>
                  <a:srgbClr val="000000"/>
                </a:solidFill>
                <a:latin typeface="Gill Sans MT"/>
              </a:rPr>
              <a:t>   </a:t>
            </a:r>
            <a:r>
              <a:rPr lang="en-US" sz="2200" b="0" strike="noStrike" cap="all" spc="-1" dirty="0">
                <a:solidFill>
                  <a:srgbClr val="0070C0"/>
                </a:solidFill>
                <a:latin typeface="Gill Sans MT"/>
              </a:rPr>
              <a:t>Week 5:  Lesson 2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2200" b="0" strike="noStrike" cap="all" spc="-1" dirty="0">
                <a:solidFill>
                  <a:srgbClr val="000000"/>
                </a:solidFill>
                <a:latin typeface="Gill Sans MT"/>
              </a:rPr>
              <a:t>   </a:t>
            </a:r>
            <a:r>
              <a:rPr lang="en-CA" sz="2200" b="0" strike="noStrike" cap="all" spc="-1" dirty="0">
                <a:solidFill>
                  <a:srgbClr val="0070C0"/>
                </a:solidFill>
                <a:latin typeface="Gill Sans MT"/>
              </a:rPr>
              <a:t>PIPELINE COMMANDS</a:t>
            </a:r>
            <a:r>
              <a:rPr dirty="0"/>
              <a:t/>
            </a:r>
            <a:br>
              <a:rPr dirty="0"/>
            </a:br>
            <a:r>
              <a:rPr lang="en-CA" sz="2200" b="0" strike="noStrike" cap="all" spc="-1" dirty="0">
                <a:solidFill>
                  <a:srgbClr val="0070C0"/>
                </a:solidFill>
                <a:latin typeface="Gill Sans MT"/>
              </a:rPr>
              <a:t>   MULTIPLE / MULTILINE COMMANDS</a:t>
            </a:r>
            <a:r>
              <a:rPr dirty="0"/>
              <a:t/>
            </a:r>
            <a:br>
              <a:rPr dirty="0"/>
            </a:br>
            <a:endParaRPr lang="en-US" sz="2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964880" y="4941720"/>
            <a:ext cx="908964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cap="all" spc="-1">
                <a:solidFill>
                  <a:srgbClr val="000000"/>
                </a:solidFill>
                <a:latin typeface="Gill Sans MT"/>
              </a:rPr>
              <a:t>Photos and icons used in this slide show are licensed under </a:t>
            </a:r>
            <a:r>
              <a:rPr lang="en-CA" sz="1800" b="0" u="sng" strike="noStrike" cap="all" spc="-1">
                <a:solidFill>
                  <a:srgbClr val="FA2B5C"/>
                </a:solidFill>
                <a:uFillTx/>
                <a:latin typeface="Gill Sans MT"/>
                <a:hlinkClick r:id="rId2"/>
              </a:rPr>
              <a:t>CC BY-SA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Multiple / multi-line commands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451520" y="1875433"/>
            <a:ext cx="8413200" cy="368198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US" sz="24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Your instructor will now demonstrate how to issue 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Multiple Commands / Multi-Line Linux Commands: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Multiple Linux Commands using semicolon “;”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Multiple Linux Commands using Grouping ( )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Mult-Line Linux Commands using Backslash \</a:t>
            </a:r>
            <a:endParaRPr lang="en-US" sz="12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2" name="Picture 3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135440" y="975960"/>
            <a:ext cx="1209600" cy="120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 dirty="0" smtClean="0">
                <a:solidFill>
                  <a:srgbClr val="000000"/>
                </a:solidFill>
                <a:latin typeface="Gill Sans MT"/>
              </a:rPr>
              <a:t>HOMEWORK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451520" y="1885948"/>
            <a:ext cx="8413200" cy="3877292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Getting Practice</a:t>
            </a:r>
            <a:endParaRPr lang="en-US" sz="24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 smtClean="0">
                <a:solidFill>
                  <a:srgbClr val="000000"/>
                </a:solidFill>
                <a:latin typeface="Gill Sans MT"/>
              </a:rPr>
              <a:t>Perform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online </a:t>
            </a:r>
            <a:r>
              <a:rPr lang="en-CA" sz="2000" b="1" strike="noStrike" spc="-1" dirty="0" smtClean="0">
                <a:solidFill>
                  <a:srgbClr val="000000"/>
                </a:solidFill>
                <a:latin typeface="Gill Sans MT"/>
              </a:rPr>
              <a:t>Tutorial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5 </a:t>
            </a:r>
            <a:r>
              <a:rPr lang="en-CA" sz="2000" b="0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CA" sz="20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1600" b="1" spc="-1" dirty="0">
                <a:solidFill>
                  <a:srgbClr val="000000"/>
                </a:solidFill>
              </a:rPr>
              <a:t>(Due: Friday Week </a:t>
            </a:r>
            <a:r>
              <a:rPr lang="en-US" sz="1600" b="1" spc="-1" dirty="0" smtClean="0">
                <a:solidFill>
                  <a:srgbClr val="000000"/>
                </a:solidFill>
              </a:rPr>
              <a:t>6 </a:t>
            </a:r>
            <a:r>
              <a:rPr lang="en-US" sz="1600" b="1" spc="-1" dirty="0">
                <a:solidFill>
                  <a:srgbClr val="000000"/>
                </a:solidFill>
              </a:rPr>
              <a:t>@ midnight for a 2% grade</a:t>
            </a:r>
            <a:r>
              <a:rPr lang="en-US" sz="1600" b="1" spc="-1" dirty="0" smtClean="0">
                <a:solidFill>
                  <a:srgbClr val="000000"/>
                </a:solidFill>
              </a:rPr>
              <a:t>)</a:t>
            </a:r>
            <a:r>
              <a:rPr lang="en-US" sz="1600" spc="-1" dirty="0" smtClean="0">
                <a:solidFill>
                  <a:srgbClr val="000000"/>
                </a:solidFill>
              </a:rPr>
              <a:t>:</a:t>
            </a:r>
            <a:br>
              <a:rPr lang="en-US" sz="1600" spc="-1" dirty="0" smtClean="0">
                <a:solidFill>
                  <a:srgbClr val="000000"/>
                </a:solidFill>
              </a:rPr>
            </a:b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8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INVESTIGATION 2: REDIRECTION USING PIPES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8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INVESTIGATION 3: ISSUING MULTIPLE UNIX/LINUX COMMANDS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b="0" u="sng" strike="noStrike" spc="-1" dirty="0">
                <a:solidFill>
                  <a:srgbClr val="FA2B5C"/>
                </a:solidFill>
                <a:uFillTx/>
                <a:latin typeface="Gill Sans MT"/>
                <a:hlinkClick r:id="rId4"/>
              </a:rPr>
              <a:t>LINUX PRACTICE QUESTIONS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  </a:t>
            </a:r>
            <a:r>
              <a:rPr lang="en-CA" b="0" strike="noStrike" spc="-1" dirty="0">
                <a:solidFill>
                  <a:srgbClr val="000000"/>
                </a:solidFill>
                <a:latin typeface="Gill Sans MT"/>
              </a:rPr>
              <a:t>(Questions 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6 – 12) </a:t>
            </a: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36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tabLst>
                <a:tab pos="0" algn="l"/>
              </a:tabLst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Lesson 2  topics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451520" y="1875439"/>
            <a:ext cx="9603000" cy="393943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Redirection – Part 2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Purpose of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Pipeline Commands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Linux Pipeline Command Syntax: </a:t>
            </a:r>
            <a:r>
              <a:rPr lang="en-US" sz="1800" b="1" strike="noStrike" spc="-1" dirty="0">
                <a:solidFill>
                  <a:srgbClr val="0070C0"/>
                </a:solidFill>
                <a:latin typeface="Gill Sans MT"/>
              </a:rPr>
              <a:t>|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tee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Command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Multiple / Multi-Line Commands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Multiple Linux Commands using Semicolon ”;” and Grouping: </a:t>
            </a:r>
            <a:r>
              <a:rPr lang="en-US" sz="1800" b="1" strike="noStrike" spc="-1" dirty="0">
                <a:solidFill>
                  <a:srgbClr val="0070C0"/>
                </a:solidFill>
                <a:latin typeface="Gill Sans MT"/>
              </a:rPr>
              <a:t>( )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Issuing Large Linux Commands over Multiple Lines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Perform Week 5 Tutorial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Investigations 2 and 3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Review Questions (Questions 5 – 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Pipeline commands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451520" y="1871396"/>
            <a:ext cx="5092200" cy="382806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90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Pipeline Commands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use a meta symbol “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|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”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(called a pipe) to allow a command’s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standard output 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to be redirected into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standard input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of other commands WITHOUT having to use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temporary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files.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Therefore, a few simple commands can be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combined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to form a more </a:t>
            </a:r>
            <a:r>
              <a:rPr lang="en-CA" sz="2000" b="0" u="sng" strike="noStrike" spc="-1" dirty="0">
                <a:solidFill>
                  <a:srgbClr val="000000"/>
                </a:solidFill>
                <a:uFillTx/>
                <a:latin typeface="Gill Sans MT"/>
              </a:rPr>
              <a:t>powerful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pipeline command.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100" b="0" i="1" strike="noStrike" spc="-1" dirty="0">
                <a:solidFill>
                  <a:srgbClr val="000000"/>
                </a:solidFill>
                <a:latin typeface="Gill Sans MT"/>
              </a:rPr>
              <a:t>Examples: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ls -al | more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ls | sort -r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ls | sort | more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ls -l | cut -d" " -f2 | tr 'a-z' ‘A-Z"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ls | grep Linux | head -5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31" name="Picture 5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6543720" y="2296281"/>
            <a:ext cx="5092200" cy="129384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Pipeline commands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451520" y="1875438"/>
            <a:ext cx="5092200" cy="386841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800" b="1" strike="noStrike" spc="-1" dirty="0">
                <a:solidFill>
                  <a:srgbClr val="000000"/>
                </a:solidFill>
                <a:latin typeface="Gill Sans MT"/>
              </a:rPr>
              <a:t>Filters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Commands to the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right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of the pipe symbol are 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referred to as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filters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 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They are called </a:t>
            </a: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filters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since those commands are used to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modify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the stdout of the </a:t>
            </a:r>
            <a:r>
              <a:rPr lang="en-CA" sz="2000" b="0" u="sng" strike="noStrike" spc="-1" dirty="0">
                <a:solidFill>
                  <a:srgbClr val="000000"/>
                </a:solidFill>
                <a:uFillTx/>
                <a:latin typeface="Gill Sans MT"/>
              </a:rPr>
              <a:t>previous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command. 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Many commands can be "piped" together, but these commands (filters) must be chained in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a specific order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 depending on what you wish to accomplish.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532AFD-E8E2-4E0C-97DA-BFD55C9F2A9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543720" y="2296281"/>
            <a:ext cx="5092200" cy="129384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Pipeline commands 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451520" y="1871396"/>
            <a:ext cx="8413200" cy="237213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US" sz="24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Your instructor will now demonstrate how to issue 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Pipeline Commands</a:t>
            </a:r>
            <a:r>
              <a:rPr lang="en-CA" sz="2000" spc="-1" dirty="0">
                <a:solidFill>
                  <a:srgbClr val="000000"/>
                </a:solidFill>
                <a:latin typeface="Gill Sans MT"/>
              </a:rPr>
              <a:t>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37" name="Picture 3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135440" y="975960"/>
            <a:ext cx="1209600" cy="120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Pipeline commands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451520" y="1875437"/>
            <a:ext cx="6379200" cy="3770761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utility can be used to split the flow of standard output </a:t>
            </a:r>
            <a:r>
              <a:rPr lang="en-CA" sz="2000" b="0" u="sng" strike="noStrike" spc="-1" dirty="0">
                <a:solidFill>
                  <a:srgbClr val="000000"/>
                </a:solidFill>
                <a:uFillTx/>
                <a:latin typeface="Gill Sans MT"/>
              </a:rPr>
              <a:t>between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text file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and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terminal screen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option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-a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can be used to add content to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bottom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of an existing file as opposed to </a:t>
            </a: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overwriting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the file's previous contents.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reason for the name "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" is that the splitting of the flow of information resembles a capital T.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Examples: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ls | tee unsorted.txt | sort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ls | grep Linux | tee matched.txt | more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ls | head -5 | tee -a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0" name="Picture 5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8014586" y="2530517"/>
            <a:ext cx="3814920" cy="24606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Pipeline commands 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451520" y="1853640"/>
            <a:ext cx="8413200" cy="217682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US" sz="24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Your instructor will now demonstrate how to use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command within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Pipeline Command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3" name="Picture 3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135440" y="975960"/>
            <a:ext cx="1209600" cy="120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Multiple / multi-line commands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451520" y="1871396"/>
            <a:ext cx="5440320" cy="382806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There are ways that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multiple commands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can be run within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single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command line. 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You can separate commands by using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semi-colon character “;”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sleep 5; ls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Multiple commands can also be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grouped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by using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parentheses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to force commands to be run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together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(for example, to redirect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stdout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to a file)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(echo "Who is logged in:"; who) &gt; </a:t>
            </a:r>
            <a:r>
              <a:rPr lang="en-CA" sz="2000" b="1" strike="noStrike" spc="-1" dirty="0" err="1">
                <a:solidFill>
                  <a:srgbClr val="0070C0"/>
                </a:solidFill>
                <a:latin typeface="Courier New"/>
              </a:rPr>
              <a:t>whoson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</a:t>
            </a:r>
            <a:r>
              <a:rPr lang="en-CA" sz="2000" b="1" i="1" strike="noStrike" spc="-1" dirty="0">
                <a:solidFill>
                  <a:srgbClr val="000000"/>
                </a:solidFill>
                <a:latin typeface="Gill Sans MT"/>
              </a:rPr>
              <a:t>Note:  </a:t>
            </a:r>
            <a:r>
              <a:rPr lang="en-CA" sz="2000" b="0" i="1" u="sng" strike="noStrike" spc="-1" dirty="0">
                <a:solidFill>
                  <a:srgbClr val="000000"/>
                </a:solidFill>
                <a:uFillTx/>
                <a:latin typeface="Gill Sans MT"/>
              </a:rPr>
              <a:t>all</a:t>
            </a: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 command output is sent to a file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527854" y="2830183"/>
            <a:ext cx="5299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70C0"/>
                </a:solidFill>
                <a:latin typeface="Courier New"/>
              </a:rPr>
              <a:t>command1;command2;command3</a:t>
            </a:r>
            <a:endParaRPr lang="en-CA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Multiple / multi-line commands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451520" y="1875437"/>
            <a:ext cx="6467362" cy="38506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Commands may also be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spread-out over multiple lines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making it easier (for humans) to interpret a long command.</a:t>
            </a:r>
            <a:endParaRPr lang="en-CA" dirty="0"/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You can add a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backslash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quoting symbol "\" at the end of a line.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\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symbol “</a:t>
            </a: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quotes-out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” the meaning of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ENTER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key as </a:t>
            </a:r>
            <a:r>
              <a:rPr lang="en-CA" sz="2000" b="0" u="sng" strike="noStrike" spc="-1" dirty="0">
                <a:solidFill>
                  <a:srgbClr val="000000"/>
                </a:solidFill>
                <a:uFillTx/>
                <a:latin typeface="Gill Sans MT"/>
              </a:rPr>
              <a:t>text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(i.e. </a:t>
            </a: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new-line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) as instead of running the command.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echo "This will be split over multiple \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lines. Note that the shell will realize \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that a pipe requires another command, so \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it will automatically go to the next line” \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| tr '[a-z]' '[A-Z]’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615109" y="2492737"/>
            <a:ext cx="3403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70C0"/>
                </a:solidFill>
                <a:latin typeface="Courier New"/>
              </a:rPr>
              <a:t>command1 |  \  command2 |  \</a:t>
            </a:r>
            <a:r>
              <a:rPr dirty="0"/>
              <a:t/>
            </a:r>
            <a:br>
              <a:rPr dirty="0"/>
            </a:br>
            <a:r>
              <a:rPr lang="en-US" sz="2400" b="1" strike="noStrike" spc="-1" dirty="0">
                <a:solidFill>
                  <a:srgbClr val="0070C0"/>
                </a:solidFill>
                <a:latin typeface="Courier New"/>
              </a:rPr>
              <a:t>command3</a:t>
            </a:r>
            <a:endParaRPr lang="en-CA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9121</TotalTime>
  <Words>755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Courier New</vt:lpstr>
      <vt:lpstr>DejaVu Sans</vt:lpstr>
      <vt:lpstr>Gill Sans MT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subject/>
  <dc:creator>Saul, Jennifer</dc:creator>
  <dc:description/>
  <cp:lastModifiedBy>ITS</cp:lastModifiedBy>
  <cp:revision>612</cp:revision>
  <dcterms:created xsi:type="dcterms:W3CDTF">2019-04-25T17:31:46Z</dcterms:created>
  <dcterms:modified xsi:type="dcterms:W3CDTF">2022-04-29T07:51:17Z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