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5" r:id="rId1"/>
  </p:sldMasterIdLst>
  <p:notesMasterIdLst>
    <p:notesMasterId r:id="rId19"/>
  </p:notesMasterIdLst>
  <p:sldIdLst>
    <p:sldId id="301" r:id="rId2"/>
    <p:sldId id="257" r:id="rId3"/>
    <p:sldId id="349" r:id="rId4"/>
    <p:sldId id="260" r:id="rId5"/>
    <p:sldId id="345" r:id="rId6"/>
    <p:sldId id="350" r:id="rId7"/>
    <p:sldId id="329" r:id="rId8"/>
    <p:sldId id="346" r:id="rId9"/>
    <p:sldId id="355" r:id="rId10"/>
    <p:sldId id="356" r:id="rId11"/>
    <p:sldId id="353" r:id="rId12"/>
    <p:sldId id="351" r:id="rId13"/>
    <p:sldId id="335" r:id="rId14"/>
    <p:sldId id="347" r:id="rId15"/>
    <p:sldId id="348" r:id="rId16"/>
    <p:sldId id="352" r:id="rId17"/>
    <p:sldId id="33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445BFE-A7C4-F344-9214-DBBC344D506C}" v="113" dt="2023-02-17T16:30:38.6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21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Johnson" userId="ff589efc-7bdb-4c2a-ab65-6fce12576f74" providerId="ADAL" clId="{8B445BFE-A7C4-F344-9214-DBBC344D506C}"/>
    <pc:docChg chg="custSel modSld">
      <pc:chgData name="Chris Johnson" userId="ff589efc-7bdb-4c2a-ab65-6fce12576f74" providerId="ADAL" clId="{8B445BFE-A7C4-F344-9214-DBBC344D506C}" dt="2023-02-17T16:30:42.143" v="114" actId="14100"/>
      <pc:docMkLst>
        <pc:docMk/>
      </pc:docMkLst>
      <pc:sldChg chg="modSp mod modAnim">
        <pc:chgData name="Chris Johnson" userId="ff589efc-7bdb-4c2a-ab65-6fce12576f74" providerId="ADAL" clId="{8B445BFE-A7C4-F344-9214-DBBC344D506C}" dt="2023-02-17T16:30:42.143" v="114" actId="14100"/>
        <pc:sldMkLst>
          <pc:docMk/>
          <pc:sldMk cId="966407910" sldId="345"/>
        </pc:sldMkLst>
        <pc:spChg chg="mod">
          <ac:chgData name="Chris Johnson" userId="ff589efc-7bdb-4c2a-ab65-6fce12576f74" providerId="ADAL" clId="{8B445BFE-A7C4-F344-9214-DBBC344D506C}" dt="2023-02-17T16:30:42.143" v="114" actId="14100"/>
          <ac:spMkLst>
            <pc:docMk/>
            <pc:sldMk cId="966407910" sldId="345"/>
            <ac:spMk id="3" creationId="{99DF4C7A-3854-7B4B-8D4F-4AD959A565D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07E4A-59D9-C648-BC62-133DA4EC414F}" type="datetimeFigureOut">
              <a:rPr lang="en-US" smtClean="0"/>
              <a:t>2/17/23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4455B-62BF-5D44-9335-C2CCD755C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09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10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3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54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88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2/17/23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03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2/17/23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43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2/17/23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03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2/17/23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6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2/17/23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35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AB1357F-A277-7442-BEE7-4FE250216E54}" type="datetimeFigureOut">
              <a:rPr lang="en-US" smtClean="0"/>
              <a:t>2/17/23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86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1357F-A277-7442-BEE7-4FE250216E54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75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3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dot.senecacollege.ca/wiki/Tutorial6:_File_Transfer_/_Sending_Email_Messages#INVESTIGATION_2:_USING_SECURE_FILE_TRANSMISSION_CONTROL_PROTOCOL" TargetMode="External"/><Relationship Id="rId2" Type="http://schemas.openxmlformats.org/officeDocument/2006/relationships/hyperlink" Target="https://wiki.cdot.senecacollege.ca/wiki/Tutorial6:_File_Transfer_/_Sending_Email_Messages#INVESTIGATION_1:_USING_SECURE_COP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iki.cdot.senecacollege.ca/wiki/Tutorial6:_File_Transfer_/_Sending_Email_Messages#LINUX_PRACTICE_QUESTIONS" TargetMode="External"/><Relationship Id="rId4" Type="http://schemas.openxmlformats.org/officeDocument/2006/relationships/hyperlink" Target="https://wiki.cdot.senecacollege.ca/wiki/Tutorial6:_File_Transfer_/_Sending_Email_Messages#INVESTIGATION_3:_USING_THE_MAIL_COMMAND_TO_SEND_FILE_ATTACHMENT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er_ic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Terminalicon2.pn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87AF-3253-5F42-B599-57667778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987" y="802298"/>
            <a:ext cx="9089865" cy="38223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700" dirty="0"/>
              <a:t>  </a:t>
            </a:r>
            <a:r>
              <a:rPr lang="en-US" sz="2400" dirty="0"/>
              <a:t>ULI101:  Introduction to Unix / Linux and the Internet</a:t>
            </a:r>
            <a:br>
              <a:rPr lang="en-US" dirty="0"/>
            </a:br>
            <a:r>
              <a:rPr lang="en-US" sz="1200" dirty="0"/>
              <a:t> </a:t>
            </a:r>
            <a:br>
              <a:rPr lang="en-US" dirty="0"/>
            </a:br>
            <a:r>
              <a:rPr lang="en-US" sz="2200" dirty="0"/>
              <a:t>  </a:t>
            </a:r>
            <a:br>
              <a:rPr lang="en-US" sz="2200" dirty="0"/>
            </a:br>
            <a:r>
              <a:rPr lang="en-US" sz="2200" dirty="0"/>
              <a:t>   </a:t>
            </a:r>
            <a:r>
              <a:rPr lang="en-US" sz="2200" dirty="0">
                <a:solidFill>
                  <a:srgbClr val="0070C0"/>
                </a:solidFill>
              </a:rPr>
              <a:t>Week 6 LESSON 1:</a:t>
            </a:r>
            <a:br>
              <a:rPr lang="en-US" sz="2200" dirty="0">
                <a:solidFill>
                  <a:srgbClr val="0070C0"/>
                </a:solidFill>
              </a:rPr>
            </a:br>
            <a:br>
              <a:rPr lang="en-US" sz="2200" dirty="0"/>
            </a:br>
            <a:r>
              <a:rPr lang="en-US" sz="2200" dirty="0">
                <a:solidFill>
                  <a:srgbClr val="0070C0"/>
                </a:solidFill>
              </a:rPr>
              <a:t>   </a:t>
            </a:r>
            <a:r>
              <a:rPr lang="en-CA" sz="2200" dirty="0">
                <a:solidFill>
                  <a:srgbClr val="0070C0"/>
                </a:solidFill>
              </a:rPr>
              <a:t>transferring files between computers</a:t>
            </a:r>
            <a:br>
              <a:rPr lang="en-CA" sz="2200" dirty="0">
                <a:solidFill>
                  <a:srgbClr val="0070C0"/>
                </a:solidFill>
              </a:rPr>
            </a:br>
            <a:r>
              <a:rPr lang="en-CA" sz="2200" dirty="0">
                <a:solidFill>
                  <a:srgbClr val="0070C0"/>
                </a:solidFill>
              </a:rPr>
              <a:t>   ISSUING REMOTE COMPUTER COMMANDS ON LOCAL COMPUTERS</a:t>
            </a:r>
            <a:br>
              <a:rPr lang="en-CA" dirty="0"/>
            </a:br>
            <a:br>
              <a:rPr lang="en-US" sz="24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14268-12DB-0E46-BFC6-B15A49521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4988" y="4941662"/>
            <a:ext cx="9089864" cy="977621"/>
          </a:xfrm>
        </p:spPr>
        <p:txBody>
          <a:bodyPr>
            <a:normAutofit/>
          </a:bodyPr>
          <a:lstStyle/>
          <a:p>
            <a:r>
              <a:rPr lang="en-CA" dirty="0"/>
              <a:t>Photos and icons used in this slide show are licensed under </a:t>
            </a:r>
            <a:r>
              <a:rPr lang="en-CA" dirty="0">
                <a:hlinkClick r:id="rId2"/>
              </a:rPr>
              <a:t>CC BY-SA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477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Transferring files between unix / Linux servers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8413391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Instructor Demonstration</a:t>
            </a:r>
          </a:p>
          <a:p>
            <a:pPr marL="0" indent="0">
              <a:buNone/>
            </a:pPr>
            <a:r>
              <a:rPr lang="en-CA" dirty="0"/>
              <a:t>Your instructor will now demonstrate u</a:t>
            </a:r>
            <a:r>
              <a:rPr lang="en-CA" sz="2000" dirty="0"/>
              <a:t>sing the </a:t>
            </a:r>
            <a:r>
              <a:rPr lang="en-CA" sz="2000" b="1" dirty="0" err="1"/>
              <a:t>ssh</a:t>
            </a:r>
            <a:r>
              <a:rPr lang="en-CA" sz="2000" dirty="0"/>
              <a:t> command</a:t>
            </a:r>
            <a:br>
              <a:rPr lang="en-CA" sz="2000" dirty="0"/>
            </a:br>
            <a:r>
              <a:rPr lang="en-CA" sz="2000" dirty="0"/>
              <a:t>to issue commands on your remote Matrix server to verify</a:t>
            </a:r>
            <a:br>
              <a:rPr lang="en-CA" sz="2000" dirty="0"/>
            </a:br>
            <a:r>
              <a:rPr lang="en-CA" sz="2000" dirty="0"/>
              <a:t>files have been properly copied / transferred files between computers..</a:t>
            </a:r>
            <a:br>
              <a:rPr lang="en-CA" sz="1400" dirty="0"/>
            </a:br>
            <a:br>
              <a:rPr lang="en-CA" sz="1200" dirty="0"/>
            </a:br>
            <a:br>
              <a:rPr lang="en-CA" sz="1200" dirty="0"/>
            </a:br>
            <a:endParaRPr lang="en-CA" sz="1200" dirty="0"/>
          </a:p>
          <a:p>
            <a:endParaRPr lang="en-CA" sz="2400" dirty="0"/>
          </a:p>
          <a:p>
            <a:endParaRPr lang="en-CA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EA2DE18-62B7-B740-A45E-16EB033E7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35411" y="1853754"/>
            <a:ext cx="1210020" cy="121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18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Transferring files between unix / Linux servers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6272635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b="1" dirty="0"/>
              <a:t>Graphical SFTP Application</a:t>
            </a:r>
          </a:p>
          <a:p>
            <a:pPr marL="0" indent="0">
              <a:buNone/>
            </a:pPr>
            <a:r>
              <a:rPr lang="en-CA" dirty="0"/>
              <a:t>Although it is important to learn how to use command-line sftp and is considered coverage for </a:t>
            </a:r>
            <a:r>
              <a:rPr lang="en-CA" i="1" dirty="0"/>
              <a:t>quizzes</a:t>
            </a:r>
            <a:r>
              <a:rPr lang="en-CA" dirty="0"/>
              <a:t>, </a:t>
            </a:r>
            <a:r>
              <a:rPr lang="en-CA" i="1" dirty="0"/>
              <a:t>midterm</a:t>
            </a:r>
            <a:r>
              <a:rPr lang="en-CA" dirty="0"/>
              <a:t> and </a:t>
            </a:r>
            <a:r>
              <a:rPr lang="en-CA" i="1" dirty="0"/>
              <a:t>final exams</a:t>
            </a:r>
            <a:r>
              <a:rPr lang="en-CA" dirty="0"/>
              <a:t>, there are </a:t>
            </a:r>
            <a:r>
              <a:rPr lang="en-CA" b="1" dirty="0"/>
              <a:t>graphical</a:t>
            </a:r>
            <a:r>
              <a:rPr lang="en-CA" dirty="0"/>
              <a:t> </a:t>
            </a:r>
            <a:r>
              <a:rPr lang="en-CA" b="1" dirty="0"/>
              <a:t>sftp</a:t>
            </a:r>
            <a:r>
              <a:rPr lang="en-CA" dirty="0"/>
              <a:t> applications to make it more ”</a:t>
            </a:r>
            <a:r>
              <a:rPr lang="en-CA" b="1" dirty="0"/>
              <a:t>user-friendly</a:t>
            </a:r>
            <a:r>
              <a:rPr lang="en-CA" dirty="0"/>
              <a:t>”.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b="1" dirty="0"/>
              <a:t>NOTE:  </a:t>
            </a:r>
            <a:r>
              <a:rPr lang="en-CA" dirty="0"/>
              <a:t>Based on issues with the implementation of the Seneca VPN, you cannot connect to your Matrix account unless you run the graphical SSH Client application via </a:t>
            </a:r>
            <a:r>
              <a:rPr lang="en-CA" b="1" dirty="0" err="1"/>
              <a:t>MyApps</a:t>
            </a:r>
            <a:r>
              <a:rPr lang="en-CA" dirty="0"/>
              <a:t> at a Seneca computer lab.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You can refer to </a:t>
            </a:r>
            <a:r>
              <a:rPr lang="en-CA" b="1" dirty="0"/>
              <a:t>Online Tutorial 1 INVESIGATION1 </a:t>
            </a:r>
            <a:r>
              <a:rPr lang="en-CA" dirty="0"/>
              <a:t>to run the</a:t>
            </a:r>
            <a:br>
              <a:rPr lang="en-CA" dirty="0"/>
            </a:br>
            <a:r>
              <a:rPr lang="en-CA" dirty="0"/>
              <a:t>graphical SSH Client application via </a:t>
            </a:r>
            <a:r>
              <a:rPr lang="en-CA" dirty="0" err="1"/>
              <a:t>MyApps</a:t>
            </a:r>
            <a:r>
              <a:rPr lang="en-CA" dirty="0"/>
              <a:t> at Seneca.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endParaRPr lang="en-CA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33208F6E-397E-E14A-9AE5-E54D27954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6104" y="1571346"/>
            <a:ext cx="869496" cy="1053193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8B43DEA-5AD5-404A-B79F-1638572F3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3467" y="3120044"/>
            <a:ext cx="3560169" cy="3300258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82980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Transferring files between unix / Linux servers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8413391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Instructor Demonstration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dirty="0"/>
              <a:t>Your instructor will now demonstrate u</a:t>
            </a:r>
            <a:r>
              <a:rPr lang="en-CA" sz="2000" dirty="0"/>
              <a:t>sing the </a:t>
            </a:r>
            <a:r>
              <a:rPr lang="en-CA" sz="2000" b="1" dirty="0"/>
              <a:t>sftp</a:t>
            </a:r>
            <a:r>
              <a:rPr lang="en-CA" sz="2000" dirty="0"/>
              <a:t> command</a:t>
            </a:r>
            <a:br>
              <a:rPr lang="en-CA" sz="2000" dirty="0"/>
            </a:br>
            <a:r>
              <a:rPr lang="en-CA" sz="2000" dirty="0"/>
              <a:t>and the Secure Shell graphical SFTP application </a:t>
            </a:r>
            <a:br>
              <a:rPr lang="en-CA" sz="2000" dirty="0"/>
            </a:br>
            <a:r>
              <a:rPr lang="en-CA" sz="2000" dirty="0"/>
              <a:t>(if at Seneca computer lab).</a:t>
            </a:r>
            <a:br>
              <a:rPr lang="en-CA" sz="1400" dirty="0"/>
            </a:br>
            <a:br>
              <a:rPr lang="en-CA" sz="1200" dirty="0"/>
            </a:br>
            <a:br>
              <a:rPr lang="en-CA" sz="1200" dirty="0"/>
            </a:br>
            <a:endParaRPr lang="en-CA" sz="1200" dirty="0"/>
          </a:p>
          <a:p>
            <a:endParaRPr lang="en-CA" sz="2400" dirty="0"/>
          </a:p>
          <a:p>
            <a:endParaRPr lang="en-CA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EA2DE18-62B7-B740-A45E-16EB033E7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35411" y="1853754"/>
            <a:ext cx="1210020" cy="121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20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Transferring files between unix / Linux servers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6049890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b="1" dirty="0"/>
              <a:t>UNIX Mail (mail) </a:t>
            </a:r>
            <a:br>
              <a:rPr lang="en-CA" b="1" dirty="0"/>
            </a:br>
            <a:endParaRPr lang="en-CA" b="1" dirty="0"/>
          </a:p>
          <a:p>
            <a:pPr marL="0" indent="0">
              <a:buNone/>
            </a:pPr>
            <a:r>
              <a:rPr lang="en-CA" dirty="0"/>
              <a:t>The </a:t>
            </a:r>
            <a:r>
              <a:rPr lang="en-CA" b="1" dirty="0"/>
              <a:t>Matrix</a:t>
            </a:r>
            <a:r>
              <a:rPr lang="en-CA" dirty="0"/>
              <a:t> server is also an </a:t>
            </a:r>
            <a:r>
              <a:rPr lang="en-CA" b="1" dirty="0"/>
              <a:t>email server</a:t>
            </a:r>
            <a:r>
              <a:rPr lang="en-CA" dirty="0"/>
              <a:t> that can allow you to </a:t>
            </a:r>
            <a:r>
              <a:rPr lang="en-CA" b="1" dirty="0"/>
              <a:t>send</a:t>
            </a:r>
            <a:r>
              <a:rPr lang="en-CA" dirty="0"/>
              <a:t> emails messages to </a:t>
            </a:r>
            <a:r>
              <a:rPr lang="en-CA" u="sng" dirty="0"/>
              <a:t>other</a:t>
            </a:r>
            <a:r>
              <a:rPr lang="en-CA" dirty="0"/>
              <a:t> email accounts.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br>
              <a:rPr lang="en-CA" dirty="0"/>
            </a:br>
            <a:r>
              <a:rPr lang="en-CA" b="1" dirty="0"/>
              <a:t>NOTE:  </a:t>
            </a:r>
            <a:r>
              <a:rPr lang="en-CA" dirty="0"/>
              <a:t>In order to use the </a:t>
            </a:r>
            <a:r>
              <a:rPr lang="en-CA" b="1" dirty="0"/>
              <a:t>mail</a:t>
            </a:r>
            <a:r>
              <a:rPr lang="en-CA" dirty="0"/>
              <a:t> command on a Linux computer at home, you must first install and run an </a:t>
            </a:r>
            <a:r>
              <a:rPr lang="en-CA" b="1" dirty="0"/>
              <a:t>email server </a:t>
            </a:r>
            <a:r>
              <a:rPr lang="en-CA" dirty="0"/>
              <a:t>and have the appropriate </a:t>
            </a:r>
            <a:r>
              <a:rPr lang="en-CA" b="1" dirty="0"/>
              <a:t>mail client application </a:t>
            </a:r>
            <a:r>
              <a:rPr lang="en-CA" dirty="0"/>
              <a:t>installed.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endParaRPr lang="en-CA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picture containing food&#10;&#10;Description automatically generated">
            <a:extLst>
              <a:ext uri="{FF2B5EF4-FFF2-40B4-BE49-F238E27FC236}">
                <a16:creationId xmlns:a16="http://schemas.microsoft.com/office/drawing/2014/main" id="{5797BC72-0A9A-D946-8103-78CA00086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1760342"/>
            <a:ext cx="3754556" cy="1855449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25931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Transferring files between unix / Linux servers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5694289" cy="47557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b="1" dirty="0"/>
              <a:t>UNIX Mail (mail) </a:t>
            </a:r>
            <a:br>
              <a:rPr lang="en-CA" b="1" dirty="0"/>
            </a:br>
            <a:br>
              <a:rPr lang="en-CA" b="1" dirty="0"/>
            </a:br>
            <a:r>
              <a:rPr lang="en-CA" b="1" dirty="0"/>
              <a:t>Steps to Send an Email Message:</a:t>
            </a:r>
            <a:br>
              <a:rPr lang="en-CA" b="1" dirty="0"/>
            </a:br>
            <a:endParaRPr lang="en-CA" dirty="0"/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Type: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mail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username@hostname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CA" dirty="0"/>
              <a:t>and press </a:t>
            </a:r>
            <a:r>
              <a:rPr lang="en-CA" b="1" dirty="0"/>
              <a:t>ENTER</a:t>
            </a:r>
            <a:endParaRPr lang="en-CA" dirty="0"/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Enter </a:t>
            </a:r>
            <a:r>
              <a:rPr lang="en-CA" b="1" dirty="0"/>
              <a:t>subject line</a:t>
            </a:r>
            <a:r>
              <a:rPr lang="en-CA" dirty="0"/>
              <a:t> and press </a:t>
            </a:r>
            <a:r>
              <a:rPr lang="en-CA" b="1" dirty="0"/>
              <a:t>ENTER</a:t>
            </a:r>
            <a:endParaRPr lang="en-CA" dirty="0"/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Type the </a:t>
            </a:r>
            <a:r>
              <a:rPr lang="en-CA" b="1" dirty="0"/>
              <a:t>body of the message</a:t>
            </a:r>
            <a:r>
              <a:rPr lang="en-CA" dirty="0"/>
              <a:t> and then when finished, press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ctrl+d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CA" dirty="0"/>
              <a:t>to send message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b="1" dirty="0"/>
              <a:t>NOTE:</a:t>
            </a:r>
            <a:r>
              <a:rPr lang="en-CA" dirty="0"/>
              <a:t> You can use the </a:t>
            </a:r>
            <a:r>
              <a:rPr lang="en-CA" b="1" dirty="0"/>
              <a:t>mail</a:t>
            </a:r>
            <a:r>
              <a:rPr lang="en-CA" dirty="0"/>
              <a:t> command with the </a:t>
            </a:r>
            <a:r>
              <a:rPr lang="en-CA" b="1" dirty="0"/>
              <a:t>-a</a:t>
            </a:r>
            <a:r>
              <a:rPr lang="en-CA" dirty="0"/>
              <a:t> option to specify a file to send as an attachment to your email message.</a:t>
            </a:r>
          </a:p>
          <a:p>
            <a:pPr marL="0" indent="0">
              <a:buNone/>
            </a:pPr>
            <a:endParaRPr lang="en-CA" i="1" dirty="0"/>
          </a:p>
          <a:p>
            <a:pPr marL="0" indent="0">
              <a:buNone/>
            </a:pPr>
            <a:r>
              <a:rPr lang="en-CA" i="1" dirty="0"/>
              <a:t>Example:</a:t>
            </a:r>
            <a:br>
              <a:rPr lang="en-CA" dirty="0"/>
            </a:b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mail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recipient@hostname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-a filename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CA" dirty="0"/>
            </a:br>
            <a:br>
              <a:rPr lang="en-CA" dirty="0"/>
            </a:br>
            <a:br>
              <a:rPr lang="en-CA" dirty="0"/>
            </a:br>
            <a:endParaRPr lang="en-CA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3188D029-1768-2649-9DDA-505FD7B3A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119" y="5004247"/>
            <a:ext cx="5188302" cy="1617133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D3C45D0-0059-7849-BA46-CB896A639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3524" y="1706813"/>
            <a:ext cx="2698897" cy="2080089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37730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Transferring files between unix / Linux servers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8877756" cy="47557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b="1" dirty="0"/>
              <a:t>UNIX Mail (mail) </a:t>
            </a:r>
            <a:br>
              <a:rPr lang="en-CA" b="1" dirty="0"/>
            </a:br>
            <a:endParaRPr lang="en-CA" b="1" dirty="0"/>
          </a:p>
          <a:p>
            <a:pPr marL="0" indent="0">
              <a:buNone/>
            </a:pPr>
            <a:r>
              <a:rPr lang="en-CA" b="1" dirty="0"/>
              <a:t>Alternative Method to Send Email with Attachment</a:t>
            </a:r>
            <a:br>
              <a:rPr lang="en-CA" b="1" dirty="0"/>
            </a:br>
            <a:br>
              <a:rPr lang="en-CA" b="1" dirty="0"/>
            </a:br>
            <a:r>
              <a:rPr lang="en-CA" dirty="0"/>
              <a:t>Use the </a:t>
            </a:r>
            <a:r>
              <a:rPr lang="en-CA" b="1" dirty="0"/>
              <a:t>-s</a:t>
            </a:r>
            <a:r>
              <a:rPr lang="en-CA" dirty="0"/>
              <a:t> option in the command to specify the subject line of the command and</a:t>
            </a:r>
            <a:br>
              <a:rPr lang="en-CA" dirty="0"/>
            </a:br>
            <a:r>
              <a:rPr lang="en-CA" dirty="0"/>
              <a:t>use </a:t>
            </a:r>
            <a:r>
              <a:rPr lang="en-CA" b="1" dirty="0"/>
              <a:t>stdin</a:t>
            </a:r>
            <a:r>
              <a:rPr lang="en-CA" dirty="0"/>
              <a:t> redirection to send a text file as the body of the message.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sz="1800" b="1" dirty="0"/>
              <a:t>NOTE:</a:t>
            </a:r>
            <a:r>
              <a:rPr lang="en-CA" sz="1800" dirty="0"/>
              <a:t>  You would have to use this method since you have used </a:t>
            </a:r>
            <a:r>
              <a:rPr lang="en-CA" sz="1800" b="1" dirty="0"/>
              <a:t>stdin</a:t>
            </a:r>
            <a:r>
              <a:rPr lang="en-CA" sz="1800" dirty="0"/>
              <a:t> redirection to attach </a:t>
            </a:r>
            <a:br>
              <a:rPr lang="en-CA" sz="1800" dirty="0"/>
            </a:br>
            <a:r>
              <a:rPr lang="en-CA" sz="1800" dirty="0"/>
              <a:t>the file’s so you can’t input the subject line from the terminal! You should notice that the contents </a:t>
            </a:r>
            <a:br>
              <a:rPr lang="en-CA" sz="1800" dirty="0"/>
            </a:br>
            <a:r>
              <a:rPr lang="en-CA" sz="1800" dirty="0"/>
              <a:t>of the file are displayed in text in the email message as opposed to a file attachment.</a:t>
            </a:r>
            <a:br>
              <a:rPr lang="en-CA" sz="1800" dirty="0"/>
            </a:br>
            <a:endParaRPr lang="en-CA" sz="1800" dirty="0"/>
          </a:p>
          <a:p>
            <a:pPr marL="0" indent="0">
              <a:buNone/>
            </a:pPr>
            <a:r>
              <a:rPr lang="en-CA" i="1" dirty="0"/>
              <a:t>Example:</a:t>
            </a:r>
            <a:br>
              <a:rPr lang="en-CA" dirty="0"/>
            </a:b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mail -s "your subject line"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recipient@hostname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filename</a:t>
            </a:r>
            <a:b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4878990-8FD1-5F47-ADED-7716FE2AD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0620" y="2148096"/>
            <a:ext cx="3357426" cy="1936602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8" name="Picture 7" descr="A picture containing letter&#10;&#10;Description automatically generated">
            <a:extLst>
              <a:ext uri="{FF2B5EF4-FFF2-40B4-BE49-F238E27FC236}">
                <a16:creationId xmlns:a16="http://schemas.microsoft.com/office/drawing/2014/main" id="{F2DCE5C6-C277-E245-9B95-E1AF16598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7" y="5151187"/>
            <a:ext cx="7749573" cy="1509025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65964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Transferring files between unix / Linux servers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8413391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Instructor Demonstration</a:t>
            </a:r>
          </a:p>
          <a:p>
            <a:pPr marL="0" indent="0">
              <a:buNone/>
            </a:pPr>
            <a:r>
              <a:rPr lang="en-CA" dirty="0"/>
              <a:t>Your instructor will now demonstrate u</a:t>
            </a:r>
            <a:r>
              <a:rPr lang="en-CA" sz="2000" dirty="0"/>
              <a:t>sing the </a:t>
            </a:r>
            <a:r>
              <a:rPr lang="en-CA" sz="2000" b="1" dirty="0"/>
              <a:t>mail</a:t>
            </a:r>
            <a:r>
              <a:rPr lang="en-CA" sz="2000" dirty="0"/>
              <a:t> command.</a:t>
            </a:r>
            <a:br>
              <a:rPr lang="en-CA" sz="1400" dirty="0"/>
            </a:br>
            <a:br>
              <a:rPr lang="en-CA" sz="1200" dirty="0"/>
            </a:br>
            <a:br>
              <a:rPr lang="en-CA" sz="1200" dirty="0"/>
            </a:br>
            <a:endParaRPr lang="en-CA" sz="1200" dirty="0"/>
          </a:p>
          <a:p>
            <a:endParaRPr lang="en-CA" sz="2400" dirty="0"/>
          </a:p>
          <a:p>
            <a:endParaRPr lang="en-CA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EA2DE18-62B7-B740-A45E-16EB033E7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35411" y="1853754"/>
            <a:ext cx="1210020" cy="121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93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HOMEWORK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10136684" cy="47557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2400" b="1" dirty="0"/>
              <a:t>Getting Practice</a:t>
            </a:r>
          </a:p>
          <a:p>
            <a:pPr marL="0" indent="0">
              <a:buNone/>
            </a:pPr>
            <a:r>
              <a:rPr lang="en-CA" dirty="0"/>
              <a:t>Perform </a:t>
            </a:r>
            <a:r>
              <a:rPr lang="en-CA" b="1" dirty="0"/>
              <a:t>Week 6  Tutorial:</a:t>
            </a:r>
            <a:br>
              <a:rPr lang="en-CA" b="1" dirty="0"/>
            </a:br>
            <a:r>
              <a:rPr lang="en-US" sz="1600" b="1" spc="-1" dirty="0">
                <a:solidFill>
                  <a:srgbClr val="000000"/>
                </a:solidFill>
              </a:rPr>
              <a:t>(Due: Friday Week 8 @ midnight for a 2% grade)</a:t>
            </a:r>
            <a:r>
              <a:rPr lang="en-US" sz="1600" spc="-1" dirty="0">
                <a:solidFill>
                  <a:srgbClr val="000000"/>
                </a:solidFill>
              </a:rPr>
              <a:t>:</a:t>
            </a:r>
            <a:br>
              <a:rPr lang="en-CA" sz="1600" b="1" dirty="0"/>
            </a:br>
            <a:endParaRPr lang="en-CA" sz="1600" b="1" dirty="0"/>
          </a:p>
          <a:p>
            <a:pPr lvl="1"/>
            <a:r>
              <a:rPr lang="en-CA" dirty="0">
                <a:hlinkClick r:id="rId2"/>
              </a:rPr>
              <a:t>INVESTIGATION 1: USING SECURE COPY</a:t>
            </a:r>
            <a:br>
              <a:rPr lang="en-CA" dirty="0"/>
            </a:br>
            <a:endParaRPr lang="en-CA" dirty="0"/>
          </a:p>
          <a:p>
            <a:pPr lvl="1"/>
            <a:r>
              <a:rPr lang="en-CA" dirty="0">
                <a:hlinkClick r:id="rId3"/>
              </a:rPr>
              <a:t>INVESTIGATION 2: USING SECURE FILE TRANSMISSION CONTROL PROTOCOL</a:t>
            </a:r>
            <a:br>
              <a:rPr lang="en-CA" dirty="0"/>
            </a:br>
            <a:endParaRPr lang="en-CA" dirty="0"/>
          </a:p>
          <a:p>
            <a:pPr lvl="1"/>
            <a:r>
              <a:rPr lang="en-CA" dirty="0">
                <a:hlinkClick r:id="rId4"/>
              </a:rPr>
              <a:t>INVESTIGATION 3: USING THE MAIL COMMAND TO SEND FILE ATTACHMENTS</a:t>
            </a:r>
            <a:endParaRPr lang="en-CA" dirty="0"/>
          </a:p>
          <a:p>
            <a:pPr lvl="1"/>
            <a:endParaRPr lang="en-CA" dirty="0"/>
          </a:p>
          <a:p>
            <a:pPr lvl="1"/>
            <a:r>
              <a:rPr lang="en-CA" sz="2000" dirty="0">
                <a:hlinkClick r:id="rId5"/>
              </a:rPr>
              <a:t>LINUX PRACTICE QUESTIONS</a:t>
            </a:r>
            <a:r>
              <a:rPr lang="en-CA" sz="2000" dirty="0"/>
              <a:t>  (Questions </a:t>
            </a:r>
            <a:r>
              <a:rPr lang="en-CA" dirty="0"/>
              <a:t>1 – 12)</a:t>
            </a:r>
            <a:br>
              <a:rPr lang="en-CA" sz="1400" dirty="0"/>
            </a:br>
            <a:br>
              <a:rPr lang="en-CA" sz="1400" dirty="0"/>
            </a:br>
            <a:endParaRPr lang="en-CA" sz="1400" dirty="0"/>
          </a:p>
          <a:p>
            <a:endParaRPr lang="en-CA" sz="2400" dirty="0"/>
          </a:p>
          <a:p>
            <a:endParaRPr lang="en-CA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4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 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9603275" cy="506469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/>
              <a:t>Transferring Files Between Computers: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SSH Suite of Utilities:</a:t>
            </a:r>
          </a:p>
          <a:p>
            <a:pPr lvl="1"/>
            <a:r>
              <a:rPr lang="en-US" dirty="0"/>
              <a:t>Purpose / Using 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scp</a:t>
            </a:r>
            <a:r>
              <a:rPr lang="en-US" b="1" dirty="0"/>
              <a:t> </a:t>
            </a:r>
            <a:r>
              <a:rPr lang="en-US" dirty="0"/>
              <a:t>utility / Using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sftp</a:t>
            </a:r>
            <a:r>
              <a:rPr lang="en-US" b="1" dirty="0"/>
              <a:t> </a:t>
            </a:r>
            <a:r>
              <a:rPr lang="en-US" dirty="0"/>
              <a:t>utility</a:t>
            </a:r>
          </a:p>
          <a:p>
            <a:pPr lvl="1"/>
            <a:r>
              <a:rPr lang="en-US" dirty="0"/>
              <a:t>Issuing commands on remote computers from local computers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[Linux Command(s)]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Demonstration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Mail Utility:</a:t>
            </a:r>
          </a:p>
          <a:p>
            <a:pPr lvl="1"/>
            <a:r>
              <a:rPr lang="en-US" dirty="0"/>
              <a:t>Purpose / Using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mail</a:t>
            </a:r>
            <a:r>
              <a:rPr lang="en-US" b="1" dirty="0"/>
              <a:t> </a:t>
            </a:r>
            <a:r>
              <a:rPr lang="en-US" dirty="0"/>
              <a:t>utility</a:t>
            </a:r>
          </a:p>
          <a:p>
            <a:pPr lvl="1"/>
            <a:r>
              <a:rPr lang="en-US" dirty="0"/>
              <a:t>Sending Messages / File Attachments</a:t>
            </a:r>
          </a:p>
          <a:p>
            <a:pPr lvl="1"/>
            <a:r>
              <a:rPr lang="en-US" dirty="0"/>
              <a:t>Demonstration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Perform Week 6 Tutorial (Due first Friday AFTER reading week)</a:t>
            </a:r>
          </a:p>
          <a:p>
            <a:pPr lvl="1"/>
            <a:r>
              <a:rPr lang="en-US" dirty="0"/>
              <a:t>Investigations 1, 2 &amp; 3</a:t>
            </a:r>
          </a:p>
          <a:p>
            <a:pPr lvl="1"/>
            <a:r>
              <a:rPr lang="en-US" dirty="0"/>
              <a:t>Review Questions (Questions 1 – 12)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06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Transferring files between unix / Linux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1706813"/>
            <a:ext cx="6742852" cy="47557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dirty="0"/>
              <a:t>It is important to learn how to transfer files from your Matrix account to other computers.</a:t>
            </a:r>
            <a:br>
              <a:rPr lang="en-CA" dirty="0"/>
            </a:br>
            <a:br>
              <a:rPr lang="en-CA" dirty="0"/>
            </a:br>
            <a:r>
              <a:rPr lang="en-CA" i="1" dirty="0"/>
              <a:t>Reasons for Transferring Files from Matrix:</a:t>
            </a:r>
            <a:br>
              <a:rPr lang="en-CA" dirty="0"/>
            </a:br>
            <a:endParaRPr lang="en-CA" dirty="0"/>
          </a:p>
          <a:p>
            <a:pPr lvl="1"/>
            <a:r>
              <a:rPr lang="en-CA" b="1" dirty="0"/>
              <a:t>Backup</a:t>
            </a:r>
            <a:r>
              <a:rPr lang="en-CA" dirty="0"/>
              <a:t> your work in case of </a:t>
            </a:r>
            <a:r>
              <a:rPr lang="en-CA" b="1" dirty="0"/>
              <a:t>accidental deletion</a:t>
            </a:r>
          </a:p>
          <a:p>
            <a:pPr lvl="1"/>
            <a:r>
              <a:rPr lang="en-CA" b="1" dirty="0"/>
              <a:t>Save space </a:t>
            </a:r>
            <a:r>
              <a:rPr lang="en-CA" dirty="0"/>
              <a:t>on your Matrix account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You will learn different methods to securely </a:t>
            </a:r>
            <a:r>
              <a:rPr lang="en-CA" b="1" dirty="0"/>
              <a:t>transfer</a:t>
            </a:r>
            <a:r>
              <a:rPr lang="en-CA" dirty="0"/>
              <a:t> files between your Matrix Linux account and other computers.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endParaRPr lang="en-CA" dirty="0"/>
          </a:p>
        </p:txBody>
      </p:sp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9D6DD93F-D8B7-D345-BF44-908AF1F35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796078" y="1706813"/>
            <a:ext cx="1792658" cy="197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49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Transferring files between unix / Linux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1706813"/>
            <a:ext cx="6742852" cy="47557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dirty="0"/>
              <a:t>The </a:t>
            </a:r>
            <a:r>
              <a:rPr lang="en-CA" b="1" dirty="0" err="1"/>
              <a:t>ssh</a:t>
            </a:r>
            <a:r>
              <a:rPr lang="en-CA" dirty="0"/>
              <a:t> Linux command is a </a:t>
            </a:r>
            <a:r>
              <a:rPr lang="en-CA" b="1" dirty="0"/>
              <a:t>suite </a:t>
            </a:r>
            <a:r>
              <a:rPr lang="en-CA" dirty="0"/>
              <a:t>(collection) of </a:t>
            </a:r>
            <a:r>
              <a:rPr lang="en-CA" b="1" dirty="0" err="1"/>
              <a:t>utilties</a:t>
            </a:r>
            <a:r>
              <a:rPr lang="en-CA" dirty="0"/>
              <a:t> to allow the user to </a:t>
            </a:r>
            <a:r>
              <a:rPr lang="en-CA" b="1" dirty="0"/>
              <a:t>securely connect </a:t>
            </a:r>
            <a:r>
              <a:rPr lang="en-CA" dirty="0"/>
              <a:t>among Unix / Linux servers, as well as </a:t>
            </a:r>
            <a:r>
              <a:rPr lang="en-CA" b="1" dirty="0"/>
              <a:t>securely</a:t>
            </a:r>
            <a:r>
              <a:rPr lang="en-CA" dirty="0"/>
              <a:t> </a:t>
            </a:r>
            <a:r>
              <a:rPr lang="en-CA" b="1" dirty="0"/>
              <a:t>copy</a:t>
            </a:r>
            <a:r>
              <a:rPr lang="en-CA" dirty="0"/>
              <a:t> and </a:t>
            </a:r>
            <a:r>
              <a:rPr lang="en-CA" b="1" dirty="0"/>
              <a:t>transfer</a:t>
            </a:r>
            <a:r>
              <a:rPr lang="en-CA" dirty="0"/>
              <a:t> files among Unix/Linux servers.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There are two additional utilities in addition to the </a:t>
            </a:r>
            <a:r>
              <a:rPr lang="en-CA" b="1" dirty="0" err="1"/>
              <a:t>ssh</a:t>
            </a:r>
            <a:r>
              <a:rPr lang="en-CA" dirty="0"/>
              <a:t> utility to allow secure transfer of files between computers:</a:t>
            </a:r>
            <a:br>
              <a:rPr lang="en-CA" dirty="0"/>
            </a:br>
            <a:endParaRPr lang="en-CA" dirty="0"/>
          </a:p>
          <a:p>
            <a:pPr lvl="1"/>
            <a:r>
              <a:rPr lang="en-CA" b="1" dirty="0" err="1"/>
              <a:t>scp</a:t>
            </a:r>
            <a:r>
              <a:rPr lang="en-CA" dirty="0"/>
              <a:t> (secure copy)</a:t>
            </a:r>
          </a:p>
          <a:p>
            <a:pPr lvl="1"/>
            <a:r>
              <a:rPr lang="en-CA" b="1" dirty="0"/>
              <a:t>sftp</a:t>
            </a:r>
            <a:r>
              <a:rPr lang="en-CA" dirty="0"/>
              <a:t> (secure file transmission protocol)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endParaRPr lang="en-CA" dirty="0"/>
          </a:p>
        </p:txBody>
      </p:sp>
      <p:pic>
        <p:nvPicPr>
          <p:cNvPr id="10" name="Picture 9" descr="A picture containing ware, lock, small, table&#10;&#10;Description automatically generated">
            <a:extLst>
              <a:ext uri="{FF2B5EF4-FFF2-40B4-BE49-F238E27FC236}">
                <a16:creationId xmlns:a16="http://schemas.microsoft.com/office/drawing/2014/main" id="{99393895-2EC9-8E4C-81B9-981C5BDF8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2154" y="2342245"/>
            <a:ext cx="1464291" cy="1308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BF3124-64DA-BB42-9677-B5C1F632DC71}"/>
              </a:ext>
            </a:extLst>
          </p:cNvPr>
          <p:cNvSpPr txBox="1"/>
          <p:nvPr/>
        </p:nvSpPr>
        <p:spPr>
          <a:xfrm>
            <a:off x="8948771" y="1717749"/>
            <a:ext cx="3243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SSH / SCP / SFTP</a:t>
            </a:r>
          </a:p>
        </p:txBody>
      </p:sp>
    </p:spTree>
    <p:extLst>
      <p:ext uri="{BB962C8B-B14F-4D97-AF65-F5344CB8AC3E}">
        <p14:creationId xmlns:p14="http://schemas.microsoft.com/office/powerpoint/2010/main" val="251783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Transferring files between unix / Linux servers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6778021" cy="49167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b="1" dirty="0"/>
              <a:t>Secure Copy (</a:t>
            </a:r>
            <a:r>
              <a:rPr lang="en-CA" b="1" dirty="0" err="1"/>
              <a:t>scp</a:t>
            </a:r>
            <a:r>
              <a:rPr lang="en-CA" b="1" dirty="0"/>
              <a:t>)</a:t>
            </a:r>
            <a:br>
              <a:rPr lang="en-CA" b="1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Usage:</a:t>
            </a:r>
          </a:p>
          <a:p>
            <a:pPr marL="0" indent="0">
              <a:buNone/>
            </a:pP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scp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local.file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user@host:destination-pathname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scp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local.file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user@host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scp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user@host:file-pathname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local-pathname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dirty="0"/>
          </a:p>
          <a:p>
            <a:pPr marL="0" indent="0">
              <a:buNone/>
            </a:pPr>
            <a:r>
              <a:rPr lang="en-CA" dirty="0"/>
              <a:t>The usage for the </a:t>
            </a:r>
            <a:r>
              <a:rPr lang="en-CA" b="1" dirty="0" err="1"/>
              <a:t>scp</a:t>
            </a:r>
            <a:r>
              <a:rPr lang="en-CA" dirty="0"/>
              <a:t> command is like the </a:t>
            </a:r>
            <a:r>
              <a:rPr lang="en-CA" b="1" dirty="0"/>
              <a:t>cp</a:t>
            </a:r>
            <a:r>
              <a:rPr lang="en-CA" dirty="0"/>
              <a:t> command </a:t>
            </a:r>
            <a:br>
              <a:rPr lang="en-CA" dirty="0"/>
            </a:br>
            <a:r>
              <a:rPr lang="en-CA" dirty="0"/>
              <a:t>with the addition of host names.</a:t>
            </a:r>
          </a:p>
          <a:p>
            <a:pPr marL="0" indent="0">
              <a:buNone/>
            </a:pPr>
            <a:r>
              <a:rPr lang="en-CA" dirty="0"/>
              <a:t>The most common </a:t>
            </a:r>
            <a:r>
              <a:rPr lang="en-CA" b="1" dirty="0"/>
              <a:t>mistake</a:t>
            </a:r>
            <a:r>
              <a:rPr lang="en-CA" dirty="0"/>
              <a:t> that students make is forgetting to add the </a:t>
            </a:r>
            <a:r>
              <a:rPr lang="en-CA" b="1" dirty="0"/>
              <a:t>colon</a:t>
            </a:r>
            <a:r>
              <a:rPr lang="en-CA" dirty="0"/>
              <a:t> character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":"</a:t>
            </a:r>
            <a:r>
              <a:rPr lang="en-CA" dirty="0"/>
              <a:t> </a:t>
            </a:r>
            <a:r>
              <a:rPr lang="en-CA" u="sng" dirty="0"/>
              <a:t>after</a:t>
            </a:r>
            <a:r>
              <a:rPr lang="en-CA" dirty="0"/>
              <a:t> the remote hostname.</a:t>
            </a:r>
          </a:p>
          <a:p>
            <a:pPr marL="0" indent="0">
              <a:buNone/>
            </a:pPr>
            <a:r>
              <a:rPr lang="en-CA" dirty="0"/>
              <a:t>The username in the command can be </a:t>
            </a:r>
            <a:r>
              <a:rPr lang="en-CA" b="1" dirty="0"/>
              <a:t>omitted</a:t>
            </a:r>
            <a:r>
              <a:rPr lang="en-CA" dirty="0"/>
              <a:t> if the username is the same on both servers. Multiple file and </a:t>
            </a:r>
            <a:r>
              <a:rPr lang="en-CA" b="1" dirty="0"/>
              <a:t>recursive</a:t>
            </a:r>
            <a:r>
              <a:rPr lang="en-CA" dirty="0"/>
              <a:t> directory copy</a:t>
            </a:r>
            <a:br>
              <a:rPr lang="en-CA" dirty="0"/>
            </a:br>
            <a:r>
              <a:rPr lang="en-CA" dirty="0"/>
              <a:t>(i.e. option </a:t>
            </a:r>
            <a:r>
              <a:rPr lang="en-CA" b="1" dirty="0"/>
              <a:t>-r</a:t>
            </a:r>
            <a:r>
              <a:rPr lang="en-CA" dirty="0"/>
              <a:t>) is supported.</a:t>
            </a:r>
          </a:p>
          <a:p>
            <a:pPr marL="0" indent="0">
              <a:buNone/>
            </a:pPr>
            <a:r>
              <a:rPr lang="en-CA" sz="1600" dirty="0"/>
              <a:t>(</a:t>
            </a:r>
            <a:r>
              <a:rPr lang="en-CA" sz="1600" b="1" dirty="0"/>
              <a:t>Note: </a:t>
            </a:r>
            <a:r>
              <a:rPr lang="en-CA" sz="1600" dirty="0"/>
              <a:t>This command is case-sensitive. </a:t>
            </a:r>
            <a:r>
              <a:rPr lang="en-CA" sz="1600" b="1" dirty="0"/>
              <a:t>–r</a:t>
            </a:r>
            <a:r>
              <a:rPr lang="en-CA" sz="1600" dirty="0"/>
              <a:t> is supported, but </a:t>
            </a:r>
            <a:r>
              <a:rPr lang="en-CA" sz="1600" b="1" dirty="0"/>
              <a:t>–R</a:t>
            </a:r>
            <a:r>
              <a:rPr lang="en-CA" sz="1600" dirty="0"/>
              <a:t> is not.)</a:t>
            </a:r>
            <a:endParaRPr lang="en-CA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7DBDE2-26D9-1741-9076-26489EFDC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600" y="1881694"/>
            <a:ext cx="3867150" cy="1517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543BC595-FCDE-7B49-BD9F-78804EC15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5600" y="3708096"/>
            <a:ext cx="3867150" cy="1409796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96640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Transferring files between unix / Linux servers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8413391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Instructor Demonstration</a:t>
            </a:r>
          </a:p>
          <a:p>
            <a:pPr marL="0" indent="0">
              <a:buNone/>
            </a:pPr>
            <a:r>
              <a:rPr lang="en-CA" dirty="0"/>
              <a:t>Your instructor will now demonstrate u</a:t>
            </a:r>
            <a:r>
              <a:rPr lang="en-CA" sz="2000" dirty="0"/>
              <a:t>sing the </a:t>
            </a:r>
            <a:r>
              <a:rPr lang="en-CA" sz="2000" b="1" dirty="0" err="1"/>
              <a:t>scp</a:t>
            </a:r>
            <a:r>
              <a:rPr lang="en-CA" sz="2000" dirty="0"/>
              <a:t> command.</a:t>
            </a:r>
            <a:br>
              <a:rPr lang="en-CA" sz="1400" dirty="0"/>
            </a:br>
            <a:br>
              <a:rPr lang="en-CA" sz="1200" dirty="0"/>
            </a:br>
            <a:br>
              <a:rPr lang="en-CA" sz="1200" dirty="0"/>
            </a:br>
            <a:endParaRPr lang="en-CA" sz="1200" dirty="0"/>
          </a:p>
          <a:p>
            <a:endParaRPr lang="en-CA" sz="2400" dirty="0"/>
          </a:p>
          <a:p>
            <a:endParaRPr lang="en-CA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EA2DE18-62B7-B740-A45E-16EB033E7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35411" y="1853754"/>
            <a:ext cx="1210020" cy="121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89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Transferring files between unix / Linux servers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6083754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b="1" dirty="0"/>
              <a:t>Secure File Transmission Protocol (sftp) </a:t>
            </a:r>
            <a:br>
              <a:rPr lang="en-CA" b="1" dirty="0"/>
            </a:br>
            <a:br>
              <a:rPr lang="en-CA" b="1" dirty="0"/>
            </a:br>
            <a:r>
              <a:rPr lang="en-CA" b="1" dirty="0"/>
              <a:t>sftp </a:t>
            </a:r>
            <a:r>
              <a:rPr lang="en-CA" dirty="0"/>
              <a:t>is a utility to connect to a shell that allows a user </a:t>
            </a:r>
            <a:br>
              <a:rPr lang="en-CA" dirty="0"/>
            </a:br>
            <a:r>
              <a:rPr lang="en-CA" dirty="0"/>
              <a:t>to </a:t>
            </a:r>
            <a:r>
              <a:rPr lang="en-CA" b="1" dirty="0"/>
              <a:t>issue ftp commands </a:t>
            </a:r>
            <a:r>
              <a:rPr lang="en-CA" dirty="0"/>
              <a:t>to access and transfer files </a:t>
            </a:r>
            <a:br>
              <a:rPr lang="en-CA" dirty="0"/>
            </a:br>
            <a:r>
              <a:rPr lang="en-CA" dirty="0"/>
              <a:t>between servers.</a:t>
            </a:r>
          </a:p>
          <a:p>
            <a:pPr marL="0" indent="0">
              <a:buNone/>
            </a:pPr>
            <a:br>
              <a:rPr lang="en-CA" b="1" dirty="0"/>
            </a:br>
            <a:r>
              <a:rPr lang="en-CA" b="1" dirty="0"/>
              <a:t>FTP</a:t>
            </a:r>
            <a:r>
              <a:rPr lang="en-CA" dirty="0"/>
              <a:t> is an acronym for </a:t>
            </a:r>
            <a:r>
              <a:rPr lang="en-CA" b="1" dirty="0"/>
              <a:t>File Transfer Protocol</a:t>
            </a:r>
            <a:r>
              <a:rPr lang="en-CA" dirty="0"/>
              <a:t> </a:t>
            </a:r>
            <a:br>
              <a:rPr lang="en-CA" dirty="0"/>
            </a:br>
            <a:r>
              <a:rPr lang="en-CA" dirty="0"/>
              <a:t>that provides a set of </a:t>
            </a:r>
            <a:r>
              <a:rPr lang="en-CA" b="1" dirty="0"/>
              <a:t>rules</a:t>
            </a:r>
            <a:r>
              <a:rPr lang="en-CA" dirty="0"/>
              <a:t> on how to convert data that is transferred between computer servers </a:t>
            </a:r>
            <a:br>
              <a:rPr lang="en-CA" dirty="0"/>
            </a:br>
            <a:r>
              <a:rPr lang="en-CA" dirty="0"/>
              <a:t>(both identical and different operating systems).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endParaRPr lang="en-CA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79A6144-966D-FA44-9BAA-D306AC43F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7142" y="2446866"/>
            <a:ext cx="4224357" cy="1964267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48610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Transferring files between unix / Linux servers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5694289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Secure File Transmission Protocol (sftp) </a:t>
            </a:r>
          </a:p>
          <a:p>
            <a:pPr marL="0" indent="0">
              <a:buNone/>
            </a:pPr>
            <a:r>
              <a:rPr lang="en-CA" sz="1600" dirty="0"/>
              <a:t>When you login via the sftp command,  the </a:t>
            </a:r>
            <a:r>
              <a:rPr lang="en-CA" sz="1600" b="1" dirty="0"/>
              <a:t>sftp command prompt</a:t>
            </a:r>
            <a:r>
              <a:rPr lang="en-CA" sz="1600" dirty="0"/>
              <a:t> appears. This prompt acts like the Bash shell prompt, but with a limited number of commands. </a:t>
            </a:r>
            <a:br>
              <a:rPr lang="en-CA" sz="1600" dirty="0"/>
            </a:br>
            <a:endParaRPr lang="en-CA" sz="1600" dirty="0"/>
          </a:p>
          <a:p>
            <a:pPr marL="0" indent="0">
              <a:buNone/>
            </a:pPr>
            <a:r>
              <a:rPr lang="en-CA" sz="1600" dirty="0"/>
              <a:t>The table below displays common </a:t>
            </a:r>
            <a:r>
              <a:rPr lang="en-CA" sz="1600" b="1" dirty="0"/>
              <a:t>FTP commands </a:t>
            </a:r>
            <a:br>
              <a:rPr lang="en-CA" sz="1600" b="1" dirty="0"/>
            </a:br>
            <a:r>
              <a:rPr lang="en-CA" sz="1600" dirty="0"/>
              <a:t>for transferring files between servers.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EC1A42-9AC9-A14D-BEC2-2EF5AE7A1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600337"/>
              </p:ext>
            </p:extLst>
          </p:nvPr>
        </p:nvGraphicFramePr>
        <p:xfrm>
          <a:off x="1465920" y="4306124"/>
          <a:ext cx="5679947" cy="21564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64214">
                  <a:extLst>
                    <a:ext uri="{9D8B030D-6E8A-4147-A177-3AD203B41FA5}">
                      <a16:colId xmlns:a16="http://schemas.microsoft.com/office/drawing/2014/main" val="310438200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50775420"/>
                    </a:ext>
                  </a:extLst>
                </a:gridCol>
                <a:gridCol w="1744133">
                  <a:extLst>
                    <a:ext uri="{9D8B030D-6E8A-4147-A177-3AD203B41FA5}">
                      <a16:colId xmlns:a16="http://schemas.microsoft.com/office/drawing/2014/main" val="3348296160"/>
                    </a:ext>
                  </a:extLst>
                </a:gridCol>
              </a:tblGrid>
              <a:tr h="282376">
                <a:tc>
                  <a:txBody>
                    <a:bodyPr/>
                    <a:lstStyle/>
                    <a:p>
                      <a:r>
                        <a:rPr lang="en-US" sz="1400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Local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Remote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276646"/>
                  </a:ext>
                </a:extLst>
              </a:tr>
              <a:tr h="285317">
                <a:tc>
                  <a:txBody>
                    <a:bodyPr/>
                    <a:lstStyle/>
                    <a:p>
                      <a:r>
                        <a:rPr lang="en-CA" sz="1400" dirty="0"/>
                        <a:t>Display current working directory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lpwd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pwd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581409"/>
                  </a:ext>
                </a:extLst>
              </a:tr>
              <a:tr h="285317">
                <a:tc>
                  <a:txBody>
                    <a:bodyPr/>
                    <a:lstStyle/>
                    <a:p>
                      <a:r>
                        <a:rPr lang="en-CA" sz="1400" dirty="0"/>
                        <a:t>Display directory contents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lls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33729"/>
                  </a:ext>
                </a:extLst>
              </a:tr>
              <a:tr h="285317">
                <a:tc>
                  <a:txBody>
                    <a:bodyPr/>
                    <a:lstStyle/>
                    <a:p>
                      <a:r>
                        <a:rPr lang="en-CA" sz="1400" dirty="0"/>
                        <a:t>Create Directory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lmkdir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mkdir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489495"/>
                  </a:ext>
                </a:extLst>
              </a:tr>
              <a:tr h="285317">
                <a:tc>
                  <a:txBody>
                    <a:bodyPr/>
                    <a:lstStyle/>
                    <a:p>
                      <a:r>
                        <a:rPr lang="en-CA" sz="1400" dirty="0"/>
                        <a:t>Change directory location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lcd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019275"/>
                  </a:ext>
                </a:extLst>
              </a:tr>
              <a:tr h="285317">
                <a:tc>
                  <a:txBody>
                    <a:bodyPr/>
                    <a:lstStyle/>
                    <a:p>
                      <a:r>
                        <a:rPr lang="en-CA" sz="1400" dirty="0"/>
                        <a:t>Upload file to remote server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07792"/>
                  </a:ext>
                </a:extLst>
              </a:tr>
              <a:tr h="285317">
                <a:tc>
                  <a:txBody>
                    <a:bodyPr/>
                    <a:lstStyle/>
                    <a:p>
                      <a:r>
                        <a:rPr lang="en-CA" sz="1400" dirty="0"/>
                        <a:t>Download file to local server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606527"/>
                  </a:ext>
                </a:extLst>
              </a:tr>
            </a:tbl>
          </a:graphicData>
        </a:graphic>
      </p:graphicFrame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3476831-C591-F944-A245-0D62ABDF0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043724" y="4765886"/>
            <a:ext cx="1696698" cy="1696698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90F8B1C-502D-E14D-A7AC-F404A0676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7142" y="2446866"/>
            <a:ext cx="4224357" cy="1964267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1361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Verifying copied / transferred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5457221" cy="47557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sz="2400" b="1" dirty="0"/>
              <a:t>Running Remote Matrix Commands</a:t>
            </a:r>
            <a:br>
              <a:rPr lang="en-CA" sz="2400" b="1" dirty="0"/>
            </a:br>
            <a:r>
              <a:rPr lang="en-CA" sz="2400" b="1" dirty="0"/>
              <a:t>on your Local Computer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You can use the </a:t>
            </a:r>
            <a:r>
              <a:rPr lang="en-CA" b="1" dirty="0" err="1"/>
              <a:t>ssh</a:t>
            </a:r>
            <a:r>
              <a:rPr lang="en-CA" dirty="0"/>
              <a:t> command to issue Unix/Linux </a:t>
            </a:r>
            <a:br>
              <a:rPr lang="en-CA" dirty="0"/>
            </a:br>
            <a:r>
              <a:rPr lang="en-CA" dirty="0"/>
              <a:t>commands on a </a:t>
            </a:r>
            <a:r>
              <a:rPr lang="en-CA" b="1" dirty="0"/>
              <a:t>remote</a:t>
            </a:r>
            <a:r>
              <a:rPr lang="en-CA" dirty="0"/>
              <a:t> server </a:t>
            </a:r>
            <a:r>
              <a:rPr lang="en-CA" u="sng" dirty="0"/>
              <a:t>without</a:t>
            </a:r>
            <a:r>
              <a:rPr lang="en-CA" dirty="0"/>
              <a:t> logging </a:t>
            </a:r>
            <a:br>
              <a:rPr lang="en-CA" dirty="0"/>
            </a:br>
            <a:r>
              <a:rPr lang="en-CA" dirty="0"/>
              <a:t>into a remote session.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username@matrix.senecacollege.ca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-l</a:t>
            </a:r>
            <a:b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dirty="0"/>
              <a:t>You will be prompted for your Matrix account password, then the contents of your home directory in your remote Matrix account will be displayed, although you will </a:t>
            </a:r>
            <a:r>
              <a:rPr lang="en-CA" b="1" dirty="0"/>
              <a:t>remain</a:t>
            </a:r>
            <a:r>
              <a:rPr lang="en-CA" dirty="0"/>
              <a:t> on your </a:t>
            </a:r>
            <a:r>
              <a:rPr lang="en-CA" u="sng" dirty="0"/>
              <a:t>local</a:t>
            </a:r>
            <a:r>
              <a:rPr lang="en-CA" dirty="0"/>
              <a:t> computer.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endParaRPr lang="en-CA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3FFF597-25A3-8D42-AA28-53321841B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599" y="1853754"/>
            <a:ext cx="5227108" cy="1650666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A8018C2-B791-A345-9C67-359CA8777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4764" y="3823249"/>
            <a:ext cx="4177943" cy="283845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87838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{3D71E03E-4654-1148-BF73-F9F4AFE5A21B}tf10001119</Template>
  <TotalTime>8798</TotalTime>
  <Words>1320</Words>
  <Application>Microsoft Macintosh PowerPoint</Application>
  <PresentationFormat>Widescreen</PresentationFormat>
  <Paragraphs>111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Courier New</vt:lpstr>
      <vt:lpstr>Gill Sans MT</vt:lpstr>
      <vt:lpstr>Gallery</vt:lpstr>
      <vt:lpstr>  ULI101:  Introduction to Unix / Linux and the Internet         Week 6 LESSON 1:     transferring files between computers    ISSUING REMOTE COMPUTER COMMANDS ON LOCAL COMPUTERS  </vt:lpstr>
      <vt:lpstr>Lesson 1  topics</vt:lpstr>
      <vt:lpstr>Transferring files between unix / Linux servers</vt:lpstr>
      <vt:lpstr>Transferring files between unix / Linux servers</vt:lpstr>
      <vt:lpstr>Transferring files between unix / Linux servers</vt:lpstr>
      <vt:lpstr>Transferring files between unix / Linux servers</vt:lpstr>
      <vt:lpstr>Transferring files between unix / Linux servers</vt:lpstr>
      <vt:lpstr>Transferring files between unix / Linux servers</vt:lpstr>
      <vt:lpstr>Verifying copied / transferred files</vt:lpstr>
      <vt:lpstr>Transferring files between unix / Linux servers</vt:lpstr>
      <vt:lpstr>Transferring files between unix / Linux servers</vt:lpstr>
      <vt:lpstr>Transferring files between unix / Linux servers</vt:lpstr>
      <vt:lpstr>Transferring files between unix / Linux servers</vt:lpstr>
      <vt:lpstr>Transferring files between unix / Linux servers</vt:lpstr>
      <vt:lpstr>Transferring files between unix / Linux servers</vt:lpstr>
      <vt:lpstr>Transferring files between unix / Linux servers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SYST28296</dc:title>
  <dc:creator>Saul, Jennifer</dc:creator>
  <cp:lastModifiedBy>Chris Johnson</cp:lastModifiedBy>
  <cp:revision>601</cp:revision>
  <dcterms:created xsi:type="dcterms:W3CDTF">2019-04-25T17:31:46Z</dcterms:created>
  <dcterms:modified xsi:type="dcterms:W3CDTF">2023-02-17T16:30:43Z</dcterms:modified>
</cp:coreProperties>
</file>