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1" Type="http://schemas.openxmlformats.org/officeDocument/2006/relationships/viewProps" Target="viewProps.xml" /><Relationship Id="rId30" Type="http://schemas.openxmlformats.org/officeDocument/2006/relationships/presProps" Target="presProps.xml" /><Relationship Id="rId1" Type="http://schemas.openxmlformats.org/officeDocument/2006/relationships/slideMaster" Target="slideMasters/slideMaster1.xml" /><Relationship Id="rId33" Type="http://schemas.openxmlformats.org/officeDocument/2006/relationships/tableStyles" Target="tableStyles.xml" /><Relationship Id="rId3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7.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8.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9.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0.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1.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2.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4.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5.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Cyclistic Bike-Share Analysis Case Study Data Analysis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Mphatso Senezio</a:t>
            </a:r>
          </a:p>
        </p:txBody>
      </p:sp>
      <p:sp>
        <p:nvSpPr>
          <p:cNvPr id="4" name="Date Placeholder 3"/>
          <p:cNvSpPr>
            <a:spLocks noGrp="1"/>
          </p:cNvSpPr>
          <p:nvPr>
            <p:ph idx="10" sz="half" type="dt"/>
          </p:nvPr>
        </p:nvSpPr>
        <p:spPr/>
        <p:txBody>
          <a:bodyPr/>
          <a:lstStyle/>
          <a:p>
            <a:pPr lvl="0" indent="0" marL="0">
              <a:buNone/>
            </a:pPr>
            <a:r>
              <a:rPr/>
              <a:t>2024-08-17</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p>
          <a:p>
            <a:pPr lvl="0" indent="0" marL="0">
              <a:spcBef>
                <a:spcPts val="3000"/>
              </a:spcBef>
              <a:buNone/>
            </a:pPr>
            <a:r>
              <a:rPr b="1"/>
              <a:t>2. Number of Rides by Hour of the Day</a:t>
            </a:r>
          </a:p>
          <a:p>
            <a:pPr lvl="0"/>
            <a:r>
              <a:rPr/>
              <a:t>The hourly ride analysis indicates that bike usage peaks during the late morning and early evening hours for both member types.</a:t>
            </a:r>
          </a:p>
          <a:p>
            <a:pPr lvl="0"/>
            <a:r>
              <a:rPr/>
              <a:t>Casual riders have a consistent number of rides throughout the day but show significant peaks around 8-9 AM and 5-6 PM.</a:t>
            </a:r>
          </a:p>
          <a:p>
            <a:pPr lvl="0"/>
            <a:r>
              <a:rPr/>
              <a:t>Annual members also exhibit peaks at these times but generally have a more consistent usage pattern throughout the day.</a:t>
            </a:r>
          </a:p>
          <a:p>
            <a:pPr lvl="0" indent="0">
              <a:buNone/>
            </a:pPr>
            <a:r>
              <a:rPr>
                <a:latin typeface="Courier"/>
              </a:rPr>
              <a:t>## # A tibble: 48 × 3
##    hour_of_day member_casual ride_count
##          &lt;int&gt; &lt;chr&gt;              &lt;int&gt;
##  1           0 casual             21825
##  2           0 member             21168
##  3           1 casual             14501
##  4           1 member             11993
##  5           2 casual              8588
##  6           2 member              6605
##  7           3 casual              4643
##  8           3 member              4397
##  9           4 casual              3485
## 10           4 member              5756
## # ℹ 38 more rows</a:t>
            </a:r>
          </a:p>
        </p:txBody>
      </p:sp>
      <p:pic>
        <p:nvPicPr>
          <p:cNvPr descr="mphatso_capstone_pro_files/figure-pptx/Plot%20the%20number%20of%20rides%20by%20hour%20of%20the%20day-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p>
          <a:p>
            <a:pPr lvl="0" indent="0" marL="0">
              <a:spcBef>
                <a:spcPts val="3000"/>
              </a:spcBef>
              <a:buNone/>
            </a:pPr>
            <a:r>
              <a:rPr b="1"/>
              <a:t>3. Most Popular Start and End Stations</a:t>
            </a:r>
          </a:p>
          <a:p>
            <a:pPr lvl="0" indent="0" marL="0">
              <a:buNone/>
            </a:pPr>
            <a:r>
              <a:rPr/>
              <a:t>The analysis identified the top 10 most popular start and end stations. The most frequented start station is “</a:t>
            </a:r>
            <a:r>
              <a:rPr b="1"/>
              <a:t>Streeter Dr &amp; Grand Ave</a:t>
            </a:r>
            <a:r>
              <a:rPr/>
              <a:t>,” and the most frequented end station is the same location. These stations serve as key hubs for bike-share activity.</a:t>
            </a:r>
          </a:p>
          <a:p>
            <a:pPr lvl="0"/>
            <a:r>
              <a:rPr b="1"/>
              <a:t>Start Stations</a:t>
            </a:r>
            <a:r>
              <a:rPr/>
              <a:t>: A bar plot shows the top start stations.</a:t>
            </a:r>
          </a:p>
        </p:txBody>
      </p:sp>
      <p:pic>
        <p:nvPicPr>
          <p:cNvPr descr="mphatso_capstone_pro_files/figure-pptx/Plot%20for%20start%20stations-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p>
          <a:p>
            <a:pPr lvl="0"/>
            <a:r>
              <a:rPr b="1"/>
              <a:t>End Stations:</a:t>
            </a:r>
            <a:r>
              <a:rPr/>
              <a:t> A similar bar plot displays the top end stations.</a:t>
            </a:r>
          </a:p>
        </p:txBody>
      </p:sp>
      <p:pic>
        <p:nvPicPr>
          <p:cNvPr descr="mphatso_capstone_pro_files/figure-pptx/Plot%20for%20end%20stations-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p>
          <a:p>
            <a:pPr lvl="0" indent="0" marL="0">
              <a:spcBef>
                <a:spcPts val="3000"/>
              </a:spcBef>
              <a:buNone/>
            </a:pPr>
            <a:r>
              <a:rPr b="1"/>
              <a:t>4. Top Stations by Member Type</a:t>
            </a:r>
          </a:p>
          <a:p>
            <a:pPr lvl="0" indent="0" marL="0">
              <a:buNone/>
            </a:pPr>
            <a:r>
              <a:rPr/>
              <a:t>Breaking down popular start and end stations by member type revealed differences in preferences. For instance, annual members favor stations closer to their residences or regular routes, while casual riders might use different stations depending on their specific trip needs.</a:t>
            </a:r>
          </a:p>
        </p:txBody>
      </p:sp>
      <p:pic>
        <p:nvPicPr>
          <p:cNvPr descr="mphatso_capstone_pro_files/figure-pptx/Plot%20for%20start%20stations%20by%20member%20type-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p>
        </p:txBody>
      </p:sp>
      <p:pic>
        <p:nvPicPr>
          <p:cNvPr descr="mphatso_capstone_pro_files/figure-pptx/Plot%20for%20end%20stations%20by%20member%20type-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p>
          <a:p>
            <a:pPr lvl="0" indent="0" marL="0">
              <a:spcBef>
                <a:spcPts val="3000"/>
              </a:spcBef>
              <a:buNone/>
            </a:pPr>
            <a:r>
              <a:rPr b="1"/>
              <a:t>5. Ride Frequency by Day of the Week</a:t>
            </a:r>
          </a:p>
          <a:p>
            <a:pPr lvl="0" indent="0" marL="0">
              <a:buNone/>
            </a:pPr>
            <a:r>
              <a:rPr/>
              <a:t>The analysis of ride frequency by day of the week shows that bike usage is relatively high on weekdays, peaking in midweek. Saturdays and Sundays also see high usage, which could be indicative of leisure or recreational rides during the weekends.</a:t>
            </a:r>
          </a:p>
        </p:txBody>
      </p:sp>
      <p:pic>
        <p:nvPicPr>
          <p:cNvPr descr="mphatso_capstone_pro_files/figure-pptx/bike%20usage-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p>
          <a:p>
            <a:pPr lvl="0" indent="0" marL="0">
              <a:spcBef>
                <a:spcPts val="3000"/>
              </a:spcBef>
              <a:buNone/>
            </a:pPr>
            <a:r>
              <a:rPr b="1"/>
              <a:t>6. Member vs. Casual Usage Patterns</a:t>
            </a:r>
          </a:p>
          <a:p>
            <a:pPr lvl="0" indent="0" marL="0">
              <a:buNone/>
            </a:pPr>
            <a:r>
              <a:rPr/>
              <a:t>The analysis showed that casual riders have longer average ride durations for classic and docked bikes compared to annual members. Annual members have shorter ride durations across all bike types, suggesting more frequent but shorter trips.</a:t>
            </a:r>
          </a:p>
          <a:p>
            <a:pPr lvl="0" indent="0" marL="0">
              <a:buNone/>
            </a:pPr>
            <a:r>
              <a:rPr/>
              <a:t>A bar plot illustrates average ride duration by rideable type and member type.</a:t>
            </a:r>
          </a:p>
          <a:p>
            <a:pPr lvl="0" indent="0">
              <a:buNone/>
            </a:pPr>
            <a:r>
              <a:rPr>
                <a:latin typeface="Courier"/>
              </a:rPr>
              <a:t>## Don't know how to automatically pick scale for object of type &lt;difftime&gt;.
## Defaulting to continuous.</a:t>
            </a:r>
          </a:p>
        </p:txBody>
      </p:sp>
      <p:pic>
        <p:nvPicPr>
          <p:cNvPr descr="mphatso_capstone_pro_files/figure-pptx/average%20ride%20duration%20by%20rideable%20type%20and%20member%20type.-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p>
          <a:p>
            <a:pPr lvl="0" indent="0" marL="0">
              <a:spcBef>
                <a:spcPts val="3000"/>
              </a:spcBef>
              <a:buNone/>
            </a:pPr>
            <a:r>
              <a:rPr b="1"/>
              <a:t>7. Bike Usage by Type and Member Type</a:t>
            </a:r>
          </a:p>
          <a:p>
            <a:pPr lvl="0" indent="0" marL="0">
              <a:buNone/>
            </a:pPr>
            <a:r>
              <a:rPr/>
              <a:t>The analysis of ride counts by rideable type and member type shows distinct patterns in bike utilization:</a:t>
            </a:r>
          </a:p>
          <a:p>
            <a:pPr lvl="0"/>
            <a:r>
              <a:rPr b="1"/>
              <a:t>Classic Bikes:</a:t>
            </a:r>
            <a:r>
              <a:rPr/>
              <a:t> Annual members used classic bikes significantly more (1,872,074 rides) compared to casual riders (973,720 rides).</a:t>
            </a:r>
          </a:p>
          <a:p>
            <a:pPr lvl="0"/>
            <a:r>
              <a:rPr b="1"/>
              <a:t>Electric Bikes:</a:t>
            </a:r>
            <a:r>
              <a:rPr/>
              <a:t> Electric bikes were more popular among casual riders (496,948 rides) than annual members (867,936 rides).</a:t>
            </a:r>
          </a:p>
          <a:p>
            <a:pPr lvl="0"/>
            <a:r>
              <a:rPr b="1"/>
              <a:t>Docked Bikes:</a:t>
            </a:r>
            <a:r>
              <a:rPr/>
              <a:t> Docked bikes had a relatively low usage overall, with casual riders using them 15,431 times.</a:t>
            </a:r>
          </a:p>
        </p:txBody>
      </p:sp>
      <p:pic>
        <p:nvPicPr>
          <p:cNvPr descr="mphatso_capstone_pro_files/figure-pptx/number%20of%20rides%20by%20rideable%20type%20and%20member%20type-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p>
          <a:p>
            <a:pPr lvl="0" indent="0" marL="0">
              <a:buNone/>
            </a:pPr>
            <a:r>
              <a:rPr/>
              <a:t>The visualization of this data using a bar chart reveals that classic bikes are preferred by annual members, while casual riders lean more towards electric bikes. This suggests that classic bikes are a staple for long-term users, while casual riders may seek the added convenience of electric bikes.</a:t>
            </a:r>
          </a:p>
          <a:p>
            <a:pPr lvl="0" indent="0" marL="0">
              <a:spcBef>
                <a:spcPts val="3000"/>
              </a:spcBef>
              <a:buNone/>
            </a:pPr>
            <a:r>
              <a:rPr b="1"/>
              <a:t>8. Average Ride Duration by Day of Week and Hour</a:t>
            </a:r>
          </a:p>
          <a:p>
            <a:pPr lvl="0" indent="0" marL="0">
              <a:buNone/>
            </a:pPr>
            <a:r>
              <a:rPr/>
              <a:t>The analysis of average ride duration by day of week and hour of the day provides insights into when riders take longer trips. For example:</a:t>
            </a:r>
          </a:p>
          <a:p>
            <a:pPr lvl="0"/>
            <a:r>
              <a:rPr/>
              <a:t>Ride durations vary significantly across different hours of the day and days of the week.</a:t>
            </a:r>
          </a:p>
          <a:p>
            <a:pPr lvl="0"/>
            <a:r>
              <a:rPr/>
              <a:t>Longer rides tend to occur during certain hours, indicating potential peak usage times or periods when riders may have more leisure time.</a:t>
            </a:r>
          </a:p>
        </p:txBody>
      </p:sp>
      <p:pic>
        <p:nvPicPr>
          <p:cNvPr descr="mphatso_capstone_pro_files/figure-pptx/average_ride_duration_by_day_week_and_hour-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p>
          <a:p>
            <a:pPr lvl="0" indent="0" marL="0">
              <a:buNone/>
            </a:pPr>
            <a:r>
              <a:rPr/>
              <a:t>The heatmap visualization highlights these patterns, with brighter colors representing longer ride durations. This information can help optimize bike availability and identify times when additional support might be needed.</a:t>
            </a:r>
          </a:p>
          <a:p>
            <a:pPr lvl="0" indent="0" marL="0">
              <a:spcBef>
                <a:spcPts val="3000"/>
              </a:spcBef>
              <a:buNone/>
            </a:pPr>
            <a:r>
              <a:rPr b="1"/>
              <a:t>9. Monthly Ride Trends</a:t>
            </a:r>
          </a:p>
          <a:p>
            <a:pPr lvl="0" indent="0" marL="0">
              <a:buNone/>
            </a:pPr>
            <a:r>
              <a:rPr/>
              <a:t>Monthly ride trends reveal fluctuations in bike usage over the year:</a:t>
            </a:r>
          </a:p>
          <a:p>
            <a:pPr lvl="0"/>
            <a:r>
              <a:rPr/>
              <a:t>Ride counts increase in warmer months, with May showing the highest number of rides.</a:t>
            </a:r>
          </a:p>
          <a:p>
            <a:pPr lvl="0"/>
            <a:r>
              <a:rPr/>
              <a:t>There is a noticeable seasonal pattern, with casual riders showing greater variability across months compared to annual members, who maintain more consistent usage throughout the year.</a:t>
            </a:r>
          </a:p>
          <a:p>
            <a:pPr lvl="0" indent="0" marL="0">
              <a:buNone/>
            </a:pPr>
            <a:r>
              <a:rPr/>
              <a:t>The line graph demonstrates these trends, emphasizing the importance of adjusting marketing strategies and service levels according to seasonal demand.</a:t>
            </a:r>
          </a:p>
        </p:txBody>
      </p:sp>
      <p:pic>
        <p:nvPicPr>
          <p:cNvPr descr="mphatso_capstone_pro_files/figure-pptx/Monthly%20Ride%20Trends%20by%20Member%20Type-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Introduction</a:t>
            </a:r>
          </a:p>
        </p:txBody>
      </p:sp>
      <p:sp>
        <p:nvSpPr>
          <p:cNvPr id="3" name="Content Placeholder 2"/>
          <p:cNvSpPr>
            <a:spLocks noGrp="1"/>
          </p:cNvSpPr>
          <p:nvPr>
            <p:ph idx="1"/>
          </p:nvPr>
        </p:nvSpPr>
        <p:spPr/>
        <p:txBody>
          <a:bodyPr/>
          <a:lstStyle/>
          <a:p>
            <a:pPr lvl="0" indent="0" marL="0">
              <a:buNone/>
            </a:pPr>
            <a:r>
              <a:rPr/>
              <a:t>Cyclistic, a bike-share company established in 2016, operates a fleet of 5,824 bikes across 692 stations in Chicago. With options for single-ride passes, full-day passes, and annual memberships, the company caters to both casual riders and annual members. Financial analyses show that annual members are more profitable than casual riders. Director of Marketing Lily Moreno aims to convert casual riders into annual members to drive growth. To support this, the team will analyze bike trip data to understand usage patterns and inform targeted marketing strategies.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p>
          <a:p>
            <a:pPr lvl="0" indent="0" marL="0">
              <a:spcBef>
                <a:spcPts val="3000"/>
              </a:spcBef>
              <a:buNone/>
            </a:pPr>
            <a:r>
              <a:rPr b="1"/>
              <a:t>10. Average Ride Duration by Rideable Type</a:t>
            </a:r>
          </a:p>
          <a:p>
            <a:pPr lvl="0" indent="0" marL="0">
              <a:buNone/>
            </a:pPr>
            <a:r>
              <a:rPr/>
              <a:t>The comparison of average ride duration across different bike types and member categories shows:</a:t>
            </a:r>
          </a:p>
          <a:p>
            <a:pPr lvl="0"/>
            <a:r>
              <a:rPr i="1"/>
              <a:t>Classic bikes</a:t>
            </a:r>
            <a:r>
              <a:rPr/>
              <a:t> generally have a higher average ride duration compared to electric bikes.</a:t>
            </a:r>
          </a:p>
          <a:p>
            <a:pPr lvl="0"/>
            <a:r>
              <a:rPr i="1"/>
              <a:t>Casual riders</a:t>
            </a:r>
            <a:r>
              <a:rPr/>
              <a:t> tend to take longer trips on both classic and electric bikes compared to annual members.</a:t>
            </a:r>
          </a:p>
          <a:p>
            <a:pPr lvl="0" indent="0" marL="0">
              <a:buNone/>
            </a:pPr>
            <a:r>
              <a:rPr/>
              <a:t>This bar chart indicates that classic bikes are associated with longer rides, suggesting that they might be preferred for extended journeys.</a:t>
            </a:r>
          </a:p>
          <a:p>
            <a:pPr lvl="0" indent="0">
              <a:buNone/>
            </a:pPr>
            <a:r>
              <a:rPr>
                <a:latin typeface="Courier"/>
              </a:rPr>
              <a:t>## Don't know how to automatically pick scale for object of type &lt;difftime&gt;.
## Defaulting to continuous.</a:t>
            </a:r>
          </a:p>
        </p:txBody>
      </p:sp>
      <p:pic>
        <p:nvPicPr>
          <p:cNvPr descr="mphatso_capstone_pro_files/figure-pptx/avg_ride_duration_by_type-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p>
          <a:p>
            <a:pPr lvl="0" indent="0" marL="0">
              <a:spcBef>
                <a:spcPts val="3000"/>
              </a:spcBef>
              <a:buNone/>
            </a:pPr>
            <a:r>
              <a:rPr b="1"/>
              <a:t>11. Station Utilization</a:t>
            </a:r>
          </a:p>
          <a:p>
            <a:pPr lvl="0" indent="0" marL="0">
              <a:buNone/>
            </a:pPr>
            <a:r>
              <a:rPr/>
              <a:t>The analysis of station utilization reveals the most popular bike stations:</a:t>
            </a:r>
          </a:p>
          <a:p>
            <a:pPr lvl="0"/>
            <a:r>
              <a:rPr/>
              <a:t>The top station, </a:t>
            </a:r>
            <a:r>
              <a:rPr b="1"/>
              <a:t>“Streeter Dr &amp; Grand Ave,”</a:t>
            </a:r>
            <a:r>
              <a:rPr/>
              <a:t> had the highest number of rides (60,023).</a:t>
            </a:r>
          </a:p>
          <a:p>
            <a:pPr lvl="0"/>
            <a:r>
              <a:rPr/>
              <a:t>Other highly utilized stations include “DuSable Lake Shore Dr &amp; Monroe St” and “Michigan Ave &amp; Oak St.”</a:t>
            </a:r>
          </a:p>
          <a:p>
            <a:pPr lvl="0" indent="0" marL="0">
              <a:buNone/>
            </a:pPr>
            <a:r>
              <a:rPr/>
              <a:t>The data shows that certain stations experience significantly higher usage, which can inform decisions about station maintenance and placement of additional resources.</a:t>
            </a:r>
          </a:p>
        </p:txBody>
      </p:sp>
      <p:graphicFrame>
        <p:nvGraphicFramePr>
          <p:cNvPr id="6" name="Content Placeholder 5"/>
          <p:cNvGraphicFramePr>
            <a:graphicFrameLocks noGrp="1"/>
          </p:cNvGraphicFramePr>
          <p:nvPr>
            <p:ph idx="1"/>
          </p:nvPr>
        </p:nvGraphicFramePr>
        <p:xfrm>
          <a:off x="3568700" y="203200"/>
          <a:ext cx="5105400" cy="3873500"/>
        </p:xfrm>
        <a:graphic>
          <a:graphicData uri="http://schemas.openxmlformats.org/drawingml/2006/table">
            <a:tbl>
              <a:tblPr firstRow="1" bandRow="1">
                <a:tableStyleId>{5C22544A-7EE6-4342-B048-85BDC9FD1C3A}</a:tableStyleId>
              </a:tblPr>
              <a:tblGrid>
                <a:gridCol w="1701800"/>
                <a:gridCol w="1701800"/>
                <a:gridCol w="1701800"/>
              </a:tblGrid>
              <a:tr h="0">
                <a:tc>
                  <a:txBody>
                    <a:bodyPr/>
                    <a:lstStyle/>
                    <a:p>
                      <a:pPr lvl="0" indent="0" marL="0" algn="l">
                        <a:buNone/>
                      </a:pPr>
                      <a:r>
                        <a:rPr/>
                        <a:t>start_station_name</a:t>
                      </a:r>
                    </a:p>
                  </a:txBody>
                  <a:tcPr/>
                </a:tc>
                <a:tc>
                  <a:txBody>
                    <a:bodyPr/>
                    <a:lstStyle/>
                    <a:p>
                      <a:pPr lvl="0" indent="0" marL="0" algn="r">
                        <a:buNone/>
                      </a:pPr>
                      <a:r>
                        <a:rPr/>
                        <a:t>station_rides</a:t>
                      </a:r>
                    </a:p>
                  </a:txBody>
                  <a:tcPr/>
                </a:tc>
                <a:tc>
                  <a:txBody>
                    <a:bodyPr/>
                    <a:lstStyle/>
                    <a:p>
                      <a:pPr lvl="0" indent="0" marL="0" algn="r">
                        <a:buNone/>
                      </a:pPr>
                      <a:r>
                        <a:rPr/>
                        <a:t>unique_bikes</a:t>
                      </a:r>
                    </a:p>
                  </a:txBody>
                  <a:tcPr/>
                </a:tc>
              </a:tr>
              <a:tr h="0">
                <a:tc>
                  <a:txBody>
                    <a:bodyPr/>
                    <a:lstStyle/>
                    <a:p>
                      <a:pPr lvl="0" indent="0" marL="0" algn="l">
                        <a:buNone/>
                      </a:pPr>
                      <a:r>
                        <a:rPr/>
                        <a:t>Streeter Dr &amp; Grand Ave</a:t>
                      </a:r>
                    </a:p>
                  </a:txBody>
                </a:tc>
                <a:tc>
                  <a:txBody>
                    <a:bodyPr/>
                    <a:lstStyle/>
                    <a:p>
                      <a:pPr lvl="0" indent="0" marL="0" algn="r">
                        <a:buNone/>
                      </a:pPr>
                      <a:r>
                        <a:rPr/>
                        <a:t>60023</a:t>
                      </a:r>
                    </a:p>
                  </a:txBody>
                </a:tc>
                <a:tc>
                  <a:txBody>
                    <a:bodyPr/>
                    <a:lstStyle/>
                    <a:p>
                      <a:pPr lvl="0" indent="0" marL="0" algn="r">
                        <a:buNone/>
                      </a:pPr>
                      <a:r>
                        <a:rPr/>
                        <a:t>60021</a:t>
                      </a:r>
                    </a:p>
                  </a:txBody>
                </a:tc>
              </a:tr>
              <a:tr h="0">
                <a:tc>
                  <a:txBody>
                    <a:bodyPr/>
                    <a:lstStyle/>
                    <a:p>
                      <a:pPr lvl="0" indent="0" marL="0" algn="l">
                        <a:buNone/>
                      </a:pPr>
                      <a:r>
                        <a:rPr/>
                        <a:t>DuSable Lake Shore Dr &amp; Monroe St</a:t>
                      </a:r>
                    </a:p>
                  </a:txBody>
                </a:tc>
                <a:tc>
                  <a:txBody>
                    <a:bodyPr/>
                    <a:lstStyle/>
                    <a:p>
                      <a:pPr lvl="0" indent="0" marL="0" algn="r">
                        <a:buNone/>
                      </a:pPr>
                      <a:r>
                        <a:rPr/>
                        <a:t>39309</a:t>
                      </a:r>
                    </a:p>
                  </a:txBody>
                </a:tc>
                <a:tc>
                  <a:txBody>
                    <a:bodyPr/>
                    <a:lstStyle/>
                    <a:p>
                      <a:pPr lvl="0" indent="0" marL="0" algn="r">
                        <a:buNone/>
                      </a:pPr>
                      <a:r>
                        <a:rPr/>
                        <a:t>39309</a:t>
                      </a:r>
                    </a:p>
                  </a:txBody>
                </a:tc>
              </a:tr>
              <a:tr h="0">
                <a:tc>
                  <a:txBody>
                    <a:bodyPr/>
                    <a:lstStyle/>
                    <a:p>
                      <a:pPr lvl="0" indent="0" marL="0" algn="l">
                        <a:buNone/>
                      </a:pPr>
                      <a:r>
                        <a:rPr/>
                        <a:t>Michigan Ave &amp; Oak St</a:t>
                      </a:r>
                    </a:p>
                  </a:txBody>
                </a:tc>
                <a:tc>
                  <a:txBody>
                    <a:bodyPr/>
                    <a:lstStyle/>
                    <a:p>
                      <a:pPr lvl="0" indent="0" marL="0" algn="r">
                        <a:buNone/>
                      </a:pPr>
                      <a:r>
                        <a:rPr/>
                        <a:t>35455</a:t>
                      </a:r>
                    </a:p>
                  </a:txBody>
                </a:tc>
                <a:tc>
                  <a:txBody>
                    <a:bodyPr/>
                    <a:lstStyle/>
                    <a:p>
                      <a:pPr lvl="0" indent="0" marL="0" algn="r">
                        <a:buNone/>
                      </a:pPr>
                      <a:r>
                        <a:rPr/>
                        <a:t>35454</a:t>
                      </a:r>
                    </a:p>
                  </a:txBody>
                </a:tc>
              </a:tr>
              <a:tr h="0">
                <a:tc>
                  <a:txBody>
                    <a:bodyPr/>
                    <a:lstStyle/>
                    <a:p>
                      <a:pPr lvl="0" indent="0" marL="0" algn="l">
                        <a:buNone/>
                      </a:pPr>
                      <a:r>
                        <a:rPr/>
                        <a:t>DuSable Lake Shore Dr &amp; North Blvd</a:t>
                      </a:r>
                    </a:p>
                  </a:txBody>
                </a:tc>
                <a:tc>
                  <a:txBody>
                    <a:bodyPr/>
                    <a:lstStyle/>
                    <a:p>
                      <a:pPr lvl="0" indent="0" marL="0" algn="r">
                        <a:buNone/>
                      </a:pPr>
                      <a:r>
                        <a:rPr/>
                        <a:t>34916</a:t>
                      </a:r>
                    </a:p>
                  </a:txBody>
                </a:tc>
                <a:tc>
                  <a:txBody>
                    <a:bodyPr/>
                    <a:lstStyle/>
                    <a:p>
                      <a:pPr lvl="0" indent="0" marL="0" algn="r">
                        <a:buNone/>
                      </a:pPr>
                      <a:r>
                        <a:rPr/>
                        <a:t>34916</a:t>
                      </a:r>
                    </a:p>
                  </a:txBody>
                </a:tc>
              </a:tr>
              <a:tr h="0">
                <a:tc>
                  <a:txBody>
                    <a:bodyPr/>
                    <a:lstStyle/>
                    <a:p>
                      <a:pPr lvl="0" indent="0" marL="0" algn="l">
                        <a:buNone/>
                      </a:pPr>
                      <a:r>
                        <a:rPr/>
                        <a:t>Kingsbury St &amp; Kinzie St</a:t>
                      </a:r>
                    </a:p>
                  </a:txBody>
                </a:tc>
                <a:tc>
                  <a:txBody>
                    <a:bodyPr/>
                    <a:lstStyle/>
                    <a:p>
                      <a:pPr lvl="0" indent="0" marL="0" algn="r">
                        <a:buNone/>
                      </a:pPr>
                      <a:r>
                        <a:rPr/>
                        <a:t>33038</a:t>
                      </a:r>
                    </a:p>
                  </a:txBody>
                </a:tc>
                <a:tc>
                  <a:txBody>
                    <a:bodyPr/>
                    <a:lstStyle/>
                    <a:p>
                      <a:pPr lvl="0" indent="0" marL="0" algn="r">
                        <a:buNone/>
                      </a:pPr>
                      <a:r>
                        <a:rPr/>
                        <a:t>33038</a:t>
                      </a:r>
                    </a:p>
                  </a:txBody>
                </a:tc>
              </a:tr>
              <a:tr h="0">
                <a:tc>
                  <a:txBody>
                    <a:bodyPr/>
                    <a:lstStyle/>
                    <a:p>
                      <a:pPr lvl="0" indent="0" marL="0" algn="l">
                        <a:buNone/>
                      </a:pPr>
                      <a:r>
                        <a:rPr/>
                        <a:t>Clark St &amp; Elm St</a:t>
                      </a:r>
                    </a:p>
                  </a:txBody>
                </a:tc>
                <a:tc>
                  <a:txBody>
                    <a:bodyPr/>
                    <a:lstStyle/>
                    <a:p>
                      <a:pPr lvl="0" indent="0" marL="0" algn="r">
                        <a:buNone/>
                      </a:pPr>
                      <a:r>
                        <a:rPr/>
                        <a:t>31727</a:t>
                      </a:r>
                    </a:p>
                  </a:txBody>
                </a:tc>
                <a:tc>
                  <a:txBody>
                    <a:bodyPr/>
                    <a:lstStyle/>
                    <a:p>
                      <a:pPr lvl="0" indent="0" marL="0" algn="r">
                        <a:buNone/>
                      </a:pPr>
                      <a:r>
                        <a:rPr/>
                        <a:t>31727</a:t>
                      </a:r>
                    </a:p>
                  </a:txBody>
                </a:tc>
              </a:tr>
              <a:tr h="0">
                <a:tc>
                  <a:txBody>
                    <a:bodyPr/>
                    <a:lstStyle/>
                    <a:p>
                      <a:pPr lvl="0" indent="0" marL="0" algn="l">
                        <a:buNone/>
                      </a:pPr>
                      <a:r>
                        <a:rPr/>
                        <a:t>Clinton St &amp; Washington Blvd</a:t>
                      </a:r>
                    </a:p>
                  </a:txBody>
                </a:tc>
                <a:tc>
                  <a:txBody>
                    <a:bodyPr/>
                    <a:lstStyle/>
                    <a:p>
                      <a:pPr lvl="0" indent="0" marL="0" algn="r">
                        <a:buNone/>
                      </a:pPr>
                      <a:r>
                        <a:rPr/>
                        <a:t>31150</a:t>
                      </a:r>
                    </a:p>
                  </a:txBody>
                </a:tc>
                <a:tc>
                  <a:txBody>
                    <a:bodyPr/>
                    <a:lstStyle/>
                    <a:p>
                      <a:pPr lvl="0" indent="0" marL="0" algn="r">
                        <a:buNone/>
                      </a:pPr>
                      <a:r>
                        <a:rPr/>
                        <a:t>31150</a:t>
                      </a:r>
                    </a:p>
                  </a:txBody>
                </a:tc>
              </a:tr>
              <a:tr h="0">
                <a:tc>
                  <a:txBody>
                    <a:bodyPr/>
                    <a:lstStyle/>
                    <a:p>
                      <a:pPr lvl="0" indent="0" marL="0" algn="l">
                        <a:buNone/>
                      </a:pPr>
                      <a:r>
                        <a:rPr/>
                        <a:t>Millennium Park</a:t>
                      </a:r>
                    </a:p>
                  </a:txBody>
                </a:tc>
                <a:tc>
                  <a:txBody>
                    <a:bodyPr/>
                    <a:lstStyle/>
                    <a:p>
                      <a:pPr lvl="0" indent="0" marL="0" algn="r">
                        <a:buNone/>
                      </a:pPr>
                      <a:r>
                        <a:rPr/>
                        <a:t>28542</a:t>
                      </a:r>
                    </a:p>
                  </a:txBody>
                </a:tc>
                <a:tc>
                  <a:txBody>
                    <a:bodyPr/>
                    <a:lstStyle/>
                    <a:p>
                      <a:pPr lvl="0" indent="0" marL="0" algn="r">
                        <a:buNone/>
                      </a:pPr>
                      <a:r>
                        <a:rPr/>
                        <a:t>28541</a:t>
                      </a:r>
                    </a:p>
                  </a:txBody>
                </a:tc>
              </a:tr>
              <a:tr h="0">
                <a:tc>
                  <a:txBody>
                    <a:bodyPr/>
                    <a:lstStyle/>
                    <a:p>
                      <a:pPr lvl="0" indent="0" marL="0" algn="l">
                        <a:buNone/>
                      </a:pPr>
                      <a:r>
                        <a:rPr/>
                        <a:t>Wells St &amp; Concord Ln</a:t>
                      </a:r>
                    </a:p>
                  </a:txBody>
                </a:tc>
                <a:tc>
                  <a:txBody>
                    <a:bodyPr/>
                    <a:lstStyle/>
                    <a:p>
                      <a:pPr lvl="0" indent="0" marL="0" algn="r">
                        <a:buNone/>
                      </a:pPr>
                      <a:r>
                        <a:rPr/>
                        <a:t>27620</a:t>
                      </a:r>
                    </a:p>
                  </a:txBody>
                </a:tc>
                <a:tc>
                  <a:txBody>
                    <a:bodyPr/>
                    <a:lstStyle/>
                    <a:p>
                      <a:pPr lvl="0" indent="0" marL="0" algn="r">
                        <a:buNone/>
                      </a:pPr>
                      <a:r>
                        <a:rPr/>
                        <a:t>27613</a:t>
                      </a:r>
                    </a:p>
                  </a:txBody>
                </a:tc>
              </a:tr>
              <a:tr h="0">
                <a:tc>
                  <a:txBody>
                    <a:bodyPr/>
                    <a:lstStyle/>
                    <a:p>
                      <a:pPr lvl="0" indent="0" marL="0" algn="l">
                        <a:buNone/>
                      </a:pPr>
                      <a:r>
                        <a:rPr/>
                        <a:t>Clinton St &amp; Madison St</a:t>
                      </a:r>
                    </a:p>
                  </a:txBody>
                </a:tc>
                <a:tc>
                  <a:txBody>
                    <a:bodyPr/>
                    <a:lstStyle/>
                    <a:p>
                      <a:pPr lvl="0" indent="0" marL="0" algn="r">
                        <a:buNone/>
                      </a:pPr>
                      <a:r>
                        <a:rPr/>
                        <a:t>27470</a:t>
                      </a:r>
                    </a:p>
                  </a:txBody>
                </a:tc>
                <a:tc>
                  <a:txBody>
                    <a:bodyPr/>
                    <a:lstStyle/>
                    <a:p>
                      <a:pPr lvl="0" indent="0" marL="0" algn="r">
                        <a:buNone/>
                      </a:pPr>
                      <a:r>
                        <a:rPr/>
                        <a:t>27470</a:t>
                      </a:r>
                    </a:p>
                  </a:txBody>
                </a:tc>
              </a:tr>
            </a:tbl>
          </a:graphicData>
        </a:graphic>
      </p:graphicFrame>
      <p:sp>
        <p:nvSpPr>
          <p:cNvPr id="1" name="TextBox 3"/>
          <p:cNvSpPr txBox="1"/>
          <p:nvPr/>
        </p:nvSpPr>
        <p:spPr>
          <a:xfrm>
            <a:off x="3568700" y="4076700"/>
            <a:ext cx="5105400" cy="508000"/>
          </a:xfrm>
          <a:prstGeom prst="rect">
            <a:avLst/>
          </a:prstGeom>
          <a:noFill/>
        </p:spPr>
        <p:txBody>
          <a:bodyPr/>
          <a:lstStyle/>
          <a:p>
            <a:pPr lvl="0" indent="0" marL="0" algn="ctr">
              <a:buNone/>
            </a:pPr>
            <a:r>
              <a:rPr/>
              <a:t>Top 10 Most Utilized Stations</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Bike usage by time of year, rideable type, and member type</a:t>
            </a:r>
          </a:p>
          <a:p>
            <a:pPr lvl="0" indent="0" marL="0">
              <a:buNone/>
            </a:pPr>
            <a:r>
              <a:rPr/>
              <a:t>Analyzing the data on bike usage by time of year, rideable type, and member type, several key insights emerge that can shape our understanding of rider behavior:</a:t>
            </a:r>
          </a:p>
        </p:txBody>
      </p:sp>
      <p:pic>
        <p:nvPicPr>
          <p:cNvPr descr="mphatso_capstone_pro_files/figure-pptx/bike_usage_by_month_type_member-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p>
          <a:p>
            <a:pPr lvl="0"/>
            <a:r>
              <a:rPr b="1"/>
              <a:t>Seasonal Preferences</a:t>
            </a:r>
            <a:r>
              <a:rPr/>
              <a:t>: The data shows that usage of both classic and electric bikes increases significantly during the warmer months (May to September). This trend is consistent across both casual riders and members, with peak usage observed in July and August.</a:t>
            </a:r>
          </a:p>
          <a:p>
            <a:pPr lvl="0"/>
            <a:r>
              <a:rPr b="1"/>
              <a:t>Rideable Type Trends</a:t>
            </a:r>
            <a:r>
              <a:rPr/>
              <a:t>: Classic bikes are the most popular type among both casual riders and members throughout the year. However, electric bikes see a notable increase in usage during the colder months (January to March), particularly among members, suggesting that the convenience and speed of electric bikes may be more appealing during less favorable weather conditions.</a:t>
            </a:r>
          </a:p>
          <a:p>
            <a:pPr lvl="0"/>
            <a:r>
              <a:rPr b="1"/>
              <a:t>Member vs. Casual Riders</a:t>
            </a:r>
            <a:r>
              <a:rPr/>
              <a:t>: Members consistently account for a higher number of rides compared to casual riders across all months and bike types. However, casual riders show a relatively higher usage of electric bikes during peak summer months, indicating that they might be more willing to pay a premium for a faster ride during the busiest periods.</a:t>
            </a:r>
          </a:p>
          <a:p>
            <a:pPr lvl="0"/>
            <a:r>
              <a:rPr b="1"/>
              <a:t>Impact of Winter</a:t>
            </a:r>
            <a:r>
              <a:rPr/>
              <a:t>: During the winter months (November to February), bike usage declines sharply, with a more pronounced drop in casual rider numbers. Members, however, continue to use both classic and electric bikes, albeit at lower rates, suggesting a higher level of commitment or necessity among this group.</a:t>
            </a:r>
          </a:p>
          <a:p>
            <a:pPr lvl="0" indent="0" marL="0">
              <a:spcBef>
                <a:spcPts val="3000"/>
              </a:spcBef>
              <a:buNone/>
            </a:pPr>
            <a:r>
              <a:rPr b="1"/>
              <a:t>Conclusion:</a:t>
            </a:r>
          </a:p>
          <a:p>
            <a:pPr lvl="0" indent="0" marL="0">
              <a:buNone/>
            </a:pPr>
            <a:r>
              <a:rPr/>
              <a:t>These insights suggest that marketing efforts to convert casual riders to members could focus on highlighting the year-round benefits of membership, particularly the accessibility of electric bikes during winter. Additionally, promoting the advantages of classic bikes during the summer could help attract more casual riders during peak periods.</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Final Conclusion</a:t>
            </a:r>
          </a:p>
        </p:txBody>
      </p:sp>
      <p:sp>
        <p:nvSpPr>
          <p:cNvPr id="3" name="Content Placeholder 2"/>
          <p:cNvSpPr>
            <a:spLocks noGrp="1"/>
          </p:cNvSpPr>
          <p:nvPr>
            <p:ph idx="1"/>
          </p:nvPr>
        </p:nvSpPr>
        <p:spPr/>
        <p:txBody>
          <a:bodyPr/>
          <a:lstStyle/>
          <a:p>
            <a:pPr lvl="0" indent="0" marL="0">
              <a:buNone/>
            </a:pPr>
            <a:r>
              <a:rPr/>
              <a:t>From the analysis, it is clear that there are significant differences in the way annual members and casual riders use Cyclistic bikes. Annual members take shorter rides on average and are more consistent in their usage throughout the week. Casual riders, on the other hand, tend to have longer ride durations and a higher concentration of rides during weekends and late hours. The classic bikes are most popular among both user types, but casual riders also have a notable preference for electric bikes.</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Application of Insights</a:t>
            </a:r>
          </a:p>
        </p:txBody>
      </p:sp>
      <p:sp>
        <p:nvSpPr>
          <p:cNvPr id="3" name="Content Placeholder 2"/>
          <p:cNvSpPr>
            <a:spLocks noGrp="1"/>
          </p:cNvSpPr>
          <p:nvPr>
            <p:ph idx="1"/>
          </p:nvPr>
        </p:nvSpPr>
        <p:spPr/>
        <p:txBody>
          <a:bodyPr/>
          <a:lstStyle/>
          <a:p>
            <a:pPr lvl="0" indent="0" marL="0">
              <a:buNone/>
            </a:pPr>
            <a:r>
              <a:rPr/>
              <a:t>Cyclistic can leverage these insights to design targeted marketing strategies and improve service offerings. By understanding the patterns of usage, Cyclistic can offer tailored promotions to casual riders that encourage them to become annual members. Additionally, the company can optimize the availability of bike types according to the preferences and peak times of different rider groups.</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Next Steps</a:t>
            </a:r>
          </a:p>
        </p:txBody>
      </p:sp>
      <p:sp>
        <p:nvSpPr>
          <p:cNvPr id="3" name="Content Placeholder 2"/>
          <p:cNvSpPr>
            <a:spLocks noGrp="1"/>
          </p:cNvSpPr>
          <p:nvPr>
            <p:ph idx="1"/>
          </p:nvPr>
        </p:nvSpPr>
        <p:spPr/>
        <p:txBody>
          <a:bodyPr/>
          <a:lstStyle/>
          <a:p>
            <a:pPr lvl="0" indent="-342900" marL="342900">
              <a:buAutoNum type="arabicPeriod"/>
            </a:pPr>
            <a:r>
              <a:rPr b="1"/>
              <a:t>Targeted Marketing Campaigns:</a:t>
            </a:r>
            <a:r>
              <a:rPr/>
              <a:t> Develop and launch marketing campaigns that highlight the benefits of membership, particularly focusing on how it suits the casual riders’ usage patterns.</a:t>
            </a:r>
          </a:p>
          <a:p>
            <a:pPr lvl="0" indent="-342900" marL="342900">
              <a:buAutoNum type="arabicPeriod"/>
            </a:pPr>
            <a:r>
              <a:rPr b="1"/>
              <a:t>Service Optimization:</a:t>
            </a:r>
            <a:r>
              <a:rPr/>
              <a:t> Adjust bike availability and station resources to cater to the peak usage times and preferences identified in the analysis.</a:t>
            </a:r>
          </a:p>
          <a:p>
            <a:pPr lvl="0" indent="-342900" marL="342900">
              <a:buAutoNum type="arabicPeriod"/>
            </a:pPr>
            <a:r>
              <a:rPr b="1"/>
              <a:t>Further Data Collection:</a:t>
            </a:r>
            <a:r>
              <a:rPr/>
              <a:t> Consider collecting more detailed data on ride purpose and user demographics to refine the marketing strategies further.</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Top Three Recommendations</a:t>
            </a:r>
          </a:p>
        </p:txBody>
      </p:sp>
      <p:sp>
        <p:nvSpPr>
          <p:cNvPr id="3" name="Content Placeholder 2"/>
          <p:cNvSpPr>
            <a:spLocks noGrp="1"/>
          </p:cNvSpPr>
          <p:nvPr>
            <p:ph idx="1"/>
          </p:nvPr>
        </p:nvSpPr>
        <p:spPr/>
        <p:txBody>
          <a:bodyPr/>
          <a:lstStyle/>
          <a:p>
            <a:pPr lvl="0"/>
            <a:r>
              <a:rPr b="1"/>
              <a:t>Launch Weekend Membership Deals</a:t>
            </a:r>
            <a:r>
              <a:rPr/>
              <a:t>: Since casual riders are more active during weekends, Cyclistic could introduce special weekend membership plans or promotions to incentivize casual riders to commit to a membership.</a:t>
            </a:r>
          </a:p>
          <a:p>
            <a:pPr lvl="0"/>
            <a:r>
              <a:rPr b="1"/>
              <a:t>Promote Electric Bikes with Membership</a:t>
            </a:r>
            <a:r>
              <a:rPr/>
              <a:t>: Electric bikes are popular among casual riders. Cyclistic could promote memberships that offer exclusive benefits for electric bike usage, such as reduced rates or priority access.</a:t>
            </a:r>
          </a:p>
          <a:p>
            <a:pPr lvl="0"/>
            <a:r>
              <a:rPr b="1"/>
              <a:t>Increase Marketing During Late Hours:</a:t>
            </a:r>
            <a:r>
              <a:rPr/>
              <a:t> The data shows that casual riders have a higher usage rate during late hours. Cyclistic could focus on marketing efforts during these hours, perhaps with special offers that appeal to late-night riders.</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Overall Conclusion</a:t>
            </a:r>
          </a:p>
        </p:txBody>
      </p:sp>
      <p:sp>
        <p:nvSpPr>
          <p:cNvPr id="3" name="Content Placeholder 2"/>
          <p:cNvSpPr>
            <a:spLocks noGrp="1"/>
          </p:cNvSpPr>
          <p:nvPr>
            <p:ph idx="1"/>
          </p:nvPr>
        </p:nvSpPr>
        <p:spPr/>
        <p:txBody>
          <a:bodyPr/>
          <a:lstStyle/>
          <a:p>
            <a:pPr lvl="0" indent="0" marL="0">
              <a:buNone/>
            </a:pPr>
            <a:r>
              <a:rPr/>
              <a:t>In this case study, I analyzed the usage patterns of annual members and casual riders of Cyclistic, a bike-share company in Chicago. The analysis involved cleaning and manipulating a large dataset to uncover key insights, such as the differences in ride duration, bike preferences, and peak usage times between the two groups. The findings revealed that while annual members tend to use bikes more consistently, casual riders are more likely to take longer rides, especially on weekends and late at night. Based on these insights, I have proposed three recommendations aimed at converting casual riders into loyal members through targeted marketing and optimized service offerings.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Business Task (Ask)</a:t>
            </a:r>
          </a:p>
        </p:txBody>
      </p:sp>
      <p:sp>
        <p:nvSpPr>
          <p:cNvPr id="3" name="Content Placeholder 2"/>
          <p:cNvSpPr>
            <a:spLocks noGrp="1"/>
          </p:cNvSpPr>
          <p:nvPr>
            <p:ph idx="1"/>
          </p:nvPr>
        </p:nvSpPr>
        <p:spPr/>
        <p:txBody>
          <a:bodyPr/>
          <a:lstStyle/>
          <a:p>
            <a:pPr lvl="0" indent="0" marL="0">
              <a:buNone/>
            </a:pPr>
            <a:r>
              <a:rPr/>
              <a:t>In my role as a junior data analyst at Cyclistic, I was tasked with answering a key business question: “How do annual members and casual riders use Cyclistic bikes differently?” This question was crucial because understanding the differences in bike usage between these two groups would help tailor marketing strategies to convert casual riders into annual members. To address this question, I needed to gather comprehensive data on bike usage, ensure its quality, and analyze it to uncover meaningful insights.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Collection, Organization, and Integrity (Prepare)</a:t>
            </a:r>
          </a:p>
        </p:txBody>
      </p:sp>
      <p:sp>
        <p:nvSpPr>
          <p:cNvPr id="3" name="Content Placeholder 2"/>
          <p:cNvSpPr>
            <a:spLocks noGrp="1"/>
          </p:cNvSpPr>
          <p:nvPr>
            <p:ph idx="1"/>
          </p:nvPr>
        </p:nvSpPr>
        <p:spPr/>
        <p:txBody>
          <a:bodyPr/>
          <a:lstStyle/>
          <a:p>
            <a:pPr lvl="0" indent="0" marL="0">
              <a:buNone/>
            </a:pPr>
            <a:r>
              <a:rPr/>
              <a:t>To begin with, I gathered the data required for this analysis from Divvy’s official source. The data included ride details for several months, covering a wide range of bike trips. I ensured that this data met the ROCK criteria—Reliable, Original, Comprehensive, Current, and Cited. It was sourced directly from Divvy and was up-to-date, covering the most recent months of bike trip data.</a:t>
            </a:r>
          </a:p>
          <a:p>
            <a:pPr lvl="0" indent="0" marL="0">
              <a:buNone/>
            </a:pPr>
            <a:r>
              <a:rPr/>
              <a:t>I organized the data by downloading and combining multiple CSV files from August 2023 through July 2024. Each file represented a month’s worth of bike trip data. The data was structured with various attributes, including ride IDs, bike types, timestamps, and station information. I verified the data’s integrity by checking for any issues or inconsistencies that might affect the analysis. This step was crucial to ensure that the data was ready for the next stages of processing and analysis.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Cleaning and Transformation (Process)</a:t>
            </a:r>
          </a:p>
        </p:txBody>
      </p:sp>
      <p:sp>
        <p:nvSpPr>
          <p:cNvPr id="3" name="Content Placeholder 2"/>
          <p:cNvSpPr>
            <a:spLocks noGrp="1"/>
          </p:cNvSpPr>
          <p:nvPr>
            <p:ph idx="1"/>
          </p:nvPr>
        </p:nvSpPr>
        <p:spPr/>
        <p:txBody>
          <a:bodyPr/>
          <a:lstStyle/>
          <a:p>
            <a:pPr lvl="0" indent="0" marL="0">
              <a:buNone/>
            </a:pPr>
            <a:r>
              <a:rPr/>
              <a:t>In the data preparation phase, I focused on cleaning and transforming the dataset to ensure its readiness for analysis. I performed the following steps:</a:t>
            </a:r>
          </a:p>
          <a:p>
            <a:pPr lvl="0"/>
            <a:r>
              <a:rPr b="1"/>
              <a:t>Loading and Combining Data</a:t>
            </a:r>
            <a:r>
              <a:rPr/>
              <a:t>: I used R to load and combine the monthly datasets into a single data frame. This provided a comprehensive view of bike usage over the specified period.</a:t>
            </a:r>
          </a:p>
          <a:p>
            <a:pPr lvl="0"/>
            <a:r>
              <a:rPr b="1"/>
              <a:t>Cleaning the Data</a:t>
            </a:r>
            <a:r>
              <a:rPr/>
              <a:t>: I identified and resolved issues related to station IDs and names. By creating lookup tables and resolving duplicates, I ensured that all station names were correctly matched and filled in where missing.</a:t>
            </a:r>
          </a:p>
          <a:p>
            <a:pPr lvl="0"/>
            <a:r>
              <a:rPr b="1"/>
              <a:t>Handling Missing and Invalid Data</a:t>
            </a:r>
            <a:r>
              <a:rPr/>
              <a:t>: I filtered out rows with missing or invalid data. This included removing rides with zero or negative lengths and optionally removing rides with durations of 10 seconds or less to ensure only meaningful data was included.</a:t>
            </a:r>
          </a:p>
          <a:p>
            <a:pPr lvl="0"/>
            <a:r>
              <a:rPr b="1"/>
              <a:t>Creating New Columns</a:t>
            </a:r>
            <a:r>
              <a:rPr/>
              <a:t>: I added new columns to enhance the dataset:</a:t>
            </a:r>
          </a:p>
          <a:p>
            <a:pPr lvl="1" indent="-342900" marL="685800">
              <a:buAutoNum type="arabicPeriod"/>
            </a:pPr>
            <a:r>
              <a:rPr b="1"/>
              <a:t>ride_length</a:t>
            </a:r>
            <a:r>
              <a:rPr/>
              <a:t>: Calculated as the difference between ended_at and started_at.</a:t>
            </a:r>
          </a:p>
          <a:p>
            <a:pPr lvl="1" indent="-342900" marL="685800">
              <a:buAutoNum type="arabicPeriod"/>
            </a:pPr>
            <a:r>
              <a:rPr b="1"/>
              <a:t>day_of_week</a:t>
            </a:r>
            <a:r>
              <a:rPr/>
              <a:t>: Extracted from the start timestamp to analyze usage patterns by day.</a:t>
            </a:r>
          </a:p>
          <a:p>
            <a:pPr lvl="1" indent="-342900" marL="685800">
              <a:buAutoNum type="arabicPeriod"/>
            </a:pPr>
            <a:r>
              <a:rPr b="1"/>
              <a:t>Final Checks</a:t>
            </a:r>
            <a:r>
              <a:rPr/>
              <a:t>: I reviewed the cleaned dataset to ensure it was free of errors and ready for analysis. This included calculating summary statistics such as the mean, maximum, and mode of ride lengths and days of the week.</a:t>
            </a:r>
          </a:p>
          <a:p>
            <a:pPr lvl="0" indent="0">
              <a:buNone/>
            </a:pPr>
            <a:r>
              <a:rPr i="1">
                <a:solidFill>
                  <a:srgbClr val="60A0B0"/>
                </a:solidFill>
                <a:latin typeface="Courier"/>
              </a:rPr>
              <a:t># Print the results</a:t>
            </a:r>
            <a:br/>
            <a:r>
              <a:rPr>
                <a:solidFill>
                  <a:srgbClr val="06287E"/>
                </a:solidFill>
                <a:latin typeface="Courier"/>
              </a:rPr>
              <a:t>print</a:t>
            </a:r>
            <a:r>
              <a:rPr>
                <a:latin typeface="Courier"/>
              </a:rPr>
              <a:t>(</a:t>
            </a:r>
            <a:r>
              <a:rPr>
                <a:solidFill>
                  <a:srgbClr val="06287E"/>
                </a:solidFill>
                <a:latin typeface="Courier"/>
              </a:rPr>
              <a:t>paste</a:t>
            </a:r>
            <a:r>
              <a:rPr>
                <a:latin typeface="Courier"/>
              </a:rPr>
              <a:t>(</a:t>
            </a:r>
            <a:r>
              <a:rPr>
                <a:solidFill>
                  <a:srgbClr val="4070A0"/>
                </a:solidFill>
                <a:latin typeface="Courier"/>
              </a:rPr>
              <a:t>"Mean ride length:"</a:t>
            </a:r>
            <a:r>
              <a:rPr>
                <a:latin typeface="Courier"/>
              </a:rPr>
              <a:t>, mean_ride_length))</a:t>
            </a:r>
          </a:p>
          <a:p>
            <a:pPr lvl="0" indent="0">
              <a:buNone/>
            </a:pPr>
            <a:r>
              <a:rPr>
                <a:latin typeface="Courier"/>
              </a:rPr>
              <a:t>## [1] "Mean ride length: 998.094906117663"</a:t>
            </a:r>
          </a:p>
          <a:p>
            <a:pPr lvl="0" indent="0">
              <a:buNone/>
            </a:pPr>
            <a:r>
              <a:rPr>
                <a:solidFill>
                  <a:srgbClr val="06287E"/>
                </a:solidFill>
                <a:latin typeface="Courier"/>
              </a:rPr>
              <a:t>print</a:t>
            </a:r>
            <a:r>
              <a:rPr>
                <a:latin typeface="Courier"/>
              </a:rPr>
              <a:t>(</a:t>
            </a:r>
            <a:r>
              <a:rPr>
                <a:solidFill>
                  <a:srgbClr val="06287E"/>
                </a:solidFill>
                <a:latin typeface="Courier"/>
              </a:rPr>
              <a:t>paste</a:t>
            </a:r>
            <a:r>
              <a:rPr>
                <a:latin typeface="Courier"/>
              </a:rPr>
              <a:t>(</a:t>
            </a:r>
            <a:r>
              <a:rPr>
                <a:solidFill>
                  <a:srgbClr val="4070A0"/>
                </a:solidFill>
                <a:latin typeface="Courier"/>
              </a:rPr>
              <a:t>"Max ride length:"</a:t>
            </a:r>
            <a:r>
              <a:rPr>
                <a:latin typeface="Courier"/>
              </a:rPr>
              <a:t>, max_ride_length))</a:t>
            </a:r>
          </a:p>
          <a:p>
            <a:pPr lvl="0" indent="0">
              <a:buNone/>
            </a:pPr>
            <a:r>
              <a:rPr>
                <a:latin typeface="Courier"/>
              </a:rPr>
              <a:t>## [1] "Max ride length: 413473"</a:t>
            </a:r>
          </a:p>
          <a:p>
            <a:pPr lvl="0" indent="0">
              <a:buNone/>
            </a:pPr>
            <a:r>
              <a:rPr>
                <a:solidFill>
                  <a:srgbClr val="06287E"/>
                </a:solidFill>
                <a:latin typeface="Courier"/>
              </a:rPr>
              <a:t>print</a:t>
            </a:r>
            <a:r>
              <a:rPr>
                <a:latin typeface="Courier"/>
              </a:rPr>
              <a:t>(</a:t>
            </a:r>
            <a:r>
              <a:rPr>
                <a:solidFill>
                  <a:srgbClr val="06287E"/>
                </a:solidFill>
                <a:latin typeface="Courier"/>
              </a:rPr>
              <a:t>paste</a:t>
            </a:r>
            <a:r>
              <a:rPr>
                <a:latin typeface="Courier"/>
              </a:rPr>
              <a:t>(</a:t>
            </a:r>
            <a:r>
              <a:rPr>
                <a:solidFill>
                  <a:srgbClr val="4070A0"/>
                </a:solidFill>
                <a:latin typeface="Courier"/>
              </a:rPr>
              <a:t>"Mode day of the week:"</a:t>
            </a:r>
            <a:r>
              <a:rPr>
                <a:latin typeface="Courier"/>
              </a:rPr>
              <a:t>, mode_day_of_week))</a:t>
            </a:r>
          </a:p>
          <a:p>
            <a:pPr lvl="0" indent="0">
              <a:buNone/>
            </a:pPr>
            <a:r>
              <a:rPr>
                <a:latin typeface="Courier"/>
              </a:rPr>
              <a:t>## [1] "Mode day of the week: Wednesday"</a:t>
            </a:r>
          </a:p>
          <a:p>
            <a:pPr lvl="0" indent="0" marL="0">
              <a:buNone/>
            </a:pPr>
            <a:r>
              <a:rPr/>
              <a:t>Through these steps, I prepared a clean, comprehensive dataset that was suitable for analyzing bike usage patterns between annual members and casual riders. This ensured that the insights derived from the analysis would be accurate and reliable.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Descriptive Analysis(Analyze)</a:t>
            </a:r>
          </a:p>
        </p:txBody>
      </p:sp>
      <p:sp>
        <p:nvSpPr>
          <p:cNvPr id="4" name="Text Placeholder 3"/>
          <p:cNvSpPr>
            <a:spLocks noGrp="1"/>
          </p:cNvSpPr>
          <p:nvPr>
            <p:ph idx="2" sz="half" type="body"/>
          </p:nvPr>
        </p:nvSpPr>
        <p:spPr/>
        <p:txBody>
          <a:bodyPr/>
          <a:lstStyle/>
          <a:p>
            <a:pPr lvl="0" indent="0" marL="0">
              <a:buNone/>
            </a:pPr>
            <a:r>
              <a:rPr/>
              <a:t>Now that the data has been cleaned and transformed, it’s time to analyze it to uncover meaningful insights. Here’s how the analysis was conducted, the findings, and their implications:</a:t>
            </a:r>
          </a:p>
          <a:p>
            <a:pPr lvl="0" indent="0" marL="0">
              <a:spcBef>
                <a:spcPts val="3000"/>
              </a:spcBef>
              <a:buNone/>
            </a:pPr>
            <a:r>
              <a:rPr b="1"/>
              <a:t>1. Proportional Share of Rides by Member Type</a:t>
            </a:r>
          </a:p>
          <a:p>
            <a:pPr lvl="0" indent="0" marL="0">
              <a:buNone/>
            </a:pPr>
            <a:r>
              <a:rPr/>
              <a:t>To understand the distribution of rides between casual riders and annual members, I calculated the proportional share of rides by member type. The results showed that annual members account for approximately 64.8% of the rides, while casual riders make up 35.2%. This distribution highlights that while annual members contribute to a larger portion of the rides, casual riders still represent a significant segment.</a:t>
            </a:r>
          </a:p>
          <a:p>
            <a:pPr lvl="0" indent="0">
              <a:buNone/>
            </a:pPr>
            <a:r>
              <a:rPr>
                <a:latin typeface="Courier"/>
              </a:rPr>
              <a:t>## # A tibble: 2 × 3
##   member_casual total_rides proportion
##   &lt;chr&gt;               &lt;int&gt;      &lt;dbl&gt;
## 1 casual            1486099      0.352
## 2 member            2740010      0.648</a:t>
            </a:r>
          </a:p>
          <a:p>
            <a:pPr lvl="0" indent="0" marL="0">
              <a:buNone/>
            </a:pPr>
            <a:r>
              <a:rPr/>
              <a:t>A pie chart below was created to visually represent the proportional share of rides. This chart clearly illustrates the dominance of </a:t>
            </a:r>
            <a:r>
              <a:rPr i="1"/>
              <a:t>annual members</a:t>
            </a:r>
            <a:r>
              <a:rPr/>
              <a:t> in the bike-share program.</a:t>
            </a:r>
          </a:p>
        </p:txBody>
      </p:sp>
      <p:pic>
        <p:nvPicPr>
          <p:cNvPr descr="mphatso_capstone_pro_files/figure-pptx/Pie%20Chart%20Proportional%20share-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p>
          <a:p>
            <a:pPr lvl="0" indent="0" marL="0">
              <a:spcBef>
                <a:spcPts val="3000"/>
              </a:spcBef>
              <a:buNone/>
            </a:pPr>
            <a:r>
              <a:rPr b="1"/>
              <a:t>2. Analysis of Short Rides</a:t>
            </a:r>
          </a:p>
          <a:p>
            <a:pPr lvl="0" indent="0" marL="0">
              <a:buNone/>
            </a:pPr>
            <a:r>
              <a:rPr/>
              <a:t>Short rides, defined as those with a duration of less than </a:t>
            </a:r>
            <a:r>
              <a:rPr b="1"/>
              <a:t>60 seconds</a:t>
            </a:r>
            <a:r>
              <a:rPr/>
              <a:t>, were analyzed to understand their prevalence among different member types. The analysis revealed that </a:t>
            </a:r>
            <a:r>
              <a:rPr b="1"/>
              <a:t>casual riders had a higher count of short rides (16,130) compared to annual members (30,724)</a:t>
            </a:r>
            <a:r>
              <a:rPr/>
              <a:t>. This suggests that casual riders may be engaging in more short trips, which could reflect different usage patterns compared to annual members.</a:t>
            </a:r>
          </a:p>
          <a:p>
            <a:pPr lvl="0" indent="0">
              <a:buNone/>
            </a:pPr>
            <a:r>
              <a:rPr>
                <a:latin typeface="Courier"/>
              </a:rPr>
              <a:t>## # A tibble: 2 × 2
##   member_casual count
##   &lt;chr&gt;         &lt;int&gt;
## 1 casual        16130
## 2 member        30724</a:t>
            </a:r>
          </a:p>
          <a:p>
            <a:pPr lvl="0" indent="0" marL="0">
              <a:spcBef>
                <a:spcPts val="3000"/>
              </a:spcBef>
              <a:buNone/>
            </a:pPr>
            <a:r>
              <a:rPr b="1"/>
              <a:t>3. Rideable Type Analysis by Member Type</a:t>
            </a:r>
          </a:p>
          <a:p>
            <a:pPr lvl="0" indent="0" marL="0">
              <a:buNone/>
            </a:pPr>
            <a:r>
              <a:rPr/>
              <a:t>The distribution of rideable types (classic bikes, docked bikes, and electric bikes) was analyzed by member type. The results showed that annual members predominantly use classic bikes (1,872,074 rides) and electric bikes (867,936 rides), while casual riders favor classic bikes (973,720 rides) and electric bikes (496,948 rides). The presence of docked bikes in casual rides suggests they are used more for specific types of trips or locations.</a:t>
            </a:r>
          </a:p>
          <a:p>
            <a:pPr lvl="0" indent="0">
              <a:buNone/>
            </a:pPr>
            <a:r>
              <a:rPr>
                <a:latin typeface="Courier"/>
              </a:rPr>
              <a:t>## # A tibble: 5 × 3
##   member_casual rideable_type ride_count
##   &lt;chr&gt;         &lt;chr&gt;              &lt;int&gt;
## 1 casual        classic_bike      973720
## 2 casual        docked_bike        15431
## 3 casual        electric_bike     496948
## 4 member        classic_bike     1872074
## 5 member        electric_bike     867936</a:t>
            </a:r>
          </a:p>
          <a:p>
            <a:pPr lvl="0" indent="0" marL="0">
              <a:buNone/>
            </a:pPr>
            <a:r>
              <a:rPr/>
              <a:t>A bar chart was created to display the number of rides by rideable type and member type. This chart helps in understanding which bike types are preferred by each group.</a:t>
            </a:r>
          </a:p>
        </p:txBody>
      </p:sp>
      <p:pic>
        <p:nvPicPr>
          <p:cNvPr descr="mphatso_capstone_pro_files/figure-pptx/chart%20of%20rideable_type%20by%20member%20type-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p>
          <a:p>
            <a:pPr lvl="0" indent="0" marL="0">
              <a:spcBef>
                <a:spcPts val="3000"/>
              </a:spcBef>
              <a:buNone/>
            </a:pPr>
            <a:r>
              <a:rPr b="1"/>
              <a:t>Summary of Analysis</a:t>
            </a:r>
          </a:p>
          <a:p>
            <a:pPr lvl="0"/>
            <a:r>
              <a:rPr b="1"/>
              <a:t>Proportional Share of Rides</a:t>
            </a:r>
            <a:r>
              <a:rPr/>
              <a:t>: Annual members account for a majority of the rides (64.8%), indicating they are the primary users of the bike-share service.</a:t>
            </a:r>
          </a:p>
          <a:p>
            <a:pPr lvl="0"/>
            <a:r>
              <a:rPr b="1"/>
              <a:t>Short Rides Analysis</a:t>
            </a:r>
            <a:r>
              <a:rPr/>
              <a:t>: Casual riders have a higher count of short rides compared to annual members, suggesting a difference in usage patterns.</a:t>
            </a:r>
          </a:p>
          <a:p>
            <a:pPr lvl="0"/>
            <a:r>
              <a:rPr b="1"/>
              <a:t>Rideable Types</a:t>
            </a:r>
            <a:r>
              <a:rPr/>
              <a:t>: Both casual riders and annual members prefer classic and electric bikes, with annual members showing a higher overall usage of these types.</a:t>
            </a:r>
          </a:p>
          <a:p>
            <a:pPr lvl="0" indent="0" marL="0">
              <a:buNone/>
            </a:pPr>
            <a:r>
              <a:rPr/>
              <a:t>These insights reveal distinct usage patterns between casual riders and annual members, providing a foundation for targeted marketing strategies aimed at converting casual riders into annual members. Understanding these patterns will help tailor promotions and improve member engagement.</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Analyzing Trends and Insights</a:t>
            </a:r>
          </a:p>
        </p:txBody>
      </p:sp>
      <p:sp>
        <p:nvSpPr>
          <p:cNvPr id="4" name="Text Placeholder 3"/>
          <p:cNvSpPr>
            <a:spLocks noGrp="1"/>
          </p:cNvSpPr>
          <p:nvPr>
            <p:ph idx="2" sz="half" type="body"/>
          </p:nvPr>
        </p:nvSpPr>
        <p:spPr/>
        <p:txBody>
          <a:bodyPr/>
          <a:lstStyle/>
          <a:p>
            <a:pPr lvl="0" indent="0" marL="0">
              <a:buNone/>
            </a:pPr>
            <a:r>
              <a:rPr/>
              <a:t>In this section, I delved into the various trends and insights derived from the Cyclistic bike-share data. This analysis aims to uncover patterns in bike usage that could inform strategic decisions for enhancing user experience and optimizing service delivery.</a:t>
            </a:r>
          </a:p>
          <a:p>
            <a:pPr lvl="0" indent="0" marL="0">
              <a:spcBef>
                <a:spcPts val="3000"/>
              </a:spcBef>
              <a:buNone/>
            </a:pPr>
            <a:r>
              <a:rPr b="1"/>
              <a:t>1. Average Ride Length by Day of the Week</a:t>
            </a:r>
          </a:p>
          <a:p>
            <a:pPr lvl="0"/>
            <a:r>
              <a:rPr/>
              <a:t>Casual riders consistently have longer ride lengths compared to annual members across all days.</a:t>
            </a:r>
          </a:p>
          <a:p>
            <a:pPr lvl="0"/>
            <a:r>
              <a:rPr i="1"/>
              <a:t>On Sundays</a:t>
            </a:r>
            <a:r>
              <a:rPr/>
              <a:t>, casual riders have an average ride length of approximately 1666 seconds, whereas annual members have an average of about 846 seconds.</a:t>
            </a:r>
          </a:p>
          <a:p>
            <a:pPr lvl="0" indent="0" marL="0">
              <a:buNone/>
            </a:pPr>
            <a:r>
              <a:rPr/>
              <a:t>This indicates that casual riders might be using the bikes for longer trips, possibly for leisure or exploration, while annual members might be using them for shorter, more frequent trips.</a:t>
            </a:r>
          </a:p>
          <a:p>
            <a:pPr lvl="0" indent="0" marL="0">
              <a:buNone/>
            </a:pPr>
            <a:r>
              <a:rPr/>
              <a:t>A bar plot below illustrates these differences, highlighting the variation in average ride length between casual and annual members throughout the week.</a:t>
            </a:r>
          </a:p>
          <a:p>
            <a:pPr lvl="0" indent="0">
              <a:buNone/>
            </a:pPr>
            <a:r>
              <a:rPr>
                <a:latin typeface="Courier"/>
              </a:rPr>
              <a:t>## Don't know how to automatically pick scale for object of type &lt;difftime&gt;.
## Defaulting to continuous.</a:t>
            </a:r>
          </a:p>
        </p:txBody>
      </p:sp>
      <p:pic>
        <p:nvPicPr>
          <p:cNvPr descr="mphatso_capstone_pro_files/figure-pptx/average%20ride%20length%20by%20day%20of%20the%20week-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Cyclistic Bike-Share Analysis Case Study Data Analysis</dc:title>
  <dc:creator>Mphatso Senezio</dc:creator>
  <cp:keywords/>
  <dcterms:created xsi:type="dcterms:W3CDTF">2024-08-17T16:09:53Z</dcterms:created>
  <dcterms:modified xsi:type="dcterms:W3CDTF">2024-08-17T16:09:53Z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2024-08-17</vt:lpwstr>
  </property>
  <property fmtid="{D5CDD505-2E9C-101B-9397-08002B2CF9AE}" pid="3" name="output">
    <vt:lpwstr>powerpoint_presentation</vt:lpwstr>
  </property>
</Properties>
</file>