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49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SENGAVI S H </a:t>
            </a:r>
          </a:p>
          <a:p>
            <a:r>
              <a:rPr lang="en-US" sz="2400" dirty="0"/>
              <a:t>REGISTER NO           : 312209142</a:t>
            </a:r>
          </a:p>
          <a:p>
            <a:r>
              <a:rPr lang="en-US" sz="2400" dirty="0"/>
              <a:t>DEPARTMENT          : COMMERCE</a:t>
            </a:r>
          </a:p>
          <a:p>
            <a:r>
              <a:rPr lang="en-US" sz="2400" dirty="0"/>
              <a:t>COLLEGE                   : ANNA ADARSH COLLEGE FOR WOMEN</a:t>
            </a:r>
          </a:p>
          <a:p>
            <a:r>
              <a:rPr lang="en-US" sz="2400" dirty="0"/>
              <a:t> NMID                        : C5456F2A878D778BB6846A0DCF5A7BA9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718425" cy="92775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72000">
              <a:lnSpc>
                <a:spcPct val="100000"/>
              </a:lnSpc>
            </a:pPr>
            <a:endParaRPr lang="en-IN" sz="4800" b="1" spc="5" dirty="0">
              <a:latin typeface="Trebuchet MS"/>
              <a:cs typeface="Trebuchet MS"/>
            </a:endParaRPr>
          </a:p>
          <a:p>
            <a:pPr marL="12700">
              <a:lnSpc>
                <a:spcPct val="100000"/>
              </a:lnSpc>
              <a:spcBef>
                <a:spcPts val="105"/>
              </a:spcBef>
            </a:pPr>
            <a:r>
              <a:rPr lang="en-US" sz="1600" b="1" spc="5" dirty="0">
                <a:latin typeface="Trebuchet MS"/>
                <a:cs typeface="Trebuchet MS"/>
              </a:rPr>
              <a:t>Step 1</a:t>
            </a:r>
            <a:r>
              <a:rPr lang="en-US" sz="1600" spc="5" dirty="0">
                <a:latin typeface="Trebuchet MS"/>
                <a:cs typeface="Trebuchet MS"/>
              </a:rPr>
              <a:t>: Prepare Your </a:t>
            </a:r>
            <a:r>
              <a:rPr lang="en-US" sz="1600" spc="5" dirty="0" err="1">
                <a:latin typeface="Trebuchet MS"/>
                <a:cs typeface="Trebuchet MS"/>
              </a:rPr>
              <a:t>DataEnsure</a:t>
            </a:r>
            <a:r>
              <a:rPr lang="en-US" sz="1600" spc="5" dirty="0">
                <a:latin typeface="Trebuchet MS"/>
                <a:cs typeface="Trebuchet MS"/>
              </a:rPr>
              <a:t> your dataset is well-structured in a table format, with columns such as </a:t>
            </a:r>
            <a:r>
              <a:rPr lang="en-US" sz="1600" spc="5" dirty="0" err="1">
                <a:latin typeface="Trebuchet MS"/>
                <a:cs typeface="Trebuchet MS"/>
              </a:rPr>
              <a:t>EmpID</a:t>
            </a:r>
            <a:r>
              <a:rPr lang="en-US" sz="1600" spc="5" dirty="0">
                <a:latin typeface="Trebuchet MS"/>
                <a:cs typeface="Trebuchet MS"/>
              </a:rPr>
              <a:t>, </a:t>
            </a:r>
            <a:r>
              <a:rPr lang="en-US" sz="1600" spc="5" dirty="0" err="1">
                <a:latin typeface="Trebuchet MS"/>
                <a:cs typeface="Trebuchet MS"/>
              </a:rPr>
              <a:t>EmployeeStatus</a:t>
            </a:r>
            <a:r>
              <a:rPr lang="en-US" sz="1600" spc="5" dirty="0">
                <a:latin typeface="Trebuchet MS"/>
                <a:cs typeface="Trebuchet MS"/>
              </a:rPr>
              <a:t>, </a:t>
            </a:r>
            <a:r>
              <a:rPr lang="en-US" sz="1600" spc="5" dirty="0" err="1">
                <a:latin typeface="Trebuchet MS"/>
                <a:cs typeface="Trebuchet MS"/>
              </a:rPr>
              <a:t>EmployeeType</a:t>
            </a:r>
            <a:r>
              <a:rPr lang="en-US" sz="1600" spc="5" dirty="0">
                <a:latin typeface="Trebuchet MS"/>
                <a:cs typeface="Trebuchet MS"/>
              </a:rPr>
              <a:t>, </a:t>
            </a:r>
            <a:r>
              <a:rPr lang="en-US" sz="1600" spc="5" dirty="0" err="1">
                <a:latin typeface="Trebuchet MS"/>
                <a:cs typeface="Trebuchet MS"/>
              </a:rPr>
              <a:t>DepartmentType</a:t>
            </a:r>
            <a:r>
              <a:rPr lang="en-US" sz="1600" spc="5" dirty="0">
                <a:latin typeface="Trebuchet MS"/>
                <a:cs typeface="Trebuchet MS"/>
              </a:rPr>
              <a:t>, Division, </a:t>
            </a:r>
            <a:r>
              <a:rPr lang="en-US" sz="1600" spc="5" dirty="0" err="1">
                <a:latin typeface="Trebuchet MS"/>
                <a:cs typeface="Trebuchet MS"/>
              </a:rPr>
              <a:t>etc.Each</a:t>
            </a:r>
            <a:r>
              <a:rPr lang="en-US" sz="1600" spc="5" dirty="0">
                <a:latin typeface="Trebuchet MS"/>
                <a:cs typeface="Trebuchet MS"/>
              </a:rPr>
              <a:t> row should represent a unique record for an employee.</a:t>
            </a:r>
          </a:p>
          <a:p>
            <a:pPr marL="12700">
              <a:lnSpc>
                <a:spcPct val="100000"/>
              </a:lnSpc>
              <a:spcBef>
                <a:spcPts val="105"/>
              </a:spcBef>
            </a:pPr>
            <a:endParaRPr lang="en-US" sz="1600" spc="5" dirty="0">
              <a:latin typeface="Trebuchet MS"/>
              <a:cs typeface="Trebuchet MS"/>
            </a:endParaRPr>
          </a:p>
          <a:p>
            <a:pPr marL="12700">
              <a:lnSpc>
                <a:spcPct val="100000"/>
              </a:lnSpc>
              <a:spcBef>
                <a:spcPts val="105"/>
              </a:spcBef>
            </a:pPr>
            <a:r>
              <a:rPr lang="en-US" sz="1600" b="1" spc="5" dirty="0">
                <a:latin typeface="Trebuchet MS"/>
                <a:cs typeface="Trebuchet MS"/>
              </a:rPr>
              <a:t>Step 2: </a:t>
            </a:r>
            <a:r>
              <a:rPr lang="en-US" sz="1600" spc="5" dirty="0">
                <a:latin typeface="Trebuchet MS"/>
                <a:cs typeface="Trebuchet MS"/>
              </a:rPr>
              <a:t>Insert a Pivot </a:t>
            </a:r>
            <a:r>
              <a:rPr lang="en-US" sz="1600" spc="5" dirty="0" err="1">
                <a:latin typeface="Trebuchet MS"/>
                <a:cs typeface="Trebuchet MS"/>
              </a:rPr>
              <a:t>TableSelect</a:t>
            </a:r>
            <a:r>
              <a:rPr lang="en-US" sz="1600" spc="5" dirty="0">
                <a:latin typeface="Trebuchet MS"/>
                <a:cs typeface="Trebuchet MS"/>
              </a:rPr>
              <a:t> your data </a:t>
            </a:r>
            <a:r>
              <a:rPr lang="en-US" sz="1600" spc="5" dirty="0" err="1">
                <a:latin typeface="Trebuchet MS"/>
                <a:cs typeface="Trebuchet MS"/>
              </a:rPr>
              <a:t>range.Go</a:t>
            </a:r>
            <a:r>
              <a:rPr lang="en-US" sz="1600" spc="5" dirty="0">
                <a:latin typeface="Trebuchet MS"/>
                <a:cs typeface="Trebuchet MS"/>
              </a:rPr>
              <a:t> to Insert &gt; </a:t>
            </a:r>
            <a:r>
              <a:rPr lang="en-US" sz="1600" spc="5" dirty="0" err="1">
                <a:latin typeface="Trebuchet MS"/>
                <a:cs typeface="Trebuchet MS"/>
              </a:rPr>
              <a:t>PivotTable.Choose</a:t>
            </a:r>
            <a:r>
              <a:rPr lang="en-US" sz="1600" spc="5" dirty="0">
                <a:latin typeface="Trebuchet MS"/>
                <a:cs typeface="Trebuchet MS"/>
              </a:rPr>
              <a:t> where you want the PivotTable report to be placed (either in a new worksheet or the existing one).</a:t>
            </a:r>
          </a:p>
          <a:p>
            <a:pPr marL="12700">
              <a:lnSpc>
                <a:spcPct val="100000"/>
              </a:lnSpc>
              <a:spcBef>
                <a:spcPts val="105"/>
              </a:spcBef>
            </a:pPr>
            <a:endParaRPr lang="en-US" sz="1600" spc="5" dirty="0">
              <a:latin typeface="Trebuchet MS"/>
              <a:cs typeface="Trebuchet MS"/>
            </a:endParaRPr>
          </a:p>
          <a:p>
            <a:pPr marL="12700">
              <a:lnSpc>
                <a:spcPct val="100000"/>
              </a:lnSpc>
              <a:spcBef>
                <a:spcPts val="105"/>
              </a:spcBef>
            </a:pPr>
            <a:r>
              <a:rPr lang="en-US" sz="1600" b="1" spc="5" dirty="0">
                <a:latin typeface="Trebuchet MS"/>
                <a:cs typeface="Trebuchet MS"/>
              </a:rPr>
              <a:t>Step 3: </a:t>
            </a:r>
            <a:r>
              <a:rPr lang="en-US" sz="1600" spc="5" dirty="0">
                <a:latin typeface="Trebuchet MS"/>
                <a:cs typeface="Trebuchet MS"/>
              </a:rPr>
              <a:t>Set Up Pivot Table </a:t>
            </a:r>
            <a:r>
              <a:rPr lang="en-US" sz="1600" spc="5" dirty="0" err="1">
                <a:latin typeface="Trebuchet MS"/>
                <a:cs typeface="Trebuchet MS"/>
              </a:rPr>
              <a:t>FieldsRows</a:t>
            </a:r>
            <a:r>
              <a:rPr lang="en-US" sz="1600" spc="5" dirty="0">
                <a:latin typeface="Trebuchet MS"/>
                <a:cs typeface="Trebuchet MS"/>
              </a:rPr>
              <a:t>: Drag </a:t>
            </a:r>
            <a:r>
              <a:rPr lang="en-US" sz="1600" spc="5" dirty="0" err="1">
                <a:latin typeface="Trebuchet MS"/>
                <a:cs typeface="Trebuchet MS"/>
              </a:rPr>
              <a:t>DepartmentType</a:t>
            </a:r>
            <a:r>
              <a:rPr lang="en-US" sz="1600" spc="5" dirty="0">
                <a:latin typeface="Trebuchet MS"/>
                <a:cs typeface="Trebuchet MS"/>
              </a:rPr>
              <a:t> and Division into the Rows area. This will allow you to break down the data by departments and their corresponding </a:t>
            </a:r>
            <a:r>
              <a:rPr lang="en-US" sz="1600" spc="5" dirty="0" err="1">
                <a:latin typeface="Trebuchet MS"/>
                <a:cs typeface="Trebuchet MS"/>
              </a:rPr>
              <a:t>divisions.Columns</a:t>
            </a:r>
            <a:r>
              <a:rPr lang="en-US" sz="1600" spc="5" dirty="0">
                <a:latin typeface="Trebuchet MS"/>
                <a:cs typeface="Trebuchet MS"/>
              </a:rPr>
              <a:t>: Drag </a:t>
            </a:r>
            <a:r>
              <a:rPr lang="en-US" sz="1600" spc="5" dirty="0" err="1">
                <a:latin typeface="Trebuchet MS"/>
                <a:cs typeface="Trebuchet MS"/>
              </a:rPr>
              <a:t>EmployeeStatus</a:t>
            </a:r>
            <a:r>
              <a:rPr lang="en-US" sz="1600" spc="5" dirty="0">
                <a:latin typeface="Trebuchet MS"/>
                <a:cs typeface="Trebuchet MS"/>
              </a:rPr>
              <a:t> and </a:t>
            </a:r>
            <a:r>
              <a:rPr lang="en-US" sz="1600" spc="5" dirty="0" err="1">
                <a:latin typeface="Trebuchet MS"/>
                <a:cs typeface="Trebuchet MS"/>
              </a:rPr>
              <a:t>EmployeeType</a:t>
            </a:r>
            <a:r>
              <a:rPr lang="en-US" sz="1600" spc="5" dirty="0">
                <a:latin typeface="Trebuchet MS"/>
                <a:cs typeface="Trebuchet MS"/>
              </a:rPr>
              <a:t> into the Columns area. This will help you compare data based on employee status and </a:t>
            </a:r>
            <a:r>
              <a:rPr lang="en-US" sz="1600" spc="5" dirty="0" err="1">
                <a:latin typeface="Trebuchet MS"/>
                <a:cs typeface="Trebuchet MS"/>
              </a:rPr>
              <a:t>type.Values</a:t>
            </a:r>
            <a:r>
              <a:rPr lang="en-US" sz="1600" spc="5" dirty="0">
                <a:latin typeface="Trebuchet MS"/>
                <a:cs typeface="Trebuchet MS"/>
              </a:rPr>
              <a:t>: Drag </a:t>
            </a:r>
            <a:r>
              <a:rPr lang="en-US" sz="1600" spc="5" dirty="0" err="1">
                <a:latin typeface="Trebuchet MS"/>
                <a:cs typeface="Trebuchet MS"/>
              </a:rPr>
              <a:t>EmpID</a:t>
            </a:r>
            <a:r>
              <a:rPr lang="en-US" sz="1600" spc="5" dirty="0">
                <a:latin typeface="Trebuchet MS"/>
                <a:cs typeface="Trebuchet MS"/>
              </a:rPr>
              <a:t> into the Values area. Set it to count if it's not automatically recognized as a count field (right-click on the field in Values, then select "Value Field Settings" and choose "Count").</a:t>
            </a:r>
          </a:p>
          <a:p>
            <a:pPr marL="12700">
              <a:lnSpc>
                <a:spcPct val="100000"/>
              </a:lnSpc>
              <a:spcBef>
                <a:spcPts val="105"/>
              </a:spcBef>
            </a:pPr>
            <a:endParaRPr lang="en-US" sz="1600" spc="5" dirty="0">
              <a:latin typeface="Trebuchet MS"/>
              <a:cs typeface="Trebuchet MS"/>
            </a:endParaRPr>
          </a:p>
          <a:p>
            <a:pPr marL="12700">
              <a:lnSpc>
                <a:spcPct val="100000"/>
              </a:lnSpc>
              <a:spcBef>
                <a:spcPts val="105"/>
              </a:spcBef>
            </a:pPr>
            <a:r>
              <a:rPr lang="en-US" sz="1600" b="1" spc="5" dirty="0">
                <a:latin typeface="Trebuchet MS"/>
                <a:cs typeface="Trebuchet MS"/>
              </a:rPr>
              <a:t>Step 4: </a:t>
            </a:r>
            <a:r>
              <a:rPr lang="en-US" sz="1600" spc="5" dirty="0">
                <a:latin typeface="Trebuchet MS"/>
                <a:cs typeface="Trebuchet MS"/>
              </a:rPr>
              <a:t>Create the Pivot </a:t>
            </a:r>
            <a:r>
              <a:rPr lang="en-US" sz="1600" spc="5" dirty="0" err="1">
                <a:latin typeface="Trebuchet MS"/>
                <a:cs typeface="Trebuchet MS"/>
              </a:rPr>
              <a:t>ChartWith</a:t>
            </a:r>
            <a:r>
              <a:rPr lang="en-US" sz="1600" spc="5" dirty="0">
                <a:latin typeface="Trebuchet MS"/>
                <a:cs typeface="Trebuchet MS"/>
              </a:rPr>
              <a:t> your PivotTable still selected, go to Insert &gt; Line Chart (or any chart type you prefer that suits your analysis).This will generate a line chart based on the Pivot Table data.</a:t>
            </a:r>
            <a:endParaRPr lang="en-IN" sz="1600"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C6B6-AA54-871D-9D6F-21BC8BB16908}"/>
              </a:ext>
            </a:extLst>
          </p:cNvPr>
          <p:cNvSpPr>
            <a:spLocks noGrp="1"/>
          </p:cNvSpPr>
          <p:nvPr>
            <p:ph type="title"/>
          </p:nvPr>
        </p:nvSpPr>
        <p:spPr/>
        <p:txBody>
          <a:bodyPr/>
          <a:lstStyle/>
          <a:p>
            <a:r>
              <a:rPr lang="en-IN" dirty="0"/>
              <a:t>MODELLING</a:t>
            </a:r>
          </a:p>
        </p:txBody>
      </p:sp>
      <p:sp>
        <p:nvSpPr>
          <p:cNvPr id="3" name="Text Placeholder 2">
            <a:extLst>
              <a:ext uri="{FF2B5EF4-FFF2-40B4-BE49-F238E27FC236}">
                <a16:creationId xmlns:a16="http://schemas.microsoft.com/office/drawing/2014/main" id="{03EAA344-19BA-481A-D855-208C40689FC8}"/>
              </a:ext>
            </a:extLst>
          </p:cNvPr>
          <p:cNvSpPr>
            <a:spLocks noGrp="1"/>
          </p:cNvSpPr>
          <p:nvPr>
            <p:ph type="body" idx="1"/>
          </p:nvPr>
        </p:nvSpPr>
        <p:spPr>
          <a:xfrm>
            <a:off x="609600" y="1577340"/>
            <a:ext cx="8991600" cy="4185761"/>
          </a:xfrm>
        </p:spPr>
        <p:txBody>
          <a:bodyPr/>
          <a:lstStyle/>
          <a:p>
            <a:r>
              <a:rPr lang="en-US" sz="1600" b="1" dirty="0"/>
              <a:t>Step 5: </a:t>
            </a:r>
            <a:r>
              <a:rPr lang="en-US" sz="1600" dirty="0"/>
              <a:t>Customize the </a:t>
            </a:r>
            <a:r>
              <a:rPr lang="en-US" sz="1600" dirty="0" err="1"/>
              <a:t>ChartAdjust</a:t>
            </a:r>
            <a:r>
              <a:rPr lang="en-US" sz="1600" dirty="0"/>
              <a:t> the axis titles, chart title, and labels. In your case, the chart title might be something like "Using Pivot Tables for Employee Turnover </a:t>
            </a:r>
            <a:r>
              <a:rPr lang="en-US" sz="1600" dirty="0" err="1"/>
              <a:t>Analysis."You</a:t>
            </a:r>
            <a:r>
              <a:rPr lang="en-US" sz="1600" dirty="0"/>
              <a:t> may need to format the chart's axis to better display the data (e.g., adjusting the minimum and maximum values, changing the number format).</a:t>
            </a:r>
          </a:p>
          <a:p>
            <a:endParaRPr lang="en-US" sz="1600" dirty="0"/>
          </a:p>
          <a:p>
            <a:r>
              <a:rPr lang="en-US" sz="1600" b="1" dirty="0"/>
              <a:t>Step 6: </a:t>
            </a:r>
            <a:r>
              <a:rPr lang="en-US" sz="1600" dirty="0"/>
              <a:t>Filter the </a:t>
            </a:r>
            <a:r>
              <a:rPr lang="en-US" sz="1600" dirty="0" err="1"/>
              <a:t>DataUse</a:t>
            </a:r>
            <a:r>
              <a:rPr lang="en-US" sz="1600" dirty="0"/>
              <a:t> the filters at the top of the PivotTable to control which data is displayed. For example, filter by </a:t>
            </a:r>
            <a:r>
              <a:rPr lang="en-US" sz="1600" dirty="0" err="1"/>
              <a:t>EmployeeStatus</a:t>
            </a:r>
            <a:r>
              <a:rPr lang="en-US" sz="1600" dirty="0"/>
              <a:t> or </a:t>
            </a:r>
            <a:r>
              <a:rPr lang="en-US" sz="1600" dirty="0" err="1"/>
              <a:t>EmployeeType</a:t>
            </a:r>
            <a:r>
              <a:rPr lang="en-US" sz="1600" dirty="0"/>
              <a:t> to focus on specific </a:t>
            </a:r>
            <a:r>
              <a:rPr lang="en-US" sz="1600" dirty="0" err="1"/>
              <a:t>groups.You</a:t>
            </a:r>
            <a:r>
              <a:rPr lang="en-US" sz="1600" dirty="0"/>
              <a:t> can add slicers for a more interactive experience by going to Analyze &gt; Insert Slicer and choosing fields such as </a:t>
            </a:r>
            <a:r>
              <a:rPr lang="en-US" sz="1600" dirty="0" err="1"/>
              <a:t>EmployeeStatus</a:t>
            </a:r>
            <a:r>
              <a:rPr lang="en-US" sz="1600" dirty="0"/>
              <a:t> and </a:t>
            </a:r>
            <a:r>
              <a:rPr lang="en-US" sz="1600" dirty="0" err="1"/>
              <a:t>EmployeeType</a:t>
            </a:r>
            <a:r>
              <a:rPr lang="en-US" sz="1600" dirty="0"/>
              <a:t>.</a:t>
            </a:r>
          </a:p>
          <a:p>
            <a:endParaRPr lang="en-US" sz="1600" dirty="0"/>
          </a:p>
          <a:p>
            <a:r>
              <a:rPr lang="en-US" sz="1600" b="1" dirty="0"/>
              <a:t>Step 7</a:t>
            </a:r>
            <a:r>
              <a:rPr lang="en-US" sz="1600" dirty="0"/>
              <a:t>: Analyze the </a:t>
            </a:r>
            <a:r>
              <a:rPr lang="en-US" sz="1600" dirty="0" err="1"/>
              <a:t>ResultsLook</a:t>
            </a:r>
            <a:r>
              <a:rPr lang="en-US" sz="1600" dirty="0"/>
              <a:t> at the trends and patterns in the line chart. For example, the peaks might indicate a high turnover in certain </a:t>
            </a:r>
            <a:r>
              <a:rPr lang="en-US" sz="1600" dirty="0" err="1"/>
              <a:t>departments.Compare</a:t>
            </a:r>
            <a:r>
              <a:rPr lang="en-US" sz="1600" dirty="0"/>
              <a:t> how different divisions and employee types contribute to the turnover rate.</a:t>
            </a:r>
          </a:p>
          <a:p>
            <a:endParaRPr lang="en-US" sz="1600" dirty="0"/>
          </a:p>
          <a:p>
            <a:r>
              <a:rPr lang="en-US" sz="1600" b="1" dirty="0"/>
              <a:t>Step 8: </a:t>
            </a:r>
            <a:r>
              <a:rPr lang="en-US" sz="1600" dirty="0"/>
              <a:t>Update the </a:t>
            </a:r>
            <a:r>
              <a:rPr lang="en-US" sz="1600" dirty="0" err="1"/>
              <a:t>DataIf</a:t>
            </a:r>
            <a:r>
              <a:rPr lang="en-US" sz="1600" dirty="0"/>
              <a:t> your source data is updated, simply refresh the Pivot Table and the chart will update automatically to reflect the latest </a:t>
            </a:r>
            <a:r>
              <a:rPr lang="en-US" sz="1600" dirty="0" err="1"/>
              <a:t>information.To</a:t>
            </a:r>
            <a:r>
              <a:rPr lang="en-US" sz="1600" dirty="0"/>
              <a:t> refresh, click anywhere in the Pivot Table and go to Analyze &gt; </a:t>
            </a:r>
            <a:r>
              <a:rPr lang="en-US" sz="1600" dirty="0" err="1"/>
              <a:t>Refresh.This</a:t>
            </a:r>
            <a:r>
              <a:rPr lang="en-US" sz="1600" dirty="0"/>
              <a:t> process will help you create a comprehensive analysis of employee turnover using Pivot Tables and line charts in Excel.</a:t>
            </a:r>
            <a:endParaRPr lang="en-IN" sz="1600" dirty="0"/>
          </a:p>
        </p:txBody>
      </p:sp>
    </p:spTree>
    <p:extLst>
      <p:ext uri="{BB962C8B-B14F-4D97-AF65-F5344CB8AC3E}">
        <p14:creationId xmlns:p14="http://schemas.microsoft.com/office/powerpoint/2010/main" val="2880561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C6613E62-0C40-E516-E548-8F5EEEB3D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12861"/>
            <a:ext cx="8186521" cy="41776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8922068" cy="4555093"/>
          </a:xfrm>
        </p:spPr>
        <p:txBody>
          <a:bodyPr/>
          <a:lstStyle/>
          <a:p>
            <a:r>
              <a:rPr lang="en-US" dirty="0">
                <a:latin typeface="Trebuchet MS" panose="020B0603020202020204" pitchFamily="34"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000" b="0" dirty="0">
                <a:latin typeface="Trebuchet MS" panose="020B0603020202020204" pitchFamily="34" charset="0"/>
                <a:cs typeface="Times New Roman" panose="02020603050405020304" pitchFamily="18" charset="0"/>
              </a:rPr>
              <a:t>T</a:t>
            </a:r>
            <a:r>
              <a:rPr lang="en-US" sz="2000" b="0" dirty="0"/>
              <a:t>he</a:t>
            </a:r>
            <a:r>
              <a:rPr lang="en-US" b="0" dirty="0"/>
              <a:t> </a:t>
            </a:r>
            <a:r>
              <a:rPr lang="en-US" sz="2000" b="0" dirty="0"/>
              <a:t>line chart derived from the pivot table offers a clear visualization of employee turnover trends over the analyzed period. It reveals fluctuations in turnover rates, highlighting specific peaks and troughs that suggest periods of increased or decreased employee attrition. Notable spikes indicate times of significant turnover, which may correlate with organizational changes, market conditions, or management issues, warranting further investigation. Conversely, periods of lower turnover reflect potentially effective retention strategies or stable organizational conditions. By analyzing these trends, the company can gain actionable insights into the causes of turnover and success factors in retaining employees, allowing for targeted improvements in employee engagement, recruitment strategies, and overall retention efforts.</a:t>
            </a: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Pivot Table</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73734" y="381000"/>
            <a:ext cx="7157403" cy="7095532"/>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000" b="0" dirty="0"/>
              <a:t>Use Excel pivot tables to analyze employee turnover, focusing on trends and patterns. Look at turnover rates by department, job role, age, gender, and reasons for leaving. Create charts and reports to help understand the data and improve employee retention strategies.</a:t>
            </a:r>
            <a:br>
              <a:rPr lang="en-IN" sz="2000" b="0" spc="10" dirty="0"/>
            </a:br>
            <a:br>
              <a:rPr lang="en-IN" sz="2000" b="0" spc="10" dirty="0"/>
            </a:b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196387" y="19284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29626"/>
            <a:ext cx="8175624" cy="7711085"/>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sz="4250" spc="5" dirty="0"/>
              <a:t>PROJECT	</a:t>
            </a:r>
            <a:r>
              <a:rPr sz="4250" spc="-20" dirty="0"/>
              <a:t>OVERVIEW</a:t>
            </a:r>
            <a:br>
              <a:rPr lang="en-IN" sz="4250" spc="-20" dirty="0"/>
            </a:br>
            <a:br>
              <a:rPr lang="en-IN" sz="4250" spc="-20" dirty="0"/>
            </a:br>
            <a:r>
              <a:rPr lang="en-US" sz="2000" b="0" dirty="0"/>
              <a:t>This project involves using Excel pivot tables to analyze employee turnover data. We will examine turnover rates across different departments, job roles, age groups, and genders, and explore reasons for leaving. By creating pivot tables, charts, and reports, we aim to identify trends and patterns in employee departures. The insights gained will help in understanding turnover drivers and inform strategies to enhance employee retention and improve  organizational practices.</a:t>
            </a:r>
            <a:br>
              <a:rPr lang="en-IN" sz="2000" spc="-20" dirty="0"/>
            </a:br>
            <a:br>
              <a:rPr lang="en-IN" sz="4250" spc="-20" dirty="0"/>
            </a:br>
            <a:br>
              <a:rPr lang="en-IN" sz="4250" spc="-20" dirty="0"/>
            </a:br>
            <a:br>
              <a:rPr lang="en-IN" sz="4250" spc="-20" dirty="0"/>
            </a:br>
            <a:br>
              <a:rPr lang="en-IN" sz="4250" spc="-20" dirty="0"/>
            </a:br>
            <a:br>
              <a:rPr lang="en-IN"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15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632713"/>
            <a:ext cx="8212773" cy="9126857"/>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000" spc="5" dirty="0"/>
              <a:t>1.</a:t>
            </a:r>
            <a:r>
              <a:rPr lang="en-IN" sz="2000" b="0" spc="5" dirty="0"/>
              <a:t>Hr manager</a:t>
            </a:r>
            <a:br>
              <a:rPr lang="en-IN" sz="2000" b="0" spc="5" dirty="0"/>
            </a:br>
            <a:r>
              <a:rPr lang="en-IN" sz="2000" spc="5" dirty="0"/>
              <a:t>2.</a:t>
            </a:r>
            <a:r>
              <a:rPr lang="en-IN" sz="2000" b="0" spc="5" dirty="0"/>
              <a:t>Recruitment team</a:t>
            </a:r>
            <a:br>
              <a:rPr lang="en-IN" sz="2000" b="0" spc="5" dirty="0"/>
            </a:br>
            <a:r>
              <a:rPr lang="en-IN" sz="2000" spc="5" dirty="0"/>
              <a:t>3.</a:t>
            </a:r>
            <a:r>
              <a:rPr lang="en-IN" sz="2000" b="0" spc="5" dirty="0"/>
              <a:t>Department heads</a:t>
            </a:r>
            <a:br>
              <a:rPr lang="en-IN" sz="2000" b="0" spc="5" dirty="0"/>
            </a:br>
            <a:r>
              <a:rPr lang="en-IN" sz="2000" spc="5" dirty="0"/>
              <a:t>4.</a:t>
            </a:r>
            <a:r>
              <a:rPr lang="en-IN" sz="2000" b="0" spc="5" dirty="0"/>
              <a:t>Executive and senior leadership</a:t>
            </a:r>
            <a:br>
              <a:rPr lang="en-IN" sz="2000" b="0" spc="5" dirty="0"/>
            </a:br>
            <a:r>
              <a:rPr lang="en-IN" sz="2000" b="0" spc="5" dirty="0"/>
              <a:t>Data analysts</a:t>
            </a:r>
            <a:br>
              <a:rPr lang="en-IN" sz="2000" b="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536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8200322"/>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r>
              <a:rPr lang="en-IN" sz="2000" b="0" dirty="0"/>
              <a:t>FILTERING-Removing missing values      </a:t>
            </a:r>
            <a:br>
              <a:rPr lang="en-IN" sz="2000" b="0" dirty="0"/>
            </a:br>
            <a:r>
              <a:rPr lang="en-IN" sz="2000" b="0" dirty="0"/>
              <a:t>                             CONDITIONAL FORMATTING-Blanks</a:t>
            </a:r>
            <a:br>
              <a:rPr lang="en-IN" sz="2000" b="0" dirty="0"/>
            </a:br>
            <a:r>
              <a:rPr lang="en-IN" sz="2000" b="0" dirty="0"/>
              <a:t>                             PIVOT TABLE-Summary of employee turnover</a:t>
            </a:r>
            <a:br>
              <a:rPr lang="en-IN" sz="2000" b="0" dirty="0"/>
            </a:br>
            <a:r>
              <a:rPr lang="en-IN" sz="2000" b="0" dirty="0"/>
              <a:t>                             FORMULA-IFS</a:t>
            </a:r>
            <a:br>
              <a:rPr lang="en-IN" sz="2000" b="0" dirty="0"/>
            </a:br>
            <a:r>
              <a:rPr lang="en-IN" sz="2000" b="0" dirty="0"/>
              <a:t>                             LINE CHART-Final report</a:t>
            </a:r>
            <a:br>
              <a:rPr lang="en-IN" sz="2000" b="0" dirty="0"/>
            </a:br>
            <a:br>
              <a:rPr lang="en-IN" sz="2000" b="0" dirty="0"/>
            </a:br>
            <a:br>
              <a:rPr lang="en-IN" sz="3600" dirty="0"/>
            </a:br>
            <a:r>
              <a:rPr lang="en-IN" sz="3600" dirty="0"/>
              <a:t>                   </a:t>
            </a: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8312468" cy="6463308"/>
          </a:xfrm>
        </p:spPr>
        <p:txBody>
          <a:bodyPr/>
          <a:lstStyle/>
          <a:p>
            <a:pPr algn="l"/>
            <a:r>
              <a:rPr lang="en-IN" dirty="0"/>
              <a:t>Dataset Description</a:t>
            </a:r>
            <a:br>
              <a:rPr lang="en-IN" dirty="0"/>
            </a:br>
            <a:br>
              <a:rPr lang="en-IN" dirty="0"/>
            </a:br>
            <a:r>
              <a:rPr lang="en-US" sz="2000" b="0" dirty="0"/>
              <a:t>On Kaggle, an employee dataset typically includes various attributes such as Employee ID, Name, Age, Gender, Department, Job Title, Salary, Hire Date, Years at Company, Performance Rating, Education Level, Location, and Employment Status. This data can be used to analyze employee retention, salary trends, and job satisfaction. For example, you might explore correlations between salary and performance ratings, or identify patterns in attrition across different departments. Such insights help in evaluating and improving employee management and retention strategies.</a:t>
            </a:r>
            <a:br>
              <a:rPr lang="en-IN" dirty="0"/>
            </a:br>
            <a:r>
              <a:rPr lang="en-IN" dirty="0"/>
              <a:t>  </a:t>
            </a:r>
            <a:br>
              <a:rPr lang="en-IN" dirty="0"/>
            </a:b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855787" y="457200"/>
            <a:ext cx="8480425" cy="9019136"/>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000" b="0" spc="20" dirty="0"/>
              <a:t>In our employee turnover analysis using excel pivot tables the “wow” factor lies in the powerful insights and visualisations we can generate with just a few click. By leveraging pivot tables, we can quickly summarise complex data to reveal patterns such as turnover rates by department, performance trends, and correlations between tenure and attention. Customisable filters and slicers allow us to drill down into specific segments, providing a clear view of factors influencing employee retention.                             </a:t>
            </a:r>
            <a:br>
              <a:rPr lang="en-IN" sz="4250" spc="20" dirty="0"/>
            </a:br>
            <a:r>
              <a:rPr lang="en-IN" sz="4250" spc="20" dirty="0"/>
              <a:t>         </a:t>
            </a:r>
            <a:br>
              <a:rPr lang="en-IN" sz="4250" spc="20" dirty="0"/>
            </a:br>
            <a:br>
              <a:rPr lang="en-IN" sz="4250" spc="20" dirty="0"/>
            </a:br>
            <a:br>
              <a:rPr lang="en-IN" sz="4250" spc="20" dirty="0"/>
            </a:br>
            <a:br>
              <a:rPr lang="en-IN" sz="4250" spc="20" dirty="0"/>
            </a:br>
            <a:br>
              <a:rPr lang="en-IN" sz="4250" spc="20" dirty="0"/>
            </a:br>
            <a:br>
              <a:rPr lang="en-IN" sz="4250" spc="20" dirty="0"/>
            </a:br>
            <a:br>
              <a:rPr lang="en-IN"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TotalTime>
  <Words>1107</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Use Excel pivot tables to analyze employee turnover, focusing on trends and patterns. Look at turnover rates by department, job role, age, gender, and reasons for leaving. Create charts and reports to help understand the data and improve employee retention strategies.       </vt:lpstr>
      <vt:lpstr>PROJECT OVERVIEW  This project involves using Excel pivot tables to analyze employee turnover data. We will examine turnover rates across different departments, job roles, age groups, and genders, and explore reasons for leaving. By creating pivot tables, charts, and reports, we aim to identify trends and patterns in employee departures. The insights gained will help in understanding turnover drivers and inform strategies to enhance employee retention and improve  organizational practices.      </vt:lpstr>
      <vt:lpstr>WHO ARE THE END USERS  1.Hr manager 2.Recruitment team 3.Department heads 4.Executive and senior leadership Data analysts             </vt:lpstr>
      <vt:lpstr>OUR SOLUTION AND ITS VALUE PROPOSITION                 FILTERING-Removing missing values                                    CONDITIONAL FORMATTING-Blanks                              PIVOT TABLE-Summary of employee turnover                              FORMULA-IFS                              LINE CHART-Final report                              </vt:lpstr>
      <vt:lpstr>Dataset Description  On Kaggle, an employee dataset typically includes various attributes such as Employee ID, Name, Age, Gender, Department, Job Title, Salary, Hire Date, Years at Company, Performance Rating, Education Level, Location, and Employment Status. This data can be used to analyze employee retention, salary trends, and job satisfaction. For example, you might explore correlations between salary and performance ratings, or identify patterns in attrition across different departments. Such insights help in evaluating and improving employee management and retention strategies.     </vt:lpstr>
      <vt:lpstr>THE "WOW" IN OUR SOLUTION  In our employee turnover analysis using excel pivot tables the “wow” factor lies in the powerful insights and visualisations we can generate with just a few click. By leveraging pivot tables, we can quickly summarise complex data to reveal patterns such as turnover rates by department, performance trends, and correlations between tenure and attention. Customisable filters and slicers allow us to drill down into specific segments, providing a clear view of factors influencing employee retention.                                              </vt:lpstr>
      <vt:lpstr>PowerPoint Presentation</vt:lpstr>
      <vt:lpstr>MODELLING</vt:lpstr>
      <vt:lpstr>RESULTS</vt:lpstr>
      <vt:lpstr>CONCLUSION The line chart derived from the pivot table offers a clear visualization of employee turnover trends over the analyzed period. It reveals fluctuations in turnover rates, highlighting specific peaks and troughs that suggest periods of increased or decreased employee attrition. Notable spikes indicate times of significant turnover, which may correlate with organizational changes, market conditions, or management issues, warranting further investigation. Conversely, periods of lower turnover reflect potentially effective retention strategies or stable organizational conditions. By analyzing these trends, the company can gain actionable insights into the causes of turnover and success factors in retaining employees, allowing for targeted improvements in employee engagement, recruitment strategies, and overall retention efforts.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SENGAVI S H</cp:lastModifiedBy>
  <cp:revision>14</cp:revision>
  <dcterms:created xsi:type="dcterms:W3CDTF">2024-03-29T15:07:22Z</dcterms:created>
  <dcterms:modified xsi:type="dcterms:W3CDTF">2024-08-26T15:39:39Z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