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700" autoAdjust="0"/>
  </p:normalViewPr>
  <p:slideViewPr>
    <p:cSldViewPr snapToGrid="0">
      <p:cViewPr varScale="1">
        <p:scale>
          <a:sx n="51" d="100"/>
          <a:sy n="51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4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5D40-426A-4909-870F-A69AB87ECA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F32E-511E-4828-8237-DD2AD617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nlinedoctranslator.com/e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E2BC7C7B-1149-452E-A79F-997E135838E0}" type="slidenum">
              <a:rPr lang="en-US" smtClean="0"/>
              <a:t>1</a:t>
            </a:fld>
            <a:endParaRPr lang="en-US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English to Lao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8F308E-B99E-44A0-8790-11077FE9D125}"/>
              </a:ext>
            </a:extLst>
          </p:cNvPr>
          <p:cNvSpPr>
            <a:spLocks noGrp="1"/>
          </p:cNvSpPr>
          <p:nvPr/>
        </p:nvSpPr>
        <p:spPr>
          <a:xfrm>
            <a:off x="1181100" y="675587"/>
            <a:ext cx="9144000" cy="184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solidFill>
                  <a:srgbClr val="002060"/>
                </a:solidFill>
              </a:rPr>
            </a:br>
            <a:r>
              <a:rPr lang="en-US" b="1" dirty="0" err="1">
                <a:solidFill>
                  <a:srgbClr val="002060"/>
                </a:solidFill>
              </a:rPr>
              <a:t>WebGL</a:t>
            </a:r>
            <a:r>
              <a:rPr lang="en-US" b="1" dirty="0">
                <a:solidFill>
                  <a:srgbClr val="002060"/>
                </a:solidFill>
              </a:rPr>
              <a:t> - Drawing a Model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F5BE759-6436-4715-BC34-53AF580B3865}"/>
              </a:ext>
            </a:extLst>
          </p:cNvPr>
          <p:cNvSpPr>
            <a:spLocks noGrp="1"/>
          </p:cNvSpPr>
          <p:nvPr/>
        </p:nvSpPr>
        <p:spPr>
          <a:xfrm>
            <a:off x="1181100" y="2817315"/>
            <a:ext cx="9144000" cy="298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r"/>
            <a:r>
              <a:rPr lang="en-US" sz="3600" dirty="0">
                <a:solidFill>
                  <a:srgbClr val="00B050"/>
                </a:solidFill>
              </a:rPr>
              <a:t>Dr. </a:t>
            </a:r>
            <a:r>
              <a:rPr lang="en-US" sz="3600" dirty="0" err="1">
                <a:solidFill>
                  <a:srgbClr val="00B050"/>
                </a:solidFill>
              </a:rPr>
              <a:t>Lathsamy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Chidtavong</a:t>
            </a:r>
            <a:endParaRPr lang="en-US" sz="3600" dirty="0">
              <a:solidFill>
                <a:srgbClr val="00B050"/>
              </a:solidFill>
            </a:endParaRPr>
          </a:p>
          <a:p>
            <a:pPr algn="r"/>
            <a:r>
              <a:rPr lang="en-US" sz="3600" dirty="0">
                <a:solidFill>
                  <a:srgbClr val="00B050"/>
                </a:solidFill>
              </a:rPr>
              <a:t>Mobile: +8562077712077</a:t>
            </a:r>
          </a:p>
          <a:p>
            <a:pPr algn="r"/>
            <a:r>
              <a:rPr lang="en-US" sz="3600" dirty="0">
                <a:solidFill>
                  <a:srgbClr val="00B050"/>
                </a:solidFill>
              </a:rPr>
              <a:t>Email: l.chidtavong@nuol.edu.la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BCF4316-53A3-468A-9F24-DEFD96EEDC69}"/>
              </a:ext>
            </a:extLst>
          </p:cNvPr>
          <p:cNvSpPr>
            <a:spLocks noGrp="1"/>
          </p:cNvSpPr>
          <p:nvPr/>
        </p:nvSpPr>
        <p:spPr>
          <a:xfrm>
            <a:off x="8267700" y="5817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BC7C7B-1149-452E-A79F-997E135838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4000" b="1" dirty="0">
                <a:solidFill>
                  <a:srgbClr val="002060"/>
                </a:solidFill>
              </a:rPr>
              <a:t>WebGL - Drawing a Model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lo-LA" sz="4000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sz="4000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12192000" cy="5048250"/>
          </a:xfrm>
        </p:spPr>
        <p:txBody>
          <a:bodyPr>
            <a:norm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ea typeface="Phetsarath OT" panose="02000500000000000001" pitchFamily="2" charset="2"/>
                <a:cs typeface="Times New Roman" panose="02020603050405020304" pitchFamily="18" charset="0"/>
              </a:rPr>
              <a:t>GL_TRIANGLES, GL_TRIANGLE_STRIP, GL_TRIANGLE_FAN</a:t>
            </a:r>
            <a:r>
              <a:rPr lang="en-US" dirty="0">
                <a:latin typeface="Times New Roman" panose="02020603050405020304" pitchFamily="18" charset="0"/>
                <a:ea typeface="Phetsarath OT" panose="02000500000000000001" pitchFamily="2" charset="2"/>
                <a:cs typeface="Times New Roman" panose="02020603050405020304" pitchFamily="18" charset="0"/>
              </a:rPr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 </a:t>
            </a:r>
            <a:r>
              <a:rPr lang="en-US" i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ຮູບແບບ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ສຳລັບແຕ້ມຮູບສາມແຈ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1" indent="0" algn="l" rtl="0">
              <a:lnSpc>
                <a:spcPct val="150000"/>
              </a:lnSpc>
              <a:buNone/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50000"/>
              </a:lnSpc>
            </a:pPr>
            <a:r>
              <a:rPr lang="it-IT" i="1" dirty="0">
                <a:latin typeface="Times New Roman" panose="02020603050405020304" pitchFamily="18" charset="0"/>
                <a:ea typeface="Phetsarath OT" panose="02000500000000000001" pitchFamily="2" charset="2"/>
                <a:cs typeface="Times New Roman" panose="02020603050405020304" pitchFamily="18" charset="0"/>
              </a:rPr>
              <a:t>GL</a:t>
            </a:r>
            <a:r>
              <a:rPr lang="en-US" i="1" dirty="0">
                <a:latin typeface="Times New Roman" panose="02020603050405020304" pitchFamily="18" charset="0"/>
                <a:ea typeface="Phetsarath OT" panose="02000500000000000001" pitchFamily="2" charset="2"/>
                <a:cs typeface="Times New Roman" panose="02020603050405020304" pitchFamily="18" charset="0"/>
              </a:rPr>
              <a:t>_</a:t>
            </a:r>
            <a:r>
              <a:rPr lang="it-IT" i="1" dirty="0">
                <a:latin typeface="Times New Roman" panose="02020603050405020304" pitchFamily="18" charset="0"/>
                <a:ea typeface="Phetsarath OT" panose="02000500000000000001" pitchFamily="2" charset="2"/>
                <a:cs typeface="Times New Roman" panose="02020603050405020304" pitchFamily="18" charset="0"/>
              </a:rPr>
              <a:t>QUADS, GL_QUAD_STRIP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 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ຮູບແບບ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ເລັບາະສົມຮູບສີ່ແຈແຈ </a:t>
            </a:r>
          </a:p>
          <a:p>
            <a:pPr lvl="1" algn="l" rtl="0">
              <a:lnSpc>
                <a:spcPct val="15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5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5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00" y="2226660"/>
            <a:ext cx="3728113" cy="1776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06" y="2308279"/>
            <a:ext cx="1855965" cy="1694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4891242"/>
            <a:ext cx="4274131" cy="18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8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66" y="2016504"/>
            <a:ext cx="3689018" cy="2459962"/>
          </a:xfrm>
        </p:spPr>
        <p:txBody>
          <a:bodyPr>
            <a:norm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</a:rPr>
              <a:t>WebGL - Primitive Types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26" y="318220"/>
            <a:ext cx="7155266" cy="63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- Drawing a Model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5148386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ຖ້າ ເຈົ້າຕ້ອງການແຕ້ມດ່ຽວ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ການນໍາໃຊ້ສາມຫຼ່ຽມ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drawArray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/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0" y="2663018"/>
            <a:ext cx="5066450" cy="885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65" y="2226771"/>
            <a:ext cx="4555935" cy="44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- Drawing a Model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5148386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ສົມມຸດວ່າເຈົ້າຕ້ອງການແຕ້ມຮູບສາມລ່ຽມຕິດຕໍ່ກັນ, ຈາກນັ້ນເຈົ້າຈະຕ້ອງຜ່ານສາມຈຸດສູງສຸດຕໍ່ໄປຕາມລໍາດັບໃນບ່ອນປ້ອງກັນຈຸດສູງສຸດແລະກ່າວເຖິງຈໍານວນຂອງອົງປະກອບທີ່ຈະໃຫ້ເປັນ 6.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4" y="3013738"/>
            <a:ext cx="7642746" cy="985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203" y="2945499"/>
            <a:ext cx="3695700" cy="37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0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- Drawing a Model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514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/>
              <a:t>drawElements</a:t>
            </a:r>
            <a:r>
              <a:rPr lang="en-US" b="1" dirty="0"/>
              <a:t>()</a:t>
            </a:r>
            <a:r>
              <a:rPr lang="en-US" dirty="0"/>
              <a:t> is the method that is used to draw models using vertices and indices.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</a:t>
            </a:r>
            <a:r>
              <a:rPr lang="en-US" dirty="0"/>
              <a:t> syntax</a:t>
            </a:r>
            <a:r>
              <a:rPr lang="lo-LA" dirty="0"/>
              <a:t> (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ໄວຍາກອນ</a:t>
            </a:r>
            <a:r>
              <a:rPr lang="lo-LA" dirty="0"/>
              <a:t>)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ດັ່ງນີ້</a:t>
            </a:r>
            <a:r>
              <a:rPr lang="lo-LA" dirty="0"/>
              <a:t>: </a:t>
            </a:r>
          </a:p>
          <a:p>
            <a:pPr>
              <a:lnSpc>
                <a:spcPct val="100000"/>
              </a:lnSpc>
            </a:pPr>
            <a:endParaRPr lang="lo-LA" dirty="0"/>
          </a:p>
          <a:p>
            <a:pPr>
              <a:lnSpc>
                <a:spcPct val="100000"/>
              </a:lnSpc>
            </a:pPr>
            <a:endParaRPr lang="lo-LA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800" b="1" dirty="0"/>
              <a:t>mode</a:t>
            </a:r>
            <a:r>
              <a:rPr lang="en-US" sz="2800" dirty="0"/>
              <a:t> −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</a:t>
            </a:r>
            <a:r>
              <a:rPr lang="lo-LA" sz="2800" dirty="0"/>
              <a:t> </a:t>
            </a:r>
            <a:r>
              <a:rPr lang="en-US" sz="2800" dirty="0"/>
              <a:t>WebGL</a:t>
            </a:r>
            <a:r>
              <a:rPr lang="lo-LA" sz="2800" dirty="0"/>
              <a:t>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ໂມເດວຕ່າງໆຖືກແຕ້ມໂດຍໃຊ້ ຮູບຊົງເລຂາຄະນິດພື້ນຖານປະເພດຕ່າງໆໂດຍການກຳນົດ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800" dirty="0"/>
              <a:t>mode</a:t>
            </a:r>
            <a:r>
              <a:rPr lang="lo-LA" sz="2800" dirty="0"/>
              <a:t>,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ນັກຂຽນໂປຣແກຣມຈະຕ້ອງກຳນົດໜຶ່ງປະເພດຂອງຮູບເລຂາຄະນິດພື້ນຖານເພື່ອຈະແຕ້ມ</a:t>
            </a:r>
            <a:r>
              <a:rPr lang="en-US" sz="2800" dirty="0"/>
              <a:t>. Mode</a:t>
            </a:r>
            <a:r>
              <a:rPr lang="lo-LA" sz="2800" dirty="0"/>
              <a:t>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ຕ່າງໆສຳລັບແຕ້ມປະກອບມີ:</a:t>
            </a:r>
            <a:r>
              <a:rPr lang="lo-LA" sz="2800" dirty="0"/>
              <a:t> </a:t>
            </a:r>
            <a:r>
              <a:rPr lang="en-US" sz="2800" dirty="0" err="1"/>
              <a:t>gl.POINTS</a:t>
            </a:r>
            <a:r>
              <a:rPr lang="en-US" sz="2800" dirty="0"/>
              <a:t>, </a:t>
            </a:r>
            <a:r>
              <a:rPr lang="en-US" sz="2800" dirty="0" err="1"/>
              <a:t>gl.LINE_STRIP</a:t>
            </a:r>
            <a:r>
              <a:rPr lang="en-US" sz="2800" dirty="0"/>
              <a:t>, </a:t>
            </a:r>
            <a:r>
              <a:rPr lang="en-US" sz="2800" dirty="0" err="1"/>
              <a:t>gl.LINE_LOOP</a:t>
            </a:r>
            <a:r>
              <a:rPr lang="en-US" sz="2800" dirty="0"/>
              <a:t>,</a:t>
            </a:r>
            <a:r>
              <a:rPr lang="lo-LA" sz="2800" dirty="0"/>
              <a:t> </a:t>
            </a:r>
            <a:r>
              <a:rPr lang="en-US" sz="2800" dirty="0" err="1"/>
              <a:t>gl.LINES</a:t>
            </a:r>
            <a:r>
              <a:rPr lang="en-US" sz="2800" dirty="0"/>
              <a:t>, </a:t>
            </a:r>
            <a:r>
              <a:rPr lang="en-US" sz="2800" dirty="0" err="1"/>
              <a:t>gl.TRIANGLE_STRIP</a:t>
            </a:r>
            <a:r>
              <a:rPr lang="en-US" sz="2800" dirty="0"/>
              <a:t>, </a:t>
            </a:r>
            <a:r>
              <a:rPr lang="en-US" sz="2800" dirty="0" err="1"/>
              <a:t>gl.TRIANGLE_FAN</a:t>
            </a:r>
            <a:r>
              <a:rPr lang="en-US" sz="2800" dirty="0"/>
              <a:t>,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</a:t>
            </a:r>
            <a:r>
              <a:rPr lang="en-US" sz="2800" dirty="0"/>
              <a:t> </a:t>
            </a:r>
            <a:r>
              <a:rPr lang="en-US" sz="2800" dirty="0" err="1"/>
              <a:t>gl.TRIANGLES</a:t>
            </a:r>
            <a:r>
              <a:rPr lang="en-US" sz="2800" dirty="0"/>
              <a:t>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800" b="1" dirty="0"/>
              <a:t>count</a:t>
            </a:r>
            <a:r>
              <a:rPr lang="en-US" sz="2800" dirty="0"/>
              <a:t> −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ຈຳນວນອົງປະກອບຂອງອາເຣທີ່ຈະຖືກ</a:t>
            </a:r>
            <a:r>
              <a:rPr lang="lo-LA" sz="2800" dirty="0"/>
              <a:t> </a:t>
            </a:r>
            <a:r>
              <a:rPr lang="en-US" sz="2800" dirty="0"/>
              <a:t>Render</a:t>
            </a:r>
          </a:p>
          <a:p>
            <a:pPr lvl="1"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16" y="2695073"/>
            <a:ext cx="8653494" cy="6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0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- Drawing a Model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318984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drawElements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ແມ່ນວິທີການທີ່ໃຊ້ໃນການແຕ້ມຕົວແບບໂດຍໃຊ້ຈຸດສູງສຸດແລະ ດັດຊະນີ.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syntax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(ໄວຢາກອນ) ດັ່ງນີ້: </a:t>
            </a:r>
          </a:p>
          <a:p>
            <a:pPr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0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ປະເພດ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(type)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- ຕົວເລືອກນີ້ລະບຸປະເພດຂໍ້ມູນຂອງດັດຊະນີທີ່ຕ້ອງເປັນ UNSIGNED_BYTE ຫຼື UNSIGNED_SHORT.</a:t>
            </a:r>
          </a:p>
          <a:p>
            <a:pPr lvl="1" algn="l" rtl="0">
              <a:lnSpc>
                <a:spcPct val="10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ການຊົດເຊີຍ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(offset)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- ຕົວເລືອກນີ້ລະບຸຈຸດເລີ່ມຕົ້ນຂອງການສະແດງຜົນ. ປົກກະຕິແລ້ວມັນເປັນອົງປະກອບທໍາອິດ (0).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ຖ້າເຈົ້າແຕ້ມຮູບແບບໂດຍໃຊ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 </a:t>
            </a: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drawElements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method, ຈາກນັ້ນ index buffer object ກໍ່ຄວນຈະຖືກສ້າງຂື້ນພ້ອມກັບ vertex buffer object. ຖ້າເຈົ້າໃຊ້ວິທີນີ້, ຂໍ້ມູນຈຸດສູງສຸດຈະຖືກປະມວນຜົນຄັ້ງດຽວແລະໃຊ້ຫຼາຍເທື່ອຕາມທີ່ໄດ້ກ່າວໄວ້ໃນດັດຊະນີ.</a:t>
            </a:r>
          </a:p>
          <a:p>
            <a:pPr lvl="1"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95" y="2653215"/>
            <a:ext cx="8653494" cy="7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- Drawing a Model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5148386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ຖ້າ ເຈົ້າຕ້ອງການແຕ້ມສາມຫຼ່ຽມດ່ຽວໂດຍການ ນຳ ໃຊ້ດັດຊະນີ,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ເຈົ້າຕ້ອງຜ່ານດັດຊະນີໄປພ້ອມກັບຈຸດສູງສຸດແລະ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ເອີ່ນ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drawElements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:</a:t>
            </a:r>
          </a:p>
          <a:p>
            <a:pPr algn="l" rtl="0"/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0" y="2661668"/>
            <a:ext cx="7027013" cy="1378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3" y="2473646"/>
            <a:ext cx="4350858" cy="42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6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- Drawing a Model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5148386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ຖ້າເຈົ້າຕ້ອງການແຕ້ມສາມຫຼ່ຽມຕິດຕໍ່ກັນໂດຍໃຊ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 </a:t>
            </a: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drawElements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ວິທີການ, ພຽງແຕ່ເພີ່ມຈຸດສູງສຸດອື່ນ and ແລະກ່າວເຖິງດັດຊະນີຂອງຈຸດສູງສຸດທີ່ຍັງເຫຼືອ.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3" y="3009545"/>
            <a:ext cx="7978601" cy="3759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47" y="3032113"/>
            <a:ext cx="3695700" cy="37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8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Required Operations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ການດຳເນີນງານທີ່ຈຳເປັນ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318984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ລຶບຜ້າໃບ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(Clear the Canvas)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ກ່ອນອື່ນyouົດ, ເຈົ້າຄວນລ້າງຜ້າໃບ,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ໂດຍໃຊ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 </a:t>
            </a: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clearColor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ວິທີການ. ເຈົ້າສາມາດຜ່ານຄ່າ RGBA ຂອງສີທີ່ຕ້ອງການເປັນຕົວກໍານົດໃຫ້ກັບວິທີການນີ້.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ຈາກນັ້ນ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WebGL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ລຶບຜ້າໃບແລະເຮັດໃຫ້ມັນເຕັມດ້ວຍສີທີ່ລະບຸ. ເພາະສະນັ້ນ, ເຈົ້າສາມາດໃຊ້ວິທີການນີ້ເພື່ອຕັ້ງສີພື້ນຫຼັງ.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ໃນທີ່ນີ້ພວກເຮົາກໍາລັງສົ່ງຜ່ານຄ່າ RGBA ຂອງສີເທົາ.</a:t>
            </a:r>
          </a:p>
          <a:p>
            <a:pPr algn="l" rtl="0">
              <a:lnSpc>
                <a:spcPct val="15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5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5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5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341" y="5506233"/>
            <a:ext cx="4897680" cy="9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7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Required Operations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ການດຳເນີນງານທີ່ຈຳເປັນ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322"/>
            <a:ext cx="10515600" cy="5165678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ເປີດໃຊ້ຄວາມເລິກ </a:t>
            </a: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ທົດສອບ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(Enable Depth Test)</a:t>
            </a:r>
          </a:p>
          <a:p>
            <a:pPr lvl="1" algn="l" rtl="0">
              <a:lnSpc>
                <a:spcPct val="15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ເປີດໃຊ້ການທົດສອບຄວາມເລິກໂດຍໃຊ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 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enable()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ວິທີການ, ສະແດງໃຫ້ເຫັນຂ້າງລຸ່ມນີ້.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5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5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5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3" y="3277526"/>
            <a:ext cx="4157012" cy="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6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WebGL – Geometry</a:t>
            </a:r>
            <a:b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ເລຂາຄະນິດ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69"/>
            <a:ext cx="10515600" cy="5086922"/>
          </a:xfrm>
        </p:spPr>
        <p:txBody>
          <a:bodyPr/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ການຂາຍສິນຄ້າຍອດຍ້ຽມເລຂາຄະນະ ກຳ ມະການ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ນິຍາມ ເລຂາຄະນິດທີ່ຕ້ອງການ</a:t>
            </a:r>
          </a:p>
          <a:p>
            <a:pPr lvl="1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ຮູບແບບ 2D ຫຼື 3D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ທີ່ແຕ້ມຂຶ້ນມາໂດຍໃຊ້ຈຸດສູງສຸດເອີ້ນວ່າ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mesh. ແຕ່ລະດ້ານຢູ່ໃນຕາ ໜ່າງ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ຖືກເອີ້ນວ່າ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polygon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ແລະຫຼາຍຫຼ່ຽມແມ່ນເຮັດດ້ວຍ 3 ຈຸດຫຼືຫຼາຍກວ່ານັ້ນ.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ເພື່ອທີ່ຈະແຕ້ມໂມເດວກຣາຟິກໃນ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/>
              <a:t>WebGL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ເຮົາຈະຕ້ອງກຳນົດ </a:t>
            </a:r>
            <a:r>
              <a:rPr lang="en-US" dirty="0"/>
              <a:t>vertices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</a:t>
            </a:r>
            <a:r>
              <a:rPr lang="en-US" dirty="0"/>
              <a:t> indices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ໂດຍນຳໃຊ້ </a:t>
            </a:r>
            <a:r>
              <a:rPr lang="en-US" dirty="0"/>
              <a:t>arrays</a:t>
            </a:r>
            <a:r>
              <a:rPr lang="lo-LA" dirty="0"/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ຂອງ</a:t>
            </a:r>
            <a:r>
              <a:rPr lang="lo-LA" dirty="0"/>
              <a:t> </a:t>
            </a:r>
            <a:r>
              <a:rPr lang="en-US" dirty="0"/>
              <a:t>JavaScript.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 ຖ້າເຮົາຕ້ອງການແຕ້ມຮູບສາມແຈເທິງແກນຕົວປະສານທີ່ມີບັນດາເມັດດັ່ງນີ້</a:t>
            </a:r>
            <a:r>
              <a:rPr lang="en-US" dirty="0"/>
              <a:t> {(5,5), (-5,5), (-5,-5)},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ເຮົາສາມາດສ້າງຕົວປ່ຽນ </a:t>
            </a:r>
            <a:r>
              <a:rPr lang="en-US" dirty="0"/>
              <a:t>array</a:t>
            </a:r>
            <a:r>
              <a:rPr lang="lo-LA" dirty="0"/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ທີ່ມີຄ່າອົງປະກອບຕາມ</a:t>
            </a:r>
            <a:r>
              <a:rPr lang="lo-LA" dirty="0"/>
              <a:t> </a:t>
            </a:r>
            <a:r>
              <a:rPr lang="en-US" dirty="0"/>
              <a:t>vertices</a:t>
            </a:r>
            <a:r>
              <a:rPr lang="lo-LA" dirty="0"/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ດັ່ງນີ້: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E2BC7C7B-1149-452E-A79F-997E135838E0}" type="slidenum">
              <a:rPr lang="en-US" smtClean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</a:t>
            </a:fld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4845711"/>
            <a:ext cx="3022056" cy="18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Required Operations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ການດຳເນີນງານທີ່ຈຳເປັນ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856"/>
            <a:ext cx="10515600" cy="5070143"/>
          </a:xfrm>
        </p:spPr>
        <p:txBody>
          <a:bodyPr>
            <a:normAutofit/>
          </a:bodyPr>
          <a:lstStyle/>
          <a:p>
            <a:pPr algn="l" rtl="0"/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ລຶບລ້າງບັຟເຟີບິດສີ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(Clear the Color Buffer Bit)</a:t>
            </a:r>
          </a:p>
          <a:p>
            <a:pPr lvl="1" algn="l" rtl="0">
              <a:lnSpc>
                <a:spcPct val="15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ລຶບລ້າງສີພ້ອມທັງຕົວກັນຄວາມເລິກໂດຍການໃຊ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 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clear()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ວິທີການ, ສະແດງໃຫ້ເຫັນຂ້າງລຸ່ມນີ້.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5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5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20" y="3654264"/>
            <a:ext cx="9217002" cy="9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ຕ້ອງການ ການດໍາເນີນງານ</a:t>
            </a:r>
            <a:b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ການດຳເນີນງານທີ່ຈຳເປັນ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856"/>
            <a:ext cx="10515600" cy="5070143"/>
          </a:xfrm>
        </p:spPr>
        <p:txBody>
          <a:bodyPr>
            <a:normAutofit/>
          </a:bodyPr>
          <a:lstStyle/>
          <a:p>
            <a:pPr algn="l" rtl="0"/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ຕັ້ງມຸມມອງ ທ່າເຮືອ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ອດສະແດງໃຫ້ເຫັນພື້ນທີ່ທີ່ສາມາດເບິ່ງໄດ້ເປັນຮູບສີ່ແຈສາກເຊິ່ງບັນຈຸມີຜົນການສະແດງຜົນຂອງບັບເຟີການແຕ້ມ. 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ເຈົ້າ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ສາມາດກໍານົດຂະຫນາດຂອງພອດເບິ່ງໂດຍໃຊ</a:t>
            </a:r>
            <a:r>
              <a:rPr lang="en-US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 </a:t>
            </a:r>
            <a:r>
              <a:rPr lang="en-US" b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viewport()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ວິທີການ. ໃນລະຫັດຕໍ່ໄປນີ້, ຂະ ໜາດ ພອດເບິ່ງໄດ້ຖືກຕັ້ງເປັນຂະ ໜາດ ຜ້າໃບ.</a:t>
            </a:r>
          </a:p>
          <a:p>
            <a:pPr algn="l" rtl="0">
              <a:lnSpc>
                <a:spcPct val="15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82" y="4928266"/>
            <a:ext cx="8778911" cy="11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– Geometry</a:t>
            </a:r>
            <a:br>
              <a:rPr lang="lo-LA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ເລຂາຄະນິດ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E2BC7C7B-1149-452E-A79F-997E135838E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57" y="1513268"/>
            <a:ext cx="8258632" cy="51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WebGL - 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Greometry</a:t>
            </a:r>
            <a:b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ເລຂາຄະນິດ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69"/>
            <a:ext cx="10515600" cy="5086922"/>
          </a:xfrm>
        </p:spPr>
        <p:txBody>
          <a:bodyPr/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ການກໍານົດເລຂາຄະນິດທີ່ຕ້ອງການ</a:t>
            </a:r>
          </a:p>
          <a:p>
            <a:pPr lvl="1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ເຊັ່ນດຽວກັນ, ເຈົ້າສາມາດສ້າງອາເລ ສຳ ລັບດັດສະນີ. ຕົວຊີ້ວັດສໍາລັບດັດຊະນີສາມຫຼ່ຽມຂ້າງເທິງຈະເປັນ [0, 1, 2] ແລະສາມາດຖືກກໍານົດໄດ້ເປັນ:</a:t>
            </a:r>
          </a:p>
          <a:p>
            <a:pPr lvl="1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ເພື່ອຄວາມເຂົ້າໃຈຕົວຊີ້ວັດທີ່ດີຂຶ້ນ, ພິຈາລະນາຮູບແບບທີ່ຊັບຊ້ອນກວ່າເຊັ່ນສີ່ຫຼ່ຽມຈະຕຸລັດ. ພວກເຮົາສາມາດເປັນຕົວແທນຂອງຮູບສີ່ຫຼ່ຽມມົນເປັນຊຸດຂອງສອງສາມຫຼ່ຽມ. ຖ້າ (0,3,1) ແລະ (3,1,2) ເປັນສອງສາມຫຼ່ຽມທີ່ພວກເຮົາຕັ້ງໃຈຈະແຕ້ມເປັນຮູບສີ່ຫຼ່ຽມມົນ, ຫຼັງຈາກນັ້ນດັດຊະນີຈະຖືກ ກຳ ນົດເປັນ: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E2BC7C7B-1149-452E-A79F-997E135838E0}" type="slidenum">
              <a:rPr lang="en-US" smtClean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</a:t>
            </a:fld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31" y="3023616"/>
            <a:ext cx="3769268" cy="852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131" y="5785869"/>
            <a:ext cx="5019002" cy="8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2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– Geometry</a:t>
            </a:r>
            <a:br>
              <a:rPr lang="lo-LA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ເລຂາຄະນິດ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E2BC7C7B-1149-452E-A79F-997E135838E0}" type="slidenum">
              <a:rPr lang="en-US" smtClean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5</a:t>
            </a:fld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37" y="1592155"/>
            <a:ext cx="73056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9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– Geometry</a:t>
            </a:r>
            <a:br>
              <a:rPr lang="lo-LA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ເລຂາຄະນິດ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69"/>
            <a:ext cx="10515600" cy="5086922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lo-LA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ແພດພື້ນຖານຮູບຮ່າງເລຂາຄະນະພື້ນຖານ </a:t>
            </a:r>
            <a:r>
              <a:rPr lang="en-US" sz="32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WebGL</a:t>
            </a:r>
            <a:r>
              <a:rPr lang="en-US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ສະຫງວນ 2 </a:t>
            </a:r>
            <a:r>
              <a:rPr lang="en-US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ວິທີການ</a:t>
            </a:r>
            <a:r>
              <a:rPr lang="lo-LA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ດັ່ງນີ້: </a:t>
            </a:r>
            <a:endParaRPr lang="en-US" sz="32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drawArrays</a:t>
            </a:r>
            <a:r>
              <a:rPr lang="en-US" sz="28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- ໃນຂະນະທີ່ໃຊ້ວິທີການນີ້, ພວກເຮົາຜ່ານຈຸດສູງສຸດຂອງເບື້ອງຕົ້ນໂດຍໃຊ້ອາເຣ JavaScript.</a:t>
            </a:r>
          </a:p>
          <a:p>
            <a:pPr lvl="1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drawElements</a:t>
            </a:r>
            <a:r>
              <a:rPr lang="en-US" sz="28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- ໃນຂະນະທີ່ໃຊ້ວິທີການນີ້, ພວກເຮົາຜ່ານທັງຈຸດສູງສຸດແລະຕົວຊີ້ວັດຂອງເບື້ອງຕົ້ນໂດຍໃຊ້ອາເລ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E2BC7C7B-1149-452E-A79F-997E135838E0}" type="slidenum">
              <a:rPr lang="en-US" smtClean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6</a:t>
            </a:fld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003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- Drawing a Model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5148386"/>
          </a:xfrm>
        </p:spPr>
        <p:txBody>
          <a:bodyPr>
            <a:normAutofit fontScale="85000" lnSpcReduction="10000"/>
          </a:bodyPr>
          <a:lstStyle/>
          <a:p>
            <a:pPr algn="l" rtl="0">
              <a:lnSpc>
                <a:spcPct val="10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drawArrays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lo-LA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 ວິທີການທີ່ຖືກນໍາໃຊ້ເພື່ອແຕ້ມຕົວແບບໂດຍການນໍາໃຊ້ຈຸດສູງສຸດ.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ໄວຍະກອນ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(ໄວຢາກອນ) ດັ່ງນີ້: </a:t>
            </a:r>
          </a:p>
          <a:p>
            <a:pPr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10000"/>
              </a:lnSpc>
              <a:spcAft>
                <a:spcPts val="600"/>
              </a:spcAft>
            </a:pPr>
            <a:r>
              <a:rPr lang="en-US" sz="28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mode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-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WebGL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ໂມເດວດຕ່າງໆແມ່ນຖືກໃຊ້ໂດຍຮູບຊົງເລຂາຄະນະພື້ນຖານປະເພດຕ່າງໆໂດຍການ ນຳ ໃຊ້ບໍລິສັດຜະລິດ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ຮູບແບບ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ນັກປະກາດກຽດສັກສີຈະຕ້ອງເປັນຜູ້ສະ ໜັບ ສະ ໜູນ ຜູ້ທີ່ມີຊື່ສຽງຂອງປະເທດລາວໃນຮູບແບບຂອງສາຂາຄະນະວິຊາພື້ນຖານຈົນກວ່າພວກເຂົາຈະເປັນ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 ຮູບແບບ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ຕ່າງໆ່າຍຕ່າງປະກອບມີ: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gl.POINTS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gl.LINE_STRIP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gl.LINE_LOOP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gl.LINES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gl.TRIANGLE_STRIP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gl.TRIANGLE_FAN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gl.TRIANGLES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lvl="1" algn="l" rtl="0">
              <a:lnSpc>
                <a:spcPct val="110000"/>
              </a:lnSpc>
              <a:spcAft>
                <a:spcPts val="600"/>
              </a:spcAft>
            </a:pPr>
            <a:r>
              <a:rPr lang="en-US" sz="28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first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-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ແມ່ນກຸ່ມປະກອບຂັ້ນພື້ນຖານອັນດັບ 1 ຂອງອາວຸດ, ບໍ່ມີມາດຕະຖານເປັນຂັ້ນລົບລ້າງ.</a:t>
            </a:r>
            <a:endParaRPr lang="en-US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10000"/>
              </a:lnSpc>
              <a:spcAft>
                <a:spcPts val="600"/>
              </a:spcAft>
            </a:pPr>
            <a:r>
              <a:rPr lang="en-US" sz="28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count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-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ຈໍານວນກຸ່ມທີ່ປະກອບດ້ວຍຈໍານວນກອງທີ່ຈະຖືກຕ້ອງ 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ເຣັນເດີ</a:t>
            </a:r>
          </a:p>
          <a:p>
            <a:pPr lvl="1"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43" y="2265637"/>
            <a:ext cx="6509283" cy="7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WebGL - Drawing a Model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b="1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5148386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ຮູບແບບ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(Mode)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ຕ່າງໆແວ່ນໂມເດວວ:</a:t>
            </a:r>
          </a:p>
          <a:p>
            <a:pPr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GL_POINTS	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 </a:t>
            </a:r>
            <a:r>
              <a:rPr lang="en-US" i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ຮູບແບບ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ສຳລັບແຕ້ມເມັດ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00000"/>
              </a:lnSpc>
            </a:pP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10" y="3628673"/>
            <a:ext cx="2412456" cy="24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4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4000" b="1" dirty="0">
                <a:solidFill>
                  <a:srgbClr val="002060"/>
                </a:solidFill>
              </a:rPr>
              <a:t>WebGL - Drawing a Model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lo-LA" sz="4000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ການແຕ້ມໂມເດວ</a:t>
            </a:r>
            <a:endParaRPr lang="en-US" sz="4000" dirty="0">
              <a:solidFill>
                <a:srgbClr val="00206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52575"/>
            <a:ext cx="12192000" cy="48514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GL_LINES, GL_LINE_STRIP, GL_LINE_LOOP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 </a:t>
            </a:r>
            <a:r>
              <a:rPr lang="en-US" i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ຮູບແບບ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ສຳລັບແຕ້ມເສັ້ນຊື່</a:t>
            </a:r>
          </a:p>
          <a:p>
            <a:pPr lvl="1" algn="l" rtl="0">
              <a:lnSpc>
                <a:spcPct val="150000"/>
              </a:lnSpc>
            </a:pPr>
            <a:endParaRPr lang="lo-LA" i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50000"/>
              </a:lnSpc>
            </a:pPr>
            <a:endParaRPr lang="lo-LA" i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1" indent="0" algn="l" rtl="0">
              <a:lnSpc>
                <a:spcPct val="150000"/>
              </a:lnSpc>
              <a:buNone/>
            </a:pPr>
            <a:endParaRPr lang="lo-LA" i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GL_POLYGON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 </a:t>
            </a:r>
            <a:r>
              <a:rPr lang="en-US" i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ຮູບແບບ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ສຳລັບແຕ້ມຮູບຫຼາຍໜ້າ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8547"/>
            <a:ext cx="6581775" cy="1705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67" y="5010150"/>
            <a:ext cx="18573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696" y="4941470"/>
            <a:ext cx="1647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1354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Phetsarath OT</vt:lpstr>
      <vt:lpstr>Roboto</vt:lpstr>
      <vt:lpstr>Times New Roman</vt:lpstr>
      <vt:lpstr>Office Theme</vt:lpstr>
      <vt:lpstr>PowerPoint Presentation</vt:lpstr>
      <vt:lpstr>WebGL – Geometry ເລຂາຄະນິດ</vt:lpstr>
      <vt:lpstr>WebGL – Geometry ເລຂາຄະນິດ</vt:lpstr>
      <vt:lpstr>WebGL - Greometry ເລຂາຄະນິດ</vt:lpstr>
      <vt:lpstr>WebGL – Geometry ເລຂາຄະນິດ</vt:lpstr>
      <vt:lpstr>WebGL – Geometry ເລຂາຄະນິດ</vt:lpstr>
      <vt:lpstr>WebGL - Drawing a Model ການແຕ້ມໂມເດວ</vt:lpstr>
      <vt:lpstr>WebGL - Drawing a Model ການແຕ້ມໂມເດວ</vt:lpstr>
      <vt:lpstr>WebGL - Drawing a Model ການແຕ້ມໂມເດວ</vt:lpstr>
      <vt:lpstr>WebGL - Drawing a Model ການແຕ້ມໂມເດວ</vt:lpstr>
      <vt:lpstr>WebGL - Primitive Types</vt:lpstr>
      <vt:lpstr>WebGL - Drawing a Model ການແຕ້ມໂມເດວ</vt:lpstr>
      <vt:lpstr>WebGL - Drawing a Model ການແຕ້ມໂມເດວ</vt:lpstr>
      <vt:lpstr>WebGL - Drawing a Model ການແຕ້ມໂມເດວ</vt:lpstr>
      <vt:lpstr>WebGL - Drawing a Model ການແຕ້ມໂມເດວ</vt:lpstr>
      <vt:lpstr>WebGL - Drawing a Model ການແຕ້ມໂມເດວ</vt:lpstr>
      <vt:lpstr>WebGL - Drawing a Model ການແຕ້ມໂມເດວ</vt:lpstr>
      <vt:lpstr>Required Operations ການດຳເນີນງານທີ່ຈຳເປັນ</vt:lpstr>
      <vt:lpstr>Required Operations ການດຳເນີນງານທີ່ຈຳເປັນ</vt:lpstr>
      <vt:lpstr>Required Operations ການດຳເນີນງານທີ່ຈຳເປັນ</vt:lpstr>
      <vt:lpstr>ຕ້ອງການ ການດໍາເນີນງານ ການດຳເນີນງານທີ່ຈຳເປັນ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- Drawing a Model ການແຕ້ມໂມເດວ</dc:title>
  <dc:creator>financial</dc:creator>
  <cp:lastModifiedBy>SK</cp:lastModifiedBy>
  <cp:revision>22</cp:revision>
  <dcterms:created xsi:type="dcterms:W3CDTF">2021-10-06T17:06:38Z</dcterms:created>
  <dcterms:modified xsi:type="dcterms:W3CDTF">2021-10-09T16:24:13Z</dcterms:modified>
</cp:coreProperties>
</file>