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81" r:id="rId3"/>
    <p:sldId id="282" r:id="rId4"/>
    <p:sldId id="283" r:id="rId5"/>
    <p:sldId id="284" r:id="rId6"/>
    <p:sldId id="278" r:id="rId7"/>
    <p:sldId id="279" r:id="rId8"/>
    <p:sldId id="270" r:id="rId9"/>
    <p:sldId id="285" r:id="rId10"/>
    <p:sldId id="272" r:id="rId11"/>
    <p:sldId id="273" r:id="rId12"/>
    <p:sldId id="274" r:id="rId13"/>
    <p:sldId id="275" r:id="rId14"/>
    <p:sldId id="267"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260" r:id="rId29"/>
    <p:sldId id="261" r:id="rId30"/>
    <p:sldId id="259" r:id="rId31"/>
    <p:sldId id="263" r:id="rId32"/>
    <p:sldId id="264" r:id="rId33"/>
    <p:sldId id="265" r:id="rId34"/>
    <p:sldId id="266" r:id="rId35"/>
    <p:sldId id="276" r:id="rId36"/>
    <p:sldId id="2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248" autoAdjust="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C66E3-4F20-47AF-864E-6AE5422FBCE8}" type="datetimeFigureOut">
              <a:rPr lang="en-US" smtClean="0"/>
              <a:t>30/03/2021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FC447-730B-4CC5-B27D-5ADD31EB39B4}" type="slidenum">
              <a:rPr lang="en-US" smtClean="0"/>
              <a:t>‹#›</a:t>
            </a:fld>
            <a:endParaRPr lang="en-US"/>
          </a:p>
        </p:txBody>
      </p:sp>
    </p:spTree>
    <p:extLst>
      <p:ext uri="{BB962C8B-B14F-4D97-AF65-F5344CB8AC3E}">
        <p14:creationId xmlns:p14="http://schemas.microsoft.com/office/powerpoint/2010/main" val="161334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document object model (DOM) is a representation of web documents as connected objects that you can manipulate with JavaScript. SVG documents in web browsers support the core DOM methods defined for all XML and HTML elements.</a:t>
            </a:r>
            <a:endParaRPr lang="en-US" dirty="0"/>
          </a:p>
        </p:txBody>
      </p:sp>
      <p:sp>
        <p:nvSpPr>
          <p:cNvPr id="4" name="Slide Number Placeholder 3"/>
          <p:cNvSpPr>
            <a:spLocks noGrp="1"/>
          </p:cNvSpPr>
          <p:nvPr>
            <p:ph type="sldNum" sz="quarter" idx="10"/>
          </p:nvPr>
        </p:nvSpPr>
        <p:spPr/>
        <p:txBody>
          <a:bodyPr/>
          <a:lstStyle/>
          <a:p>
            <a:fld id="{5E4FC447-730B-4CC5-B27D-5ADD31EB39B4}" type="slidenum">
              <a:rPr lang="en-US" smtClean="0"/>
              <a:t>35</a:t>
            </a:fld>
            <a:endParaRPr lang="en-US"/>
          </a:p>
        </p:txBody>
      </p:sp>
    </p:spTree>
    <p:extLst>
      <p:ext uri="{BB962C8B-B14F-4D97-AF65-F5344CB8AC3E}">
        <p14:creationId xmlns:p14="http://schemas.microsoft.com/office/powerpoint/2010/main" val="3842764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2D633-9F4D-494E-BDB9-4EE380C37A42}" type="datetimeFigureOut">
              <a:rPr lang="en-US" smtClean="0"/>
              <a:t>30/03/2021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175472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2D633-9F4D-494E-BDB9-4EE380C37A42}" type="datetimeFigureOut">
              <a:rPr lang="en-US" smtClean="0"/>
              <a:t>30/03/2021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39581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2D633-9F4D-494E-BDB9-4EE380C37A42}" type="datetimeFigureOut">
              <a:rPr lang="en-US" smtClean="0"/>
              <a:t>30/03/2021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69616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2D633-9F4D-494E-BDB9-4EE380C37A42}" type="datetimeFigureOut">
              <a:rPr lang="en-US" smtClean="0"/>
              <a:t>30/03/2021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303780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72D633-9F4D-494E-BDB9-4EE380C37A42}" type="datetimeFigureOut">
              <a:rPr lang="en-US" smtClean="0"/>
              <a:t>30/03/2021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154016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72D633-9F4D-494E-BDB9-4EE380C37A42}" type="datetimeFigureOut">
              <a:rPr lang="en-US" smtClean="0"/>
              <a:t>30/03/2021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293286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2D633-9F4D-494E-BDB9-4EE380C37A42}" type="datetimeFigureOut">
              <a:rPr lang="en-US" smtClean="0"/>
              <a:t>30/03/2021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387619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2D633-9F4D-494E-BDB9-4EE380C37A42}" type="datetimeFigureOut">
              <a:rPr lang="en-US" smtClean="0"/>
              <a:t>30/03/2021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72445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2D633-9F4D-494E-BDB9-4EE380C37A42}" type="datetimeFigureOut">
              <a:rPr lang="en-US" smtClean="0"/>
              <a:t>30/03/2021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18299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72D633-9F4D-494E-BDB9-4EE380C37A42}" type="datetimeFigureOut">
              <a:rPr lang="en-US" smtClean="0"/>
              <a:t>30/03/2021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190817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72D633-9F4D-494E-BDB9-4EE380C37A42}" type="datetimeFigureOut">
              <a:rPr lang="en-US" smtClean="0"/>
              <a:t>30/03/2021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95AE6-23E1-443C-A4A0-CF4D301B7814}" type="slidenum">
              <a:rPr lang="en-US" smtClean="0"/>
              <a:t>‹#›</a:t>
            </a:fld>
            <a:endParaRPr lang="en-US"/>
          </a:p>
        </p:txBody>
      </p:sp>
    </p:spTree>
    <p:extLst>
      <p:ext uri="{BB962C8B-B14F-4D97-AF65-F5344CB8AC3E}">
        <p14:creationId xmlns:p14="http://schemas.microsoft.com/office/powerpoint/2010/main" val="245717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2D633-9F4D-494E-BDB9-4EE380C37A42}" type="datetimeFigureOut">
              <a:rPr lang="en-US" smtClean="0"/>
              <a:t>30/03/2021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95AE6-23E1-443C-A4A0-CF4D301B7814}" type="slidenum">
              <a:rPr lang="en-US" smtClean="0"/>
              <a:t>‹#›</a:t>
            </a:fld>
            <a:endParaRPr lang="en-US"/>
          </a:p>
        </p:txBody>
      </p:sp>
    </p:spTree>
    <p:extLst>
      <p:ext uri="{BB962C8B-B14F-4D97-AF65-F5344CB8AC3E}">
        <p14:creationId xmlns:p14="http://schemas.microsoft.com/office/powerpoint/2010/main" val="296973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chidtavong@nuol.edu.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mozilla.org/en-US/docs/Web/API/CanvasRenderingContext2D#path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31037"/>
            <a:ext cx="9144000" cy="2387600"/>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2D Graphics Introduction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8"/>
            <a:ext cx="9144000" cy="2872504"/>
          </a:xfrm>
        </p:spPr>
        <p:txBody>
          <a:bodyPr/>
          <a:lstStyle/>
          <a:p>
            <a:pPr algn="r"/>
            <a:r>
              <a:rPr lang="en-US" dirty="0" smtClean="0">
                <a:solidFill>
                  <a:srgbClr val="00B050"/>
                </a:solidFill>
                <a:latin typeface="Times New Roman" panose="02020603050405020304" pitchFamily="18" charset="0"/>
                <a:cs typeface="Times New Roman" panose="02020603050405020304" pitchFamily="18" charset="0"/>
              </a:rPr>
              <a:t>Dr. </a:t>
            </a:r>
            <a:r>
              <a:rPr lang="en-US" dirty="0" err="1" smtClean="0">
                <a:solidFill>
                  <a:srgbClr val="00B050"/>
                </a:solidFill>
                <a:latin typeface="Times New Roman" panose="02020603050405020304" pitchFamily="18" charset="0"/>
                <a:cs typeface="Times New Roman" panose="02020603050405020304" pitchFamily="18" charset="0"/>
              </a:rPr>
              <a:t>Lathsamy</a:t>
            </a:r>
            <a:r>
              <a:rPr lang="en-US" dirty="0" smtClean="0">
                <a:solidFill>
                  <a:srgbClr val="00B050"/>
                </a:solidFill>
                <a:latin typeface="Times New Roman" panose="02020603050405020304" pitchFamily="18" charset="0"/>
                <a:cs typeface="Times New Roman" panose="02020603050405020304" pitchFamily="18" charset="0"/>
              </a:rPr>
              <a:t> </a:t>
            </a:r>
            <a:r>
              <a:rPr lang="en-US" dirty="0" err="1" smtClean="0">
                <a:solidFill>
                  <a:srgbClr val="00B050"/>
                </a:solidFill>
                <a:latin typeface="Times New Roman" panose="02020603050405020304" pitchFamily="18" charset="0"/>
                <a:cs typeface="Times New Roman" panose="02020603050405020304" pitchFamily="18" charset="0"/>
              </a:rPr>
              <a:t>Chidtavong</a:t>
            </a:r>
            <a:endParaRPr lang="en-US" dirty="0" smtClean="0">
              <a:solidFill>
                <a:srgbClr val="00B050"/>
              </a:solidFill>
              <a:latin typeface="Times New Roman" panose="02020603050405020304" pitchFamily="18" charset="0"/>
              <a:cs typeface="Times New Roman" panose="02020603050405020304" pitchFamily="18" charset="0"/>
            </a:endParaRPr>
          </a:p>
          <a:p>
            <a:pPr algn="r"/>
            <a:r>
              <a:rPr lang="en-US" dirty="0" smtClean="0">
                <a:solidFill>
                  <a:srgbClr val="00B050"/>
                </a:solidFill>
                <a:latin typeface="Times New Roman" panose="02020603050405020304" pitchFamily="18" charset="0"/>
                <a:cs typeface="Times New Roman" panose="02020603050405020304" pitchFamily="18" charset="0"/>
              </a:rPr>
              <a:t>Mobile No.77712077</a:t>
            </a:r>
          </a:p>
          <a:p>
            <a:pPr algn="r"/>
            <a:r>
              <a:rPr lang="en-US" dirty="0" smtClean="0">
                <a:solidFill>
                  <a:srgbClr val="00B050"/>
                </a:solidFill>
                <a:latin typeface="Times New Roman" panose="02020603050405020304" pitchFamily="18" charset="0"/>
                <a:cs typeface="Times New Roman" panose="02020603050405020304" pitchFamily="18" charset="0"/>
              </a:rPr>
              <a:t>Email: </a:t>
            </a:r>
            <a:r>
              <a:rPr lang="en-US" dirty="0" smtClean="0">
                <a:solidFill>
                  <a:srgbClr val="00B050"/>
                </a:solidFill>
                <a:latin typeface="Times New Roman" panose="02020603050405020304" pitchFamily="18" charset="0"/>
                <a:cs typeface="Times New Roman" panose="02020603050405020304" pitchFamily="18" charset="0"/>
                <a:hlinkClick r:id="rId2"/>
              </a:rPr>
              <a:t>l.chidtavong@nuol.edu.la</a:t>
            </a:r>
            <a:endParaRPr lang="en-US" dirty="0" smtClean="0">
              <a:solidFill>
                <a:srgbClr val="00B050"/>
              </a:solidFill>
              <a:latin typeface="Times New Roman" panose="02020603050405020304" pitchFamily="18" charset="0"/>
              <a:cs typeface="Times New Roman" panose="02020603050405020304" pitchFamily="18" charset="0"/>
            </a:endParaRPr>
          </a:p>
          <a:p>
            <a:pPr algn="r"/>
            <a:endParaRPr lang="en-US" dirty="0">
              <a:solidFill>
                <a:srgbClr val="00B050"/>
              </a:solidFill>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Link: https://www.w3schools.com/graphics/svg_rect.asp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106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09"/>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HTML SVG Graphics</a:t>
            </a:r>
            <a:endParaRPr lang="en-US" dirty="0"/>
          </a:p>
        </p:txBody>
      </p:sp>
      <p:pic>
        <p:nvPicPr>
          <p:cNvPr id="4" name="Picture 3"/>
          <p:cNvPicPr>
            <a:picLocks noChangeAspect="1"/>
          </p:cNvPicPr>
          <p:nvPr/>
        </p:nvPicPr>
        <p:blipFill>
          <a:blip r:embed="rId2"/>
          <a:stretch>
            <a:fillRect/>
          </a:stretch>
        </p:blipFill>
        <p:spPr>
          <a:xfrm>
            <a:off x="838200" y="1546175"/>
            <a:ext cx="10039066" cy="3405063"/>
          </a:xfrm>
          <a:prstGeom prst="rect">
            <a:avLst/>
          </a:prstGeom>
        </p:spPr>
      </p:pic>
      <p:pic>
        <p:nvPicPr>
          <p:cNvPr id="5" name="Picture 4"/>
          <p:cNvPicPr>
            <a:picLocks noChangeAspect="1"/>
          </p:cNvPicPr>
          <p:nvPr/>
        </p:nvPicPr>
        <p:blipFill>
          <a:blip r:embed="rId3"/>
          <a:stretch>
            <a:fillRect/>
          </a:stretch>
        </p:blipFill>
        <p:spPr>
          <a:xfrm>
            <a:off x="5857733" y="4132995"/>
            <a:ext cx="2224657" cy="2289705"/>
          </a:xfrm>
          <a:prstGeom prst="rect">
            <a:avLst/>
          </a:prstGeom>
        </p:spPr>
      </p:pic>
    </p:spTree>
    <p:extLst>
      <p:ext uri="{BB962C8B-B14F-4D97-AF65-F5344CB8AC3E}">
        <p14:creationId xmlns:p14="http://schemas.microsoft.com/office/powerpoint/2010/main" val="77356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09"/>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HTML SVG Graphics</a:t>
            </a:r>
            <a:endParaRPr lang="en-US" dirty="0"/>
          </a:p>
        </p:txBody>
      </p:sp>
      <p:pic>
        <p:nvPicPr>
          <p:cNvPr id="3" name="Picture 2"/>
          <p:cNvPicPr>
            <a:picLocks noChangeAspect="1"/>
          </p:cNvPicPr>
          <p:nvPr/>
        </p:nvPicPr>
        <p:blipFill>
          <a:blip r:embed="rId2"/>
          <a:stretch>
            <a:fillRect/>
          </a:stretch>
        </p:blipFill>
        <p:spPr>
          <a:xfrm>
            <a:off x="532263" y="1637732"/>
            <a:ext cx="11114773" cy="1296538"/>
          </a:xfrm>
          <a:prstGeom prst="rect">
            <a:avLst/>
          </a:prstGeom>
        </p:spPr>
      </p:pic>
      <p:pic>
        <p:nvPicPr>
          <p:cNvPr id="6" name="Picture 5"/>
          <p:cNvPicPr>
            <a:picLocks noChangeAspect="1"/>
          </p:cNvPicPr>
          <p:nvPr/>
        </p:nvPicPr>
        <p:blipFill>
          <a:blip r:embed="rId3"/>
          <a:stretch>
            <a:fillRect/>
          </a:stretch>
        </p:blipFill>
        <p:spPr>
          <a:xfrm>
            <a:off x="3661225" y="3372844"/>
            <a:ext cx="4105275" cy="1695450"/>
          </a:xfrm>
          <a:prstGeom prst="rect">
            <a:avLst/>
          </a:prstGeom>
        </p:spPr>
      </p:pic>
    </p:spTree>
    <p:extLst>
      <p:ext uri="{BB962C8B-B14F-4D97-AF65-F5344CB8AC3E}">
        <p14:creationId xmlns:p14="http://schemas.microsoft.com/office/powerpoint/2010/main" val="396915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09"/>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HTML SVG Graphics</a:t>
            </a:r>
            <a:endParaRPr lang="en-US" dirty="0"/>
          </a:p>
        </p:txBody>
      </p:sp>
      <p:pic>
        <p:nvPicPr>
          <p:cNvPr id="4" name="Picture 3"/>
          <p:cNvPicPr>
            <a:picLocks noChangeAspect="1"/>
          </p:cNvPicPr>
          <p:nvPr/>
        </p:nvPicPr>
        <p:blipFill>
          <a:blip r:embed="rId2"/>
          <a:stretch>
            <a:fillRect/>
          </a:stretch>
        </p:blipFill>
        <p:spPr>
          <a:xfrm>
            <a:off x="783608" y="1605745"/>
            <a:ext cx="10652075" cy="1997264"/>
          </a:xfrm>
          <a:prstGeom prst="rect">
            <a:avLst/>
          </a:prstGeom>
        </p:spPr>
      </p:pic>
      <p:pic>
        <p:nvPicPr>
          <p:cNvPr id="5" name="Picture 4"/>
          <p:cNvPicPr>
            <a:picLocks noChangeAspect="1"/>
          </p:cNvPicPr>
          <p:nvPr/>
        </p:nvPicPr>
        <p:blipFill>
          <a:blip r:embed="rId3"/>
          <a:stretch>
            <a:fillRect/>
          </a:stretch>
        </p:blipFill>
        <p:spPr>
          <a:xfrm>
            <a:off x="3614026" y="3603009"/>
            <a:ext cx="3863718" cy="2606722"/>
          </a:xfrm>
          <a:prstGeom prst="rect">
            <a:avLst/>
          </a:prstGeom>
        </p:spPr>
      </p:pic>
    </p:spTree>
    <p:extLst>
      <p:ext uri="{BB962C8B-B14F-4D97-AF65-F5344CB8AC3E}">
        <p14:creationId xmlns:p14="http://schemas.microsoft.com/office/powerpoint/2010/main" val="342041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09"/>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HTML SVG Graphics</a:t>
            </a:r>
            <a:endParaRPr lang="en-US" dirty="0"/>
          </a:p>
        </p:txBody>
      </p:sp>
      <p:pic>
        <p:nvPicPr>
          <p:cNvPr id="3" name="Picture 2"/>
          <p:cNvPicPr>
            <a:picLocks noChangeAspect="1"/>
          </p:cNvPicPr>
          <p:nvPr/>
        </p:nvPicPr>
        <p:blipFill>
          <a:blip r:embed="rId2"/>
          <a:stretch>
            <a:fillRect/>
          </a:stretch>
        </p:blipFill>
        <p:spPr>
          <a:xfrm>
            <a:off x="879143" y="1619392"/>
            <a:ext cx="10544385" cy="1819843"/>
          </a:xfrm>
          <a:prstGeom prst="rect">
            <a:avLst/>
          </a:prstGeom>
        </p:spPr>
      </p:pic>
      <p:pic>
        <p:nvPicPr>
          <p:cNvPr id="6" name="Picture 5"/>
          <p:cNvPicPr>
            <a:picLocks noChangeAspect="1"/>
          </p:cNvPicPr>
          <p:nvPr/>
        </p:nvPicPr>
        <p:blipFill>
          <a:blip r:embed="rId3"/>
          <a:stretch>
            <a:fillRect/>
          </a:stretch>
        </p:blipFill>
        <p:spPr>
          <a:xfrm>
            <a:off x="3392393" y="3439235"/>
            <a:ext cx="2583893" cy="3087806"/>
          </a:xfrm>
          <a:prstGeom prst="rect">
            <a:avLst/>
          </a:prstGeom>
        </p:spPr>
      </p:pic>
    </p:spTree>
    <p:extLst>
      <p:ext uri="{BB962C8B-B14F-4D97-AF65-F5344CB8AC3E}">
        <p14:creationId xmlns:p14="http://schemas.microsoft.com/office/powerpoint/2010/main" val="1001180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1"/>
            <a:ext cx="10515600" cy="1325563"/>
          </a:xfrm>
        </p:spPr>
        <p:txBody>
          <a:bodyPr/>
          <a:lstStyle/>
          <a:p>
            <a:pPr algn="ctr">
              <a:lnSpc>
                <a:spcPct val="100000"/>
              </a:lnSpc>
            </a:pPr>
            <a:r>
              <a:rPr lang="en-US" b="1" dirty="0" smtClean="0">
                <a:solidFill>
                  <a:srgbClr val="002060"/>
                </a:solidFill>
              </a:rPr>
              <a:t>HTML Canvas</a:t>
            </a:r>
            <a:r>
              <a:rPr lang="lo-LA" b="1" dirty="0">
                <a:solidFill>
                  <a:srgbClr val="002060"/>
                </a:solidFill>
              </a:rPr>
              <a:t> </a:t>
            </a:r>
            <a:r>
              <a:rPr lang="en-US" b="1" dirty="0" smtClean="0">
                <a:solidFill>
                  <a:srgbClr val="002060"/>
                </a:solidFill>
              </a:rPr>
              <a:t>Graphics</a:t>
            </a:r>
            <a:r>
              <a:rPr lang="lo-LA" b="1" dirty="0" smtClean="0">
                <a:solidFill>
                  <a:srgbClr val="002060"/>
                </a:solidFill>
              </a:rPr>
              <a:t> </a:t>
            </a:r>
            <a:endParaRPr lang="en-US" b="1" dirty="0">
              <a:solidFill>
                <a:srgbClr val="002060"/>
              </a:solidFill>
            </a:endParaRPr>
          </a:p>
        </p:txBody>
      </p:sp>
      <p:sp>
        <p:nvSpPr>
          <p:cNvPr id="3" name="Content Placeholder 2"/>
          <p:cNvSpPr>
            <a:spLocks noGrp="1"/>
          </p:cNvSpPr>
          <p:nvPr>
            <p:ph idx="1"/>
          </p:nvPr>
        </p:nvSpPr>
        <p:spPr>
          <a:xfrm>
            <a:off x="838200" y="1511720"/>
            <a:ext cx="10515600" cy="5025557"/>
          </a:xfrm>
        </p:spPr>
        <p:txBody>
          <a:bodyPr>
            <a:normAutofit/>
          </a:bodyPr>
          <a:lstStyle/>
          <a:p>
            <a:pPr lvl="1">
              <a:lnSpc>
                <a:spcPct val="100000"/>
              </a:lnSpc>
            </a:pPr>
            <a:r>
              <a:rPr lang="en-US" sz="2600" dirty="0" smtClean="0"/>
              <a:t>The </a:t>
            </a:r>
            <a:r>
              <a:rPr lang="en-US" sz="2600" dirty="0"/>
              <a:t>HTML &lt;canvas&gt; element is used to draw graphics, on the fly, via JavaScript.</a:t>
            </a:r>
          </a:p>
          <a:p>
            <a:pPr lvl="1">
              <a:lnSpc>
                <a:spcPct val="100000"/>
              </a:lnSpc>
            </a:pPr>
            <a:r>
              <a:rPr lang="en-US" sz="2600" dirty="0"/>
              <a:t>The &lt;canvas&gt; element is only a container for graphics. You must use JavaScript to actually draw the graphics.</a:t>
            </a:r>
          </a:p>
          <a:p>
            <a:pPr lvl="1">
              <a:lnSpc>
                <a:spcPct val="100000"/>
              </a:lnSpc>
            </a:pPr>
            <a:r>
              <a:rPr lang="en-US" sz="2600" dirty="0"/>
              <a:t>Canvas has several methods for drawing paths, boxes, circles, text, and adding images.</a:t>
            </a:r>
          </a:p>
          <a:p>
            <a:pPr>
              <a:lnSpc>
                <a:spcPct val="100000"/>
              </a:lnSpc>
            </a:pPr>
            <a:endParaRPr lang="en-US" dirty="0"/>
          </a:p>
        </p:txBody>
      </p:sp>
      <p:pic>
        <p:nvPicPr>
          <p:cNvPr id="5" name="Picture 4"/>
          <p:cNvPicPr>
            <a:picLocks noChangeAspect="1"/>
          </p:cNvPicPr>
          <p:nvPr/>
        </p:nvPicPr>
        <p:blipFill>
          <a:blip r:embed="rId2"/>
          <a:stretch>
            <a:fillRect/>
          </a:stretch>
        </p:blipFill>
        <p:spPr>
          <a:xfrm>
            <a:off x="1433653" y="4275020"/>
            <a:ext cx="10467193" cy="2473211"/>
          </a:xfrm>
          <a:prstGeom prst="rect">
            <a:avLst/>
          </a:prstGeom>
        </p:spPr>
      </p:pic>
    </p:spTree>
    <p:extLst>
      <p:ext uri="{BB962C8B-B14F-4D97-AF65-F5344CB8AC3E}">
        <p14:creationId xmlns:p14="http://schemas.microsoft.com/office/powerpoint/2010/main" val="599955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21"/>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sp>
        <p:nvSpPr>
          <p:cNvPr id="3" name="Content Placeholder 2"/>
          <p:cNvSpPr>
            <a:spLocks noGrp="1"/>
          </p:cNvSpPr>
          <p:nvPr>
            <p:ph idx="1"/>
          </p:nvPr>
        </p:nvSpPr>
        <p:spPr>
          <a:xfrm>
            <a:off x="838200" y="1353683"/>
            <a:ext cx="10515600" cy="5327335"/>
          </a:xfrm>
        </p:spPr>
        <p:txBody>
          <a:bodyPr>
            <a:normAutofit fontScale="77500" lnSpcReduction="20000"/>
          </a:bodyPr>
          <a:lstStyle/>
          <a:p>
            <a:pPr>
              <a:lnSpc>
                <a:spcPct val="120000"/>
              </a:lnSpc>
            </a:pPr>
            <a:r>
              <a:rPr lang="en-US" sz="2600" dirty="0"/>
              <a:t>HTML Canvas Can Draw Text</a:t>
            </a:r>
          </a:p>
          <a:p>
            <a:pPr lvl="1">
              <a:lnSpc>
                <a:spcPct val="120000"/>
              </a:lnSpc>
            </a:pPr>
            <a:r>
              <a:rPr lang="en-US" sz="2600" dirty="0"/>
              <a:t>Canvas can draw colorful text, with or without animation</a:t>
            </a:r>
            <a:r>
              <a:rPr lang="en-US" sz="2600" dirty="0" smtClean="0"/>
              <a:t>.</a:t>
            </a:r>
          </a:p>
          <a:p>
            <a:pPr>
              <a:lnSpc>
                <a:spcPct val="120000"/>
              </a:lnSpc>
            </a:pPr>
            <a:r>
              <a:rPr lang="en-US" sz="2600" dirty="0"/>
              <a:t>HTML Canvas Can Draw Graphics</a:t>
            </a:r>
          </a:p>
          <a:p>
            <a:pPr lvl="1">
              <a:lnSpc>
                <a:spcPct val="120000"/>
              </a:lnSpc>
            </a:pPr>
            <a:r>
              <a:rPr lang="en-US" sz="2600" dirty="0"/>
              <a:t>Canvas has great features for graphical data presentation with an imagery of graphs and charts</a:t>
            </a:r>
            <a:r>
              <a:rPr lang="en-US" sz="2600" dirty="0" smtClean="0"/>
              <a:t>.</a:t>
            </a:r>
          </a:p>
          <a:p>
            <a:pPr>
              <a:lnSpc>
                <a:spcPct val="120000"/>
              </a:lnSpc>
            </a:pPr>
            <a:r>
              <a:rPr lang="en-US" sz="2600" dirty="0"/>
              <a:t>HTML Canvas Can be Animated</a:t>
            </a:r>
          </a:p>
          <a:p>
            <a:pPr lvl="1">
              <a:lnSpc>
                <a:spcPct val="120000"/>
              </a:lnSpc>
            </a:pPr>
            <a:r>
              <a:rPr lang="en-US" sz="2600" dirty="0"/>
              <a:t>Canvas objects can move. Everything is possible: from simple bouncing balls to complex animations</a:t>
            </a:r>
            <a:r>
              <a:rPr lang="en-US" sz="2600" dirty="0" smtClean="0"/>
              <a:t>.</a:t>
            </a:r>
          </a:p>
          <a:p>
            <a:pPr>
              <a:lnSpc>
                <a:spcPct val="120000"/>
              </a:lnSpc>
            </a:pPr>
            <a:r>
              <a:rPr lang="en-US" sz="2600" dirty="0"/>
              <a:t>HTML Canvas Can be Interactive</a:t>
            </a:r>
          </a:p>
          <a:p>
            <a:pPr lvl="1">
              <a:lnSpc>
                <a:spcPct val="120000"/>
              </a:lnSpc>
            </a:pPr>
            <a:r>
              <a:rPr lang="en-US" sz="2600" dirty="0"/>
              <a:t>Canvas can respond to JavaScript events.</a:t>
            </a:r>
          </a:p>
          <a:p>
            <a:pPr lvl="1">
              <a:lnSpc>
                <a:spcPct val="120000"/>
              </a:lnSpc>
            </a:pPr>
            <a:r>
              <a:rPr lang="en-US" sz="2600" dirty="0"/>
              <a:t>Canvas can respond to any user action (key clicks, mouse clicks, button clicks, finger movement).</a:t>
            </a:r>
          </a:p>
          <a:p>
            <a:pPr>
              <a:lnSpc>
                <a:spcPct val="120000"/>
              </a:lnSpc>
            </a:pPr>
            <a:r>
              <a:rPr lang="en-US" sz="2600" dirty="0"/>
              <a:t>HTML Canvas Can be Used in Games</a:t>
            </a:r>
          </a:p>
          <a:p>
            <a:pPr lvl="1">
              <a:lnSpc>
                <a:spcPct val="120000"/>
              </a:lnSpc>
            </a:pPr>
            <a:r>
              <a:rPr lang="en-US" sz="2600" dirty="0"/>
              <a:t>Canvas' methods for animations, offer a lot of possibilities for HTML gaming applications</a:t>
            </a:r>
            <a:r>
              <a:rPr lang="en-US" sz="2600" dirty="0" smtClean="0"/>
              <a:t>.</a:t>
            </a:r>
            <a:endParaRPr lang="en-US" dirty="0"/>
          </a:p>
          <a:p>
            <a:pPr>
              <a:lnSpc>
                <a:spcPct val="120000"/>
              </a:lnSpc>
            </a:pPr>
            <a:endParaRPr lang="en-US" dirty="0"/>
          </a:p>
        </p:txBody>
      </p:sp>
    </p:spTree>
    <p:extLst>
      <p:ext uri="{BB962C8B-B14F-4D97-AF65-F5344CB8AC3E}">
        <p14:creationId xmlns:p14="http://schemas.microsoft.com/office/powerpoint/2010/main" val="2753344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401"/>
            <a:ext cx="10515600" cy="1325563"/>
          </a:xfrm>
        </p:spPr>
        <p:txBody>
          <a:bodyPr/>
          <a:lstStyle/>
          <a:p>
            <a:pPr algn="ctr"/>
            <a:r>
              <a:rPr lang="en-US" b="1" dirty="0">
                <a:solidFill>
                  <a:srgbClr val="002060"/>
                </a:solidFill>
              </a:rPr>
              <a:t>HTML Canvas </a:t>
            </a:r>
            <a:r>
              <a:rPr lang="en-US" b="1" dirty="0" smtClean="0">
                <a:solidFill>
                  <a:srgbClr val="002060"/>
                </a:solidFill>
              </a:rPr>
              <a:t>Coordinates</a:t>
            </a:r>
            <a:endParaRPr lang="en-US" b="1" dirty="0">
              <a:solidFill>
                <a:srgbClr val="002060"/>
              </a:solidFill>
            </a:endParaRPr>
          </a:p>
        </p:txBody>
      </p:sp>
      <p:sp>
        <p:nvSpPr>
          <p:cNvPr id="3" name="Content Placeholder 2"/>
          <p:cNvSpPr>
            <a:spLocks noGrp="1"/>
          </p:cNvSpPr>
          <p:nvPr>
            <p:ph idx="1"/>
          </p:nvPr>
        </p:nvSpPr>
        <p:spPr>
          <a:xfrm>
            <a:off x="838200" y="1563335"/>
            <a:ext cx="10515600" cy="4896463"/>
          </a:xfrm>
        </p:spPr>
        <p:txBody>
          <a:bodyPr>
            <a:normAutofit/>
          </a:bodyPr>
          <a:lstStyle/>
          <a:p>
            <a:r>
              <a:rPr lang="en-US" dirty="0"/>
              <a:t>Canvas Coordinates</a:t>
            </a:r>
          </a:p>
          <a:p>
            <a:pPr lvl="1"/>
            <a:r>
              <a:rPr lang="en-US" dirty="0"/>
              <a:t>The HTML canvas is a two-dimensional grid.</a:t>
            </a:r>
          </a:p>
          <a:p>
            <a:pPr lvl="1"/>
            <a:r>
              <a:rPr lang="en-US" dirty="0"/>
              <a:t>The upper-left corner of the canvas has the coordinates (0,0)</a:t>
            </a:r>
          </a:p>
          <a:p>
            <a:pPr>
              <a:lnSpc>
                <a:spcPct val="120000"/>
              </a:lnSpc>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105" y="2934930"/>
            <a:ext cx="3893574" cy="3893574"/>
          </a:xfrm>
          <a:prstGeom prst="rect">
            <a:avLst/>
          </a:prstGeom>
        </p:spPr>
      </p:pic>
    </p:spTree>
    <p:extLst>
      <p:ext uri="{BB962C8B-B14F-4D97-AF65-F5344CB8AC3E}">
        <p14:creationId xmlns:p14="http://schemas.microsoft.com/office/powerpoint/2010/main" val="3632433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7"/>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sp>
        <p:nvSpPr>
          <p:cNvPr id="3" name="Content Placeholder 2"/>
          <p:cNvSpPr>
            <a:spLocks noGrp="1"/>
          </p:cNvSpPr>
          <p:nvPr>
            <p:ph idx="1"/>
          </p:nvPr>
        </p:nvSpPr>
        <p:spPr>
          <a:xfrm>
            <a:off x="838200" y="1784558"/>
            <a:ext cx="10515600" cy="4793224"/>
          </a:xfrm>
        </p:spPr>
        <p:txBody>
          <a:bodyPr>
            <a:normAutofit/>
          </a:bodyPr>
          <a:lstStyle/>
          <a:p>
            <a:r>
              <a:rPr lang="en-US" dirty="0"/>
              <a:t>Draw a Line</a:t>
            </a:r>
          </a:p>
          <a:p>
            <a:pPr lvl="1"/>
            <a:r>
              <a:rPr lang="en-US" dirty="0"/>
              <a:t>To draw a straight line on a canvas, use the following methods:</a:t>
            </a:r>
          </a:p>
          <a:p>
            <a:pPr lvl="1"/>
            <a:r>
              <a:rPr lang="en-US" dirty="0" err="1"/>
              <a:t>moveTo</a:t>
            </a:r>
            <a:r>
              <a:rPr lang="en-US" dirty="0"/>
              <a:t>(</a:t>
            </a:r>
            <a:r>
              <a:rPr lang="en-US" i="1" dirty="0" err="1"/>
              <a:t>x,y</a:t>
            </a:r>
            <a:r>
              <a:rPr lang="en-US" dirty="0"/>
              <a:t>) - defines the starting point of the line</a:t>
            </a:r>
          </a:p>
          <a:p>
            <a:pPr lvl="1"/>
            <a:r>
              <a:rPr lang="en-US" dirty="0" err="1"/>
              <a:t>lineTo</a:t>
            </a:r>
            <a:r>
              <a:rPr lang="en-US" dirty="0"/>
              <a:t>(</a:t>
            </a:r>
            <a:r>
              <a:rPr lang="en-US" i="1" dirty="0" err="1"/>
              <a:t>x,y</a:t>
            </a:r>
            <a:r>
              <a:rPr lang="en-US" dirty="0"/>
              <a:t>) - defines the ending point of the line</a:t>
            </a:r>
          </a:p>
          <a:p>
            <a:r>
              <a:rPr lang="en-US" dirty="0"/>
              <a:t>To actually draw the line, you must use one of the "ink" methods, like stroke().</a:t>
            </a:r>
          </a:p>
          <a:p>
            <a:pPr>
              <a:lnSpc>
                <a:spcPct val="120000"/>
              </a:lnSpc>
            </a:pPr>
            <a:endParaRPr lang="en-US" dirty="0"/>
          </a:p>
        </p:txBody>
      </p:sp>
    </p:spTree>
    <p:extLst>
      <p:ext uri="{BB962C8B-B14F-4D97-AF65-F5344CB8AC3E}">
        <p14:creationId xmlns:p14="http://schemas.microsoft.com/office/powerpoint/2010/main" val="3927723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7"/>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pic>
        <p:nvPicPr>
          <p:cNvPr id="5" name="Picture 4"/>
          <p:cNvPicPr>
            <a:picLocks noChangeAspect="1"/>
          </p:cNvPicPr>
          <p:nvPr/>
        </p:nvPicPr>
        <p:blipFill>
          <a:blip r:embed="rId2"/>
          <a:stretch>
            <a:fillRect/>
          </a:stretch>
        </p:blipFill>
        <p:spPr>
          <a:xfrm>
            <a:off x="255603" y="1631696"/>
            <a:ext cx="11688879" cy="4754353"/>
          </a:xfrm>
          <a:prstGeom prst="rect">
            <a:avLst/>
          </a:prstGeom>
        </p:spPr>
      </p:pic>
    </p:spTree>
    <p:extLst>
      <p:ext uri="{BB962C8B-B14F-4D97-AF65-F5344CB8AC3E}">
        <p14:creationId xmlns:p14="http://schemas.microsoft.com/office/powerpoint/2010/main" val="2209723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7"/>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sp>
        <p:nvSpPr>
          <p:cNvPr id="3" name="Content Placeholder 2"/>
          <p:cNvSpPr>
            <a:spLocks noGrp="1"/>
          </p:cNvSpPr>
          <p:nvPr>
            <p:ph idx="1"/>
          </p:nvPr>
        </p:nvSpPr>
        <p:spPr>
          <a:xfrm>
            <a:off x="838200" y="1784558"/>
            <a:ext cx="10515600" cy="4793224"/>
          </a:xfrm>
        </p:spPr>
        <p:txBody>
          <a:bodyPr>
            <a:normAutofit/>
          </a:bodyPr>
          <a:lstStyle/>
          <a:p>
            <a:r>
              <a:rPr lang="en-US" dirty="0"/>
              <a:t>Draw a Circle</a:t>
            </a:r>
          </a:p>
          <a:p>
            <a:pPr lvl="1"/>
            <a:r>
              <a:rPr lang="en-US" dirty="0"/>
              <a:t>To draw a circle on a canvas, use the following methods:</a:t>
            </a:r>
          </a:p>
          <a:p>
            <a:pPr lvl="1"/>
            <a:r>
              <a:rPr lang="en-US" dirty="0" err="1"/>
              <a:t>beginPath</a:t>
            </a:r>
            <a:r>
              <a:rPr lang="en-US" dirty="0"/>
              <a:t>() - begins a path</a:t>
            </a:r>
          </a:p>
          <a:p>
            <a:pPr lvl="1"/>
            <a:r>
              <a:rPr lang="en-US" dirty="0"/>
              <a:t>arc(</a:t>
            </a:r>
            <a:r>
              <a:rPr lang="en-US" dirty="0" err="1"/>
              <a:t>x,y,r,startangle,endangle</a:t>
            </a:r>
            <a:r>
              <a:rPr lang="en-US" dirty="0"/>
              <a:t>) - creates an arc/curve. To create a circle with arc(): Set start angle to 0 and end angle to 2*</a:t>
            </a:r>
            <a:r>
              <a:rPr lang="en-US" dirty="0" err="1"/>
              <a:t>Math.PI</a:t>
            </a:r>
            <a:r>
              <a:rPr lang="en-US" dirty="0"/>
              <a:t>. </a:t>
            </a:r>
            <a:endParaRPr lang="en-US" dirty="0" smtClean="0"/>
          </a:p>
          <a:p>
            <a:pPr lvl="1"/>
            <a:r>
              <a:rPr lang="en-US" dirty="0" smtClean="0"/>
              <a:t>The </a:t>
            </a:r>
            <a:r>
              <a:rPr lang="en-US" dirty="0"/>
              <a:t>x and y parameters define the x- and y-coordinates of the center of the circle. The r parameter defines the radius of the circle.</a:t>
            </a:r>
          </a:p>
          <a:p>
            <a:pPr>
              <a:lnSpc>
                <a:spcPct val="120000"/>
              </a:lnSpc>
            </a:pPr>
            <a:endParaRPr lang="en-US" dirty="0"/>
          </a:p>
        </p:txBody>
      </p:sp>
    </p:spTree>
    <p:extLst>
      <p:ext uri="{BB962C8B-B14F-4D97-AF65-F5344CB8AC3E}">
        <p14:creationId xmlns:p14="http://schemas.microsoft.com/office/powerpoint/2010/main" val="245081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275"/>
            <a:ext cx="10515600" cy="1325563"/>
          </a:xfrm>
        </p:spPr>
        <p:txBody>
          <a:bodyPr/>
          <a:lstStyle/>
          <a:p>
            <a:pPr algn="ctr"/>
            <a:r>
              <a:rPr lang="lo-LA" b="1" dirty="0">
                <a:solidFill>
                  <a:srgbClr val="002060"/>
                </a:solidFill>
                <a:latin typeface="Saysettha OT" pitchFamily="34" charset="-34"/>
                <a:cs typeface="Saysettha OT" pitchFamily="34" charset="-34"/>
              </a:rPr>
              <a:t>ປະເພດ</a:t>
            </a:r>
            <a:r>
              <a:rPr lang="lo-LA" b="1" dirty="0" smtClean="0">
                <a:solidFill>
                  <a:srgbClr val="002060"/>
                </a:solidFill>
                <a:latin typeface="Saysettha OT" pitchFamily="34" charset="-34"/>
                <a:cs typeface="Saysettha OT" pitchFamily="34" charset="-34"/>
              </a:rPr>
              <a:t>ຂອງຮູບພາບດິຈິຕອນ</a:t>
            </a:r>
            <a:endParaRPr lang="en-US" dirty="0"/>
          </a:p>
        </p:txBody>
      </p:sp>
      <p:sp>
        <p:nvSpPr>
          <p:cNvPr id="3" name="Content Placeholder 2"/>
          <p:cNvSpPr>
            <a:spLocks noGrp="1"/>
          </p:cNvSpPr>
          <p:nvPr>
            <p:ph idx="1"/>
          </p:nvPr>
        </p:nvSpPr>
        <p:spPr>
          <a:xfrm>
            <a:off x="838200" y="1825624"/>
            <a:ext cx="10515600" cy="4698267"/>
          </a:xfrm>
        </p:spPr>
        <p:txBody>
          <a:bodyPr>
            <a:normAutofit/>
          </a:bodyPr>
          <a:lstStyle/>
          <a:p>
            <a:pPr lvl="1"/>
            <a:r>
              <a:rPr lang="lo-LA" sz="2800" dirty="0" smtClean="0">
                <a:latin typeface="Saysettha OT" pitchFamily="34" charset="-34"/>
                <a:cs typeface="Saysettha OT" pitchFamily="34" charset="-34"/>
              </a:rPr>
              <a:t>ແບບ</a:t>
            </a:r>
            <a:r>
              <a:rPr lang="en-US" sz="2800" dirty="0" smtClean="0">
                <a:latin typeface="Saysettha OT" pitchFamily="34" charset="-34"/>
                <a:cs typeface="Saysettha OT" pitchFamily="34" charset="-34"/>
              </a:rPr>
              <a:t> </a:t>
            </a:r>
            <a:r>
              <a:rPr lang="en-US" sz="2800" dirty="0">
                <a:latin typeface="Times New Roman" panose="02020603050405020304" pitchFamily="18" charset="0"/>
                <a:cs typeface="Times New Roman" panose="02020603050405020304" pitchFamily="18" charset="0"/>
              </a:rPr>
              <a:t>Raster</a:t>
            </a:r>
            <a:r>
              <a:rPr lang="en-US" sz="2800" dirty="0">
                <a:latin typeface="Saysettha OT" pitchFamily="34" charset="-34"/>
                <a:cs typeface="Saysettha OT" pitchFamily="34" charset="-34"/>
              </a:rPr>
              <a:t> </a:t>
            </a:r>
            <a:r>
              <a:rPr lang="lo-LA" sz="2800" dirty="0">
                <a:latin typeface="Saysettha OT" pitchFamily="34" charset="-34"/>
                <a:cs typeface="Saysettha OT" pitchFamily="34" charset="-34"/>
              </a:rPr>
              <a:t>ຫຼື ແບບບິດແມັບ </a:t>
            </a:r>
            <a:r>
              <a:rPr lang="en-US" sz="2800" dirty="0">
                <a:latin typeface="Times New Roman" panose="02020603050405020304" pitchFamily="18" charset="0"/>
                <a:cs typeface="Times New Roman" panose="02020603050405020304" pitchFamily="18" charset="0"/>
              </a:rPr>
              <a:t>(Bitmap Image)</a:t>
            </a:r>
          </a:p>
          <a:p>
            <a:pPr lvl="1"/>
            <a:r>
              <a:rPr lang="lo-LA" sz="2800" dirty="0">
                <a:latin typeface="Saysettha OT" pitchFamily="34" charset="-34"/>
                <a:cs typeface="Saysettha OT" pitchFamily="34" charset="-34"/>
              </a:rPr>
              <a:t>ແບບ </a:t>
            </a:r>
            <a:r>
              <a:rPr lang="en-US" sz="2800" dirty="0">
                <a:latin typeface="Times New Roman" panose="02020603050405020304" pitchFamily="18" charset="0"/>
                <a:cs typeface="Times New Roman" panose="02020603050405020304" pitchFamily="18" charset="0"/>
              </a:rPr>
              <a:t>Vector</a:t>
            </a:r>
            <a:r>
              <a:rPr lang="lo-LA" sz="2800" dirty="0">
                <a:latin typeface="Times New Roman" panose="02020603050405020304" pitchFamily="18" charset="0"/>
                <a:cs typeface="Saysettha OT" pitchFamily="34" charset="-34"/>
              </a:rPr>
              <a:t> </a:t>
            </a:r>
            <a:r>
              <a:rPr lang="en-US" sz="2800" dirty="0">
                <a:latin typeface="Times New Roman" panose="02020603050405020304" pitchFamily="18" charset="0"/>
                <a:cs typeface="Times New Roman" panose="02020603050405020304" pitchFamily="18" charset="0"/>
              </a:rPr>
              <a:t>(Vector Image)</a:t>
            </a:r>
            <a:endParaRPr lang="lo-LA" sz="2800" dirty="0">
              <a:latin typeface="Times New Roman" panose="02020603050405020304" pitchFamily="18" charset="0"/>
              <a:cs typeface="Saysettha OT" pitchFamily="34" charset="-34"/>
            </a:endParaRPr>
          </a:p>
          <a:p>
            <a:endParaRPr lang="en-US" dirty="0"/>
          </a:p>
        </p:txBody>
      </p:sp>
    </p:spTree>
    <p:extLst>
      <p:ext uri="{BB962C8B-B14F-4D97-AF65-F5344CB8AC3E}">
        <p14:creationId xmlns:p14="http://schemas.microsoft.com/office/powerpoint/2010/main" val="970092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7"/>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pic>
        <p:nvPicPr>
          <p:cNvPr id="3" name="Picture 2"/>
          <p:cNvPicPr>
            <a:picLocks noChangeAspect="1"/>
          </p:cNvPicPr>
          <p:nvPr/>
        </p:nvPicPr>
        <p:blipFill>
          <a:blip r:embed="rId2"/>
          <a:stretch>
            <a:fillRect/>
          </a:stretch>
        </p:blipFill>
        <p:spPr>
          <a:xfrm>
            <a:off x="488111" y="1643216"/>
            <a:ext cx="11186282" cy="4299532"/>
          </a:xfrm>
          <a:prstGeom prst="rect">
            <a:avLst/>
          </a:prstGeom>
        </p:spPr>
      </p:pic>
    </p:spTree>
    <p:extLst>
      <p:ext uri="{BB962C8B-B14F-4D97-AF65-F5344CB8AC3E}">
        <p14:creationId xmlns:p14="http://schemas.microsoft.com/office/powerpoint/2010/main" val="1864870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7"/>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sp>
        <p:nvSpPr>
          <p:cNvPr id="3" name="Content Placeholder 2"/>
          <p:cNvSpPr>
            <a:spLocks noGrp="1"/>
          </p:cNvSpPr>
          <p:nvPr>
            <p:ph idx="1"/>
          </p:nvPr>
        </p:nvSpPr>
        <p:spPr>
          <a:xfrm>
            <a:off x="838200" y="1784558"/>
            <a:ext cx="10515600" cy="4793224"/>
          </a:xfrm>
        </p:spPr>
        <p:txBody>
          <a:bodyPr>
            <a:normAutofit/>
          </a:bodyPr>
          <a:lstStyle/>
          <a:p>
            <a:pPr>
              <a:lnSpc>
                <a:spcPct val="100000"/>
              </a:lnSpc>
            </a:pPr>
            <a:r>
              <a:rPr lang="en-US" dirty="0"/>
              <a:t>Drawing Text on the </a:t>
            </a:r>
            <a:r>
              <a:rPr lang="en-US" dirty="0" smtClean="0"/>
              <a:t>Canvas</a:t>
            </a:r>
          </a:p>
          <a:p>
            <a:pPr>
              <a:lnSpc>
                <a:spcPct val="100000"/>
              </a:lnSpc>
            </a:pPr>
            <a:r>
              <a:rPr lang="en-US" dirty="0" smtClean="0"/>
              <a:t>To </a:t>
            </a:r>
            <a:r>
              <a:rPr lang="en-US" dirty="0"/>
              <a:t>draw text on a canvas, the most important property and methods are:</a:t>
            </a:r>
          </a:p>
          <a:p>
            <a:pPr lvl="1">
              <a:lnSpc>
                <a:spcPct val="100000"/>
              </a:lnSpc>
            </a:pPr>
            <a:r>
              <a:rPr lang="en-US" dirty="0"/>
              <a:t>font - defines the font properties for the text</a:t>
            </a:r>
          </a:p>
          <a:p>
            <a:pPr lvl="1">
              <a:lnSpc>
                <a:spcPct val="100000"/>
              </a:lnSpc>
            </a:pPr>
            <a:r>
              <a:rPr lang="en-US" dirty="0" err="1"/>
              <a:t>fillText</a:t>
            </a:r>
            <a:r>
              <a:rPr lang="en-US" dirty="0"/>
              <a:t>(</a:t>
            </a:r>
            <a:r>
              <a:rPr lang="en-US" i="1" dirty="0" err="1"/>
              <a:t>text,x,y</a:t>
            </a:r>
            <a:r>
              <a:rPr lang="en-US" dirty="0"/>
              <a:t>) - draws "filled" text on the canvas</a:t>
            </a:r>
          </a:p>
          <a:p>
            <a:pPr lvl="1">
              <a:lnSpc>
                <a:spcPct val="100000"/>
              </a:lnSpc>
            </a:pPr>
            <a:r>
              <a:rPr lang="en-US" dirty="0" err="1"/>
              <a:t>strokeText</a:t>
            </a:r>
            <a:r>
              <a:rPr lang="en-US" dirty="0"/>
              <a:t>(</a:t>
            </a:r>
            <a:r>
              <a:rPr lang="en-US" i="1" dirty="0" err="1"/>
              <a:t>text,x,y</a:t>
            </a:r>
            <a:r>
              <a:rPr lang="en-US" dirty="0"/>
              <a:t>) - draws text on the canvas (no fill</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192483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7"/>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pic>
        <p:nvPicPr>
          <p:cNvPr id="4" name="Picture 3"/>
          <p:cNvPicPr>
            <a:picLocks noChangeAspect="1"/>
          </p:cNvPicPr>
          <p:nvPr/>
        </p:nvPicPr>
        <p:blipFill>
          <a:blip r:embed="rId2"/>
          <a:stretch>
            <a:fillRect/>
          </a:stretch>
        </p:blipFill>
        <p:spPr>
          <a:xfrm>
            <a:off x="1192314" y="1366227"/>
            <a:ext cx="7155273" cy="5369471"/>
          </a:xfrm>
          <a:prstGeom prst="rect">
            <a:avLst/>
          </a:prstGeom>
        </p:spPr>
      </p:pic>
    </p:spTree>
    <p:extLst>
      <p:ext uri="{BB962C8B-B14F-4D97-AF65-F5344CB8AC3E}">
        <p14:creationId xmlns:p14="http://schemas.microsoft.com/office/powerpoint/2010/main" val="2497262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49"/>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pic>
        <p:nvPicPr>
          <p:cNvPr id="3" name="Picture 2"/>
          <p:cNvPicPr>
            <a:picLocks noChangeAspect="1"/>
          </p:cNvPicPr>
          <p:nvPr/>
        </p:nvPicPr>
        <p:blipFill>
          <a:blip r:embed="rId2"/>
          <a:stretch>
            <a:fillRect/>
          </a:stretch>
        </p:blipFill>
        <p:spPr>
          <a:xfrm>
            <a:off x="1207522" y="1469468"/>
            <a:ext cx="7744748" cy="5280672"/>
          </a:xfrm>
          <a:prstGeom prst="rect">
            <a:avLst/>
          </a:prstGeom>
        </p:spPr>
      </p:pic>
    </p:spTree>
    <p:extLst>
      <p:ext uri="{BB962C8B-B14F-4D97-AF65-F5344CB8AC3E}">
        <p14:creationId xmlns:p14="http://schemas.microsoft.com/office/powerpoint/2010/main" val="561343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49"/>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a:solidFill>
                  <a:srgbClr val="002060"/>
                </a:solidFill>
              </a:rPr>
              <a:t>Graphics</a:t>
            </a:r>
            <a:r>
              <a:rPr lang="lo-LA" b="1" dirty="0">
                <a:solidFill>
                  <a:srgbClr val="002060"/>
                </a:solidFill>
              </a:rPr>
              <a:t> </a:t>
            </a:r>
            <a:endParaRPr lang="en-US" dirty="0"/>
          </a:p>
        </p:txBody>
      </p:sp>
      <p:pic>
        <p:nvPicPr>
          <p:cNvPr id="4" name="Picture 3"/>
          <p:cNvPicPr>
            <a:picLocks noChangeAspect="1"/>
          </p:cNvPicPr>
          <p:nvPr/>
        </p:nvPicPr>
        <p:blipFill>
          <a:blip r:embed="rId2"/>
          <a:stretch>
            <a:fillRect/>
          </a:stretch>
        </p:blipFill>
        <p:spPr>
          <a:xfrm>
            <a:off x="838199" y="1513712"/>
            <a:ext cx="7519819" cy="5167307"/>
          </a:xfrm>
          <a:prstGeom prst="rect">
            <a:avLst/>
          </a:prstGeom>
        </p:spPr>
      </p:pic>
      <p:sp>
        <p:nvSpPr>
          <p:cNvPr id="5" name="Rectangle 4"/>
          <p:cNvSpPr/>
          <p:nvPr/>
        </p:nvSpPr>
        <p:spPr>
          <a:xfrm>
            <a:off x="8383328" y="1513712"/>
            <a:ext cx="3765262" cy="461665"/>
          </a:xfrm>
          <a:prstGeom prst="rect">
            <a:avLst/>
          </a:prstGeom>
        </p:spPr>
        <p:txBody>
          <a:bodyPr wrap="none">
            <a:spAutoFit/>
          </a:bodyPr>
          <a:lstStyle/>
          <a:p>
            <a:r>
              <a:rPr lang="en-US" sz="2400" dirty="0">
                <a:solidFill>
                  <a:srgbClr val="002060"/>
                </a:solidFill>
                <a:latin typeface="Segoe UI" panose="020B0502040204020203" pitchFamily="34" charset="0"/>
              </a:rPr>
              <a:t>Add Color and Center Text</a:t>
            </a:r>
            <a:endParaRPr lang="en-US" sz="2400" i="0" dirty="0">
              <a:solidFill>
                <a:srgbClr val="002060"/>
              </a:solidFill>
              <a:effectLst/>
              <a:latin typeface="Segoe UI" panose="020B0502040204020203" pitchFamily="34" charset="0"/>
            </a:endParaRPr>
          </a:p>
        </p:txBody>
      </p:sp>
    </p:spTree>
    <p:extLst>
      <p:ext uri="{BB962C8B-B14F-4D97-AF65-F5344CB8AC3E}">
        <p14:creationId xmlns:p14="http://schemas.microsoft.com/office/powerpoint/2010/main" val="2087269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05"/>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smtClean="0">
                <a:solidFill>
                  <a:srgbClr val="002060"/>
                </a:solidFill>
              </a:rPr>
              <a:t>Images</a:t>
            </a:r>
            <a:endParaRPr lang="en-US" dirty="0"/>
          </a:p>
        </p:txBody>
      </p:sp>
      <p:sp>
        <p:nvSpPr>
          <p:cNvPr id="3" name="Content Placeholder 2"/>
          <p:cNvSpPr>
            <a:spLocks noGrp="1"/>
          </p:cNvSpPr>
          <p:nvPr>
            <p:ph idx="1"/>
          </p:nvPr>
        </p:nvSpPr>
        <p:spPr>
          <a:xfrm>
            <a:off x="838200" y="1840374"/>
            <a:ext cx="10515600" cy="4351338"/>
          </a:xfrm>
        </p:spPr>
        <p:txBody>
          <a:bodyPr/>
          <a:lstStyle/>
          <a:p>
            <a:pPr>
              <a:lnSpc>
                <a:spcPct val="100000"/>
              </a:lnSpc>
            </a:pPr>
            <a:r>
              <a:rPr lang="en-US" dirty="0"/>
              <a:t>Canvas </a:t>
            </a:r>
            <a:r>
              <a:rPr lang="en-US" dirty="0" smtClean="0"/>
              <a:t>– Images: To </a:t>
            </a:r>
            <a:r>
              <a:rPr lang="en-US" dirty="0"/>
              <a:t>draw an image on a canvas, use the following method:</a:t>
            </a:r>
          </a:p>
          <a:p>
            <a:pPr lvl="1">
              <a:lnSpc>
                <a:spcPct val="100000"/>
              </a:lnSpc>
            </a:pPr>
            <a:r>
              <a:rPr lang="en-US" dirty="0" err="1"/>
              <a:t>drawImage</a:t>
            </a:r>
            <a:r>
              <a:rPr lang="en-US" dirty="0"/>
              <a:t>(</a:t>
            </a:r>
            <a:r>
              <a:rPr lang="en-US" i="1" dirty="0" err="1"/>
              <a:t>image,x,y</a:t>
            </a:r>
            <a:r>
              <a:rPr lang="en-US" dirty="0"/>
              <a:t>)</a:t>
            </a:r>
          </a:p>
          <a:p>
            <a:pPr>
              <a:lnSpc>
                <a:spcPct val="100000"/>
              </a:lnSpc>
            </a:pPr>
            <a:endParaRPr lang="en-US" dirty="0"/>
          </a:p>
        </p:txBody>
      </p:sp>
    </p:spTree>
    <p:extLst>
      <p:ext uri="{BB962C8B-B14F-4D97-AF65-F5344CB8AC3E}">
        <p14:creationId xmlns:p14="http://schemas.microsoft.com/office/powerpoint/2010/main" val="3170022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05"/>
            <a:ext cx="10515600" cy="1325563"/>
          </a:xfrm>
        </p:spPr>
        <p:txBody>
          <a:bodyPr/>
          <a:lstStyle/>
          <a:p>
            <a:pPr algn="ctr"/>
            <a:r>
              <a:rPr lang="en-US" b="1" dirty="0">
                <a:solidFill>
                  <a:srgbClr val="002060"/>
                </a:solidFill>
              </a:rPr>
              <a:t>HTML Canvas</a:t>
            </a:r>
            <a:r>
              <a:rPr lang="lo-LA" b="1" dirty="0">
                <a:solidFill>
                  <a:srgbClr val="002060"/>
                </a:solidFill>
              </a:rPr>
              <a:t> </a:t>
            </a:r>
            <a:r>
              <a:rPr lang="en-US" b="1" dirty="0" smtClean="0">
                <a:solidFill>
                  <a:srgbClr val="002060"/>
                </a:solidFill>
              </a:rPr>
              <a:t>Images</a:t>
            </a:r>
            <a:endParaRPr lang="en-US" dirty="0"/>
          </a:p>
        </p:txBody>
      </p:sp>
      <p:pic>
        <p:nvPicPr>
          <p:cNvPr id="6" name="Picture 5"/>
          <p:cNvPicPr>
            <a:picLocks noChangeAspect="1"/>
          </p:cNvPicPr>
          <p:nvPr/>
        </p:nvPicPr>
        <p:blipFill>
          <a:blip r:embed="rId2"/>
          <a:stretch>
            <a:fillRect/>
          </a:stretch>
        </p:blipFill>
        <p:spPr>
          <a:xfrm>
            <a:off x="705464" y="1966298"/>
            <a:ext cx="2679709" cy="3756077"/>
          </a:xfrm>
          <a:prstGeom prst="rect">
            <a:avLst/>
          </a:prstGeom>
        </p:spPr>
      </p:pic>
      <p:pic>
        <p:nvPicPr>
          <p:cNvPr id="7" name="Picture 6"/>
          <p:cNvPicPr>
            <a:picLocks noChangeAspect="1"/>
          </p:cNvPicPr>
          <p:nvPr/>
        </p:nvPicPr>
        <p:blipFill>
          <a:blip r:embed="rId3"/>
          <a:stretch>
            <a:fillRect/>
          </a:stretch>
        </p:blipFill>
        <p:spPr>
          <a:xfrm>
            <a:off x="3693856" y="2751497"/>
            <a:ext cx="7382182" cy="2970878"/>
          </a:xfrm>
          <a:prstGeom prst="rect">
            <a:avLst/>
          </a:prstGeom>
        </p:spPr>
      </p:pic>
    </p:spTree>
    <p:extLst>
      <p:ext uri="{BB962C8B-B14F-4D97-AF65-F5344CB8AC3E}">
        <p14:creationId xmlns:p14="http://schemas.microsoft.com/office/powerpoint/2010/main" val="525256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normAutofit/>
          </a:bodyPr>
          <a:lstStyle/>
          <a:p>
            <a:pPr algn="ctr"/>
            <a:r>
              <a:rPr lang="en-US" b="1" dirty="0">
                <a:solidFill>
                  <a:srgbClr val="002060"/>
                </a:solidFill>
                <a:latin typeface="Times New Roman" panose="02020603050405020304" pitchFamily="18" charset="0"/>
                <a:cs typeface="Times New Roman" panose="02020603050405020304" pitchFamily="18" charset="0"/>
              </a:rPr>
              <a:t>Drawing shapes with canvas</a:t>
            </a:r>
          </a:p>
        </p:txBody>
      </p:sp>
      <p:sp>
        <p:nvSpPr>
          <p:cNvPr id="3" name="Content Placeholder 2"/>
          <p:cNvSpPr>
            <a:spLocks noGrp="1"/>
          </p:cNvSpPr>
          <p:nvPr>
            <p:ph idx="1"/>
          </p:nvPr>
        </p:nvSpPr>
        <p:spPr>
          <a:xfrm>
            <a:off x="838200" y="1579960"/>
            <a:ext cx="10515600" cy="5066499"/>
          </a:xfrm>
        </p:spPr>
        <p:txBody>
          <a:bodyPr>
            <a:normAutofit fontScale="85000" lnSpcReduction="20000"/>
          </a:bodyPr>
          <a:lstStyle/>
          <a:p>
            <a:pPr>
              <a:lnSpc>
                <a:spcPct val="120000"/>
              </a:lnSpc>
            </a:pPr>
            <a:r>
              <a:rPr lang="en-US" dirty="0" smtClean="0">
                <a:latin typeface="Times New Roman" panose="02020603050405020304" pitchFamily="18" charset="0"/>
                <a:cs typeface="Times New Roman" panose="02020603050405020304" pitchFamily="18" charset="0"/>
              </a:rPr>
              <a:t>&lt;canvas&gt; only supports two primitive shapes: rectangles and paths (lists of points connected by lines). All other shapes must be created by combining one or more paths. </a:t>
            </a:r>
            <a:endParaRPr lang="en-US" b="1" dirty="0" smtClean="0">
              <a:latin typeface="Times New Roman" panose="02020603050405020304" pitchFamily="18" charset="0"/>
              <a:cs typeface="Times New Roman" panose="02020603050405020304" pitchFamily="18" charset="0"/>
            </a:endParaRPr>
          </a:p>
          <a:p>
            <a:pPr>
              <a:lnSpc>
                <a:spcPct val="120000"/>
              </a:lnSpc>
            </a:pPr>
            <a:r>
              <a:rPr lang="en-US" b="1" dirty="0" smtClean="0">
                <a:latin typeface="Times New Roman" panose="02020603050405020304" pitchFamily="18" charset="0"/>
                <a:cs typeface="Times New Roman" panose="02020603050405020304" pitchFamily="18" charset="0"/>
              </a:rPr>
              <a:t>Drawing rectangles</a:t>
            </a:r>
          </a:p>
          <a:p>
            <a:pPr lvl="1">
              <a:lnSpc>
                <a:spcPct val="120000"/>
              </a:lnSpc>
            </a:pPr>
            <a:r>
              <a:rPr lang="en-US" dirty="0">
                <a:latin typeface="Times New Roman" panose="02020603050405020304" pitchFamily="18" charset="0"/>
                <a:cs typeface="Times New Roman" panose="02020603050405020304" pitchFamily="18" charset="0"/>
              </a:rPr>
              <a:t>There are three functions that draw rectangles on the canvas</a:t>
            </a:r>
            <a:r>
              <a:rPr lang="en-US" dirty="0" smtClean="0">
                <a:latin typeface="Times New Roman" panose="02020603050405020304" pitchFamily="18" charset="0"/>
                <a:cs typeface="Times New Roman" panose="02020603050405020304" pitchFamily="18" charset="0"/>
              </a:rPr>
              <a:t>:</a:t>
            </a:r>
          </a:p>
          <a:p>
            <a:pPr lvl="1">
              <a:lnSpc>
                <a:spcPct val="120000"/>
              </a:lnSpc>
            </a:pPr>
            <a:r>
              <a:rPr lang="en-US" b="1" dirty="0" err="1" smtClean="0">
                <a:latin typeface="Times New Roman" panose="02020603050405020304" pitchFamily="18" charset="0"/>
                <a:cs typeface="Times New Roman" panose="02020603050405020304" pitchFamily="18" charset="0"/>
              </a:rPr>
              <a:t>fillRect</a:t>
            </a:r>
            <a:r>
              <a:rPr lang="en-US" b="1" dirty="0" smtClean="0">
                <a:latin typeface="Times New Roman" panose="02020603050405020304" pitchFamily="18" charset="0"/>
                <a:cs typeface="Times New Roman" panose="02020603050405020304" pitchFamily="18" charset="0"/>
              </a:rPr>
              <a:t>(x, y, width, height)</a:t>
            </a:r>
            <a:r>
              <a:rPr lang="en-US" sz="32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Draws </a:t>
            </a:r>
            <a:r>
              <a:rPr lang="en-US" dirty="0">
                <a:latin typeface="Times New Roman" panose="02020603050405020304" pitchFamily="18" charset="0"/>
                <a:cs typeface="Times New Roman" panose="02020603050405020304" pitchFamily="18" charset="0"/>
              </a:rPr>
              <a:t>a filled rectangle.</a:t>
            </a:r>
            <a:endParaRPr lang="en-US" sz="2400" dirty="0">
              <a:latin typeface="Times New Roman" panose="02020603050405020304" pitchFamily="18" charset="0"/>
              <a:cs typeface="Times New Roman" panose="02020603050405020304" pitchFamily="18" charset="0"/>
            </a:endParaRPr>
          </a:p>
          <a:p>
            <a:pPr lvl="1">
              <a:lnSpc>
                <a:spcPct val="120000"/>
              </a:lnSpc>
            </a:pPr>
            <a:r>
              <a:rPr lang="en-US" b="1" dirty="0" smtClean="0">
                <a:latin typeface="Times New Roman" panose="02020603050405020304" pitchFamily="18" charset="0"/>
                <a:cs typeface="Times New Roman" panose="02020603050405020304" pitchFamily="18" charset="0"/>
              </a:rPr>
              <a:t>strokeRect(x</a:t>
            </a:r>
            <a:r>
              <a:rPr lang="en-US" b="1" dirty="0">
                <a:latin typeface="Times New Roman" panose="02020603050405020304" pitchFamily="18" charset="0"/>
                <a:cs typeface="Times New Roman" panose="02020603050405020304" pitchFamily="18" charset="0"/>
              </a:rPr>
              <a:t>, y, width, </a:t>
            </a:r>
            <a:r>
              <a:rPr lang="en-US" b="1" dirty="0" smtClean="0">
                <a:latin typeface="Times New Roman" panose="02020603050405020304" pitchFamily="18" charset="0"/>
                <a:cs typeface="Times New Roman" panose="02020603050405020304" pitchFamily="18" charset="0"/>
              </a:rPr>
              <a:t>height)</a:t>
            </a:r>
            <a:r>
              <a:rPr lang="en-US" sz="32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Draws </a:t>
            </a:r>
            <a:r>
              <a:rPr lang="en-US" dirty="0">
                <a:latin typeface="Times New Roman" panose="02020603050405020304" pitchFamily="18" charset="0"/>
                <a:cs typeface="Times New Roman" panose="02020603050405020304" pitchFamily="18" charset="0"/>
              </a:rPr>
              <a:t>a rectangular outline.</a:t>
            </a:r>
            <a:endParaRPr lang="en-US" sz="2400" dirty="0">
              <a:latin typeface="Times New Roman" panose="02020603050405020304" pitchFamily="18" charset="0"/>
              <a:cs typeface="Times New Roman" panose="02020603050405020304" pitchFamily="18" charset="0"/>
            </a:endParaRPr>
          </a:p>
          <a:p>
            <a:pPr lvl="1">
              <a:lnSpc>
                <a:spcPct val="120000"/>
              </a:lnSpc>
            </a:pPr>
            <a:r>
              <a:rPr lang="en-US" b="1" dirty="0" err="1">
                <a:latin typeface="Times New Roman" panose="02020603050405020304" pitchFamily="18" charset="0"/>
                <a:cs typeface="Times New Roman" panose="02020603050405020304" pitchFamily="18" charset="0"/>
              </a:rPr>
              <a:t>clearRect</a:t>
            </a:r>
            <a:r>
              <a:rPr lang="en-US" b="1" dirty="0">
                <a:latin typeface="Times New Roman" panose="02020603050405020304" pitchFamily="18" charset="0"/>
                <a:cs typeface="Times New Roman" panose="02020603050405020304" pitchFamily="18" charset="0"/>
              </a:rPr>
              <a:t>(x, y, width, </a:t>
            </a:r>
            <a:r>
              <a:rPr lang="en-US" b="1" dirty="0" smtClean="0">
                <a:latin typeface="Times New Roman" panose="02020603050405020304" pitchFamily="18" charset="0"/>
                <a:cs typeface="Times New Roman" panose="02020603050405020304" pitchFamily="18" charset="0"/>
              </a:rPr>
              <a:t>height)</a:t>
            </a:r>
            <a:r>
              <a:rPr lang="en-US" sz="32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Clears </a:t>
            </a:r>
            <a:r>
              <a:rPr lang="en-US" dirty="0">
                <a:latin typeface="Times New Roman" panose="02020603050405020304" pitchFamily="18" charset="0"/>
                <a:cs typeface="Times New Roman" panose="02020603050405020304" pitchFamily="18" charset="0"/>
              </a:rPr>
              <a:t>the specified rectangular area, </a:t>
            </a:r>
            <a:r>
              <a:rPr lang="en-US" dirty="0" smtClean="0">
                <a:latin typeface="Times New Roman" panose="02020603050405020304" pitchFamily="18" charset="0"/>
                <a:cs typeface="Times New Roman" panose="02020603050405020304" pitchFamily="18" charset="0"/>
              </a:rPr>
              <a:t>						               making </a:t>
            </a:r>
            <a:r>
              <a:rPr lang="en-US" dirty="0">
                <a:latin typeface="Times New Roman" panose="02020603050405020304" pitchFamily="18" charset="0"/>
                <a:cs typeface="Times New Roman" panose="02020603050405020304" pitchFamily="18" charset="0"/>
              </a:rPr>
              <a:t>it fully transparent</a:t>
            </a:r>
            <a:r>
              <a:rPr lang="en-US"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nSpc>
                <a:spcPct val="120000"/>
              </a:lnSpc>
            </a:pPr>
            <a:r>
              <a:rPr lang="en-US" dirty="0">
                <a:latin typeface="Times New Roman" panose="02020603050405020304" pitchFamily="18" charset="0"/>
                <a:cs typeface="Times New Roman" panose="02020603050405020304" pitchFamily="18" charset="0"/>
              </a:rPr>
              <a:t>Each of these three functions takes the same parameters. x and y specify the position on the canvas (relative to the origin) of the top-left corner of the rectangle. width and height provide the rectangle's size</a:t>
            </a:r>
            <a:endParaRPr lang="en-US" sz="2400" dirty="0">
              <a:latin typeface="Times New Roman" panose="02020603050405020304" pitchFamily="18" charset="0"/>
              <a:cs typeface="Times New Roman" panose="02020603050405020304" pitchFamily="18" charset="0"/>
            </a:endParaRPr>
          </a:p>
          <a:p>
            <a:pPr lvl="1">
              <a:lnSpc>
                <a:spcPct val="120000"/>
              </a:lnSpc>
            </a:pPr>
            <a:endParaRPr lang="en-US" b="1" dirty="0">
              <a:latin typeface="Times New Roman" panose="02020603050405020304" pitchFamily="18" charset="0"/>
              <a:cs typeface="Times New Roman" panose="02020603050405020304" pitchFamily="18" charset="0"/>
            </a:endParaRPr>
          </a:p>
          <a:p>
            <a:pPr>
              <a:lnSpc>
                <a:spcPct val="120000"/>
              </a:lnSpc>
            </a:pPr>
            <a:endParaRPr lang="en-US" dirty="0"/>
          </a:p>
        </p:txBody>
      </p:sp>
    </p:spTree>
    <p:extLst>
      <p:ext uri="{BB962C8B-B14F-4D97-AF65-F5344CB8AC3E}">
        <p14:creationId xmlns:p14="http://schemas.microsoft.com/office/powerpoint/2010/main" val="1546527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57433" y="0"/>
            <a:ext cx="8734567" cy="6871902"/>
          </a:xfrm>
          <a:prstGeom prst="rect">
            <a:avLst/>
          </a:prstGeom>
        </p:spPr>
      </p:pic>
      <p:sp>
        <p:nvSpPr>
          <p:cNvPr id="6" name="Rectangle 5"/>
          <p:cNvSpPr/>
          <p:nvPr/>
        </p:nvSpPr>
        <p:spPr>
          <a:xfrm>
            <a:off x="313896" y="1778227"/>
            <a:ext cx="2893325" cy="3416320"/>
          </a:xfrm>
          <a:prstGeom prst="rect">
            <a:avLst/>
          </a:prstGeom>
        </p:spPr>
        <p:txBody>
          <a:bodyPr wrap="square">
            <a:spAutoFit/>
          </a:bodyPr>
          <a:lstStyle/>
          <a:p>
            <a:pPr>
              <a:spcAft>
                <a:spcPts val="800"/>
              </a:spcAft>
            </a:pPr>
            <a:r>
              <a:rPr lang="en-US" sz="2400" dirty="0">
                <a:latin typeface="Calibri" panose="020F0502020204030204" pitchFamily="34" charset="0"/>
                <a:ea typeface="Calibri" panose="020F0502020204030204" pitchFamily="34" charset="0"/>
                <a:cs typeface="Cordia New"/>
              </a:rPr>
              <a:t>The script includes a function called draw(), which is executed once the page finishes loading; this is done by listening for the load event on the document</a:t>
            </a:r>
          </a:p>
        </p:txBody>
      </p:sp>
    </p:spTree>
    <p:extLst>
      <p:ext uri="{BB962C8B-B14F-4D97-AF65-F5344CB8AC3E}">
        <p14:creationId xmlns:p14="http://schemas.microsoft.com/office/powerpoint/2010/main" val="489996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5096" y="0"/>
            <a:ext cx="7761057" cy="6858000"/>
          </a:xfrm>
          <a:prstGeom prst="rect">
            <a:avLst/>
          </a:prstGeom>
        </p:spPr>
      </p:pic>
      <p:pic>
        <p:nvPicPr>
          <p:cNvPr id="5" name="Picture 4"/>
          <p:cNvPicPr>
            <a:picLocks noChangeAspect="1"/>
          </p:cNvPicPr>
          <p:nvPr/>
        </p:nvPicPr>
        <p:blipFill>
          <a:blip r:embed="rId3"/>
          <a:stretch>
            <a:fillRect/>
          </a:stretch>
        </p:blipFill>
        <p:spPr>
          <a:xfrm>
            <a:off x="9033184" y="1474464"/>
            <a:ext cx="2239869" cy="3909071"/>
          </a:xfrm>
          <a:prstGeom prst="rect">
            <a:avLst/>
          </a:prstGeom>
        </p:spPr>
      </p:pic>
    </p:spTree>
    <p:extLst>
      <p:ext uri="{BB962C8B-B14F-4D97-AF65-F5344CB8AC3E}">
        <p14:creationId xmlns:p14="http://schemas.microsoft.com/office/powerpoint/2010/main" val="21883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275"/>
            <a:ext cx="10515600" cy="1325563"/>
          </a:xfrm>
        </p:spPr>
        <p:txBody>
          <a:bodyPr/>
          <a:lstStyle/>
          <a:p>
            <a:pPr algn="ctr"/>
            <a:r>
              <a:rPr lang="lo-LA" b="1" dirty="0">
                <a:solidFill>
                  <a:srgbClr val="002060"/>
                </a:solidFill>
                <a:latin typeface="Saysettha OT" pitchFamily="34" charset="-34"/>
                <a:cs typeface="Saysettha OT" pitchFamily="34" charset="-34"/>
              </a:rPr>
              <a:t>ຮູບພາບແບບບິດແມັບ </a:t>
            </a:r>
            <a:r>
              <a:rPr lang="en-US" b="1" dirty="0">
                <a:solidFill>
                  <a:srgbClr val="002060"/>
                </a:solidFill>
                <a:latin typeface="Times New Roman" panose="02020603050405020304" pitchFamily="18" charset="0"/>
                <a:cs typeface="Times New Roman" panose="02020603050405020304" pitchFamily="18" charset="0"/>
              </a:rPr>
              <a:t>(Bitmap Image)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67359"/>
            <a:ext cx="10515600" cy="4698267"/>
          </a:xfrm>
        </p:spPr>
        <p:txBody>
          <a:bodyPr>
            <a:normAutofit fontScale="92500" lnSpcReduction="20000"/>
          </a:bodyPr>
          <a:lstStyle/>
          <a:p>
            <a:pPr>
              <a:lnSpc>
                <a:spcPct val="150000"/>
              </a:lnSpc>
            </a:pPr>
            <a:r>
              <a:rPr lang="lo-LA" dirty="0">
                <a:latin typeface="Saysettha OT" panose="020B0504020207020204" pitchFamily="34" charset="-34"/>
                <a:cs typeface="Saysettha OT" panose="020B0504020207020204" pitchFamily="34" charset="-34"/>
              </a:rPr>
              <a:t>ເປັນພາບທີ່ປະກອບຂື້ນຈາກຈຸດ (ເມັດ) ນ້ອຍໆ ທີ່ເອີ້ນວ່າຟິກເຊວຈຳນວນຫຼາຍທີ່ຮຽນຕໍ່ກັນຈົນເປັນໜຶ່ງພາບ</a:t>
            </a:r>
            <a:r>
              <a:rPr lang="en-US" dirty="0">
                <a:latin typeface="Saysettha OT" panose="020B0504020207020204" pitchFamily="34" charset="-34"/>
                <a:cs typeface="Saysettha OT" panose="020B0504020207020204" pitchFamily="34" charset="-34"/>
              </a:rPr>
              <a:t>. </a:t>
            </a:r>
          </a:p>
          <a:p>
            <a:pPr>
              <a:lnSpc>
                <a:spcPct val="150000"/>
              </a:lnSpc>
            </a:pPr>
            <a:r>
              <a:rPr lang="lo-LA" dirty="0">
                <a:latin typeface="Saysettha OT" panose="020B0504020207020204" pitchFamily="34" charset="-34"/>
                <a:cs typeface="Saysettha OT" panose="020B0504020207020204" pitchFamily="34" charset="-34"/>
              </a:rPr>
              <a:t>ພາບແບບບິດແມັບນີ້ຈະມີຈຳນວນຈຸດຂະໜາດນ້ອຍໆ ຈຳນວນຫຼາຍ, ດັ່ງນັ້ນຕາຂອງມະນຸດບໍ່ສາມາດທີ່ຈະແນມເຫັນ ແລະຈຳແນກລາຍລະອຽດສ່ວນຍ່ອຍນ້ອຍໆນັ້ນໄດ້. </a:t>
            </a:r>
            <a:endParaRPr lang="en-US" dirty="0">
              <a:latin typeface="Saysettha OT" panose="020B0504020207020204" pitchFamily="34" charset="-34"/>
              <a:cs typeface="Saysettha OT" panose="020B0504020207020204" pitchFamily="34" charset="-34"/>
            </a:endParaRPr>
          </a:p>
          <a:p>
            <a:pPr>
              <a:lnSpc>
                <a:spcPct val="150000"/>
              </a:lnSpc>
            </a:pPr>
            <a:r>
              <a:rPr lang="lo-LA" dirty="0">
                <a:latin typeface="Saysettha OT" panose="020B0504020207020204" pitchFamily="34" charset="-34"/>
                <a:cs typeface="Saysettha OT" panose="020B0504020207020204" pitchFamily="34" charset="-34"/>
              </a:rPr>
              <a:t>ແຕ່ເມື່ອລອງຂະຫຍາຍພາບເບິ່ງຈະເຫັນເປັນຮູບຕາຕະລາງ ຍິ່ງຂະຫຍາຍໃຫ່ຍເທົ່າໃດ ຕາຕະລາງສີ່ຫຼ່ຽມກໍ່ຍິ່ງມີຂະໜາດໃຫ່ຍຂື້ນ ຈົນເຮັດໃຫ້ແນມເຫັນຈຸດຂອງພາບ ຫຼືຟິກເຊວ ຈຶງມີຜົນເຮັດໃຫ້ລາຍລະອຽດຂອງພາບມີຄວາມບໍ່ຊັດເຈນຫຼາຍຂື້ນ. </a:t>
            </a:r>
            <a:endParaRPr lang="en-US" dirty="0">
              <a:latin typeface="Saysettha OT" pitchFamily="34" charset="-34"/>
              <a:cs typeface="Saysettha OT" pitchFamily="34" charset="-34"/>
            </a:endParaRPr>
          </a:p>
        </p:txBody>
      </p:sp>
    </p:spTree>
    <p:extLst>
      <p:ext uri="{BB962C8B-B14F-4D97-AF65-F5344CB8AC3E}">
        <p14:creationId xmlns:p14="http://schemas.microsoft.com/office/powerpoint/2010/main" val="40235178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normAutofit/>
          </a:bodyPr>
          <a:lstStyle/>
          <a:p>
            <a:r>
              <a:rPr lang="en-US" b="1" dirty="0">
                <a:solidFill>
                  <a:srgbClr val="002060"/>
                </a:solidFill>
                <a:latin typeface="Times New Roman" panose="02020603050405020304" pitchFamily="18" charset="0"/>
                <a:cs typeface="Times New Roman" panose="02020603050405020304" pitchFamily="18" charset="0"/>
              </a:rPr>
              <a:t>Drawing shapes with canvas</a:t>
            </a:r>
          </a:p>
        </p:txBody>
      </p:sp>
      <p:pic>
        <p:nvPicPr>
          <p:cNvPr id="4" name="Picture 3"/>
          <p:cNvPicPr>
            <a:picLocks noChangeAspect="1"/>
          </p:cNvPicPr>
          <p:nvPr/>
        </p:nvPicPr>
        <p:blipFill>
          <a:blip r:embed="rId2"/>
          <a:stretch>
            <a:fillRect/>
          </a:stretch>
        </p:blipFill>
        <p:spPr>
          <a:xfrm>
            <a:off x="660354" y="1901943"/>
            <a:ext cx="7494993" cy="3816469"/>
          </a:xfrm>
          <a:prstGeom prst="rect">
            <a:avLst/>
          </a:prstGeom>
        </p:spPr>
      </p:pic>
      <p:pic>
        <p:nvPicPr>
          <p:cNvPr id="5" name="Picture 4"/>
          <p:cNvPicPr>
            <a:picLocks noChangeAspect="1"/>
          </p:cNvPicPr>
          <p:nvPr/>
        </p:nvPicPr>
        <p:blipFill>
          <a:blip r:embed="rId3"/>
          <a:stretch>
            <a:fillRect/>
          </a:stretch>
        </p:blipFill>
        <p:spPr>
          <a:xfrm>
            <a:off x="8921442" y="52957"/>
            <a:ext cx="2881503" cy="2711000"/>
          </a:xfrm>
          <a:prstGeom prst="rect">
            <a:avLst/>
          </a:prstGeom>
        </p:spPr>
      </p:pic>
      <p:sp>
        <p:nvSpPr>
          <p:cNvPr id="6" name="Rectangle 5"/>
          <p:cNvSpPr/>
          <p:nvPr/>
        </p:nvSpPr>
        <p:spPr>
          <a:xfrm>
            <a:off x="8431948" y="2600184"/>
            <a:ext cx="3370997" cy="3816429"/>
          </a:xfrm>
          <a:prstGeom prst="rect">
            <a:avLst/>
          </a:prstGeom>
        </p:spPr>
        <p:txBody>
          <a:bodyPr wrap="square">
            <a:spAutoFit/>
          </a:bodyPr>
          <a:lstStyle/>
          <a:p>
            <a:pPr>
              <a:lnSpc>
                <a:spcPct val="100000"/>
              </a:lnSpc>
            </a:pPr>
            <a:r>
              <a:rPr lang="en-US" sz="2200" dirty="0" smtClean="0">
                <a:latin typeface="Times New Roman" panose="02020603050405020304" pitchFamily="18" charset="0"/>
                <a:cs typeface="Times New Roman" panose="02020603050405020304" pitchFamily="18" charset="0"/>
              </a:rPr>
              <a:t>The </a:t>
            </a:r>
            <a:r>
              <a:rPr lang="en-US" sz="2200" dirty="0" err="1" smtClean="0">
                <a:latin typeface="Times New Roman" panose="02020603050405020304" pitchFamily="18" charset="0"/>
                <a:cs typeface="Times New Roman" panose="02020603050405020304" pitchFamily="18" charset="0"/>
              </a:rPr>
              <a:t>fillRect</a:t>
            </a:r>
            <a:r>
              <a:rPr lang="en-US" sz="2200" dirty="0" smtClean="0">
                <a:latin typeface="Times New Roman" panose="02020603050405020304" pitchFamily="18" charset="0"/>
                <a:cs typeface="Times New Roman" panose="02020603050405020304" pitchFamily="18" charset="0"/>
              </a:rPr>
              <a:t>() function draws a large black square 100 pixels on each side. </a:t>
            </a:r>
            <a:endParaRPr lang="lo-LA" sz="2200" dirty="0" smtClean="0">
              <a:latin typeface="Times New Roman" panose="02020603050405020304" pitchFamily="18" charset="0"/>
              <a:cs typeface="Times New Roman" panose="02020603050405020304" pitchFamily="18" charset="0"/>
            </a:endParaRPr>
          </a:p>
          <a:p>
            <a:pPr>
              <a:lnSpc>
                <a:spcPct val="100000"/>
              </a:lnSpc>
            </a:pPr>
            <a:r>
              <a:rPr lang="en-US" sz="2200" dirty="0" smtClean="0">
                <a:latin typeface="Times New Roman" panose="02020603050405020304" pitchFamily="18" charset="0"/>
                <a:cs typeface="Times New Roman" panose="02020603050405020304" pitchFamily="18" charset="0"/>
              </a:rPr>
              <a:t>The </a:t>
            </a:r>
            <a:r>
              <a:rPr lang="en-US" sz="2200" dirty="0" err="1" smtClean="0">
                <a:latin typeface="Times New Roman" panose="02020603050405020304" pitchFamily="18" charset="0"/>
                <a:cs typeface="Times New Roman" panose="02020603050405020304" pitchFamily="18" charset="0"/>
              </a:rPr>
              <a:t>clearRect</a:t>
            </a:r>
            <a:r>
              <a:rPr lang="en-US" sz="2200" dirty="0" smtClean="0">
                <a:latin typeface="Times New Roman" panose="02020603050405020304" pitchFamily="18" charset="0"/>
                <a:cs typeface="Times New Roman" panose="02020603050405020304" pitchFamily="18" charset="0"/>
              </a:rPr>
              <a:t>() function then erases a 60x60 pixel square from the center, </a:t>
            </a:r>
            <a:endParaRPr lang="lo-LA" sz="2200" dirty="0">
              <a:latin typeface="Times New Roman" panose="02020603050405020304" pitchFamily="18" charset="0"/>
              <a:cs typeface="Times New Roman" panose="02020603050405020304" pitchFamily="18" charset="0"/>
            </a:endParaRPr>
          </a:p>
          <a:p>
            <a:pPr>
              <a:lnSpc>
                <a:spcPct val="100000"/>
              </a:lnSpc>
            </a:pPr>
            <a:r>
              <a:rPr lang="en-US" sz="2200" dirty="0" smtClean="0">
                <a:latin typeface="Times New Roman" panose="02020603050405020304" pitchFamily="18" charset="0"/>
                <a:cs typeface="Times New Roman" panose="02020603050405020304" pitchFamily="18" charset="0"/>
              </a:rPr>
              <a:t>and then strokeRect() is called to create a rectangular outline 50x50 pixels within the cleared square.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141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Drawing paths</a:t>
            </a:r>
          </a:p>
        </p:txBody>
      </p:sp>
      <p:sp>
        <p:nvSpPr>
          <p:cNvPr id="3" name="Content Placeholder 2"/>
          <p:cNvSpPr>
            <a:spLocks noGrp="1"/>
          </p:cNvSpPr>
          <p:nvPr>
            <p:ph idx="1"/>
          </p:nvPr>
        </p:nvSpPr>
        <p:spPr>
          <a:xfrm>
            <a:off x="838200" y="1539016"/>
            <a:ext cx="10515600" cy="5066499"/>
          </a:xfrm>
        </p:spPr>
        <p:txBody>
          <a:bodyPr/>
          <a:lstStyle/>
          <a:p>
            <a:pPr>
              <a:lnSpc>
                <a:spcPct val="100000"/>
              </a:lnSpc>
            </a:pPr>
            <a:r>
              <a:rPr lang="en-US" dirty="0"/>
              <a:t>A path is a list of points, connected by segments of lines that can be of different shapes, curved or not, of different width and of different color. A path, or even a </a:t>
            </a:r>
            <a:r>
              <a:rPr lang="en-US" dirty="0" err="1"/>
              <a:t>subpath</a:t>
            </a:r>
            <a:r>
              <a:rPr lang="en-US" dirty="0"/>
              <a:t>, can be closed. To make shapes using paths, we take some extra steps</a:t>
            </a:r>
            <a:r>
              <a:rPr lang="en-US" dirty="0" smtClean="0"/>
              <a:t>:</a:t>
            </a:r>
            <a:endParaRPr lang="lo-LA" dirty="0" smtClean="0"/>
          </a:p>
          <a:p>
            <a:pPr marL="971550" lvl="1" indent="-514350">
              <a:lnSpc>
                <a:spcPct val="100000"/>
              </a:lnSpc>
              <a:buFont typeface="+mj-lt"/>
              <a:buAutoNum type="arabicPeriod"/>
            </a:pPr>
            <a:r>
              <a:rPr lang="en-US" dirty="0"/>
              <a:t>First, you create the path.</a:t>
            </a:r>
          </a:p>
          <a:p>
            <a:pPr marL="971550" lvl="1" indent="-514350">
              <a:lnSpc>
                <a:spcPct val="100000"/>
              </a:lnSpc>
              <a:buFont typeface="+mj-lt"/>
              <a:buAutoNum type="arabicPeriod"/>
            </a:pPr>
            <a:r>
              <a:rPr lang="en-US" dirty="0"/>
              <a:t>Then you use </a:t>
            </a:r>
            <a:r>
              <a:rPr lang="en-US" u="sng" dirty="0">
                <a:hlinkClick r:id="rId2"/>
              </a:rPr>
              <a:t>drawing commands</a:t>
            </a:r>
            <a:r>
              <a:rPr lang="en-US" dirty="0"/>
              <a:t> to draw into the path.</a:t>
            </a:r>
          </a:p>
          <a:p>
            <a:pPr marL="971550" lvl="1" indent="-514350">
              <a:lnSpc>
                <a:spcPct val="100000"/>
              </a:lnSpc>
              <a:buFont typeface="+mj-lt"/>
              <a:buAutoNum type="arabicPeriod"/>
            </a:pPr>
            <a:r>
              <a:rPr lang="en-US" dirty="0"/>
              <a:t>Once the path has been created, you can stroke or fill the path to render it.</a:t>
            </a:r>
          </a:p>
          <a:p>
            <a:pPr>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948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Drawing paths</a:t>
            </a:r>
          </a:p>
        </p:txBody>
      </p:sp>
      <p:sp>
        <p:nvSpPr>
          <p:cNvPr id="3" name="Content Placeholder 2"/>
          <p:cNvSpPr>
            <a:spLocks noGrp="1"/>
          </p:cNvSpPr>
          <p:nvPr>
            <p:ph idx="1"/>
          </p:nvPr>
        </p:nvSpPr>
        <p:spPr>
          <a:xfrm>
            <a:off x="838200" y="1539016"/>
            <a:ext cx="10515600" cy="5066499"/>
          </a:xfrm>
        </p:spPr>
        <p:txBody>
          <a:bodyPr>
            <a:normAutofit/>
          </a:bodyPr>
          <a:lstStyle/>
          <a:p>
            <a:pPr>
              <a:lnSpc>
                <a:spcPct val="100000"/>
              </a:lnSpc>
            </a:pPr>
            <a:r>
              <a:rPr lang="en-US" dirty="0"/>
              <a:t>beginPath</a:t>
            </a:r>
            <a:r>
              <a:rPr lang="en-US" dirty="0" smtClean="0"/>
              <a:t>()</a:t>
            </a:r>
            <a:r>
              <a:rPr lang="lo-LA" dirty="0" smtClean="0"/>
              <a:t>  </a:t>
            </a:r>
            <a:r>
              <a:rPr lang="en-US" dirty="0" smtClean="0"/>
              <a:t>Creates </a:t>
            </a:r>
            <a:r>
              <a:rPr lang="en-US" dirty="0"/>
              <a:t>a new path. Once created, future drawing commands are directed into the path and used to build the path up.</a:t>
            </a:r>
          </a:p>
          <a:p>
            <a:pPr>
              <a:lnSpc>
                <a:spcPct val="100000"/>
              </a:lnSpc>
            </a:pPr>
            <a:r>
              <a:rPr lang="en-US" dirty="0" smtClean="0"/>
              <a:t>closePath()</a:t>
            </a:r>
            <a:r>
              <a:rPr lang="lo-LA" dirty="0" smtClean="0"/>
              <a:t> </a:t>
            </a:r>
            <a:r>
              <a:rPr lang="en-US" dirty="0" smtClean="0"/>
              <a:t>Adds</a:t>
            </a:r>
            <a:r>
              <a:rPr lang="en-US" dirty="0"/>
              <a:t> a straight line to the path, going to the start of the current sub-path.</a:t>
            </a:r>
          </a:p>
          <a:p>
            <a:pPr>
              <a:lnSpc>
                <a:spcPct val="100000"/>
              </a:lnSpc>
            </a:pPr>
            <a:r>
              <a:rPr lang="en-US" dirty="0"/>
              <a:t>stroke</a:t>
            </a:r>
            <a:r>
              <a:rPr lang="en-US" dirty="0" smtClean="0"/>
              <a:t>()</a:t>
            </a:r>
            <a:r>
              <a:rPr lang="lo-LA" dirty="0" smtClean="0"/>
              <a:t> </a:t>
            </a:r>
            <a:r>
              <a:rPr lang="en-US" dirty="0" smtClean="0"/>
              <a:t>Draws </a:t>
            </a:r>
            <a:r>
              <a:rPr lang="en-US" dirty="0"/>
              <a:t>the shape by stroking its outline.</a:t>
            </a:r>
          </a:p>
          <a:p>
            <a:pPr>
              <a:lnSpc>
                <a:spcPct val="100000"/>
              </a:lnSpc>
            </a:pPr>
            <a:r>
              <a:rPr lang="en-US" dirty="0"/>
              <a:t>fill</a:t>
            </a:r>
            <a:r>
              <a:rPr lang="en-US" dirty="0" smtClean="0"/>
              <a:t>()</a:t>
            </a:r>
            <a:r>
              <a:rPr lang="lo-LA" dirty="0" smtClean="0"/>
              <a:t> </a:t>
            </a:r>
            <a:r>
              <a:rPr lang="en-US" dirty="0" smtClean="0"/>
              <a:t>Draws </a:t>
            </a:r>
            <a:r>
              <a:rPr lang="en-US" dirty="0"/>
              <a:t>a solid shape by filling the path's content area.</a:t>
            </a:r>
          </a:p>
          <a:p>
            <a:pPr marL="514350" indent="-514350">
              <a:lnSpc>
                <a:spcPct val="100000"/>
              </a:lnSpc>
              <a:buFont typeface="+mj-lt"/>
              <a:buAutoNum type="arabicPeriod"/>
            </a:pPr>
            <a:r>
              <a:rPr lang="en-US" dirty="0"/>
              <a:t>The first step to create a path is to call the beginPath(). Internally, paths are stored as a list of sub-paths (lines, arcs, </a:t>
            </a:r>
            <a:r>
              <a:rPr lang="en-US" dirty="0" err="1"/>
              <a:t>etc</a:t>
            </a:r>
            <a:r>
              <a:rPr lang="en-US" dirty="0"/>
              <a:t>) which together form a shape.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076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Drawing paths</a:t>
            </a:r>
          </a:p>
        </p:txBody>
      </p:sp>
      <p:sp>
        <p:nvSpPr>
          <p:cNvPr id="3" name="Content Placeholder 2"/>
          <p:cNvSpPr>
            <a:spLocks noGrp="1"/>
          </p:cNvSpPr>
          <p:nvPr>
            <p:ph idx="1"/>
          </p:nvPr>
        </p:nvSpPr>
        <p:spPr>
          <a:xfrm>
            <a:off x="838200" y="1539016"/>
            <a:ext cx="10515600" cy="5066499"/>
          </a:xfrm>
        </p:spPr>
        <p:txBody>
          <a:bodyPr>
            <a:normAutofit/>
          </a:bodyPr>
          <a:lstStyle/>
          <a:p>
            <a:pPr marL="514350" indent="-514350">
              <a:lnSpc>
                <a:spcPct val="100000"/>
              </a:lnSpc>
              <a:buFont typeface="+mj-lt"/>
              <a:buAutoNum type="arabicPeriod" startAt="2"/>
            </a:pPr>
            <a:r>
              <a:rPr lang="en-US" dirty="0"/>
              <a:t>The second step is calling the methods that actually specify the paths to be drawn</a:t>
            </a:r>
            <a:r>
              <a:rPr lang="en-US" dirty="0" smtClean="0"/>
              <a:t>.</a:t>
            </a:r>
            <a:endParaRPr lang="lo-LA" dirty="0" smtClean="0"/>
          </a:p>
          <a:p>
            <a:pPr marL="514350" indent="-514350">
              <a:lnSpc>
                <a:spcPct val="100000"/>
              </a:lnSpc>
              <a:buFont typeface="+mj-lt"/>
              <a:buAutoNum type="arabicPeriod" startAt="2"/>
            </a:pPr>
            <a:r>
              <a:rPr lang="en-US" dirty="0"/>
              <a:t>The third, and an optional step, is to call closePath(). This method tries to close the shape by drawing a straight line from the current point to the start. If the shape has already been closed or there's only one point in the list, this function does nothing.</a:t>
            </a:r>
          </a:p>
          <a:p>
            <a:pPr marL="0" indent="0">
              <a:lnSpc>
                <a:spcPct val="100000"/>
              </a:lnSpc>
              <a:buNone/>
            </a:pPr>
            <a:r>
              <a:rPr lang="en-US" dirty="0">
                <a:solidFill>
                  <a:srgbClr val="002060"/>
                </a:solidFill>
              </a:rPr>
              <a:t>Note: </a:t>
            </a:r>
            <a:r>
              <a:rPr lang="en-US" dirty="0"/>
              <a:t>When you call fill(), any open shapes are closed automatically, so you don't have to call closePath(). This is not the case when you call stroke()</a:t>
            </a:r>
          </a:p>
          <a:p>
            <a:pPr marL="514350" indent="-514350">
              <a:lnSpc>
                <a:spcPct val="100000"/>
              </a:lnSpc>
              <a:buFont typeface="+mj-lt"/>
              <a:buAutoNum type="arabicPeriod" startAt="2"/>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234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Drawing a triangle</a:t>
            </a:r>
          </a:p>
        </p:txBody>
      </p:sp>
      <p:pic>
        <p:nvPicPr>
          <p:cNvPr id="5" name="Picture 4"/>
          <p:cNvPicPr>
            <a:picLocks noChangeAspect="1"/>
          </p:cNvPicPr>
          <p:nvPr/>
        </p:nvPicPr>
        <p:blipFill>
          <a:blip r:embed="rId2"/>
          <a:stretch>
            <a:fillRect/>
          </a:stretch>
        </p:blipFill>
        <p:spPr>
          <a:xfrm>
            <a:off x="359036" y="1567857"/>
            <a:ext cx="7304283" cy="4450805"/>
          </a:xfrm>
          <a:prstGeom prst="rect">
            <a:avLst/>
          </a:prstGeom>
        </p:spPr>
      </p:pic>
      <p:pic>
        <p:nvPicPr>
          <p:cNvPr id="6" name="Picture 5"/>
          <p:cNvPicPr>
            <a:picLocks noChangeAspect="1"/>
          </p:cNvPicPr>
          <p:nvPr/>
        </p:nvPicPr>
        <p:blipFill>
          <a:blip r:embed="rId3"/>
          <a:stretch>
            <a:fillRect/>
          </a:stretch>
        </p:blipFill>
        <p:spPr>
          <a:xfrm>
            <a:off x="8494174" y="133110"/>
            <a:ext cx="2819825" cy="3249512"/>
          </a:xfrm>
          <a:prstGeom prst="rect">
            <a:avLst/>
          </a:prstGeom>
        </p:spPr>
      </p:pic>
    </p:spTree>
    <p:extLst>
      <p:ext uri="{BB962C8B-B14F-4D97-AF65-F5344CB8AC3E}">
        <p14:creationId xmlns:p14="http://schemas.microsoft.com/office/powerpoint/2010/main" val="2153790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a:solidFill>
                  <a:srgbClr val="002060"/>
                </a:solidFill>
              </a:rPr>
              <a:t>Differences Between SVG and Canvas</a:t>
            </a:r>
          </a:p>
        </p:txBody>
      </p:sp>
      <p:sp>
        <p:nvSpPr>
          <p:cNvPr id="3" name="Content Placeholder 2"/>
          <p:cNvSpPr>
            <a:spLocks noGrp="1"/>
          </p:cNvSpPr>
          <p:nvPr>
            <p:ph idx="1"/>
          </p:nvPr>
        </p:nvSpPr>
        <p:spPr>
          <a:xfrm>
            <a:off x="838200" y="1539016"/>
            <a:ext cx="10515600" cy="5066499"/>
          </a:xfrm>
        </p:spPr>
        <p:txBody>
          <a:bodyPr>
            <a:normAutofit fontScale="92500" lnSpcReduction="20000"/>
          </a:bodyPr>
          <a:lstStyle/>
          <a:p>
            <a:pPr>
              <a:lnSpc>
                <a:spcPct val="110000"/>
              </a:lnSpc>
            </a:pPr>
            <a:r>
              <a:rPr lang="en-US" dirty="0"/>
              <a:t>SVG is a language for describing 2D graphics in XML.</a:t>
            </a:r>
          </a:p>
          <a:p>
            <a:pPr>
              <a:lnSpc>
                <a:spcPct val="110000"/>
              </a:lnSpc>
            </a:pPr>
            <a:r>
              <a:rPr lang="en-US" dirty="0"/>
              <a:t>Canvas draws 2D graphics, on the fly (with a JavaScript).</a:t>
            </a:r>
          </a:p>
          <a:p>
            <a:pPr>
              <a:lnSpc>
                <a:spcPct val="110000"/>
              </a:lnSpc>
            </a:pPr>
            <a:r>
              <a:rPr lang="en-US" dirty="0"/>
              <a:t>SVG is XML based, which means that every element is available within the SVG </a:t>
            </a:r>
            <a:r>
              <a:rPr lang="en-US" dirty="0" smtClean="0"/>
              <a:t>DOM (Document Object Model). </a:t>
            </a:r>
            <a:r>
              <a:rPr lang="en-US" dirty="0"/>
              <a:t>You can attach JavaScript event handlers for an element.</a:t>
            </a:r>
          </a:p>
          <a:p>
            <a:pPr>
              <a:lnSpc>
                <a:spcPct val="110000"/>
              </a:lnSpc>
            </a:pPr>
            <a:r>
              <a:rPr lang="en-US" dirty="0"/>
              <a:t>In SVG, each drawn shape is remembered as an object. If attributes of an SVG object are changed, the browser can automatically re-render the shape.</a:t>
            </a:r>
          </a:p>
          <a:p>
            <a:pPr>
              <a:lnSpc>
                <a:spcPct val="110000"/>
              </a:lnSpc>
            </a:pPr>
            <a:r>
              <a:rPr lang="en-US" dirty="0"/>
              <a:t>Canvas is rendered pixel by pixel. In canvas, once the graphic is drawn, it is forgotten by the browser. If its position should be changed, the entire scene needs to be redrawn, including any objects that might have been covered by the graphic</a:t>
            </a:r>
            <a:r>
              <a:rPr lang="en-US" dirty="0" smtClean="0"/>
              <a:t>.</a:t>
            </a:r>
            <a:endParaRPr lang="en-US" dirty="0"/>
          </a:p>
        </p:txBody>
      </p:sp>
    </p:spTree>
    <p:extLst>
      <p:ext uri="{BB962C8B-B14F-4D97-AF65-F5344CB8AC3E}">
        <p14:creationId xmlns:p14="http://schemas.microsoft.com/office/powerpoint/2010/main" val="2152753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a:solidFill>
                  <a:srgbClr val="002060"/>
                </a:solidFill>
              </a:rPr>
              <a:t>Comparison of Canvas and SVG</a:t>
            </a:r>
          </a:p>
        </p:txBody>
      </p:sp>
      <p:pic>
        <p:nvPicPr>
          <p:cNvPr id="4" name="Picture 3"/>
          <p:cNvPicPr>
            <a:picLocks noChangeAspect="1"/>
          </p:cNvPicPr>
          <p:nvPr/>
        </p:nvPicPr>
        <p:blipFill>
          <a:blip r:embed="rId2"/>
          <a:stretch>
            <a:fillRect/>
          </a:stretch>
        </p:blipFill>
        <p:spPr>
          <a:xfrm>
            <a:off x="315815" y="1554206"/>
            <a:ext cx="11630949" cy="3495465"/>
          </a:xfrm>
          <a:prstGeom prst="rect">
            <a:avLst/>
          </a:prstGeom>
        </p:spPr>
      </p:pic>
    </p:spTree>
    <p:extLst>
      <p:ext uri="{BB962C8B-B14F-4D97-AF65-F5344CB8AC3E}">
        <p14:creationId xmlns:p14="http://schemas.microsoft.com/office/powerpoint/2010/main" val="41157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275"/>
            <a:ext cx="10515600" cy="1325563"/>
          </a:xfrm>
        </p:spPr>
        <p:txBody>
          <a:bodyPr/>
          <a:lstStyle/>
          <a:p>
            <a:pPr algn="ctr"/>
            <a:r>
              <a:rPr lang="lo-LA" b="1" dirty="0">
                <a:solidFill>
                  <a:srgbClr val="002060"/>
                </a:solidFill>
                <a:latin typeface="Saysettha OT" panose="020B0504020207020204" pitchFamily="34" charset="-34"/>
                <a:cs typeface="Saysettha OT" panose="020B0504020207020204" pitchFamily="34" charset="-34"/>
              </a:rPr>
              <a:t>ຮູບພາບແບບເວັກເຕີ </a:t>
            </a:r>
            <a:r>
              <a:rPr lang="en-US" b="1" dirty="0">
                <a:solidFill>
                  <a:srgbClr val="002060"/>
                </a:solidFill>
                <a:latin typeface="Times New Roman" panose="02020603050405020304" pitchFamily="18" charset="0"/>
                <a:cs typeface="Times New Roman" panose="02020603050405020304" pitchFamily="18" charset="0"/>
              </a:rPr>
              <a:t>(Vector Image)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67359"/>
            <a:ext cx="10515600" cy="4698267"/>
          </a:xfrm>
        </p:spPr>
        <p:txBody>
          <a:bodyPr>
            <a:normAutofit fontScale="92500" lnSpcReduction="10000"/>
          </a:bodyPr>
          <a:lstStyle/>
          <a:p>
            <a:pPr>
              <a:lnSpc>
                <a:spcPct val="110000"/>
              </a:lnSpc>
            </a:pPr>
            <a:r>
              <a:rPr lang="lo-LA" dirty="0">
                <a:latin typeface="Saysettha OT" panose="020B0504020207020204" pitchFamily="34" charset="-34"/>
                <a:cs typeface="Saysettha OT" panose="020B0504020207020204" pitchFamily="34" charset="-34"/>
              </a:rPr>
              <a:t>ຮູບພາບແບບເວັກເຕີຈະມີຄຸນສົມບັດແຕກຕ່າງກັບແບບບິດແມັບຄື: ພາບປະເພດນີ້ບໍ່ວ່າຈະຂະຫຍາຍໃຫ່ຍເທົ່າໃດ ກໍ່ຍັງຄົງລາຍລະອຽດ ແລະຄວາມຄົມຊັດໄວ້ໄດ້ດັ່ງເດີມແບບບໍ່ມີບ່ອນຜິດພ້ຽນ. </a:t>
            </a:r>
            <a:endParaRPr lang="en-US" dirty="0">
              <a:latin typeface="Saysettha OT" panose="020B0504020207020204" pitchFamily="34" charset="-34"/>
              <a:cs typeface="Saysettha OT" panose="020B0504020207020204" pitchFamily="34" charset="-34"/>
            </a:endParaRPr>
          </a:p>
          <a:p>
            <a:pPr>
              <a:lnSpc>
                <a:spcPct val="110000"/>
              </a:lnSpc>
            </a:pPr>
            <a:r>
              <a:rPr lang="lo-LA" dirty="0">
                <a:latin typeface="Saysettha OT" panose="020B0504020207020204" pitchFamily="34" charset="-34"/>
                <a:cs typeface="Saysettha OT" panose="020B0504020207020204" pitchFamily="34" charset="-34"/>
              </a:rPr>
              <a:t>ເນື່ອງຈາກວ່າພາບແບບເວັກເຕີນັ້ນປະກອບດ້ວຍເສັ້ນຊື່, ເສັ້ນໂຄ້ງ ແລະ ຮູບຊົງເລຂາຄະນິດຕ່າງໆ. ພາບທີ່ໄດ້ຈະສ້າງຂື້ນຈາກຄຳສັ່ງທີ່ບອກເຖິງລັກສະນະຂອງພາບໃນຮູບແບບທາງເລຂາຄະນິດດ້ວຍສົມຜົນທາງຄະນິດສາດ. </a:t>
            </a:r>
            <a:endParaRPr lang="en-US" dirty="0">
              <a:latin typeface="Saysettha OT" panose="020B0504020207020204" pitchFamily="34" charset="-34"/>
              <a:cs typeface="Saysettha OT" panose="020B0504020207020204" pitchFamily="34" charset="-34"/>
            </a:endParaRPr>
          </a:p>
          <a:p>
            <a:pPr>
              <a:lnSpc>
                <a:spcPct val="110000"/>
              </a:lnSpc>
            </a:pPr>
            <a:r>
              <a:rPr lang="lo-LA" dirty="0">
                <a:latin typeface="Saysettha OT" panose="020B0504020207020204" pitchFamily="34" charset="-34"/>
                <a:cs typeface="Saysettha OT" panose="020B0504020207020204" pitchFamily="34" charset="-34"/>
              </a:rPr>
              <a:t>ດັ່ງນັ້ນ, ໂປຼແກຼມທີ່ຕ້ອງການເປີດຮູບພາບຈະຕ້ອງເອົາສົມຜົນຕ່າງໆທີ່ບັນທຶກເອົາໄວ້ ມາຄຳນວນ ແລະສ້າງຮູບຊົງຂອງພາບຂື້ນມາໃໝ່. </a:t>
            </a:r>
            <a:endParaRPr lang="en-US" dirty="0">
              <a:latin typeface="Saysettha OT" panose="020B0504020207020204" pitchFamily="34" charset="-34"/>
              <a:cs typeface="Saysettha OT" panose="020B0504020207020204" pitchFamily="34" charset="-34"/>
            </a:endParaRPr>
          </a:p>
          <a:p>
            <a:pPr>
              <a:lnSpc>
                <a:spcPct val="110000"/>
              </a:lnSpc>
            </a:pPr>
            <a:r>
              <a:rPr lang="lo-LA" dirty="0">
                <a:latin typeface="Saysettha OT" panose="020B0504020207020204" pitchFamily="34" charset="-34"/>
                <a:cs typeface="Saysettha OT" panose="020B0504020207020204" pitchFamily="34" charset="-34"/>
              </a:rPr>
              <a:t>ຈຸດເດັ່ນຄື: ບໍ່ວ່າຈະຂະຫຍາຍພາບໃຫ້ໃຫ່ຍເທົ່າໃດ ຄອມພິວເຕີກໍ່ຈະຄຳນວນຄ່າຕ່າງໆ ໃຫ້ໃໝ່ທຸກຄັ້ງ ເຮັດໃຫ້ພາບທີ່ເກີດຂື້ນມາມີຄວາມຄົມຊັດ. </a:t>
            </a:r>
            <a:endParaRPr lang="en-US" dirty="0">
              <a:latin typeface="Saysettha OT" panose="020B0504020207020204" pitchFamily="34" charset="-34"/>
              <a:cs typeface="Saysettha OT" panose="020B0504020207020204" pitchFamily="34" charset="-34"/>
            </a:endParaRPr>
          </a:p>
        </p:txBody>
      </p:sp>
    </p:spTree>
    <p:extLst>
      <p:ext uri="{BB962C8B-B14F-4D97-AF65-F5344CB8AC3E}">
        <p14:creationId xmlns:p14="http://schemas.microsoft.com/office/powerpoint/2010/main" val="11932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023"/>
            <a:ext cx="10515600" cy="1325563"/>
          </a:xfrm>
        </p:spPr>
        <p:txBody>
          <a:bodyPr/>
          <a:lstStyle/>
          <a:p>
            <a:pPr algn="ctr"/>
            <a:r>
              <a:rPr lang="lo-LA" b="1" dirty="0" smtClean="0">
                <a:solidFill>
                  <a:srgbClr val="002060"/>
                </a:solidFill>
                <a:latin typeface="Saysettha OT" panose="020B0504020207020204" pitchFamily="34" charset="-34"/>
                <a:cs typeface="Saysettha OT" panose="020B0504020207020204" pitchFamily="34" charset="-34"/>
              </a:rPr>
              <a:t>ຕົວຢ່າງຂະຫຍາຍຮູບພາບທັງສອງແບບ</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03048" y="1836174"/>
            <a:ext cx="7690936" cy="4648200"/>
          </a:xfrm>
          <a:prstGeom prst="rect">
            <a:avLst/>
          </a:prstGeom>
        </p:spPr>
      </p:pic>
    </p:spTree>
    <p:extLst>
      <p:ext uri="{BB962C8B-B14F-4D97-AF65-F5344CB8AC3E}">
        <p14:creationId xmlns:p14="http://schemas.microsoft.com/office/powerpoint/2010/main" val="291068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275"/>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HTML </a:t>
            </a:r>
            <a:r>
              <a:rPr lang="en-US" b="1" dirty="0" smtClean="0">
                <a:solidFill>
                  <a:srgbClr val="002060"/>
                </a:solidFill>
                <a:latin typeface="Times New Roman" panose="02020603050405020304" pitchFamily="18" charset="0"/>
                <a:cs typeface="Times New Roman" panose="02020603050405020304" pitchFamily="18" charset="0"/>
              </a:rPr>
              <a:t>Graphics</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4074" y="1956266"/>
            <a:ext cx="10902821" cy="4045196"/>
          </a:xfrm>
          <a:prstGeom prst="rect">
            <a:avLst/>
          </a:prstGeom>
        </p:spPr>
      </p:pic>
    </p:spTree>
    <p:extLst>
      <p:ext uri="{BB962C8B-B14F-4D97-AF65-F5344CB8AC3E}">
        <p14:creationId xmlns:p14="http://schemas.microsoft.com/office/powerpoint/2010/main" val="2359871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275"/>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HTML </a:t>
            </a:r>
            <a:r>
              <a:rPr lang="en-US" b="1" dirty="0" smtClean="0">
                <a:solidFill>
                  <a:srgbClr val="002060"/>
                </a:solidFill>
                <a:latin typeface="Times New Roman" panose="02020603050405020304" pitchFamily="18" charset="0"/>
                <a:cs typeface="Times New Roman" panose="02020603050405020304" pitchFamily="18" charset="0"/>
              </a:rPr>
              <a:t>Graphics</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72388" y="1363540"/>
            <a:ext cx="9847223" cy="5318613"/>
          </a:xfrm>
          <a:prstGeom prst="rect">
            <a:avLst/>
          </a:prstGeom>
        </p:spPr>
      </p:pic>
    </p:spTree>
    <p:extLst>
      <p:ext uri="{BB962C8B-B14F-4D97-AF65-F5344CB8AC3E}">
        <p14:creationId xmlns:p14="http://schemas.microsoft.com/office/powerpoint/2010/main" val="2490309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1"/>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HTML SVG Graphics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3352"/>
            <a:ext cx="10515600" cy="4984613"/>
          </a:xfrm>
        </p:spPr>
        <p:txBody>
          <a:bodyPr/>
          <a:lstStyle/>
          <a:p>
            <a:pPr>
              <a:lnSpc>
                <a:spcPct val="100000"/>
              </a:lnSpc>
            </a:pPr>
            <a:r>
              <a:rPr lang="en-US" dirty="0"/>
              <a:t>What is SVG?</a:t>
            </a:r>
          </a:p>
          <a:p>
            <a:pPr lvl="1">
              <a:lnSpc>
                <a:spcPct val="100000"/>
              </a:lnSpc>
            </a:pPr>
            <a:r>
              <a:rPr lang="en-US" dirty="0"/>
              <a:t>SVG stands for Scalable Vector Graphics</a:t>
            </a:r>
          </a:p>
          <a:p>
            <a:pPr lvl="1">
              <a:lnSpc>
                <a:spcPct val="100000"/>
              </a:lnSpc>
            </a:pPr>
            <a:r>
              <a:rPr lang="en-US" dirty="0"/>
              <a:t>SVG is used to define graphics for the Web</a:t>
            </a:r>
          </a:p>
          <a:p>
            <a:pPr lvl="1">
              <a:lnSpc>
                <a:spcPct val="100000"/>
              </a:lnSpc>
            </a:pPr>
            <a:r>
              <a:rPr lang="en-US" dirty="0"/>
              <a:t>SVG is a W3C recommendation</a:t>
            </a:r>
          </a:p>
          <a:p>
            <a:pPr>
              <a:lnSpc>
                <a:spcPct val="100000"/>
              </a:lnSpc>
            </a:pPr>
            <a:r>
              <a:rPr lang="en-US" dirty="0"/>
              <a:t>The HTML &lt;</a:t>
            </a:r>
            <a:r>
              <a:rPr lang="en-US" dirty="0" err="1"/>
              <a:t>svg</a:t>
            </a:r>
            <a:r>
              <a:rPr lang="en-US" dirty="0"/>
              <a:t>&gt; Element</a:t>
            </a:r>
          </a:p>
          <a:p>
            <a:pPr lvl="1">
              <a:lnSpc>
                <a:spcPct val="100000"/>
              </a:lnSpc>
            </a:pPr>
            <a:r>
              <a:rPr lang="en-US" dirty="0"/>
              <a:t>The HTML &lt;</a:t>
            </a:r>
            <a:r>
              <a:rPr lang="en-US" dirty="0" err="1"/>
              <a:t>svg</a:t>
            </a:r>
            <a:r>
              <a:rPr lang="en-US" dirty="0"/>
              <a:t>&gt; element is a container for SVG graphics.</a:t>
            </a:r>
          </a:p>
          <a:p>
            <a:pPr lvl="1">
              <a:lnSpc>
                <a:spcPct val="100000"/>
              </a:lnSpc>
            </a:pPr>
            <a:r>
              <a:rPr lang="en-US" dirty="0"/>
              <a:t>SVG has several methods for drawing paths, boxes, circles, text, and graphic images.</a:t>
            </a:r>
          </a:p>
          <a:p>
            <a:pPr>
              <a:lnSpc>
                <a:spcPct val="100000"/>
              </a:lnSpc>
            </a:pPr>
            <a:endParaRPr lang="en-US" dirty="0"/>
          </a:p>
        </p:txBody>
      </p:sp>
      <p:pic>
        <p:nvPicPr>
          <p:cNvPr id="4" name="Picture 3"/>
          <p:cNvPicPr>
            <a:picLocks noChangeAspect="1"/>
          </p:cNvPicPr>
          <p:nvPr/>
        </p:nvPicPr>
        <p:blipFill>
          <a:blip r:embed="rId2"/>
          <a:stretch>
            <a:fillRect/>
          </a:stretch>
        </p:blipFill>
        <p:spPr>
          <a:xfrm>
            <a:off x="2725423" y="4585648"/>
            <a:ext cx="9454396" cy="2272352"/>
          </a:xfrm>
          <a:prstGeom prst="rect">
            <a:avLst/>
          </a:prstGeom>
        </p:spPr>
      </p:pic>
    </p:spTree>
    <p:extLst>
      <p:ext uri="{BB962C8B-B14F-4D97-AF65-F5344CB8AC3E}">
        <p14:creationId xmlns:p14="http://schemas.microsoft.com/office/powerpoint/2010/main" val="3938360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1"/>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HTML SVG Graphics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3352"/>
            <a:ext cx="10515600" cy="4984613"/>
          </a:xfrm>
        </p:spPr>
        <p:txBody>
          <a:bodyPr/>
          <a:lstStyle/>
          <a:p>
            <a:pPr>
              <a:lnSpc>
                <a:spcPct val="100000"/>
              </a:lnSpc>
            </a:pPr>
            <a:r>
              <a:rPr lang="en-US" dirty="0"/>
              <a:t>SVG </a:t>
            </a:r>
            <a:r>
              <a:rPr lang="en-US" dirty="0" smtClean="0"/>
              <a:t>Shapes :</a:t>
            </a:r>
            <a:r>
              <a:rPr lang="en-US" dirty="0"/>
              <a:t> </a:t>
            </a:r>
            <a:r>
              <a:rPr lang="en-US" dirty="0" smtClean="0"/>
              <a:t>SVG </a:t>
            </a:r>
            <a:r>
              <a:rPr lang="en-US" dirty="0"/>
              <a:t>has some predefined shape elements that can be used by developers:</a:t>
            </a:r>
          </a:p>
          <a:p>
            <a:pPr lvl="1">
              <a:lnSpc>
                <a:spcPct val="100000"/>
              </a:lnSpc>
            </a:pPr>
            <a:r>
              <a:rPr lang="en-US" dirty="0"/>
              <a:t>Rectangle &lt;</a:t>
            </a:r>
            <a:r>
              <a:rPr lang="en-US" dirty="0" err="1"/>
              <a:t>rect</a:t>
            </a:r>
            <a:r>
              <a:rPr lang="en-US" dirty="0"/>
              <a:t>&gt;</a:t>
            </a:r>
          </a:p>
          <a:p>
            <a:pPr lvl="1">
              <a:lnSpc>
                <a:spcPct val="100000"/>
              </a:lnSpc>
            </a:pPr>
            <a:r>
              <a:rPr lang="en-US" dirty="0"/>
              <a:t>Circle &lt;circle&gt;</a:t>
            </a:r>
          </a:p>
          <a:p>
            <a:pPr lvl="1">
              <a:lnSpc>
                <a:spcPct val="100000"/>
              </a:lnSpc>
            </a:pPr>
            <a:r>
              <a:rPr lang="en-US" dirty="0"/>
              <a:t>Ellipse &lt;ellipse&gt;</a:t>
            </a:r>
          </a:p>
          <a:p>
            <a:pPr lvl="1">
              <a:lnSpc>
                <a:spcPct val="100000"/>
              </a:lnSpc>
            </a:pPr>
            <a:r>
              <a:rPr lang="en-US" dirty="0"/>
              <a:t>Line &lt;line&gt;</a:t>
            </a:r>
          </a:p>
          <a:p>
            <a:pPr lvl="1">
              <a:lnSpc>
                <a:spcPct val="100000"/>
              </a:lnSpc>
            </a:pPr>
            <a:r>
              <a:rPr lang="en-US" dirty="0"/>
              <a:t>Polyline &lt;polyline&gt;</a:t>
            </a:r>
          </a:p>
          <a:p>
            <a:pPr lvl="1">
              <a:lnSpc>
                <a:spcPct val="100000"/>
              </a:lnSpc>
            </a:pPr>
            <a:r>
              <a:rPr lang="en-US" dirty="0"/>
              <a:t>Polygon &lt;polygon&gt;</a:t>
            </a:r>
          </a:p>
          <a:p>
            <a:pPr lvl="1">
              <a:lnSpc>
                <a:spcPct val="100000"/>
              </a:lnSpc>
            </a:pPr>
            <a:r>
              <a:rPr lang="en-US" dirty="0"/>
              <a:t>Path &lt;path&gt;</a:t>
            </a:r>
          </a:p>
        </p:txBody>
      </p:sp>
    </p:spTree>
    <p:extLst>
      <p:ext uri="{BB962C8B-B14F-4D97-AF65-F5344CB8AC3E}">
        <p14:creationId xmlns:p14="http://schemas.microsoft.com/office/powerpoint/2010/main" val="3539926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1101</Words>
  <Application>Microsoft Office PowerPoint</Application>
  <PresentationFormat>Widescreen</PresentationFormat>
  <Paragraphs>128</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Cordia New</vt:lpstr>
      <vt:lpstr>DokChampa</vt:lpstr>
      <vt:lpstr>Saysettha OT</vt:lpstr>
      <vt:lpstr>Segoe UI</vt:lpstr>
      <vt:lpstr>Times New Roman</vt:lpstr>
      <vt:lpstr>Office Theme</vt:lpstr>
      <vt:lpstr>2D Graphics Introduction</vt:lpstr>
      <vt:lpstr>ປະເພດຂອງຮູບພາບດິຈິຕອນ</vt:lpstr>
      <vt:lpstr>ຮູບພາບແບບບິດແມັບ (Bitmap Image)</vt:lpstr>
      <vt:lpstr>ຮູບພາບແບບເວັກເຕີ (Vector Image)</vt:lpstr>
      <vt:lpstr>ຕົວຢ່າງຂະຫຍາຍຮູບພາບທັງສອງແບບ</vt:lpstr>
      <vt:lpstr>HTML Graphics</vt:lpstr>
      <vt:lpstr>HTML Graphics</vt:lpstr>
      <vt:lpstr>HTML SVG Graphics</vt:lpstr>
      <vt:lpstr>HTML SVG Graphics</vt:lpstr>
      <vt:lpstr>HTML SVG Graphics</vt:lpstr>
      <vt:lpstr>HTML SVG Graphics</vt:lpstr>
      <vt:lpstr>HTML SVG Graphics</vt:lpstr>
      <vt:lpstr>HTML SVG Graphics</vt:lpstr>
      <vt:lpstr>HTML Canvas Graphics </vt:lpstr>
      <vt:lpstr>HTML Canvas Graphics </vt:lpstr>
      <vt:lpstr>HTML Canvas Coordinates</vt:lpstr>
      <vt:lpstr>HTML Canvas Graphics </vt:lpstr>
      <vt:lpstr>HTML Canvas Graphics </vt:lpstr>
      <vt:lpstr>HTML Canvas Graphics </vt:lpstr>
      <vt:lpstr>HTML Canvas Graphics </vt:lpstr>
      <vt:lpstr>HTML Canvas Graphics </vt:lpstr>
      <vt:lpstr>HTML Canvas Graphics </vt:lpstr>
      <vt:lpstr>HTML Canvas Graphics </vt:lpstr>
      <vt:lpstr>HTML Canvas Graphics </vt:lpstr>
      <vt:lpstr>HTML Canvas Images</vt:lpstr>
      <vt:lpstr>HTML Canvas Images</vt:lpstr>
      <vt:lpstr>Drawing shapes with canvas</vt:lpstr>
      <vt:lpstr>PowerPoint Presentation</vt:lpstr>
      <vt:lpstr>PowerPoint Presentation</vt:lpstr>
      <vt:lpstr>Drawing shapes with canvas</vt:lpstr>
      <vt:lpstr>Drawing paths</vt:lpstr>
      <vt:lpstr>Drawing paths</vt:lpstr>
      <vt:lpstr>Drawing paths</vt:lpstr>
      <vt:lpstr>Drawing a triangle</vt:lpstr>
      <vt:lpstr>Differences Between SVG and Canvas</vt:lpstr>
      <vt:lpstr>Comparison of Canvas and SVG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financial</dc:creator>
  <cp:lastModifiedBy>financial</cp:lastModifiedBy>
  <cp:revision>33</cp:revision>
  <dcterms:created xsi:type="dcterms:W3CDTF">2021-03-29T17:51:36Z</dcterms:created>
  <dcterms:modified xsi:type="dcterms:W3CDTF">2021-03-30T06:12:38Z</dcterms:modified>
</cp:coreProperties>
</file>