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8" r:id="rId3"/>
    <p:sldId id="269" r:id="rId4"/>
    <p:sldId id="270" r:id="rId5"/>
    <p:sldId id="271" r:id="rId6"/>
    <p:sldId id="265" r:id="rId7"/>
    <p:sldId id="294" r:id="rId8"/>
    <p:sldId id="266" r:id="rId9"/>
    <p:sldId id="267" r:id="rId10"/>
    <p:sldId id="273" r:id="rId11"/>
    <p:sldId id="272" r:id="rId12"/>
    <p:sldId id="295" r:id="rId13"/>
    <p:sldId id="274" r:id="rId14"/>
    <p:sldId id="276" r:id="rId15"/>
    <p:sldId id="277" r:id="rId16"/>
    <p:sldId id="278" r:id="rId17"/>
    <p:sldId id="296" r:id="rId18"/>
    <p:sldId id="280" r:id="rId19"/>
    <p:sldId id="282" r:id="rId20"/>
    <p:sldId id="281" r:id="rId21"/>
    <p:sldId id="284" r:id="rId22"/>
    <p:sldId id="297" r:id="rId23"/>
    <p:sldId id="285" r:id="rId24"/>
    <p:sldId id="286" r:id="rId25"/>
    <p:sldId id="298" r:id="rId26"/>
    <p:sldId id="287" r:id="rId27"/>
    <p:sldId id="289" r:id="rId28"/>
    <p:sldId id="291" r:id="rId29"/>
    <p:sldId id="292" r:id="rId30"/>
    <p:sldId id="299" r:id="rId31"/>
    <p:sldId id="30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0328" autoAdjust="0"/>
  </p:normalViewPr>
  <p:slideViewPr>
    <p:cSldViewPr snapToGrid="0">
      <p:cViewPr varScale="1">
        <p:scale>
          <a:sx n="62" d="100"/>
          <a:sy n="62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51B41-90CA-4815-8D03-74931B054997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9DC6-8CB0-4EC5-9843-2699C4F5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algn="l"/>
            <a:r>
              <a:rPr lang="en-US" sz="1200" dirty="0" smtClean="0"/>
              <a:t>ຜູ້ໃຊ້ intuitive </a:t>
            </a:r>
            <a:r>
              <a:rPr lang="th-TH" sz="1200" dirty="0" smtClean="0"/>
              <a:t>ຜູ້ໃຊ້ທີ່ໃຊ້ວຽກງ່າຍ</a:t>
            </a:r>
            <a:endParaRPr lang="en-US" sz="1200" dirty="0" smtClean="0"/>
          </a:p>
          <a:p>
            <a:pPr rtl="0" algn="l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3C089DC6-8CB0-4EC5-9843-2699C4F5E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1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algn="l"/>
            <a:r>
              <a:rPr lang="en-US" dirty="0" smtClean="0"/>
              <a:t>ຜົນກະທົບອັນເລິກເຊິ່ງ </a:t>
            </a:r>
            <a:r>
              <a:rPr lang="th-TH" dirty="0" smtClean="0"/>
              <a:t>ຜົນກະທົບທີ່ເລິກຊຶ້ງ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3C089DC6-8CB0-4EC5-9843-2699C4F5E6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6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4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3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9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4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0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mersought.com/article/36856616282/" TargetMode="External"/><Relationship Id="rId1" Type="http://schemas.openxmlformats.org/officeDocument/2006/relationships/slideLayout" Target="../slideLayouts/slideLayout1.xml"/><Relationship Id="r_odt_hyperlink" Type="http://schemas.openxmlformats.org/officeDocument/2006/relationships/hyperlink" Target="https://www.onlinedoctranslator.com/en/?utm_source=onlinedoctranslator&amp;utm_medium=pptx&amp;utm_campaign=attribution" TargetMode="External"/><Relationship Id="r_odt_logo" Type="http://schemas.openxmlformats.org/officeDocument/2006/relationships/image" Target="../media/odt_attribution_logo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GL_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GL_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648"/>
            <a:ext cx="9144000" cy="1844933"/>
          </a:xfrm>
        </p:spPr>
        <p:txBody>
          <a:bodyPr/>
          <a:lstStyle/>
          <a:p>
            <a:pPr rtl="0" algn="l"/>
            <a:r>
              <a:rPr lang="en-US" b="1" dirty="0" err="1" smtClean="0">
                <a:solidFill>
                  <a:srgbClr val="002060"/>
                </a:solidFill>
              </a:rPr>
              <a:t>WebGL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ການນໍາສະເຫນີ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3797"/>
            <a:ext cx="9144000" cy="2839705"/>
          </a:xfrm>
        </p:spPr>
        <p:txBody>
          <a:bodyPr>
            <a:normAutofit fontScale="85000" lnSpcReduction="20000"/>
          </a:bodyPr>
          <a:lstStyle/>
          <a:p>
            <a:pPr algn="l" rtl="0"/>
            <a:endParaRPr lang="en-US" dirty="0" smtClean="0"/>
          </a:p>
          <a:p>
            <a:pPr algn="l" rtl="0"/>
            <a:r>
              <a:rPr lang="en-US" sz="3600" dirty="0" smtClean="0">
                <a:solidFill>
                  <a:srgbClr val="00B050"/>
                </a:solidFill>
              </a:rPr>
              <a:t>ດຣ. </a:t>
            </a:r>
            <a:r>
              <a:rPr lang="en-US" sz="3600" dirty="0" err="1" smtClean="0">
                <a:solidFill>
                  <a:srgbClr val="00B050"/>
                </a:solidFill>
              </a:rPr>
              <a:t>Lathsamy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ຈິດຕະວົງ</a:t>
            </a:r>
            <a:endParaRPr lang="en-US" sz="3600" dirty="0" smtClean="0">
              <a:solidFill>
                <a:srgbClr val="00B050"/>
              </a:solidFill>
            </a:endParaRPr>
          </a:p>
          <a:p>
            <a:pPr algn="l" rtl="0"/>
            <a:r>
              <a:rPr lang="en-US" sz="3600" dirty="0" smtClean="0">
                <a:solidFill>
                  <a:srgbClr val="00B050"/>
                </a:solidFill>
              </a:rPr>
              <a:t>ມືຖື: +8562077712077</a:t>
            </a:r>
          </a:p>
          <a:p>
            <a:pPr algn="l" rtl="0"/>
            <a:r>
              <a:rPr lang="en-US" sz="3600" dirty="0" smtClean="0">
                <a:solidFill>
                  <a:srgbClr val="00B050"/>
                </a:solidFill>
              </a:rPr>
              <a:t>ອີເມວ: l.chidtavong@nuol.edu.la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ການເຊື່ອມຕໍ່ເພີ່ມເຕີມ: </a:t>
            </a:r>
            <a:r>
              <a:rPr lang="en-US" dirty="0" smtClean="0">
                <a:hlinkClick r:id="rId2"/>
              </a:rPr>
              <a:t>https://www.programmersought.com/article/36856616282/</a:t>
            </a:r>
            <a:endParaRPr lang="en-US" dirty="0" smtClean="0"/>
          </a:p>
          <a:p>
            <a:pPr algn="l" rtl="0"/>
            <a:r>
              <a:rPr lang="en-US" dirty="0" smtClean="0"/>
              <a:t> https://sites.google.com/site/webglbook/</a:t>
            </a:r>
          </a:p>
          <a:p>
            <a:pPr algn="l" rtl="0"/>
            <a:endParaRPr lang="en-US" dirty="0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Translated from English to Lao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_odt_hyperlink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_odt_logo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ພື້ນຖານກຣາຟິກ 3 ມິຕິ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4553"/>
            <a:ext cx="10515600" cy="4943668"/>
          </a:xfrm>
        </p:spPr>
        <p:txBody>
          <a:bodyPr>
            <a:normAutofit/>
          </a:bodyPr>
          <a:lstStyle/>
          <a:p>
            <a:pPr rtl="0" algn="l"/>
            <a:r>
              <a:rPr lang="en-US" dirty="0"/>
              <a:t>3D ແມ່ນຫຍັງ</a:t>
            </a:r>
            <a:r>
              <a:rPr lang="en-US" dirty="0" smtClean="0"/>
              <a:t>?</a:t>
            </a:r>
          </a:p>
          <a:p>
            <a:pPr lvl="1" rtl="0" algn="l"/>
            <a:r>
              <a:rPr lang="en-US" dirty="0"/>
              <a:t>ຄອມພິວເຕີ 3D </a:t>
            </a:r>
            <a:r>
              <a:rPr lang="en-US" dirty="0" smtClean="0"/>
              <a:t>ຮູບພາບແມ່ນ </a:t>
            </a:r>
            <a:r>
              <a:rPr lang="en-US" dirty="0"/>
              <a:t>ກຣາຟິກທີ່ໃຊ້ກ </a:t>
            </a:r>
            <a:r>
              <a:rPr lang="en-US" dirty="0" smtClean="0"/>
              <a:t>ສາມມິຕິ</a:t>
            </a:r>
            <a:r>
              <a:rPr lang="en-US" dirty="0"/>
              <a:t> </a:t>
            </a:r>
            <a:r>
              <a:rPr lang="en-US" dirty="0" smtClean="0"/>
              <a:t>ການເປັນຕົວແທນ </a:t>
            </a:r>
            <a:r>
              <a:rPr lang="en-US" dirty="0"/>
              <a:t>ຂອງເລຂາຄະນິດ </a:t>
            </a:r>
            <a:r>
              <a:rPr lang="en-US" dirty="0" smtClean="0"/>
              <a:t>ຂໍ້ມູນນັ້ນ </a:t>
            </a:r>
            <a:r>
              <a:rPr lang="en-US" dirty="0"/>
              <a:t>ຖືກເກັບຮັກສາໄວ້ໃນ </a:t>
            </a:r>
            <a:r>
              <a:rPr lang="en-US" dirty="0" smtClean="0"/>
              <a:t>ຄອມພິວເຕີສໍາລັບການ </a:t>
            </a:r>
            <a:r>
              <a:rPr lang="en-US" dirty="0"/>
              <a:t>ຈຸດປະສົງຂອງການປະຕິບັດການຄິດໄລ່ແລະການສະແດງພາບ 2D. ດັ່ງກ່າວ</a:t>
            </a:r>
            <a:r>
              <a:rPr lang="en-US" dirty="0" smtClean="0"/>
              <a:t>ຮູບພາບອາດຈະ </a:t>
            </a:r>
            <a:r>
              <a:rPr lang="en-US" dirty="0"/>
              <a:t>ເກັບໄວ້ເພື່ອເບິ່ງພາຍຫຼັງຫຼືສະແດງໃນເວລາຈິງ</a:t>
            </a:r>
            <a:r>
              <a:rPr lang="en-US" dirty="0" smtClean="0"/>
              <a:t>.</a:t>
            </a:r>
          </a:p>
          <a:p>
            <a:pPr rtl="0" algn="l"/>
            <a:r>
              <a:rPr lang="en-US" dirty="0" smtClean="0"/>
              <a:t>ອົງປະກອບຂອງມັນ:</a:t>
            </a:r>
          </a:p>
          <a:p>
            <a:pPr marL="914400" lvl="1" indent="-457200" rtl="0" algn="l">
              <a:buFont typeface="+mj-lt"/>
              <a:buAutoNum type="arabicPeriod"/>
            </a:pPr>
            <a:r>
              <a:rPr lang="en-US" dirty="0" smtClean="0"/>
              <a:t>ໄດ້ </a:t>
            </a:r>
            <a:r>
              <a:rPr lang="en-US" dirty="0"/>
              <a:t>ຂໍ້ມູນຖືກສະແດງເປັນຮູບສາມມິຕິ </a:t>
            </a:r>
            <a:r>
              <a:rPr lang="en-US" dirty="0" smtClean="0"/>
              <a:t>ລະບົບປະສານງານ</a:t>
            </a:r>
            <a:r>
              <a:rPr lang="en-US" dirty="0"/>
              <a:t>; </a:t>
            </a:r>
            <a:endParaRPr lang="en-US" dirty="0" smtClean="0"/>
          </a:p>
          <a:p>
            <a:pPr marL="914400" lvl="1" indent="-457200" rtl="0" algn="l">
              <a:buFont typeface="+mj-lt"/>
              <a:buAutoNum type="arabicPeriod"/>
            </a:pPr>
            <a:r>
              <a:rPr lang="en-US" dirty="0" smtClean="0"/>
              <a:t>ມັນ </a:t>
            </a:r>
            <a:r>
              <a:rPr lang="en-US" dirty="0"/>
              <a:t>ໃນທີ່ສຸດກໍ່ຖືກແຕ້ມ (</a:t>
            </a:r>
            <a:r>
              <a:rPr lang="en-US" i="1" dirty="0"/>
              <a:t>ສະແດງ</a:t>
            </a:r>
            <a:r>
              <a:rPr lang="en-US" dirty="0"/>
              <a:t>) ເປັນຮູບ 2D (ຕົວຢ່າງ, ໃນຂອງເຈົ້າ </a:t>
            </a:r>
            <a:r>
              <a:rPr lang="en-US" dirty="0" smtClean="0"/>
              <a:t>ຈໍຄອມພິວເຕີ);</a:t>
            </a:r>
          </a:p>
          <a:p>
            <a:pPr marL="914400" lvl="1" indent="-457200" rtl="0" algn="l">
              <a:buFont typeface="+mj-lt"/>
              <a:buAutoNum type="arabicPeriod"/>
            </a:pPr>
            <a:r>
              <a:rPr lang="en-US" dirty="0" smtClean="0"/>
              <a:t>ມັນ </a:t>
            </a:r>
            <a:r>
              <a:rPr lang="en-US" dirty="0"/>
              <a:t>ສາມາດສະແດງໄດ້ໃນເວລາຈິງ: ເມື່ອຂໍ້ມູນສາມມິຕິປ່ຽນແປງເປັນ </a:t>
            </a:r>
            <a:r>
              <a:rPr lang="en-US" dirty="0" smtClean="0"/>
              <a:t>ມັນ​ແມ່ນ </a:t>
            </a:r>
            <a:r>
              <a:rPr lang="en-US" dirty="0"/>
              <a:t>ພາບເຄື່ອນໄຫວຫຼືການulatedູນໃຊ້ໂດຍຜູ້ໃຊ້, ຮູບພາບທີ່ໃຫ້ມາແມ່ນຖືກປັບປຸງໂດຍບໍ່ມີ </a:t>
            </a:r>
            <a:r>
              <a:rPr lang="en-US" dirty="0" smtClean="0"/>
              <a:t>ທີ່ຮັບຮູ້ໄດ້ </a:t>
            </a:r>
            <a:r>
              <a:rPr lang="en-US" dirty="0"/>
              <a:t>ຊັກຊ້າ</a:t>
            </a:r>
          </a:p>
        </p:txBody>
      </p:sp>
    </p:spTree>
    <p:extLst>
      <p:ext uri="{BB962C8B-B14F-4D97-AF65-F5344CB8AC3E}">
        <p14:creationId xmlns:p14="http://schemas.microsoft.com/office/powerpoint/2010/main" val="7082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pPr rtl="0" algn="l"/>
            <a:r>
              <a:rPr lang="en-US" b="1">
                <a:solidFill>
                  <a:srgbClr val="002060"/>
                </a:solidFill>
              </a:rPr>
              <a:t>ລະບົບປະສານງານ 3 ມິຕິ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4553"/>
            <a:ext cx="10515600" cy="4943668"/>
          </a:xfrm>
        </p:spPr>
        <p:txBody>
          <a:bodyPr>
            <a:normAutofit/>
          </a:bodyPr>
          <a:lstStyle/>
          <a:p>
            <a:pPr rtl="0" algn="l"/>
            <a:r>
              <a:rPr lang="en-US" dirty="0"/>
              <a:t>ຖ້າເຈົ້າຄຸ້ນເຄີຍກັບລະບົບປະສານງານ 2D Cartesian ເຊັ່ນ: ປ່ອງຢ້ຽມ </a:t>
            </a:r>
            <a:r>
              <a:rPr lang="en-US" dirty="0" smtClean="0"/>
              <a:t>ພິກັດຂອງ </a:t>
            </a:r>
            <a:r>
              <a:rPr lang="en-US" dirty="0"/>
              <a:t>ເອກະສານ HTML, ເຈົ້າຮູ້ກ່ຽວກັບ </a:t>
            </a:r>
            <a:r>
              <a:rPr lang="en-US" i="1" dirty="0"/>
              <a:t>x </a:t>
            </a:r>
            <a:r>
              <a:rPr lang="en-US" dirty="0"/>
              <a:t>ແລະ </a:t>
            </a:r>
            <a:r>
              <a:rPr lang="en-US" i="1" dirty="0"/>
              <a:t>y </a:t>
            </a:r>
            <a:r>
              <a:rPr lang="en-US" dirty="0"/>
              <a:t>ຄຸນຄ່າ. ພິກັດ 2D ເຫຼົ່ານີ້</a:t>
            </a:r>
            <a:r>
              <a:rPr lang="en-US" dirty="0" smtClean="0"/>
              <a:t>ກໍານົດບ່ອນທີ່ </a:t>
            </a:r>
            <a:r>
              <a:rPr lang="en-US" dirty="0"/>
              <a:t>ແທັກ &lt;div&gt; ຕັ້ງຢູ່ເທິງ ໜ້າ, ຫຼືບ່ອນທີ່ມີປາກກາຫຼືແປງສະvirtualຸດສົມຈິງ </a:t>
            </a:r>
            <a:r>
              <a:rPr lang="en-US" dirty="0" smtClean="0"/>
              <a:t>HTML ໄດ້ </a:t>
            </a:r>
            <a:r>
              <a:rPr lang="en-US" dirty="0"/>
              <a:t>ອົງປະກອບ Canvas. </a:t>
            </a:r>
            <a:endParaRPr lang="en-US" dirty="0" smtClean="0"/>
          </a:p>
          <a:p>
            <a:pPr rtl="0" algn="l"/>
            <a:r>
              <a:rPr lang="en-US" dirty="0" smtClean="0"/>
              <a:t>ຄ້າຍຄືກັນ</a:t>
            </a:r>
            <a:r>
              <a:rPr lang="en-US" dirty="0"/>
              <a:t>, ການແຕ້ມຮູບ 3 ມິຕິເກີດຂື້ນ (ບໍ່ແປກໃຈ) ໃນກ </a:t>
            </a:r>
            <a:r>
              <a:rPr lang="en-US" dirty="0" smtClean="0"/>
              <a:t>ປະສານງານ 3D </a:t>
            </a:r>
            <a:r>
              <a:rPr lang="en-US" dirty="0"/>
              <a:t>ລະບົບ, ບ່ອນທີ່ການປະສານງານເພີ່ມເຕີມ, </a:t>
            </a:r>
            <a:r>
              <a:rPr lang="en-US" i="1" dirty="0"/>
              <a:t>z</a:t>
            </a:r>
            <a:r>
              <a:rPr lang="en-US" dirty="0"/>
              <a:t>, ອະທິບາຍຄວາມເລິກ (ເຊັ່ນ, ໄກປານໃດ </a:t>
            </a:r>
            <a:r>
              <a:rPr lang="en-US" dirty="0" smtClean="0"/>
              <a:t>ເຂົ້າໄປໃນຫຼື </a:t>
            </a:r>
            <a:r>
              <a:rPr lang="en-US" dirty="0"/>
              <a:t>ອອກຈາກ ໜ້າ ຈໍວັດຖຸຖືກແຕ້ມ). </a:t>
            </a:r>
            <a:endParaRPr lang="en-US" dirty="0" smtClean="0"/>
          </a:p>
          <a:p>
            <a:pPr rtl="0" algn="l"/>
            <a:r>
              <a:rPr lang="en-US" dirty="0" smtClean="0"/>
              <a:t>ໄດ້ </a:t>
            </a:r>
            <a:r>
              <a:rPr lang="en-US" dirty="0"/>
              <a:t>ລະບົບປະສານງານ </a:t>
            </a:r>
            <a:r>
              <a:rPr lang="en-US" dirty="0" smtClean="0"/>
              <a:t>ແມ່ນສະແດງໃຫ້ເຫັນ </a:t>
            </a:r>
            <a:r>
              <a:rPr lang="en-US" dirty="0"/>
              <a:t>ໃນ </a:t>
            </a:r>
            <a:r>
              <a:rPr lang="en-US" dirty="0">
                <a:solidFill>
                  <a:srgbClr val="00B050"/>
                </a:solidFill>
              </a:rPr>
              <a:t>ຮູບ 1-3</a:t>
            </a:r>
            <a:r>
              <a:rPr lang="en-US" dirty="0"/>
              <a:t>, ກັບ </a:t>
            </a:r>
            <a:r>
              <a:rPr lang="en-US" i="1" dirty="0"/>
              <a:t>x </a:t>
            </a:r>
            <a:r>
              <a:rPr lang="en-US" dirty="0"/>
              <a:t>ແລ່ນຢຽດຕາມທາງຂວາງ (ຊ້າຍ </a:t>
            </a:r>
            <a:r>
              <a:rPr lang="en-US" dirty="0" smtClean="0"/>
              <a:t>ໄປທາງຂວາ</a:t>
            </a:r>
            <a:r>
              <a:rPr lang="en-US" dirty="0"/>
              <a:t>), </a:t>
            </a:r>
            <a:r>
              <a:rPr lang="en-US" i="1" dirty="0"/>
              <a:t>y </a:t>
            </a:r>
            <a:r>
              <a:rPr lang="en-US" dirty="0"/>
              <a:t>ແລ່ນໃນແນວຕັ້ງ, ແລະເປັນບວກ </a:t>
            </a:r>
            <a:r>
              <a:rPr lang="en-US" i="1" dirty="0"/>
              <a:t>z </a:t>
            </a:r>
            <a:r>
              <a:rPr lang="en-US" dirty="0"/>
              <a:t>ອອກມາຈາກ ໜ້າ ຈໍ. </a:t>
            </a:r>
          </a:p>
        </p:txBody>
      </p:sp>
    </p:spTree>
    <p:extLst>
      <p:ext uri="{BB962C8B-B14F-4D97-AF65-F5344CB8AC3E}">
        <p14:creationId xmlns:p14="http://schemas.microsoft.com/office/powerpoint/2010/main" val="35024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ລະບົບປະສານງານ 3 ມິຕິ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02" y="1354967"/>
            <a:ext cx="7484518" cy="534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ລະບົບປະສານງານ 3 ມິຕິ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4553"/>
            <a:ext cx="10515600" cy="4943668"/>
          </a:xfrm>
        </p:spPr>
        <p:txBody>
          <a:bodyPr>
            <a:normAutofit fontScale="92500" lnSpcReduction="10000"/>
          </a:bodyPr>
          <a:lstStyle/>
          <a:p>
            <a:pPr rtl="0" algn="l">
              <a:lnSpc>
                <a:spcPct val="150000"/>
              </a:lnSpc>
            </a:pPr>
            <a:r>
              <a:rPr lang="en-US" sz="3200" dirty="0">
                <a:solidFill>
                  <a:srgbClr val="00B050"/>
                </a:solidFill>
              </a:rPr>
              <a:t>ຫມາຍ​ເຫດ​ </a:t>
            </a:r>
            <a:r>
              <a:rPr lang="en-US" sz="3200" dirty="0" smtClean="0">
                <a:solidFill>
                  <a:srgbClr val="00B050"/>
                </a:solidFill>
              </a:rPr>
              <a:t>ວ່າ: </a:t>
            </a:r>
            <a:r>
              <a:rPr lang="en-US" sz="3200" dirty="0" err="1" smtClean="0"/>
              <a:t>WebGL</a:t>
            </a:r>
            <a:r>
              <a:rPr lang="en-US" sz="3200" dirty="0" smtClean="0"/>
              <a:t> </a:t>
            </a:r>
            <a:r>
              <a:rPr lang="en-US" sz="3200" dirty="0"/>
              <a:t>ກໍານົດໃນທາງບວກ </a:t>
            </a:r>
            <a:r>
              <a:rPr lang="en-US" sz="3200" i="1" dirty="0"/>
              <a:t>y </a:t>
            </a:r>
            <a:r>
              <a:rPr lang="en-US" sz="3200" dirty="0"/>
              <a:t>ຄືກັບຈາກລຸ່ມຫາ </a:t>
            </a:r>
            <a:r>
              <a:rPr lang="en-US" sz="3200" dirty="0" smtClean="0"/>
              <a:t>ດ້ານ​ເທິງ </a:t>
            </a:r>
            <a:r>
              <a:rPr lang="en-US" sz="3200" dirty="0"/>
              <a:t>ຂອງປ່ອງຢ້ຽມ, ໃນຂະນະທີ່ 2D Canvas API ແລະ CSS </a:t>
            </a:r>
            <a:r>
              <a:rPr lang="en-US" sz="3200" dirty="0" smtClean="0"/>
              <a:t>ປ່ຽນນິຍາມ </a:t>
            </a:r>
            <a:r>
              <a:rPr lang="en-US" sz="3200" dirty="0"/>
              <a:t>ບວກ </a:t>
            </a:r>
            <a:r>
              <a:rPr lang="en-US" sz="3200" i="1" dirty="0"/>
              <a:t>y </a:t>
            </a:r>
            <a:r>
              <a:rPr lang="en-US" sz="3200" dirty="0"/>
              <a:t>ດັ່ງທີ່ລົງໄປ. </a:t>
            </a:r>
            <a:endParaRPr lang="en-US" sz="3200" dirty="0" smtClean="0"/>
          </a:p>
          <a:p>
            <a:pPr rtl="0" algn="l">
              <a:lnSpc>
                <a:spcPct val="150000"/>
              </a:lnSpc>
            </a:pPr>
            <a:r>
              <a:rPr lang="en-US" sz="3200" dirty="0" err="1" smtClean="0"/>
              <a:t>WebGL</a:t>
            </a:r>
            <a:r>
              <a:rPr lang="en-US" sz="3200" dirty="0" smtClean="0"/>
              <a:t> </a:t>
            </a:r>
            <a:r>
              <a:rPr lang="en-US" sz="3200" dirty="0"/>
              <a:t>ແມ່ນອີງໃສ່ </a:t>
            </a:r>
            <a:r>
              <a:rPr lang="en-US" sz="3200" dirty="0" smtClean="0"/>
              <a:t>ມີຊີວິດຢູ່ດົນນານ</a:t>
            </a:r>
            <a:r>
              <a:rPr lang="en-US" sz="3200" dirty="0"/>
              <a:t> </a:t>
            </a:r>
            <a:r>
              <a:rPr lang="en-US" sz="3200" dirty="0" smtClean="0"/>
              <a:t>ຮູບພາບ </a:t>
            </a:r>
            <a:r>
              <a:rPr lang="en-US" sz="3200" dirty="0"/>
              <a:t>ມາດຕະຖານທີ່ໃຊ້ </a:t>
            </a:r>
            <a:r>
              <a:rPr lang="en-US" sz="3200" i="1" dirty="0"/>
              <a:t>y</a:t>
            </a:r>
            <a:r>
              <a:rPr lang="en-US" sz="3200" dirty="0"/>
              <a:t>-up ສົນທິສັນຍາ, ໃນຂະນະທີ່ </a:t>
            </a:r>
            <a:r>
              <a:rPr lang="en-US" sz="3200" dirty="0" smtClean="0"/>
              <a:t>ຜ້າໃບແລະ </a:t>
            </a:r>
            <a:r>
              <a:rPr lang="en-US" sz="3200" dirty="0"/>
              <a:t>CSS ແມ່ນອີງໃສ່ການປະສານງານຂອງ HTML </a:t>
            </a:r>
            <a:r>
              <a:rPr lang="en-US" sz="3200" i="1" dirty="0"/>
              <a:t>y</a:t>
            </a:r>
            <a:r>
              <a:rPr lang="en-US" sz="3200" dirty="0"/>
              <a:t>-ລົງ </a:t>
            </a:r>
            <a:r>
              <a:rPr lang="en-US" sz="3200" dirty="0" smtClean="0"/>
              <a:t>ສົນທິສັນຍາເອງ </a:t>
            </a:r>
            <a:r>
              <a:rPr lang="en-US" sz="3200" dirty="0"/>
              <a:t>ລູກຫລານຂອງລະບົບປ່ອງຢ້ຽມ </a:t>
            </a:r>
            <a:r>
              <a:rPr lang="en-US" sz="3200" dirty="0" smtClean="0"/>
              <a:t>ໂຄງການປະສານງານ</a:t>
            </a:r>
            <a:r>
              <a:rPr lang="en-US" sz="3200" dirty="0"/>
              <a:t>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289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Meshes, Polygons, ແລະ Vertices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4553"/>
            <a:ext cx="10515600" cy="4943668"/>
          </a:xfrm>
        </p:spPr>
        <p:txBody>
          <a:bodyPr>
            <a:normAutofit/>
          </a:bodyPr>
          <a:lstStyle/>
          <a:p>
            <a:pPr rtl="0" algn="l">
              <a:lnSpc>
                <a:spcPct val="150000"/>
              </a:lnSpc>
            </a:pPr>
            <a:r>
              <a:rPr lang="en-US" dirty="0" smtClean="0"/>
              <a:t>ກ </a:t>
            </a:r>
            <a:r>
              <a:rPr lang="en-US" dirty="0"/>
              <a:t>ຕາ ໜ່າງ ແມ່ນວັດຖຸທີ່ປະກອບດ້ວຍ ໜຶ່ງ ຫຼືຫຼາຍຮູບຊົງຂອງຫຼາຍຮູບຫຼາຍແບບ, ກໍ່ສ້າງ </a:t>
            </a:r>
            <a:r>
              <a:rPr lang="en-US" dirty="0" smtClean="0"/>
              <a:t>ອອກຈາກ </a:t>
            </a:r>
            <a:r>
              <a:rPr lang="en-US" i="1" dirty="0"/>
              <a:t>ຈຸດສູງສຸດ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 </a:t>
            </a:r>
            <a:r>
              <a:rPr lang="en-US" dirty="0"/>
              <a:t>ສາມເທົ່າ) ກຳ ນົດ ຕຳ ແໜ່ງ ທີ່ປະສານງານໃນພື້ນທີ່ 3 ມິຕິ. </a:t>
            </a:r>
            <a:endParaRPr lang="en-US" dirty="0" smtClean="0"/>
          </a:p>
          <a:p>
            <a:pPr rtl="0" algn="l">
              <a:lnSpc>
                <a:spcPct val="150000"/>
              </a:lnSpc>
            </a:pPr>
            <a:r>
              <a:rPr lang="en-US" dirty="0" smtClean="0"/>
              <a:t>ໄດ້ </a:t>
            </a:r>
            <a:r>
              <a:rPr lang="en-US" dirty="0"/>
              <a:t>ຮູບຫຼາຍຫຼ່ຽມ </a:t>
            </a:r>
            <a:r>
              <a:rPr lang="en-US" dirty="0" smtClean="0"/>
              <a:t>ປົກກະຕິທີ່ສຸດ </a:t>
            </a:r>
            <a:r>
              <a:rPr lang="en-US" dirty="0"/>
              <a:t>ທີ່ໃຊ້ຢູ່ໃນຕາ ໜ່າງ ມີສາມຫຼ່ຽມ (ກຸ່ມສາມຈຸດສູງສຸດ) ແລະສີ່ຫຼ່ຽມ (ກຸ່ມ </a:t>
            </a:r>
            <a:r>
              <a:rPr lang="en-US" dirty="0" smtClean="0"/>
              <a:t>ຈາກສີ່ </a:t>
            </a:r>
            <a:r>
              <a:rPr lang="en-US" dirty="0"/>
              <a:t>ຈຸດສູງສຸດ). </a:t>
            </a:r>
            <a:endParaRPr lang="en-US" dirty="0" smtClean="0"/>
          </a:p>
          <a:p>
            <a:pPr rtl="0" algn="l">
              <a:lnSpc>
                <a:spcPct val="150000"/>
              </a:lnSpc>
            </a:pPr>
            <a:r>
              <a:rPr lang="en-US" dirty="0" smtClean="0"/>
              <a:t>3D </a:t>
            </a:r>
            <a:r>
              <a:rPr lang="en-US" dirty="0"/>
              <a:t>ຕາຫນ່າງແມ່ນມັກຈະເອີ້ນວ່າ </a:t>
            </a:r>
            <a:r>
              <a:rPr lang="en-US" i="1" dirty="0"/>
              <a:t>ແບບ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22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Meshes, Polygons, ແລະ Vertices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30" y="1379974"/>
            <a:ext cx="6430726" cy="547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ວັດສະດຸ, ໂຄງສ້າງ, ແລະແສງ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 fontScale="85000" lnSpcReduction="10000"/>
          </a:bodyPr>
          <a:lstStyle/>
          <a:p>
            <a:pPr rtl="0" algn="l">
              <a:lnSpc>
                <a:spcPct val="110000"/>
              </a:lnSpc>
            </a:pPr>
            <a:r>
              <a:rPr lang="en-US" dirty="0"/>
              <a:t>ເຈົ້າ ກຳ ນົດພື້ນຜິວຂອງຕາ ໜ່າງ ໂດຍໃຊ້ຄຸນລັກສະນະເພີ່ມເຕີມນອກ ເໜືອ ຈາກ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ແລະ </a:t>
            </a:r>
            <a:r>
              <a:rPr lang="en-US" i="1" dirty="0"/>
              <a:t>z </a:t>
            </a:r>
            <a:r>
              <a:rPr lang="en-US" dirty="0" smtClean="0"/>
              <a:t>ຕໍາແຫນ່ງຈຸດສູງສຸດ</a:t>
            </a:r>
            <a:r>
              <a:rPr lang="en-US" dirty="0"/>
              <a:t>. ຄຸນລັກສະນະພື້ນຜິວສາມາດງ່າຍດາຍຄືກັບສີແຂງອັນດຽວ, ຫຼືມັນສາມາດເຮັດໄດ້</a:t>
            </a:r>
            <a:r>
              <a:rPr lang="en-US" dirty="0" smtClean="0"/>
              <a:t>ສັບສົນ</a:t>
            </a:r>
            <a:r>
              <a:rPr lang="en-US" dirty="0"/>
              <a:t>, ປະກອບດ້ວຍຫຼາຍຂໍ້ມູນທີ່ກໍານົດ, ຕົວຢ່າງ, ແນວໃດ </a:t>
            </a:r>
            <a:r>
              <a:rPr lang="en-US" dirty="0" smtClean="0"/>
              <a:t>ແສງສະທ້ອນ </a:t>
            </a:r>
            <a:r>
              <a:rPr lang="en-US" dirty="0"/>
              <a:t>ອອກຈາກວັດຖຸຫຼືລັກສະນະເປັນເງົາເຫຼື້ອມປານໃດ. </a:t>
            </a:r>
            <a:endParaRPr lang="en-US" dirty="0" smtClean="0"/>
          </a:p>
          <a:p>
            <a:pPr rtl="0" algn="l">
              <a:lnSpc>
                <a:spcPct val="110000"/>
              </a:lnSpc>
            </a:pPr>
            <a:r>
              <a:rPr lang="en-US" dirty="0" smtClean="0"/>
              <a:t>ເຈົ້າ </a:t>
            </a:r>
            <a:r>
              <a:rPr lang="en-US" dirty="0"/>
              <a:t>ຍັງສາມາດເປັນຕົວແທນ </a:t>
            </a:r>
            <a:r>
              <a:rPr lang="en-US" dirty="0" smtClean="0"/>
              <a:t>ຂໍ້ມູນພື້ນຜິວ </a:t>
            </a:r>
            <a:r>
              <a:rPr lang="en-US" dirty="0"/>
              <a:t>ການນໍາໃຊ້ຫນຶ່ງຫຼືຫຼາຍ bitmaps, ເປັນທີ່ຮູ້ຈັກ </a:t>
            </a:r>
            <a:r>
              <a:rPr lang="en-US" i="1" dirty="0"/>
              <a:t>ແຜນທີ່ໂຄງສ້າງ </a:t>
            </a:r>
            <a:r>
              <a:rPr lang="en-US" dirty="0"/>
              <a:t>(ຫຼືງ່າຍດາຍ </a:t>
            </a:r>
            <a:r>
              <a:rPr lang="en-US" i="1" dirty="0"/>
              <a:t>ໂຄງສ້າງ</a:t>
            </a:r>
            <a:r>
              <a:rPr lang="en-US" dirty="0" smtClean="0"/>
              <a:t>). ໂຄງສ້າງ</a:t>
            </a:r>
            <a:r>
              <a:rPr lang="en-US" dirty="0"/>
              <a:t>ສາມາດກໍານົດລັກສະນະພື້ນຜິວຕົວ ໜັງ ສື (ເຊັ່ນ: ຮູບພາບທີ່ພິມອອກໃນເສື້ອຍືດ), </a:t>
            </a:r>
            <a:r>
              <a:rPr lang="en-US" dirty="0" smtClean="0"/>
              <a:t>ຫຼືເຂົາເຈົ້າ </a:t>
            </a:r>
            <a:r>
              <a:rPr lang="en-US" dirty="0"/>
              <a:t>ສາມາດໄດ້ຮັບການອະນຸຍາດຂອງທີ່ມີໂຄງສ້າງອື່ນ to ເພື່ອບັນລຸຜົນກະທົບທີ່ຊັບຊ້ອນເຊັ່ນ: </a:t>
            </a:r>
            <a:r>
              <a:rPr lang="en-US" dirty="0" smtClean="0"/>
              <a:t>bumpiness ຫຼື </a:t>
            </a:r>
            <a:r>
              <a:rPr lang="en-US" dirty="0"/>
              <a:t>ສີເຫຼືອງ. </a:t>
            </a:r>
            <a:endParaRPr lang="en-US" dirty="0" smtClean="0"/>
          </a:p>
          <a:p>
            <a:pPr rtl="0" algn="l">
              <a:lnSpc>
                <a:spcPct val="110000"/>
              </a:lnSpc>
            </a:pPr>
            <a:r>
              <a:rPr lang="en-US" dirty="0" smtClean="0"/>
              <a:t>ໃນ </a:t>
            </a:r>
            <a:r>
              <a:rPr lang="en-US" dirty="0"/>
              <a:t>ລະບົບກຣາຟິກສ່ວນໃຫຍ່, ລັກສະນະພື້ນຜິວຂອງຕາ ໜ່າງ </a:t>
            </a:r>
            <a:r>
              <a:rPr lang="en-US" dirty="0" smtClean="0"/>
              <a:t>ຖືກກ່າວເຖິງ </a:t>
            </a:r>
            <a:r>
              <a:rPr lang="en-US" dirty="0"/>
              <a:t>ເພື່ອລວມເປັນ </a:t>
            </a:r>
            <a:r>
              <a:rPr lang="en-US" i="1" dirty="0"/>
              <a:t>ວັດສະດຸ</a:t>
            </a:r>
            <a:r>
              <a:rPr lang="en-US" dirty="0"/>
              <a:t>. ໂດຍປົກກະຕິແລ້ວວັດສະດຸແມ່ນອາໄສເອກະສານທີ່ມີຢູ່</a:t>
            </a:r>
            <a:r>
              <a:rPr lang="en-US" dirty="0" smtClean="0"/>
              <a:t>ຫຼື​ຫຼາຍ​ກວ່າ </a:t>
            </a:r>
            <a:r>
              <a:rPr lang="en-US" i="1" dirty="0"/>
              <a:t>ໄຟ</a:t>
            </a:r>
            <a:r>
              <a:rPr lang="en-US" dirty="0"/>
              <a:t>, ເຊິ່ງ (ຕາມທີ່ເຈົ້າອາດຈະເດົາໄດ້) ກໍານົດວ່າສາກຖືກສ່ອງແສງໄດ້ແນວໃດ.</a:t>
            </a:r>
          </a:p>
        </p:txBody>
      </p:sp>
    </p:spTree>
    <p:extLst>
      <p:ext uri="{BB962C8B-B14F-4D97-AF65-F5344CB8AC3E}">
        <p14:creationId xmlns:p14="http://schemas.microsoft.com/office/powerpoint/2010/main" val="42746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Meshes, Polygons, ແລະ Vertices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70" y="1379974"/>
            <a:ext cx="6430726" cy="547802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491662" y="1552665"/>
            <a:ext cx="4186991" cy="4687714"/>
          </a:xfrm>
        </p:spPr>
        <p:txBody>
          <a:bodyPr>
            <a:normAutofit/>
          </a:bodyPr>
          <a:lstStyle/>
          <a:p>
            <a:pPr rtl="0" algn="l"/>
            <a:r>
              <a:rPr lang="en-US" dirty="0"/>
              <a:t>ຫົວຢູ່ໃນຮູບທີ 1-4 ມີວັດສະດຸທີ່ມີສີມ່ວງແລະການຮົ່ມທີ່ກໍານົດໄວ້ໂດຍ a </a:t>
            </a:r>
            <a:r>
              <a:rPr lang="en-US" dirty="0" smtClean="0"/>
              <a:t>ແຫຼ່ງແສງ </a:t>
            </a:r>
            <a:r>
              <a:rPr lang="en-US" dirty="0"/>
              <a:t>ອອກມາຈາກທາງຊ້າຍຂອງຮູບແບບ. </a:t>
            </a:r>
            <a:endParaRPr lang="en-US" dirty="0" smtClean="0"/>
          </a:p>
          <a:p>
            <a:pPr rtl="0" algn="l"/>
            <a:r>
              <a:rPr lang="en-US" dirty="0"/>
              <a:t>ທ</a:t>
            </a:r>
            <a:r>
              <a:rPr lang="en-US" dirty="0" smtClean="0"/>
              <a:t>ລາວ </a:t>
            </a:r>
            <a:r>
              <a:rPr lang="en-US" dirty="0"/>
              <a:t>ເງົາຢູ່ເບື້ອງຂວາຂອງ </a:t>
            </a:r>
            <a:r>
              <a:rPr lang="en-US" dirty="0" smtClean="0"/>
              <a:t>ໃບຫນ້າ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2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ການຫັນປ່ຽນແລະ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pPr rtl="0" algn="l">
              <a:lnSpc>
                <a:spcPct val="100000"/>
              </a:lnSpc>
            </a:pPr>
            <a:r>
              <a:rPr lang="en-US" dirty="0"/>
              <a:t>ຕາ ໜ່າງ 3D ຖືກ ກຳ ນົດໂດຍ ຕຳ ແໜ່ງ ຂອງຈຸດສູງສຸດຂອງພວກມັນ. ມັນຈະເປັນຕາເບື່ອແທ້ really</a:t>
            </a:r>
            <a:r>
              <a:rPr lang="en-US" dirty="0" smtClean="0"/>
              <a:t>ປ່ຽນ </a:t>
            </a:r>
            <a:r>
              <a:rPr lang="en-US" dirty="0"/>
              <a:t>ຕຳ ແໜ່ງ ຈຸດສູງສຸດຂອງຕາ ໜ່າງ ທຸກຄັ້ງທີ່ເຈົ້າຕ້ອງການຍ້າຍມັນໄປໃສ່ບ່ອນອື່ນ </a:t>
            </a:r>
            <a:r>
              <a:rPr lang="en-US" dirty="0" smtClean="0"/>
              <a:t>ຂອງ </a:t>
            </a:r>
            <a:r>
              <a:rPr lang="en-US" dirty="0"/>
              <a:t>ເບິ່ງ, ໂດຍສະເພາະຖ້າຕາ ໜ່າງ ຍັງສືບຕໍ່ເຄື່ອນໄຫວຢູ່. </a:t>
            </a:r>
            <a:endParaRPr lang="en-US" dirty="0" smtClean="0"/>
          </a:p>
          <a:p>
            <a:pPr rtl="0" algn="l">
              <a:lnSpc>
                <a:spcPct val="100000"/>
              </a:lnSpc>
            </a:pPr>
            <a:r>
              <a:rPr lang="en-US" dirty="0" smtClean="0"/>
              <a:t>ສໍາລັບ </a:t>
            </a:r>
            <a:r>
              <a:rPr lang="en-US" dirty="0"/>
              <a:t>ເຫດຜົນນີ້, ສ່ວນໃຫຍ່ </a:t>
            </a:r>
            <a:r>
              <a:rPr lang="en-US" dirty="0" smtClean="0"/>
              <a:t>ລະບົບ 3D </a:t>
            </a:r>
            <a:r>
              <a:rPr lang="en-US" dirty="0"/>
              <a:t>ສະຫນັບສະຫນູນ </a:t>
            </a:r>
            <a:r>
              <a:rPr lang="en-US" i="1" dirty="0"/>
              <a:t>ການຫັນປ່ຽນ</a:t>
            </a:r>
            <a:r>
              <a:rPr lang="en-US" dirty="0"/>
              <a:t>, ການປະຕິບັດງານທີ່ອະນຸຍາດໃຫ້ເຈົ້າຍ້າຍຕາ ໜ່າງ ໂດຍກ </a:t>
            </a:r>
            <a:r>
              <a:rPr lang="en-US" dirty="0" smtClean="0"/>
              <a:t>ຈຳ ນວນທີ່ກ່ຽວຂ້ອງ </a:t>
            </a:r>
            <a:r>
              <a:rPr lang="en-US" dirty="0"/>
              <a:t>ໂດຍບໍ່ ຈຳ ເປັນຕ້ອງວົນຜ່ານທຸກຈຸດສູງສຸດ, ການປ່ຽນແປງຂອງມັນຢ່າງຈະແຈ້ງ </a:t>
            </a:r>
            <a:r>
              <a:rPr lang="en-US" dirty="0" smtClean="0"/>
              <a:t>ຕໍາແຫນ່ງ. </a:t>
            </a:r>
          </a:p>
          <a:p>
            <a:pPr rtl="0" algn="l">
              <a:lnSpc>
                <a:spcPct val="100000"/>
              </a:lnSpc>
            </a:pPr>
            <a:r>
              <a:rPr lang="en-US" dirty="0" smtClean="0"/>
              <a:t>ການຫັນປ່ຽນ </a:t>
            </a:r>
            <a:r>
              <a:rPr lang="en-US" dirty="0"/>
              <a:t>ອະນຸຍາດໃຫ້ເຈົ້າສາມາດປັບຂະ ໜາດ, rotateຸນແລະແປ (ຍ້າຍ) ຕາ ໜ່າງ ທີ່ສະແດງຜົນໄດ້ </a:t>
            </a:r>
            <a:r>
              <a:rPr lang="en-US" dirty="0" smtClean="0"/>
              <a:t>ໂດຍບໍ່ມີການຕົວຈິງ </a:t>
            </a:r>
            <a:r>
              <a:rPr lang="en-US" dirty="0"/>
              <a:t>ການປ່ຽນແປງຄຸນຄ່າໃດ ໜຶ່ງ ຢູ່ໃນຈຸດສູງສຸດຂອງມັນ.</a:t>
            </a:r>
          </a:p>
        </p:txBody>
      </p:sp>
    </p:spTree>
    <p:extLst>
      <p:ext uri="{BB962C8B-B14F-4D97-AF65-F5344CB8AC3E}">
        <p14:creationId xmlns:p14="http://schemas.microsoft.com/office/powerpoint/2010/main" val="32155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ການຫັນປ່ຽນແລະ Matrices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97" y="1308549"/>
            <a:ext cx="6726855" cy="54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349"/>
            <a:ext cx="10515600" cy="1325563"/>
          </a:xfrm>
        </p:spPr>
        <p:txBody>
          <a:bodyPr/>
          <a:lstStyle/>
          <a:p>
            <a:pPr rtl="0" algn="l"/>
            <a:r>
              <a:rPr lang="en-US" b="1" dirty="0" smtClean="0">
                <a:solidFill>
                  <a:srgbClr val="002060"/>
                </a:solidFill>
              </a:rPr>
              <a:t>ພາບລວມຂອງ </a:t>
            </a:r>
            <a:r>
              <a:rPr lang="en-US" b="1" dirty="0" err="1" smtClean="0">
                <a:solidFill>
                  <a:srgbClr val="002060"/>
                </a:solidFill>
              </a:rPr>
              <a:t>WebGL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19"/>
            <a:ext cx="10515600" cy="5039201"/>
          </a:xfrm>
        </p:spPr>
        <p:txBody>
          <a:bodyPr>
            <a:normAutofit lnSpcReduction="10000"/>
          </a:bodyPr>
          <a:lstStyle/>
          <a:p>
            <a:pPr rtl="0" algn="l"/>
            <a:r>
              <a:rPr lang="en-US" dirty="0" err="1"/>
              <a:t>WebGL</a:t>
            </a:r>
            <a:r>
              <a:rPr lang="en-US" dirty="0"/>
              <a:t> ເປັນເທັກໂນໂລຍີທີ່ຊ່ວຍໃຫ້ການແຕ້ມ, ການສະແດງ, ແລະການໂຕ້ຕອບກັບຮູບພາບຄອມພິວເຕີສາມມິຕິແບບໂຕ້ຕອບໄດ້ທີ່ຊັບຊ້ອນ (“ ກຣາຟິກ 3 ມິຕິ”) ຈາກພາຍໃນຕົວທ່ອງເວັບ. </a:t>
            </a:r>
            <a:endParaRPr lang="en-US" dirty="0" smtClean="0"/>
          </a:p>
          <a:p>
            <a:pPr rtl="0" algn="l"/>
            <a:r>
              <a:rPr lang="en-US" dirty="0" smtClean="0"/>
              <a:t>ຕາມປະເພນີ</a:t>
            </a:r>
            <a:r>
              <a:rPr lang="en-US" dirty="0"/>
              <a:t>, ກາຟິກ 3 ມິຕິໄດ້ຖືກ ຈຳ ກັດໃຫ້ກັບຄອມພິວເຕີລະດັບສູງຫຼືເຄື່ອງຫຼີ້ນເກມທີ່ອຸທິດຕົນແລະຕ້ອງການການຂຽນໂປຣແກມທີ່ຊັບຊ້ອນ. </a:t>
            </a:r>
            <a:endParaRPr lang="en-US" dirty="0" smtClean="0"/>
          </a:p>
          <a:p>
            <a:pPr rtl="0" algn="l"/>
            <a:r>
              <a:rPr lang="en-US" dirty="0" smtClean="0"/>
              <a:t>ແນວໃດກໍ່ຕາມ</a:t>
            </a:r>
            <a:r>
              <a:rPr lang="en-US" dirty="0"/>
              <a:t>ເນື່ອງຈາກເປັນທັງຄອມພິວເຕີສ່ວນຕົວແລະທີ່ ສຳ ຄັນໄປກວ່ານັ້ນ, ຕົວທ່ອງເວັບເວັບໄດ້ກາຍເປັນຄວາມຊັບຊ້ອນຫຼາຍຂຶ້ນ, ມັນໄດ້ກາຍເປັນໄປໄດ້ທີ່ຈະສ້າງແລະສະແດງກາຟິກ 3 ມິຕິໂດຍໃຊ້ເທັກໂນໂລຍີເວັບທີ່ເຂົ້າເຖິງໄດ້ແລະມີຊື່ສຽງ. </a:t>
            </a:r>
            <a:endParaRPr lang="en-US" dirty="0" smtClean="0"/>
          </a:p>
          <a:p>
            <a:pPr rtl="0" algn="l"/>
            <a:r>
              <a:rPr lang="en-US" dirty="0" err="1" smtClean="0"/>
              <a:t>WebGL</a:t>
            </a:r>
            <a:r>
              <a:rPr lang="en-US" dirty="0"/>
              <a:t>, ເມື່ອລວມເຂົ້າກັບ HTML5 ແລະ JavaScript, ເຮັດໃຫ້ກາຟິກ 3D ສາມາດເຂົ້າເຖິງໄດ້ແກ່ຜູ້ພັດທະນາເວັບແລະຈະມີບົດບາດສໍາຄັນໃນການພັດທະນາຄົນລຸ້ນຕໍ່ໄປ, ຜູ້ໃຊ້ງ່າຍແລະເຂົ້າໃຈງ່າຍ.</a:t>
            </a:r>
          </a:p>
        </p:txBody>
      </p:sp>
    </p:spTree>
    <p:extLst>
      <p:ext uri="{BB962C8B-B14F-4D97-AF65-F5344CB8AC3E}">
        <p14:creationId xmlns:p14="http://schemas.microsoft.com/office/powerpoint/2010/main" val="19258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ການຫັນປ່ຽນແລະ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pPr rtl="0" algn="l"/>
            <a:r>
              <a:rPr lang="en-US" dirty="0"/>
              <a:t>ຮູບ 1-5 ສະແດງໃຫ້ເຫັນການຫັນປ່ຽນ 3D ໃນການກະທໍາ. ໃນ scene ນີ້ພວກເຮົາເຫັນສາມ cubes. ແຕ່ລະຄົນ</a:t>
            </a:r>
            <a:r>
              <a:rPr lang="en-US" dirty="0" smtClean="0"/>
              <a:t>ຂອງເຫຼົ່ານີ້ </a:t>
            </a:r>
            <a:r>
              <a:rPr lang="en-US" dirty="0"/>
              <a:t>ວັດຖຸແມ່ນຕາ ໜ່າງ cube ທີ່ບັນຈຸຄ່າດຽວກັນກັບຈຸດສູງສຸດຂອງມັນ</a:t>
            </a:r>
            <a:r>
              <a:rPr lang="en-US" dirty="0" smtClean="0"/>
              <a:t>.</a:t>
            </a:r>
          </a:p>
          <a:p>
            <a:pPr rtl="0" algn="l"/>
            <a:r>
              <a:rPr lang="en-US" dirty="0" smtClean="0"/>
              <a:t> </a:t>
            </a:r>
            <a:r>
              <a:rPr lang="en-US" dirty="0"/>
              <a:t>ເຖິງ </a:t>
            </a:r>
            <a:r>
              <a:rPr lang="en-US" dirty="0" smtClean="0"/>
              <a:t>ຍ້າຍ, .ຸນ</a:t>
            </a:r>
            <a:r>
              <a:rPr lang="en-US" dirty="0"/>
              <a:t>, ຫຼືຂະ ໜາດ ຕາ ໜ່າງ, ພວກເຮົາບໍ່ດັດແປງຈຸດສູງສຸດ; ແທນທີ່ຈະ, ພວກເຮົານໍາໃຊ້</a:t>
            </a:r>
            <a:r>
              <a:rPr lang="en-US" dirty="0" smtClean="0"/>
              <a:t>ການຫັນປ່ຽນ. </a:t>
            </a:r>
          </a:p>
          <a:p>
            <a:pPr rtl="0" algn="l"/>
            <a:r>
              <a:rPr lang="en-US" dirty="0" smtClean="0"/>
              <a:t>ໄດ້ </a:t>
            </a:r>
            <a:r>
              <a:rPr lang="en-US" dirty="0"/>
              <a:t>cube ສີແດງຢູ່ເບື້ອງຊ້າຍໄດ້ຖືກແປ 4 ຫົວ ໜ່ວຍ ຢູ່ທາງຊ້າຍ (−4 ຢູ່ໃນແກນ x), </a:t>
            </a:r>
            <a:r>
              <a:rPr lang="en-US" dirty="0" smtClean="0"/>
              <a:t>ແລະຫມຸນ </a:t>
            </a:r>
            <a:r>
              <a:rPr lang="en-US" dirty="0"/>
              <a:t>ກ່ຽວກັບແກນ x ແລະ y ຂອງມັນ. </a:t>
            </a:r>
            <a:endParaRPr lang="en-US" dirty="0" smtClean="0"/>
          </a:p>
          <a:p>
            <a:pPr rtl="0" algn="l"/>
            <a:r>
              <a:rPr lang="en-US" dirty="0" smtClean="0"/>
              <a:t>ໄດ້ </a:t>
            </a:r>
            <a:r>
              <a:rPr lang="en-US" dirty="0"/>
              <a:t>cube ສີຟ້າຢູ່ທາງຂວາມີ </a:t>
            </a:r>
            <a:r>
              <a:rPr lang="en-US" dirty="0" smtClean="0"/>
              <a:t>ໄດ້ຖືກແປ </a:t>
            </a:r>
            <a:r>
              <a:rPr lang="en-US" dirty="0"/>
              <a:t>4 ຫົວ ໜ່ວຍ ທາງຂວາ, ແລະປັບຂະ ໜາດ ໃຫ້ໃຫຍ່ຂຶ້ນ 1.5 ເທົ່າຢູ່ໃນທັງສາມດ້ານ.</a:t>
            </a:r>
          </a:p>
          <a:p>
            <a:pPr rtl="0" algn="l"/>
            <a:r>
              <a:rPr lang="en-US" dirty="0"/>
              <a:t>ກ້ອນສີຂຽວຢູ່ໃຈກາງບໍ່ໄດ້ມີການປ່ຽນແປງ.</a:t>
            </a:r>
          </a:p>
        </p:txBody>
      </p:sp>
    </p:spTree>
    <p:extLst>
      <p:ext uri="{BB962C8B-B14F-4D97-AF65-F5344CB8AC3E}">
        <p14:creationId xmlns:p14="http://schemas.microsoft.com/office/powerpoint/2010/main" val="14637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ການຫັນປ່ຽນແລະ Matrices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84" y="3112167"/>
            <a:ext cx="10006158" cy="374187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12035"/>
            <a:ext cx="10515600" cy="5148386"/>
          </a:xfrm>
        </p:spPr>
        <p:txBody>
          <a:bodyPr>
            <a:normAutofit/>
          </a:bodyPr>
          <a:lstStyle/>
          <a:p>
            <a:pPr rtl="0" algn="l"/>
            <a:r>
              <a:rPr lang="en-US" sz="2400" dirty="0"/>
              <a:t>ໂດຍປົກກະຕິແລ້ວການຫັນປ່ຽນ 3 ມິຕິແມ່ນສະແດງໂດຍ a </a:t>
            </a:r>
            <a:r>
              <a:rPr lang="en-US" sz="2400" i="1" dirty="0"/>
              <a:t>ຕາຕະລາງການຫັນປ່ຽນ</a:t>
            </a:r>
            <a:r>
              <a:rPr lang="en-US" sz="2400" dirty="0"/>
              <a:t>, ກ </a:t>
            </a:r>
            <a:r>
              <a:rPr lang="en-US" sz="2400" dirty="0" smtClean="0"/>
              <a:t>ນິຕິສາດທາງຄະນິດສາດ </a:t>
            </a:r>
            <a:r>
              <a:rPr lang="en-US" sz="2400" dirty="0"/>
              <a:t>ບັນຈຸມີຄ່າຕ່າງ array ທີ່ໃຊ້ເພື່ອ ຄຳ ນວນ ຕຳ ແໜ່ງ ທີ່ປ່ຽນແປງຂອງ </a:t>
            </a:r>
            <a:r>
              <a:rPr lang="en-US" sz="2400" dirty="0" smtClean="0"/>
              <a:t>ຈຸດສູງສຸດ. </a:t>
            </a:r>
          </a:p>
          <a:p>
            <a:pPr rtl="0" algn="l"/>
            <a:r>
              <a:rPr lang="en-US" sz="2400" dirty="0" err="1" smtClean="0"/>
              <a:t>WebGL</a:t>
            </a:r>
            <a:r>
              <a:rPr lang="en-US" sz="2400" dirty="0" smtClean="0"/>
              <a:t> </a:t>
            </a:r>
            <a:r>
              <a:rPr lang="en-US" sz="2400" dirty="0"/>
              <a:t>ການປ່ຽນແປງການນໍາໃຊ້ a </a:t>
            </a:r>
            <a:r>
              <a:rPr lang="en-US" sz="2400" i="1" dirty="0"/>
              <a:t>4</a:t>
            </a:r>
            <a:r>
              <a:rPr lang="en-US" sz="2400" dirty="0"/>
              <a:t>×</a:t>
            </a:r>
            <a:r>
              <a:rPr lang="en-US" sz="2400" i="1" dirty="0"/>
              <a:t>4 ຕາຕະລາງ</a:t>
            </a:r>
            <a:r>
              <a:rPr lang="en-US" sz="2400" dirty="0"/>
              <a:t>- ນັ້ນແມ່ນ, ອາເຣຂອງ 16 ຕົວເລກ </a:t>
            </a:r>
            <a:r>
              <a:rPr lang="en-US" sz="2400" dirty="0" smtClean="0"/>
              <a:t>ຈັດເຂົ້າໄປໃນ </a:t>
            </a:r>
            <a:r>
              <a:rPr lang="en-US" sz="2400" dirty="0"/>
              <a:t>4 ແຖວແລະ 4 ຖັນ.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96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ການຫັນປ່ຽນແລະ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pPr rtl="0" algn="l">
              <a:lnSpc>
                <a:spcPct val="100000"/>
              </a:lnSpc>
            </a:pPr>
            <a:r>
              <a:rPr lang="en-US" sz="3200" dirty="0" smtClean="0"/>
              <a:t>ຮູບ </a:t>
            </a:r>
            <a:r>
              <a:rPr lang="en-US" sz="3200" dirty="0"/>
              <a:t>1-6 ສະແດງແຜນຜັງຂອງມາຕຣິກ 4 × 4. </a:t>
            </a:r>
          </a:p>
          <a:p>
            <a:pPr rtl="0" algn="l">
              <a:lnSpc>
                <a:spcPct val="100000"/>
              </a:lnSpc>
            </a:pPr>
            <a:r>
              <a:rPr lang="en-US" sz="3200" dirty="0" smtClean="0"/>
              <a:t>ການແປພາສາ </a:t>
            </a:r>
            <a:r>
              <a:rPr lang="en-US" sz="3200" dirty="0"/>
              <a:t>ຖືກເກັບຮັກສາໄວ້ໃນອົງປະກອບ m12, m13, ແລະ m14, ທີ່ສອດຄ້ອງກັບ x, y, ແລະ </a:t>
            </a:r>
            <a:r>
              <a:rPr lang="en-US" sz="3200" dirty="0" smtClean="0"/>
              <a:t>z ການແປພາສາ </a:t>
            </a:r>
            <a:r>
              <a:rPr lang="en-US" sz="3200" dirty="0"/>
              <a:t>ຄຸນຄ່າ. </a:t>
            </a:r>
            <a:endParaRPr lang="en-US" sz="3200" dirty="0" smtClean="0"/>
          </a:p>
          <a:p>
            <a:pPr rtl="0" algn="l">
              <a:lnSpc>
                <a:spcPct val="100000"/>
              </a:lnSpc>
            </a:pPr>
            <a:r>
              <a:rPr lang="en-US" sz="3200" dirty="0" smtClean="0"/>
              <a:t>x</a:t>
            </a:r>
            <a:r>
              <a:rPr lang="en-US" sz="3200" dirty="0"/>
              <a:t>, y, ແລະ zs</a:t>
            </a:r>
            <a:r>
              <a:rPr lang="en-US" sz="3200" dirty="0" smtClean="0"/>
              <a:t>ເທວະດາ </a:t>
            </a:r>
            <a:r>
              <a:rPr lang="en-US" sz="3200" dirty="0"/>
              <a:t>ຄ່າຕ່າງ are ຖືກເກັບໄວ້ໃນອົງປະກອບ m0, m5, ແລະ m10 </a:t>
            </a:r>
            <a:r>
              <a:rPr lang="en-US" sz="3200" dirty="0" smtClean="0"/>
              <a:t>(ໄດ້ </a:t>
            </a:r>
            <a:r>
              <a:rPr lang="en-US" sz="3200" i="1" dirty="0"/>
              <a:t>ເສັ້ນຂວາງ </a:t>
            </a:r>
            <a:r>
              <a:rPr lang="en-US" sz="3200" dirty="0"/>
              <a:t>ຂອງມາຕຣິກເບື້ອງ). </a:t>
            </a:r>
            <a:endParaRPr lang="en-US" sz="3200" dirty="0" smtClean="0"/>
          </a:p>
          <a:p>
            <a:pPr rtl="0" algn="l">
              <a:lnSpc>
                <a:spcPct val="100000"/>
              </a:lnSpc>
            </a:pPr>
            <a:r>
              <a:rPr lang="en-US" sz="3200" dirty="0" smtClean="0"/>
              <a:t>ການຫມູນວຽນ </a:t>
            </a:r>
            <a:r>
              <a:rPr lang="en-US" sz="3200" dirty="0"/>
              <a:t>ຄ່າຕ່າງ are ຖືກເກັບໄວ້ໃນອົງປະກອບ m1 ແລະ m2 (</a:t>
            </a:r>
            <a:r>
              <a:rPr lang="en-US" sz="3200" dirty="0" smtClean="0"/>
              <a:t>ແກນ x), m4 </a:t>
            </a:r>
            <a:r>
              <a:rPr lang="en-US" sz="3200" dirty="0"/>
              <a:t>ແລະ m6 (ແກນ y), ແລະ m8 ແລະ m9 (ແກນ z). </a:t>
            </a:r>
            <a:endParaRPr lang="en-US" sz="3200" dirty="0" smtClean="0"/>
          </a:p>
          <a:p>
            <a:pPr rtl="0" algn="l">
              <a:lnSpc>
                <a:spcPct val="100000"/>
              </a:lnSpc>
            </a:pPr>
            <a:r>
              <a:rPr lang="en-US" sz="3200" dirty="0" smtClean="0"/>
              <a:t>ຄູນ </a:t>
            </a:r>
            <a:r>
              <a:rPr lang="en-US" sz="3200" dirty="0"/>
              <a:t>ເປັນ vector 3D ໂດຍສິ່ງນີ້ </a:t>
            </a:r>
            <a:r>
              <a:rPr lang="en-US" sz="3200" dirty="0" smtClean="0"/>
              <a:t>ຜົນ matrix </a:t>
            </a:r>
            <a:r>
              <a:rPr lang="en-US" sz="3200" dirty="0"/>
              <a:t>ໃນມູນຄ່າການປ່ຽນແປງ.</a:t>
            </a:r>
          </a:p>
        </p:txBody>
      </p:sp>
    </p:spTree>
    <p:extLst>
      <p:ext uri="{BB962C8B-B14F-4D97-AF65-F5344CB8AC3E}">
        <p14:creationId xmlns:p14="http://schemas.microsoft.com/office/powerpoint/2010/main" val="30260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ກ້ອງຖ່າຍຮູບ, ທັດສະນະ, ທັດສະນະ, ແລະການຄາດຄະເນ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pPr rtl="0" algn="l">
              <a:lnSpc>
                <a:spcPct val="100000"/>
              </a:lnSpc>
            </a:pPr>
            <a:r>
              <a:rPr lang="en-US" dirty="0"/>
              <a:t>ທຸກສາກທີ່ສະແດງຜົນຕ້ອງການມຸມມອງຈາກບ່ອນທີ່ຜູ້ໃຊ້ຈະເບິ່ງ </a:t>
            </a:r>
            <a:r>
              <a:rPr lang="en-US" dirty="0" smtClean="0"/>
              <a:t>ມັນ. </a:t>
            </a:r>
          </a:p>
          <a:p>
            <a:pPr rtl="0" algn="l">
              <a:lnSpc>
                <a:spcPct val="100000"/>
              </a:lnSpc>
            </a:pPr>
            <a:r>
              <a:rPr lang="en-US" dirty="0" smtClean="0"/>
              <a:t>3D </a:t>
            </a:r>
            <a:r>
              <a:rPr lang="en-US" dirty="0"/>
              <a:t>ປົກກະຕິແລ້ວລະບົບໃຊ້ a </a:t>
            </a:r>
            <a:r>
              <a:rPr lang="en-US" i="1" dirty="0"/>
              <a:t>ກ້ອງ​ຖ່າຍ​ຮູບ</a:t>
            </a:r>
            <a:r>
              <a:rPr lang="en-US" dirty="0"/>
              <a:t>, ຈຸດປະສົງທີ່ກໍານົດບ່ອນທີ່ (ພີ່ນ້ອງກັບ </a:t>
            </a:r>
            <a:r>
              <a:rPr lang="en-US" dirty="0" smtClean="0"/>
              <a:t>ສາກ) </a:t>
            </a:r>
            <a:r>
              <a:rPr lang="en-US" dirty="0"/>
              <a:t>ຜູ້ໃຊ້ຢູ່ໃນ ຕຳ ແໜ່ງ ແລະທິດທາງ, ພ້ອມທັງຄຸນສົມບັດຂອງກ້ອງຖ່າຍຮູບຕົວຈິງອື່ນ other </a:t>
            </a:r>
            <a:r>
              <a:rPr lang="en-US" dirty="0" smtClean="0"/>
              <a:t>ເຊັ່ນ​ວ່າ </a:t>
            </a:r>
            <a:r>
              <a:rPr lang="en-US" dirty="0"/>
              <a:t>ຂະ ໜາດ ຂອງ </a:t>
            </a:r>
            <a:r>
              <a:rPr lang="en-US" i="1" dirty="0"/>
              <a:t>ພາກສະຫນາມຂອງການເບິ່ງ</a:t>
            </a:r>
            <a:r>
              <a:rPr lang="en-US" dirty="0"/>
              <a:t>, ເຊິ່ງກໍານົດ </a:t>
            </a:r>
            <a:r>
              <a:rPr lang="en-US" i="1" dirty="0"/>
              <a:t>ທັດສະນະ </a:t>
            </a:r>
            <a:r>
              <a:rPr lang="en-US" dirty="0"/>
              <a:t>(ຕົວຢ່າງ, ວັດຖຸຢູ່ໄກກວ່າ </a:t>
            </a:r>
            <a:r>
              <a:rPr lang="en-US" dirty="0" smtClean="0"/>
              <a:t>ປະກົດວ່ານ້ອຍກວ່າ</a:t>
            </a:r>
            <a:r>
              <a:rPr lang="en-US" dirty="0"/>
              <a:t>). </a:t>
            </a:r>
            <a:endParaRPr lang="en-US" dirty="0" smtClean="0"/>
          </a:p>
          <a:p>
            <a:pPr rtl="0" algn="l">
              <a:lnSpc>
                <a:spcPct val="100000"/>
              </a:lnSpc>
            </a:pPr>
            <a:r>
              <a:rPr lang="en-US" dirty="0" smtClean="0"/>
              <a:t>ໄດ້ </a:t>
            </a:r>
            <a:r>
              <a:rPr lang="en-US" dirty="0"/>
              <a:t>ຄຸນສົມບັດຂອງກ້ອງຖ່າຍຮູບລວມເຂົ້າກັນເພື່ອໃຫ້ການສະແດງຜົນສຸດທ້າຍ </a:t>
            </a:r>
            <a:r>
              <a:rPr lang="en-US" dirty="0" smtClean="0"/>
              <a:t>ຮູບພາບຂອງ </a:t>
            </a:r>
            <a:r>
              <a:rPr lang="en-US" dirty="0"/>
              <a:t>ສາກ 3D ເປັນ 2D </a:t>
            </a:r>
            <a:r>
              <a:rPr lang="en-US" i="1" dirty="0"/>
              <a:t>ຊ່ອງເບິ່ງ </a:t>
            </a:r>
            <a:r>
              <a:rPr lang="en-US" dirty="0"/>
              <a:t>ກໍານົດໂດຍປ່ອງຢ້ຽມຫຼືຜ້າໃບ.</a:t>
            </a:r>
          </a:p>
        </p:txBody>
      </p:sp>
    </p:spTree>
    <p:extLst>
      <p:ext uri="{BB962C8B-B14F-4D97-AF65-F5344CB8AC3E}">
        <p14:creationId xmlns:p14="http://schemas.microsoft.com/office/powerpoint/2010/main" val="41093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ກ້ອງຖ່າຍຮູບ, ທັດສະນະ, ທັດສະນະ, ແລະການຄາດຄະເນ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pPr rtl="0" algn="l">
              <a:lnSpc>
                <a:spcPct val="150000"/>
              </a:lnSpc>
            </a:pPr>
            <a:r>
              <a:rPr lang="en-US" dirty="0"/>
              <a:t>ກ້ອງເກືອບຈະເປັນຕົວແທນສະເviaີຜ່ານສອງຕົວຄະນິດ. </a:t>
            </a:r>
            <a:endParaRPr lang="en-US" dirty="0" smtClean="0"/>
          </a:p>
          <a:p>
            <a:pPr rtl="0" algn="l">
              <a:lnSpc>
                <a:spcPct val="150000"/>
              </a:lnSpc>
            </a:pPr>
            <a:r>
              <a:rPr lang="en-US" dirty="0" smtClean="0"/>
              <a:t>ໄດ້ </a:t>
            </a:r>
            <a:r>
              <a:rPr lang="en-US" dirty="0"/>
              <a:t>ມາຕຣິກເບື້ອງ ທຳ ອິດ </a:t>
            </a:r>
            <a:r>
              <a:rPr lang="en-US" dirty="0" smtClean="0"/>
              <a:t>ກໍານົດ </a:t>
            </a:r>
            <a:r>
              <a:rPr lang="en-US" dirty="0"/>
              <a:t>ຕຳ ແໜ່ງ ແລະທິດທາງຂອງກ້ອງຖ່າຍຮູບ, ຄືກັນກັບຕາຕະລາງທີ່ໃຊ້ ສຳ ລັບ </a:t>
            </a:r>
            <a:r>
              <a:rPr lang="en-US" dirty="0" smtClean="0"/>
              <a:t>ການປ່ຽນແປງ (ເປັນ </a:t>
            </a:r>
            <a:r>
              <a:rPr lang="en-US" dirty="0"/>
              <a:t>ພຽງແຕ່ປຶກສາຫາລື). ມັນຖືກເອີ້ນວ່າ</a:t>
            </a:r>
            <a:r>
              <a:rPr lang="en-US" i="1" dirty="0" err="1" smtClean="0"/>
              <a:t>ຮູບແບບການເບິ່ງ</a:t>
            </a:r>
            <a:r>
              <a:rPr lang="en-US" i="1" dirty="0" smtClean="0"/>
              <a:t> </a:t>
            </a:r>
            <a:r>
              <a:rPr lang="en-US" i="1" dirty="0"/>
              <a:t>ມາຕຣິກເບື້ອງ</a:t>
            </a:r>
            <a:r>
              <a:rPr lang="en-US" dirty="0"/>
              <a:t>.</a:t>
            </a:r>
            <a:endParaRPr lang="en-US" dirty="0" smtClean="0"/>
          </a:p>
          <a:p>
            <a:pPr rtl="0" algn="l">
              <a:lnSpc>
                <a:spcPct val="150000"/>
              </a:lnSpc>
            </a:pPr>
            <a:r>
              <a:rPr lang="en-US" dirty="0" smtClean="0"/>
              <a:t>ໄດ້ </a:t>
            </a:r>
            <a:r>
              <a:rPr lang="en-US" dirty="0"/>
              <a:t>ມາຕຣິກເບື້ອງທີສອງເປັນອັນສະເພາະທີ່ເປັນຕົວແທນຂອງ </a:t>
            </a:r>
            <a:r>
              <a:rPr lang="en-US" dirty="0" smtClean="0"/>
              <a:t>ການແປຈາກ </a:t>
            </a:r>
            <a:r>
              <a:rPr lang="en-US" dirty="0"/>
              <a:t>ຈຸດພິກັດ 3D ຂອງກ້ອງຖ່າຍຮູບເຂົ້າໄປໃນພື້ນທີ່ການແຕ້ມ 2D ຂອງຊ່ອງເບິ່ງ. ມັນ</a:t>
            </a:r>
            <a:r>
              <a:rPr lang="en-US" dirty="0" smtClean="0"/>
              <a:t>ຖືກເອີ້ນວ່າ </a:t>
            </a:r>
            <a:r>
              <a:rPr lang="en-US" dirty="0"/>
              <a:t>ໄດ້ </a:t>
            </a:r>
            <a:r>
              <a:rPr lang="en-US" i="1" dirty="0"/>
              <a:t>ຕາຕະລາງການຄາດຄະເນ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48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ກ້ອງຖ່າຍຮູບ, ທັດສະນະ, ທັດສະນະ, ແລະການຄາດຄະເນ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29" y="1567573"/>
            <a:ext cx="8496939" cy="513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ກ້ອງຖ່າຍຮູບ, ທັດສະນະ, ທັດສະນະ, ແລະການຄາດຄະເນ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pPr rtl="0" algn="l"/>
            <a:r>
              <a:rPr lang="en-US" dirty="0"/>
              <a:t>ຮູບທີ 1-7 ສະແດງໃຫ້ເຫັນແນວຄວາມຄິດຫຼັກຂອງກ້ອງ, ຊ່ອງເບິ່ງ, ແລະການສາຍພາບ. ຢູ່</a:t>
            </a:r>
            <a:r>
              <a:rPr lang="en-US" dirty="0" smtClean="0"/>
              <a:t>ຕ່ໍາ </a:t>
            </a:r>
            <a:r>
              <a:rPr lang="en-US" dirty="0"/>
              <a:t>ຊ້າຍພວກເຮົາເຫັນສັນຍາລັກຂອງຕາເປັນ; ອັນນີ້ສະແດງເຖິງທີ່ຕັ້ງຂອງກ້ອງຖ່າຍຮູບ. ໄດ້</a:t>
            </a:r>
            <a:r>
              <a:rPr lang="en-US" dirty="0" smtClean="0"/>
              <a:t>vector ສີແດງ </a:t>
            </a:r>
            <a:r>
              <a:rPr lang="en-US" dirty="0"/>
              <a:t>ຊີ້ໄປທາງຂວາ (ໃນແຜນພາບນີ້, ຕິດປ້າຍເປັນແກນ x) ເປັນຕົວແທນຂອງ </a:t>
            </a:r>
            <a:r>
              <a:rPr lang="en-US" dirty="0" smtClean="0"/>
              <a:t>ທິດທາງໃນ </a:t>
            </a:r>
            <a:r>
              <a:rPr lang="en-US" dirty="0"/>
              <a:t>ເຊິ່ງກ້ອງ ກຳ ລັງຊີ້ໄປ. ກ້ອນສີຟ້າແມ່ນວັດຖຸຢູ່ໃນສາກ 3 ມິຕິ.</a:t>
            </a:r>
          </a:p>
          <a:p>
            <a:pPr rtl="0" algn="l"/>
            <a:r>
              <a:rPr lang="en-US" dirty="0"/>
              <a:t>ຮູບສີ່ແຈສາກສີຂຽວແລະສີແດງແມ່ນ, ຕາມ ລຳ ດັບ, </a:t>
            </a:r>
            <a:r>
              <a:rPr lang="en-US" i="1" dirty="0"/>
              <a:t>ໃກ້ </a:t>
            </a:r>
            <a:r>
              <a:rPr lang="en-US" dirty="0"/>
              <a:t>ແລະ </a:t>
            </a:r>
            <a:r>
              <a:rPr lang="en-US" i="1" dirty="0"/>
              <a:t>ເຮືອບິນຕົກໄກ</a:t>
            </a:r>
            <a:r>
              <a:rPr lang="en-US" dirty="0"/>
              <a:t>. </a:t>
            </a:r>
            <a:r>
              <a:rPr lang="en-US" dirty="0" smtClean="0"/>
              <a:t>ສອງຢ່າງນີ້ </a:t>
            </a:r>
            <a:r>
              <a:rPr lang="en-US" dirty="0"/>
              <a:t>ເຮືອບິນ ກຳ ນົດຂອບເຂດຂອງພື້ນທີ່ຍ່ອຍຂອງພື້ນທີ່ 3 ມິຕິ, ທີ່ຮູ້ກັນໃນນາມ </a:t>
            </a:r>
            <a:r>
              <a:rPr lang="en-US" i="1" dirty="0"/>
              <a:t>ເບິ່ງ </a:t>
            </a:r>
            <a:r>
              <a:rPr lang="en-US" i="1" dirty="0" smtClean="0"/>
              <a:t>ປະລິມານ </a:t>
            </a:r>
            <a:r>
              <a:rPr lang="en-US" dirty="0" smtClean="0"/>
              <a:t>ຫຼື </a:t>
            </a:r>
            <a:r>
              <a:rPr lang="en-US" i="1" dirty="0"/>
              <a:t>ເບິ່ງຄວາມຜິດຫວັງ</a:t>
            </a:r>
            <a:r>
              <a:rPr lang="en-US" dirty="0"/>
              <a:t>. ສະເພາະວັດຖຸພາຍໃນປະລິມານມຸມມອງເທົ່ານັ້ນທີ່ຖືກສະແດງຜົນເປັນຈິງ</a:t>
            </a:r>
            <a:r>
              <a:rPr lang="en-US" dirty="0" smtClean="0"/>
              <a:t>ຫນ້າຈໍ</a:t>
            </a:r>
            <a:r>
              <a:rPr lang="en-US" dirty="0"/>
              <a:t>. </a:t>
            </a:r>
            <a:endParaRPr lang="en-US" dirty="0" smtClean="0"/>
          </a:p>
          <a:p>
            <a:pPr rtl="0" algn="l"/>
            <a:r>
              <a:rPr lang="en-US" dirty="0" smtClean="0"/>
              <a:t>ໄດ້ </a:t>
            </a:r>
            <a:r>
              <a:rPr lang="en-US" dirty="0"/>
              <a:t>ຢູ່ໃກ້ກັບຍົນທີ່ຖືກຕັດແມ່ນທຽບເທົ່າກັບຊ່ອງເບິ່ງ, ບ່ອນທີ່ພວກເຮົາຈະເຫັນ </a:t>
            </a:r>
            <a:r>
              <a:rPr lang="en-US" dirty="0" smtClean="0"/>
              <a:t>ສະແດງຜົນສຸດທ້າຍ </a:t>
            </a:r>
            <a:r>
              <a:rPr lang="en-US" dirty="0"/>
              <a:t>ຮູບພາບ.</a:t>
            </a:r>
          </a:p>
        </p:txBody>
      </p:sp>
    </p:spTree>
    <p:extLst>
      <p:ext uri="{BB962C8B-B14F-4D97-AF65-F5344CB8AC3E}">
        <p14:creationId xmlns:p14="http://schemas.microsoft.com/office/powerpoint/2010/main" val="14124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ກ້ອງຖ່າຍຮູບ, ທັດສະນະ, ທັດສະນະ, ແລະການຄາດຄະເນ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pPr rtl="0" algn="l">
              <a:lnSpc>
                <a:spcPct val="150000"/>
              </a:lnSpc>
            </a:pPr>
            <a:r>
              <a:rPr lang="en-US" dirty="0"/>
              <a:t>ກ້ອງຖ່າຍຮູບມີພະລັງທີ່ສຸດ, ເພາະວ່າໃນທີ່ສຸດເຂົາເຈົ້າໄດ້ ກຳ ນົດຄວາມ ສຳ ພັນຂອງຜູ້ຊົມ </a:t>
            </a:r>
            <a:r>
              <a:rPr lang="en-US" dirty="0" smtClean="0"/>
              <a:t>ເຖິງ a </a:t>
            </a:r>
            <a:r>
              <a:rPr lang="en-US" dirty="0"/>
              <a:t>ສາກ 3 ມິຕິແລະໃຫ້ຄວາມຮູ້ສຶກສົມຈິງ. </a:t>
            </a:r>
            <a:endParaRPr lang="en-US" dirty="0" smtClean="0"/>
          </a:p>
          <a:p>
            <a:pPr rtl="0" algn="l">
              <a:lnSpc>
                <a:spcPct val="150000"/>
              </a:lnSpc>
            </a:pPr>
            <a:r>
              <a:rPr lang="en-US" dirty="0" smtClean="0"/>
              <a:t>ເຂົາເຈົ້າ </a:t>
            </a:r>
            <a:r>
              <a:rPr lang="en-US" dirty="0"/>
              <a:t>ຍັງສະ ໜອງ ອາວຸດອີກ </a:t>
            </a:r>
            <a:r>
              <a:rPr lang="en-US" dirty="0" smtClean="0"/>
              <a:t>ຂອງສັດ </a:t>
            </a:r>
            <a:r>
              <a:rPr lang="en-US" dirty="0"/>
              <a:t>ສານຫນູ: ໂດຍການເຄື່ອນທີ່ແບບເຄື່ອນທີ່ອ້ອມກ້ອງ, ເຈົ້າສາມາດສ້າງໄດ້ </a:t>
            </a:r>
            <a:r>
              <a:rPr lang="en-US" dirty="0" smtClean="0"/>
              <a:t>ຜົນກະທົບຂອງຮູບເງົາ </a:t>
            </a:r>
            <a:r>
              <a:rPr lang="en-US" dirty="0"/>
              <a:t>ແລະຄວບຄຸມປະສົບການການເລົ່າເລື່ອງ.</a:t>
            </a:r>
          </a:p>
        </p:txBody>
      </p:sp>
    </p:spTree>
    <p:extLst>
      <p:ext uri="{BB962C8B-B14F-4D97-AF65-F5344CB8AC3E}">
        <p14:creationId xmlns:p14="http://schemas.microsoft.com/office/powerpoint/2010/main" val="23444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pPr rtl="0" algn="l"/>
            <a:r>
              <a:rPr lang="en-US" b="1" dirty="0" err="1">
                <a:solidFill>
                  <a:srgbClr val="002060"/>
                </a:solidFill>
              </a:rPr>
              <a:t>Shaders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pPr rtl="0" algn="l"/>
            <a:r>
              <a:rPr lang="en-US" dirty="0"/>
              <a:t>ເພື່ອໃຫ້ຮູບສຸດທ້າຍສໍາລັບຕາ ໜ່າງ, ຜູ້ພັດທະນາຈະຕ້ອງກໍານົດຢ່າງແນ່ນອນ </a:t>
            </a:r>
            <a:r>
              <a:rPr lang="en-US" dirty="0" smtClean="0"/>
              <a:t>ຈຸດສູງສຸດແນວໃດ</a:t>
            </a:r>
            <a:r>
              <a:rPr lang="en-US" dirty="0"/>
              <a:t>, ການປ່ຽນແປງ, ວັດສະດຸ, ແສງ, ແລະກ້ອງຖ່າຍຮູບພົວພັນກັບບຸກຄົນອື່ນເພື່ອ </a:t>
            </a:r>
            <a:r>
              <a:rPr lang="en-US" dirty="0" smtClean="0"/>
              <a:t>ສ້າງສິ່ງນັ້ນ </a:t>
            </a:r>
            <a:r>
              <a:rPr lang="en-US" dirty="0"/>
              <a:t>ຮູບພາບ. </a:t>
            </a:r>
            <a:r>
              <a:rPr lang="en-US" dirty="0" smtClean="0"/>
              <a:t>ໄດ້ </a:t>
            </a:r>
            <a:r>
              <a:rPr lang="en-US" dirty="0"/>
              <a:t>ນັກພັດທະນາເຮັດອັນນີ້ໂດຍໃຊ້ </a:t>
            </a:r>
            <a:r>
              <a:rPr lang="en-US" dirty="0" err="1"/>
              <a:t>shaders</a:t>
            </a:r>
            <a:r>
              <a:rPr lang="en-US" dirty="0"/>
              <a:t>. </a:t>
            </a:r>
            <a:endParaRPr lang="en-US" dirty="0" smtClean="0"/>
          </a:p>
          <a:p>
            <a:pPr rtl="0" algn="l"/>
            <a:r>
              <a:rPr lang="en-US" dirty="0" smtClean="0"/>
              <a:t>ກ </a:t>
            </a:r>
            <a:r>
              <a:rPr lang="en-US" i="1" dirty="0" err="1"/>
              <a:t>ເງົາ</a:t>
            </a:r>
            <a:r>
              <a:rPr lang="en-US" i="1" dirty="0"/>
              <a:t> </a:t>
            </a:r>
            <a:r>
              <a:rPr lang="en-US" dirty="0"/>
              <a:t>(ຍັງເອີ້ນວ່າ a </a:t>
            </a:r>
            <a:r>
              <a:rPr lang="en-US" i="1" dirty="0" smtClean="0"/>
              <a:t>ສາມາດຕັ້ງໂປຣແກມໄດ້ </a:t>
            </a:r>
            <a:r>
              <a:rPr lang="en-US" i="1" dirty="0" err="1" smtClean="0"/>
              <a:t>ເງົາ</a:t>
            </a:r>
            <a:r>
              <a:rPr lang="en-US" dirty="0"/>
              <a:t>) ເປັນສ່ວນ ໜຶ່ງ ຂອງລະຫັດໂປຣແກມທີ່ປະຕິບັດລະບົບການຄິດໄລ່ເພື່ອໃຫ້ໄດ້ </a:t>
            </a:r>
            <a:r>
              <a:rPr lang="en-US" dirty="0" smtClean="0"/>
              <a:t>pixels ສໍາລັບ </a:t>
            </a:r>
            <a:r>
              <a:rPr lang="en-US" dirty="0"/>
              <a:t>ຕາ ໜ່າງ ໃສ່ ໜ້າ ຈໍ. </a:t>
            </a:r>
            <a:endParaRPr lang="en-US" dirty="0" smtClean="0"/>
          </a:p>
          <a:p>
            <a:pPr rtl="0" algn="l"/>
            <a:r>
              <a:rPr lang="en-US" dirty="0" smtClean="0"/>
              <a:t>ໄດ້ </a:t>
            </a:r>
            <a:r>
              <a:rPr lang="en-US" dirty="0"/>
              <a:t>ຮາດແວກາຟິກເຂົ້າໃຈຈຸດສູງສຸດ, ໂຄງສ້າງ, </a:t>
            </a:r>
            <a:r>
              <a:rPr lang="en-US" dirty="0" smtClean="0"/>
              <a:t>ແລະນ້ອຍ </a:t>
            </a:r>
            <a:r>
              <a:rPr lang="en-US" dirty="0"/>
              <a:t>ອື່ນ;; ມັນບໍ່ມີແນວຄວາມຄິດດ້ານວັດສະດຸ, ແສງສະຫວ່າງ, ການປ່ຽນແປງ, ຫຼືກ້ອງຖ່າຍຮູບ. ເຫຼົ່ານັ້ນ</a:t>
            </a:r>
            <a:r>
              <a:rPr lang="en-US" dirty="0" smtClean="0"/>
              <a:t>ໂຄງສ້າງລະດັບສູງ </a:t>
            </a:r>
            <a:r>
              <a:rPr lang="en-US" dirty="0"/>
              <a:t>ຖືກຕີຄວາມາຍໂດຍ </a:t>
            </a:r>
            <a:r>
              <a:rPr lang="en-US" dirty="0" err="1"/>
              <a:t>ເງົາ</a:t>
            </a:r>
            <a:r>
              <a:rPr lang="en-US" dirty="0"/>
              <a:t> ໂຄງການ. </a:t>
            </a:r>
            <a:r>
              <a:rPr lang="en-US" dirty="0" err="1"/>
              <a:t>Shaders</a:t>
            </a:r>
            <a:r>
              <a:rPr lang="en-US" dirty="0"/>
              <a:t> ໂດຍປົກກະຕິໄດ້ ກຳ ນົດໄວ້ໃນ </a:t>
            </a:r>
            <a:r>
              <a:rPr lang="en-US" dirty="0" smtClean="0"/>
              <a:t>ກ </a:t>
            </a:r>
            <a:r>
              <a:rPr lang="en-US" dirty="0"/>
              <a:t>ພາສາຄ້າຍຄືລະດັບ C ສູງແລະຖືກລວບລວມເປັນລະຫັດທີ່ສາມາດໃຊ້ໄດ້ໂດຍ </a:t>
            </a:r>
            <a:r>
              <a:rPr lang="en-US" dirty="0" smtClean="0"/>
              <a:t>ໜ່ວຍ ປະມວນຜົນກຣາຟິກ </a:t>
            </a:r>
            <a:r>
              <a:rPr lang="en-US" dirty="0"/>
              <a:t>(GPU)</a:t>
            </a:r>
          </a:p>
        </p:txBody>
      </p:sp>
    </p:spTree>
    <p:extLst>
      <p:ext uri="{BB962C8B-B14F-4D97-AF65-F5344CB8AC3E}">
        <p14:creationId xmlns:p14="http://schemas.microsoft.com/office/powerpoint/2010/main" val="2179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pPr rtl="0" algn="l"/>
            <a:r>
              <a:rPr lang="en-US" b="1" dirty="0" err="1">
                <a:solidFill>
                  <a:srgbClr val="002060"/>
                </a:solidFill>
              </a:rPr>
              <a:t>Shaders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pPr rtl="0" algn="l"/>
            <a:r>
              <a:rPr lang="en-US" dirty="0"/>
              <a:t>ດ້ວຍ </a:t>
            </a:r>
            <a:r>
              <a:rPr lang="en-US" dirty="0" err="1"/>
              <a:t>ເງົາ</a:t>
            </a:r>
            <a:r>
              <a:rPr lang="en-US" dirty="0"/>
              <a:t> ດຽວນີ້ສະ ໜັບ ສະ ໜູນ ຢູ່ໃນຕົວທ່ອງເວັບ, ພວກເຮົາສາມາດໄດ້ຜົນຜະລິດອັນດຽວກັນ </a:t>
            </a:r>
            <a:r>
              <a:rPr lang="en-US" dirty="0" smtClean="0"/>
              <a:t>ມູນຄ່າເປັນ </a:t>
            </a:r>
            <a:r>
              <a:rPr lang="en-US" dirty="0"/>
              <a:t>ເກມວິດີໂອອັນດັບ ໜຶ່ງ ຢູ່ໃນພວກເຮົາ </a:t>
            </a:r>
            <a:r>
              <a:rPr lang="en-US" dirty="0" err="1"/>
              <a:t>WebGL</a:t>
            </a:r>
            <a:r>
              <a:rPr lang="en-US" dirty="0"/>
              <a:t> ຄໍາຮ້ອງສະຫມັກ, ເຊັ່ນດຽວກັນກັບການຄວບຄຸມອັນດີງາມກ່ຽວກັບວິທີການ </a:t>
            </a:r>
            <a:r>
              <a:rPr lang="en-US" dirty="0" smtClean="0"/>
              <a:t>ອົງປະກອບ CSS </a:t>
            </a:r>
            <a:r>
              <a:rPr lang="en-US" dirty="0"/>
              <a:t>ຖືກ ນຳ ສະ ເໜີ ແລະເຄື່ອນໄຫວຢູ່ໃນ ໜ້າ ເວັບ</a:t>
            </a:r>
            <a:r>
              <a:rPr lang="en-US" dirty="0" smtClean="0"/>
              <a:t>.</a:t>
            </a:r>
          </a:p>
          <a:p>
            <a:pPr rtl="0" algn="l"/>
            <a:r>
              <a:rPr lang="en-US" dirty="0">
                <a:solidFill>
                  <a:srgbClr val="00B050"/>
                </a:solidFill>
              </a:rPr>
              <a:t>ຮູບ 1-8 </a:t>
            </a:r>
            <a:r>
              <a:rPr lang="en-US" dirty="0"/>
              <a:t>ສະແດງໃຫ້ເຫັນເປັນ </a:t>
            </a:r>
            <a:r>
              <a:rPr lang="en-US" dirty="0" err="1"/>
              <a:t>WebGL</a:t>
            </a:r>
            <a:r>
              <a:rPr lang="en-US" dirty="0"/>
              <a:t> ການ ຈຳ ລອງນ້ ຳ ທີ່ສະ ໜອງ ໂດຍໂປຣແກມ </a:t>
            </a:r>
            <a:r>
              <a:rPr lang="en-US" dirty="0" err="1"/>
              <a:t>ເງົາ</a:t>
            </a:r>
            <a:r>
              <a:rPr lang="en-US" dirty="0"/>
              <a:t>. </a:t>
            </a:r>
            <a:r>
              <a:rPr lang="en-US" dirty="0" smtClean="0"/>
              <a:t>ການກະທົບກະເທືອນ </a:t>
            </a:r>
            <a:r>
              <a:rPr lang="en-US" dirty="0"/>
              <a:t>ນ້ ຳ ແລະໄຟເຕັ້ນແມ່ນມີຈິງແທ້ incredibly, ແລະເຈົ້າສາມາດພົວພັນກັບໄດ້ </a:t>
            </a:r>
            <a:r>
              <a:rPr lang="en-US" dirty="0" smtClean="0"/>
              <a:t>ສາກ </a:t>
            </a:r>
            <a:r>
              <a:rPr lang="en-US" dirty="0"/>
              <a:t>ໃນຂະນະທີ່ມັນ ກຳ ລັງ ຈຳ ລອງ, ທັງinົດໃນເວລາຈິງ. </a:t>
            </a:r>
            <a:endParaRPr lang="en-US" dirty="0" smtClean="0"/>
          </a:p>
          <a:p>
            <a:pPr rtl="0" algn="l"/>
            <a:r>
              <a:rPr lang="en-US" dirty="0" smtClean="0"/>
              <a:t>ການເຕືອນ</a:t>
            </a:r>
            <a:r>
              <a:rPr lang="en-US" dirty="0"/>
              <a:t>: ອັນນີ້ກໍາລັງແລ່ນຢູ່ໃນຕົວທ່ອງເວັບ!</a:t>
            </a:r>
          </a:p>
        </p:txBody>
      </p:sp>
    </p:spTree>
    <p:extLst>
      <p:ext uri="{BB962C8B-B14F-4D97-AF65-F5344CB8AC3E}">
        <p14:creationId xmlns:p14="http://schemas.microsoft.com/office/powerpoint/2010/main" val="23125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pPr rtl="0" algn="l"/>
            <a:r>
              <a:rPr lang="en-US" b="1" dirty="0" smtClean="0">
                <a:solidFill>
                  <a:srgbClr val="002060"/>
                </a:solidFill>
              </a:rPr>
              <a:t>ພາບລວມຂອງ </a:t>
            </a:r>
            <a:r>
              <a:rPr lang="en-US" b="1" dirty="0" err="1" smtClean="0">
                <a:solidFill>
                  <a:srgbClr val="002060"/>
                </a:solidFill>
              </a:rPr>
              <a:t>WebGL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4553"/>
            <a:ext cx="10515600" cy="4943668"/>
          </a:xfrm>
        </p:spPr>
        <p:txBody>
          <a:bodyPr>
            <a:normAutofit lnSpcReduction="10000"/>
          </a:bodyPr>
          <a:lstStyle/>
          <a:p>
            <a:pPr rtl="0" algn="l"/>
            <a:r>
              <a:rPr lang="en-US" dirty="0" err="1" smtClean="0"/>
              <a:t>WebGL</a:t>
            </a:r>
            <a:r>
              <a:rPr lang="en-US" dirty="0"/>
              <a:t>, ຖືກນໍາໃຊ້ </a:t>
            </a:r>
            <a:r>
              <a:rPr lang="en-US" dirty="0" smtClean="0"/>
              <a:t>ເຖິງ </a:t>
            </a:r>
            <a:r>
              <a:rPr lang="en-US" b="1" dirty="0" smtClean="0"/>
              <a:t>ແຕ້ມ </a:t>
            </a:r>
            <a:r>
              <a:rPr lang="en-US" b="1" dirty="0"/>
              <a:t>ແລະ </a:t>
            </a:r>
            <a:r>
              <a:rPr lang="en-US" b="1" dirty="0" smtClean="0"/>
              <a:t>ສະແດງຜົນ </a:t>
            </a:r>
            <a:r>
              <a:rPr lang="en-US" dirty="0" smtClean="0"/>
              <a:t>ຊັບຊ້ອນ </a:t>
            </a:r>
            <a:r>
              <a:rPr lang="en-US" b="1" dirty="0" smtClean="0"/>
              <a:t>ສາມມິຕິ </a:t>
            </a:r>
            <a:r>
              <a:rPr lang="en-US" dirty="0" smtClean="0"/>
              <a:t>ກຣາຟິກ </a:t>
            </a:r>
            <a:r>
              <a:rPr lang="en-US" dirty="0"/>
              <a:t>ແລະອະນຸຍາດໃຫ້ຜູ້ໃຊ້ </a:t>
            </a:r>
            <a:r>
              <a:rPr lang="en-US" dirty="0" smtClean="0"/>
              <a:t>ເຖິງ </a:t>
            </a:r>
            <a:r>
              <a:rPr lang="en-US" b="1" dirty="0" smtClean="0"/>
              <a:t>ໂຕ້ຕອບໄດ້ </a:t>
            </a:r>
            <a:r>
              <a:rPr lang="en-US" dirty="0" smtClean="0"/>
              <a:t>ເຕັກໂນໂລຊີ</a:t>
            </a:r>
            <a:r>
              <a:rPr lang="en-US" dirty="0"/>
              <a:t>.</a:t>
            </a:r>
          </a:p>
          <a:p>
            <a:pPr rtl="0" algn="l"/>
            <a:r>
              <a:rPr lang="en-US" dirty="0"/>
              <a:t>ໃນຄວາມຮູ້ສຶກດັ້ງເດີມ, ເພື່ອສະແດງກຣາຟິກສາມມິຕິ, ຜູ້ພັດທະນາຕ້ອງໃຊ້ພາສາ C ຫຼື C ++, ເສີມໂດຍຫ້ອງສະgraphicsຸດກຣາຟິກຄອມພິວເຕີທີ່ມີຄວາມຊ່ຽວຊານ, ເຊັ່ນ: </a:t>
            </a:r>
            <a:r>
              <a:rPr lang="en-US" dirty="0" smtClean="0"/>
              <a:t>OpenGL ເຖິງ </a:t>
            </a:r>
            <a:r>
              <a:rPr lang="en-US" dirty="0"/>
              <a:t>ພັດທະນາຄໍາຮ້ອງສະຫມັກເອກະລາດ. </a:t>
            </a:r>
            <a:endParaRPr lang="en-US" dirty="0" smtClean="0"/>
          </a:p>
          <a:p>
            <a:pPr rtl="0" algn="l"/>
            <a:r>
              <a:rPr lang="en-US" dirty="0" smtClean="0"/>
              <a:t>ດຽວນີ້ </a:t>
            </a:r>
            <a:r>
              <a:rPr lang="en-US" dirty="0"/>
              <a:t>ກັບ </a:t>
            </a:r>
            <a:r>
              <a:rPr lang="en-US" dirty="0" err="1"/>
              <a:t>WebGL</a:t>
            </a:r>
            <a:r>
              <a:rPr lang="en-US" dirty="0"/>
              <a:t>, ພວກເຮົາພຽງແຕ່ຕ້ອງການເພີ່ມລະຫັດກຣາຟິກ 3 ມິຕິເພີ່ມເຕີມໃສ່ກັບ HTML ແລະ JS ທີ່ຄຸ້ນເຄີຍ, ແລະຈາກນັ້ນພວກເຮົາສາມາດສະແດງກຣາຟິກ 3 ມິຕິໃນ ໜ້າ ເວັບ.</a:t>
            </a:r>
          </a:p>
          <a:p>
            <a:pPr rtl="0" algn="l"/>
            <a:r>
              <a:rPr lang="en-US" dirty="0" err="1"/>
              <a:t>WebGL</a:t>
            </a:r>
            <a:r>
              <a:rPr lang="en-US" dirty="0"/>
              <a:t>ຖືກinັງຢູ່ໃນບຣາວເຊີ, ເຈົ້າສາມາດໃຊ້ມັນໂດຍກົງໂດຍບໍ່ຕ້ອງຕິດຕັ້ງປລັກອິນແລະຫ້ອງສະຸດ. ຍິ່ງໄປກວ່ານັ້ນ, ເນື່ອງຈາກມັນອີງໃສ່ຕົວທ່ອງເວັບ, ເຈົ້າສາມາດແລ່ນໄດ້</a:t>
            </a:r>
            <a:r>
              <a:rPr lang="en-US" dirty="0" err="1"/>
              <a:t>WebGL</a:t>
            </a:r>
            <a:r>
              <a:rPr lang="en-US" dirty="0"/>
              <a:t> ໂຄງການໃນເວທີທີ່ຫຼາກຫຼາຍ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pPr rtl="0" algn="l"/>
            <a:r>
              <a:rPr lang="en-US" b="1" dirty="0" err="1">
                <a:solidFill>
                  <a:srgbClr val="002060"/>
                </a:solidFill>
              </a:rPr>
              <a:t>Shaders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38" y="1349489"/>
            <a:ext cx="7637060" cy="51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pPr algn="ctr" rtl="0"/>
            <a:r>
              <a:rPr lang="lo-LA" b="1" dirty="0" smtClean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ວຽກບ້ານ</a:t>
            </a:r>
            <a:endParaRPr lang="en-US" b="1" dirty="0">
              <a:solidFill>
                <a:srgbClr val="002060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pPr rtl="0" algn="l">
              <a:lnSpc>
                <a:spcPct val="150000"/>
              </a:lnSpc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ໃຫ້ນັກສະແດງສາມັກຄີສັງຄົມຮ່ວມຄືນ </a:t>
            </a:r>
            <a:r>
              <a:rPr lang="en-US" sz="3200" dirty="0"/>
              <a:t>OpenGL ES </a:t>
            </a:r>
            <a:endParaRPr lang="lo-LA" sz="3200" dirty="0"/>
          </a:p>
          <a:p>
            <a:pPr lvl="1" rtl="0" algn="l">
              <a:lnSpc>
                <a:spcPct val="150000"/>
              </a:lnSpc>
            </a:pPr>
            <a:r>
              <a:rPr lang="en-US" sz="3200" dirty="0"/>
              <a:t>OpenGL </a:t>
            </a:r>
            <a:r>
              <a:rPr lang="en-US" sz="3200" dirty="0" smtClean="0"/>
              <a:t>ES</a:t>
            </a:r>
            <a:r>
              <a:rPr lang="lo-LA" sz="3200" dirty="0" smtClean="0"/>
              <a:t> </a:t>
            </a: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ແມ່ນຫຍັງ</a:t>
            </a:r>
            <a:endParaRPr lang="en-US" sz="32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1" rtl="0" algn="l">
              <a:lnSpc>
                <a:spcPct val="150000"/>
              </a:lnSpc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ພັດທະນາຂຶ້ນມາເພື່ອຫຍັງ, ມີຄຸນສົມບັດຫຍັງແດ່</a:t>
            </a:r>
          </a:p>
          <a:p>
            <a:pPr lvl="1" rtl="0" algn="l">
              <a:lnSpc>
                <a:spcPct val="150000"/>
              </a:lnSpc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ວັດທະນາການຂອງ</a:t>
            </a:r>
            <a:r>
              <a:rPr lang="lo-LA" sz="3200" dirty="0" smtClean="0"/>
              <a:t> </a:t>
            </a:r>
            <a:r>
              <a:rPr lang="en-US" sz="3200" dirty="0" smtClean="0"/>
              <a:t>OpenGL ES</a:t>
            </a:r>
            <a:endParaRPr lang="lo-LA" sz="3200" dirty="0" smtClean="0"/>
          </a:p>
          <a:p>
            <a:pPr lvl="1" rtl="0" algn="l">
              <a:lnSpc>
                <a:spcPct val="150000"/>
              </a:lnSpc>
            </a:pPr>
            <a:r>
              <a:rPr lang="en-US" sz="3200" b="1" dirty="0"/>
              <a:t>ລິ້ງ: </a:t>
            </a:r>
            <a:r>
              <a:rPr lang="en-US" sz="3200" dirty="0">
                <a:hlinkClick r:id="rId2"/>
              </a:rPr>
              <a:t>https: //</a:t>
            </a:r>
            <a:r>
              <a:rPr lang="en-US" sz="3200" dirty="0" smtClean="0">
                <a:hlinkClick r:id="rId2"/>
              </a:rPr>
              <a:t>en.wikipedia.org/wiki/OpenGL_ES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37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ຂໍ້ໄດ້ປຽບຂອງ </a:t>
            </a:r>
            <a:r>
              <a:rPr lang="en-US" b="1" dirty="0" err="1" smtClean="0">
                <a:solidFill>
                  <a:srgbClr val="002060"/>
                </a:solidFill>
              </a:rPr>
              <a:t>WebGL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1"/>
            <a:ext cx="10515600" cy="4998260"/>
          </a:xfrm>
        </p:spPr>
        <p:txBody>
          <a:bodyPr>
            <a:normAutofit/>
          </a:bodyPr>
          <a:lstStyle/>
          <a:p>
            <a:pPr rtl="0" algn="l">
              <a:lnSpc>
                <a:spcPct val="100000"/>
              </a:lnSpc>
            </a:pPr>
            <a:r>
              <a:rPr lang="en-US" dirty="0"/>
              <a:t>ຕະຫຼອດເວລາຫຼາຍປີ, ດ້ວຍການພັດທະນາຂອງ HTML, ໜ້າ ເວັບໄດ້ກາຍເປັນສິ່ງທີ່ສັບສົນຫຼາຍຂຶ້ນ. ໃນຕອນເລີ່ມຕົ້ນ, HTML ແມ່ນພຽງແຕ່ເນື້ອໃນທີ່ຄົງທີ່. ຕໍ່ມາ, ພາສາສະຄຣິບເຊັ່ນ JS ໄດ້ຖືກ ນຳ ສະ ເໜີ.</a:t>
            </a:r>
            <a:endParaRPr lang="en-US" dirty="0" smtClean="0"/>
          </a:p>
          <a:p>
            <a:pPr rtl="0" algn="l">
              <a:lnSpc>
                <a:spcPct val="100000"/>
              </a:lnSpc>
            </a:pPr>
            <a:r>
              <a:rPr lang="en-US" dirty="0" smtClean="0"/>
              <a:t>HTML </a:t>
            </a:r>
            <a:r>
              <a:rPr lang="en-US" dirty="0"/>
              <a:t>ໄດ້ເລີ່ມໃຫ້ບໍລິການເນື້ອຫາທີ່ມີການເຄື່ອນໄຫວທີ່ມີລະດັບທີ່ແນ່ນອນ </a:t>
            </a:r>
            <a:r>
              <a:rPr lang="en-US" dirty="0" smtClean="0"/>
              <a:t>ການໂຕ້ຕອບ.</a:t>
            </a:r>
            <a:r>
              <a:rPr lang="en-US" dirty="0"/>
              <a:t> </a:t>
            </a:r>
            <a:endParaRPr lang="en-US" dirty="0" smtClean="0"/>
          </a:p>
          <a:p>
            <a:pPr rtl="0" algn="l">
              <a:lnSpc>
                <a:spcPct val="100000"/>
              </a:lnSpc>
            </a:pPr>
            <a:r>
              <a:rPr lang="en-US" dirty="0" smtClean="0"/>
              <a:t>ດຽວນີ້ </a:t>
            </a:r>
            <a:r>
              <a:rPr lang="en-US" dirty="0"/>
              <a:t>ມີ HTML5 ທີ່ມີປະສິດທິພາບກວ່າ, ເຊິ່ງສາມາດໃຊ້ແທັກ canvas ເພື່ອແຕ້ມກຣາຟິກສອງມິຕິຢູ່ໃນ ໜ້າ ເວັບເພື່ອນໍາສະ ເໜີ ເນື້ອຫາທີ່ຮັ່ງມີກວ່າເກົ່າ, ເຊັ່ນ: ຕົວຮ້າຍກາຕູນເຕັ້ນລໍາ, ເຊິ່ງຖືກປັບປຸງໃນເວລາຈິງຕາມການປ້ອນຂໍ້ມູນແຜນທີ່ແລະອື່ນ on.</a:t>
            </a:r>
          </a:p>
        </p:txBody>
      </p:sp>
    </p:spTree>
    <p:extLst>
      <p:ext uri="{BB962C8B-B14F-4D97-AF65-F5344CB8AC3E}">
        <p14:creationId xmlns:p14="http://schemas.microsoft.com/office/powerpoint/2010/main" val="13675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ຂໍ້ໄດ້ປຽບຂອງ </a:t>
            </a:r>
            <a:r>
              <a:rPr lang="en-US" b="1" dirty="0" err="1" smtClean="0">
                <a:solidFill>
                  <a:srgbClr val="002060"/>
                </a:solidFill>
              </a:rPr>
              <a:t>WebGL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76"/>
            <a:ext cx="10515600" cy="5175675"/>
          </a:xfrm>
        </p:spPr>
        <p:txBody>
          <a:bodyPr>
            <a:normAutofit fontScale="92500" lnSpcReduction="10000"/>
          </a:bodyPr>
          <a:lstStyle/>
          <a:p>
            <a:pPr rtl="0" algn="l">
              <a:lnSpc>
                <a:spcPct val="110000"/>
              </a:lnSpc>
            </a:pPr>
            <a:r>
              <a:rPr lang="en-US" dirty="0" err="1" smtClean="0"/>
              <a:t>WebGL</a:t>
            </a:r>
            <a:r>
              <a:rPr lang="en-US" dirty="0"/>
              <a:t> </a:t>
            </a:r>
            <a:r>
              <a:rPr lang="en-US" dirty="0" smtClean="0"/>
              <a:t>ອະນຸຍາດ </a:t>
            </a:r>
            <a:r>
              <a:rPr lang="en-US" dirty="0"/>
              <a:t>JS ເພື່ອສະແດງແລະຈັດການຮູບພາບສາມມິຕິຢູ່ໃນເວັບ </a:t>
            </a:r>
            <a:r>
              <a:rPr lang="en-US" dirty="0" smtClean="0"/>
              <a:t>ຫນ້າ. ດ້ວຍ</a:t>
            </a:r>
            <a:r>
              <a:rPr lang="en-US" dirty="0"/>
              <a:t>ການຊ່ວຍເຫຼືອຂອງ </a:t>
            </a:r>
            <a:r>
              <a:rPr lang="en-US" dirty="0" err="1"/>
              <a:t>WebGL</a:t>
            </a:r>
            <a:r>
              <a:rPr lang="en-US" dirty="0"/>
              <a:t>, ມັນໄດ້ກາຍເປັນໄປໄດ້ທີ່ຈະພັດທະນາການໂຕ້ຕອບຂອງລູກຄ້າ 3 ມິຕິ, ແລ່ນເກມເວັບ 3 ມິຕິ, ແລະເບິ່ງເຫັນຂໍ້ມູນ ຈຳ ນວນຫຼວງຫຼາຍຢູ່ໃນອິນເຕີເນັດ. </a:t>
            </a:r>
            <a:endParaRPr lang="en-US" dirty="0" smtClean="0"/>
          </a:p>
          <a:p>
            <a:pPr rtl="0" algn="l">
              <a:lnSpc>
                <a:spcPct val="110000"/>
              </a:lnSpc>
            </a:pPr>
            <a:r>
              <a:rPr lang="en-US" dirty="0" err="1" smtClean="0"/>
              <a:t>WebGL</a:t>
            </a:r>
            <a:r>
              <a:rPr lang="en-US" dirty="0" smtClean="0"/>
              <a:t> </a:t>
            </a:r>
            <a:r>
              <a:rPr lang="en-US" dirty="0"/>
              <a:t>ມີປະສິດທິພາບທີ່ ໜ້າ ອັດສະຈັນ, ການພັດທະນາຂອງມັນແມ່ນງ່າຍດາຍທີ່ສຸດ:</a:t>
            </a:r>
          </a:p>
          <a:p>
            <a:pPr lvl="1" rtl="0" algn="l">
              <a:lnSpc>
                <a:spcPct val="110000"/>
              </a:lnSpc>
            </a:pPr>
            <a:r>
              <a:rPr lang="en-US" sz="2600" dirty="0"/>
              <a:t>ທ່ານພຽງແຕ່ຕ້ອງການ </a:t>
            </a:r>
            <a:r>
              <a:rPr lang="en-US" sz="2600" dirty="0" smtClean="0"/>
              <a:t>ຫນຶ່ງ </a:t>
            </a:r>
            <a:r>
              <a:rPr lang="en-US" sz="2600" b="1" dirty="0" smtClean="0"/>
              <a:t>ຕົວແກ້ໄຂຂໍ້ຄວາມ </a:t>
            </a:r>
            <a:r>
              <a:rPr lang="en-US" sz="2600" dirty="0" smtClean="0"/>
              <a:t>ກັບຫນຶ່ງ </a:t>
            </a:r>
            <a:r>
              <a:rPr lang="en-US" sz="2600" b="1" dirty="0" smtClean="0"/>
              <a:t>ຕົວທ່ອງເວັບ</a:t>
            </a:r>
            <a:r>
              <a:rPr lang="en-US" sz="2600" dirty="0"/>
              <a:t>, ເຈົ້າສາມາດເລີ່ມຂຽນໂປຣແກມກຣາຟິກ 3 ມິຕິ.</a:t>
            </a:r>
          </a:p>
          <a:p>
            <a:pPr lvl="1" rtl="0" algn="l">
              <a:lnSpc>
                <a:spcPct val="110000"/>
              </a:lnSpc>
            </a:pPr>
            <a:r>
              <a:rPr lang="en-US" sz="2600" dirty="0"/>
              <a:t>ເຈົ້າສາມາດໃຊ້ເທັກໂນໂລຍີເວັບ ທຳ ມະດາເພື່ອເຜີຍແຜ່ໂປຣແກມກຣາຟິກ 3 ມິຕິແລະສະແດງມັນຕໍ່ກັບfriendsູ່ເພື່ອນແລະຜູ້ພັດທະນາຄົນອື່ນຂອງເຈົ້າ.</a:t>
            </a:r>
          </a:p>
          <a:p>
            <a:pPr lvl="1" rtl="0" algn="l">
              <a:lnSpc>
                <a:spcPct val="110000"/>
              </a:lnSpc>
            </a:pPr>
            <a:r>
              <a:rPr lang="en-US" sz="2600" dirty="0"/>
              <a:t>ເຈົ້າສາມາດໃຊ້ປະໂຫຍດຢ່າງເຕັມທີ່ຈາກຄຸນລັກສະນະຕ່າງ of ຂອງ browser.</a:t>
            </a:r>
          </a:p>
          <a:p>
            <a:pPr lvl="1" rtl="0" algn="l">
              <a:lnSpc>
                <a:spcPct val="110000"/>
              </a:lnSpc>
            </a:pPr>
            <a:r>
              <a:rPr lang="en-US" sz="2600" dirty="0"/>
              <a:t>ມີອຸປະກອນກຽມພ້ອມຫຼາຍຢ່າງຢູ່ໃນອິນເຕີເນັດ, ເຊິ່ງສາມາດຊ່ວຍເຈົ້າຮຽນຮູ້ໄດ້ </a:t>
            </a:r>
            <a:r>
              <a:rPr lang="en-US" sz="2600" dirty="0" err="1"/>
              <a:t>WebGL</a:t>
            </a:r>
            <a:r>
              <a:rPr lang="en-US" sz="2600" dirty="0"/>
              <a:t>, ຂຽນໂປຣແກມ 3 ມິຕິແລະອື່ນ on.</a:t>
            </a:r>
          </a:p>
          <a:p>
            <a:pPr rtl="0" algn="l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ຕົ້ນກໍາເນີດຂອງ </a:t>
            </a:r>
            <a:r>
              <a:rPr lang="en-US" b="1" dirty="0" err="1" smtClean="0">
                <a:solidFill>
                  <a:srgbClr val="002060"/>
                </a:solidFill>
              </a:rPr>
              <a:t>WebGL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76"/>
            <a:ext cx="10515600" cy="4998253"/>
          </a:xfrm>
        </p:spPr>
        <p:txBody>
          <a:bodyPr>
            <a:normAutofit/>
          </a:bodyPr>
          <a:lstStyle/>
          <a:p>
            <a:pPr rtl="0" algn="l">
              <a:lnSpc>
                <a:spcPct val="110000"/>
              </a:lnSpc>
            </a:pPr>
            <a:r>
              <a:rPr lang="en-US" dirty="0"/>
              <a:t>ເທັກນິກການສະແດງກຣາຟິກສາມມິຕິທີ່ໃຊ້ກັນຢ່າງກວ້າງຂວາງທີ່ສຸດຢູ່ໃນຄອມພິວເຕີສ່ວນຕົວ </a:t>
            </a:r>
            <a:r>
              <a:rPr lang="en-US" dirty="0" smtClean="0"/>
              <a:t>ແມ່ນ </a:t>
            </a:r>
            <a:r>
              <a:rPr lang="en-US" b="1" dirty="0" smtClean="0"/>
              <a:t>Direct3D </a:t>
            </a:r>
            <a:r>
              <a:rPr lang="en-US" dirty="0" smtClean="0"/>
              <a:t>ກັບ </a:t>
            </a:r>
            <a:r>
              <a:rPr lang="en-US" b="1" dirty="0" smtClean="0"/>
              <a:t>OpenGL</a:t>
            </a:r>
            <a:r>
              <a:rPr lang="en-US" dirty="0" smtClean="0"/>
              <a:t>.</a:t>
            </a:r>
          </a:p>
          <a:p>
            <a:pPr rtl="0" algn="l">
              <a:lnSpc>
                <a:spcPct val="110000"/>
              </a:lnSpc>
            </a:pPr>
            <a:r>
              <a:rPr lang="en-US" dirty="0"/>
              <a:t>Direct3D ແມ່ນສ່ວນ ໜຶ່ງ ຂອງເຕັກໂນໂລຍີ DirectX ຂອງ Microsoft, ຊຸດຂອງ API ການໂຕ້ຕອບການຂຽນໂປຣແກມຄວບຄຸມໂດຍ Microsoft, ສ່ວນໃຫຍ່ແມ່ນໃຊ້ຢູ່ໃນ Windows </a:t>
            </a:r>
            <a:r>
              <a:rPr lang="en-US" dirty="0" smtClean="0"/>
              <a:t>ເວທີ.</a:t>
            </a:r>
            <a:endParaRPr lang="en-US" dirty="0"/>
          </a:p>
          <a:p>
            <a:pPr rtl="0" algn="l">
              <a:lnSpc>
                <a:spcPct val="110000"/>
              </a:lnSpc>
            </a:pPr>
            <a:r>
              <a:rPr lang="en-US" dirty="0" smtClean="0"/>
              <a:t>OpenGL </a:t>
            </a:r>
            <a:r>
              <a:rPr lang="en-US" dirty="0"/>
              <a:t>ຖືກ ນຳ ໃຊ້ຢ່າງກວ້າງຂວາງໃນຫຼາຍລະບົບເນື່ອງຈາກການພັດທະນາແລະຄຸນສົມບັດທີ່ບໍ່ເສຍຄ່າ. Windows ຍັງໃຫ້ການສະ ໜັບ ສະ ໜູນ ທີ່ດີແກ່ OpenGL, ແລະຜູ້ພັດທະນາສາມາດໃຊ້ມັນແທນ Direct3D ໄດ້ຄືກັນ.</a:t>
            </a:r>
          </a:p>
        </p:txBody>
      </p:sp>
    </p:spTree>
    <p:extLst>
      <p:ext uri="{BB962C8B-B14F-4D97-AF65-F5344CB8AC3E}">
        <p14:creationId xmlns:p14="http://schemas.microsoft.com/office/powerpoint/2010/main" val="42413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621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ຕົ້ນກໍາເນີດຂອງ </a:t>
            </a:r>
            <a:r>
              <a:rPr lang="en-US" b="1" dirty="0" err="1">
                <a:solidFill>
                  <a:srgbClr val="002060"/>
                </a:solidFill>
              </a:rPr>
              <a:t>WebGL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9162"/>
            <a:ext cx="10515600" cy="4992269"/>
          </a:xfrm>
        </p:spPr>
        <p:txBody>
          <a:bodyPr/>
          <a:lstStyle/>
          <a:p>
            <a:pPr rtl="0" algn="l">
              <a:lnSpc>
                <a:spcPct val="100000"/>
              </a:lnSpc>
            </a:pPr>
            <a:r>
              <a:rPr lang="en-US" sz="3200" b="1" dirty="0"/>
              <a:t>ຊຸດ OpenGL</a:t>
            </a:r>
            <a:endParaRPr lang="en-US" sz="3200" dirty="0" smtClean="0"/>
          </a:p>
          <a:p>
            <a:pPr lvl="1" rtl="0" algn="l">
              <a:lnSpc>
                <a:spcPct val="100000"/>
              </a:lnSpc>
            </a:pPr>
            <a:r>
              <a:rPr lang="en-US" sz="2800" dirty="0" smtClean="0"/>
              <a:t>ໄດ້ </a:t>
            </a:r>
            <a:r>
              <a:rPr lang="en-US" sz="2800" dirty="0"/>
              <a:t>ລະບົບກຣາຟິກ OpenGL ແມ່ນການໂຕ້ຕອບຊອບແວກັບຮາດແວກາຟິກ</a:t>
            </a:r>
            <a:r>
              <a:rPr lang="en-US" sz="2800" dirty="0" smtClean="0"/>
              <a:t>. (“</a:t>
            </a:r>
            <a:r>
              <a:rPr lang="en-US" sz="2800" dirty="0"/>
              <a:t>GL” forາຍເຖິງ“ ຫໍສະຸດກຣາຟິກ”. </a:t>
            </a:r>
            <a:endParaRPr lang="en-US" sz="2800" dirty="0" smtClean="0"/>
          </a:p>
          <a:p>
            <a:pPr lvl="1" rtl="0" algn="l">
              <a:lnSpc>
                <a:spcPct val="100000"/>
              </a:lnSpc>
            </a:pPr>
            <a:r>
              <a:rPr lang="en-US" sz="2800" dirty="0" smtClean="0"/>
              <a:t>ມັນ </a:t>
            </a:r>
            <a:r>
              <a:rPr lang="en-US" sz="2800" dirty="0"/>
              <a:t>ອະນຸຍາດໃຫ້ທ່ານສ້າງການໂຕ້ຕອບ </a:t>
            </a:r>
            <a:r>
              <a:rPr lang="en-US" sz="2800" dirty="0" smtClean="0"/>
              <a:t>ໂຄງການທີ່ </a:t>
            </a:r>
            <a:r>
              <a:rPr lang="en-US" sz="2800" dirty="0"/>
              <a:t>ຜະລິດຮູບພາບສີຂອງວັດຖຸເຄື່ອນທີ່, ສາມມິຕິ. </a:t>
            </a:r>
            <a:endParaRPr lang="en-US" sz="2800" dirty="0" smtClean="0"/>
          </a:p>
          <a:p>
            <a:pPr lvl="1" rtl="0" algn="l">
              <a:lnSpc>
                <a:spcPct val="100000"/>
              </a:lnSpc>
            </a:pPr>
            <a:r>
              <a:rPr lang="en-US" sz="2800" dirty="0" smtClean="0"/>
              <a:t>ດ້ວຍ OpenGL, ເຈົ້າ </a:t>
            </a:r>
            <a:r>
              <a:rPr lang="en-US" sz="2800" dirty="0"/>
              <a:t>ສາມາດຄວບຄຸມເທັກໂນໂລຍີຄອມພິວເຕີກຣາຟິກເພື່ອຜະລິດຮູບພາບທີ່ສົມຈິງ, </a:t>
            </a:r>
            <a:r>
              <a:rPr lang="en-US" sz="2800" dirty="0" smtClean="0"/>
              <a:t>ຫຼືຄົນ </a:t>
            </a:r>
            <a:r>
              <a:rPr lang="en-US" sz="2800" dirty="0"/>
              <a:t>ທີ່ອອກຈາກຄວາມເປັນຈິງດ້ວຍວິທີຈິນຕະນາການ.</a:t>
            </a:r>
          </a:p>
        </p:txBody>
      </p:sp>
    </p:spTree>
    <p:extLst>
      <p:ext uri="{BB962C8B-B14F-4D97-AF65-F5344CB8AC3E}">
        <p14:creationId xmlns:p14="http://schemas.microsoft.com/office/powerpoint/2010/main" val="41780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rtl="0" algn="l"/>
            <a:r>
              <a:rPr lang="en-US" b="1" dirty="0">
                <a:solidFill>
                  <a:srgbClr val="002060"/>
                </a:solidFill>
              </a:rPr>
              <a:t>ຕົ້ນກໍາເນີດຂອງ </a:t>
            </a:r>
            <a:r>
              <a:rPr lang="en-US" b="1" dirty="0" err="1" smtClean="0">
                <a:solidFill>
                  <a:srgbClr val="002060"/>
                </a:solidFill>
              </a:rPr>
              <a:t>WebGL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76"/>
            <a:ext cx="10515600" cy="4998253"/>
          </a:xfrm>
        </p:spPr>
        <p:txBody>
          <a:bodyPr>
            <a:normAutofit fontScale="92500" lnSpcReduction="10000"/>
          </a:bodyPr>
          <a:lstStyle/>
          <a:p>
            <a:pPr rtl="0" algn="l">
              <a:lnSpc>
                <a:spcPct val="110000"/>
              </a:lnSpc>
            </a:pPr>
            <a:r>
              <a:rPr lang="en-US" dirty="0"/>
              <a:t>OpenGL ໄດ້ຖືກພັດທະນາໃນເບື້ອງຕົ້ນໂດຍ SGI </a:t>
            </a:r>
            <a:r>
              <a:rPr lang="en-US" dirty="0" smtClean="0"/>
              <a:t>(</a:t>
            </a:r>
            <a:r>
              <a:rPr lang="en-US" dirty="0"/>
              <a:t>ກຣາຟິກຊິລິຄອນ </a:t>
            </a:r>
            <a:r>
              <a:rPr lang="en-US" dirty="0" smtClean="0"/>
              <a:t>ສາກົນ) ແລະ </a:t>
            </a:r>
            <a:r>
              <a:rPr lang="en-US" dirty="0"/>
              <a:t>ປ່ອຍອອກມາເປັນມາດຕະຖານແຫຼ່ງເປີດໃນປີ 1992. ຕະຫຼອດຫຼາຍປີຜ່ານມາ, OpenGL ໄດ້ພັດທະນາຫຼາຍລຸ້ນແລະມີຜົນກະທົບຢ່າງເລິກເຊິ່ງຕໍ່ການພັດທະນາກຣາຟິກ 3 ມິຕິ, ການພັດທະນາຜະລິດຕະພັນຊອບແວ, ແລະແມ້ແຕ່ຮູບເງົາ. </a:t>
            </a:r>
            <a:r>
              <a:rPr lang="en-US" dirty="0" smtClean="0"/>
              <a:t>ການຜະລິດ.</a:t>
            </a:r>
            <a:endParaRPr lang="en-US" dirty="0"/>
          </a:p>
          <a:p>
            <a:pPr rtl="0" algn="l">
              <a:lnSpc>
                <a:spcPct val="110000"/>
              </a:lnSpc>
            </a:pPr>
            <a:r>
              <a:rPr lang="en-US" dirty="0" err="1" smtClean="0"/>
              <a:t>WebGL</a:t>
            </a:r>
            <a:r>
              <a:rPr lang="en-US" dirty="0" smtClean="0"/>
              <a:t> </a:t>
            </a:r>
            <a:r>
              <a:rPr lang="en-US" dirty="0"/>
              <a:t>ແມ່ນມີຮາກຖານຢູ່ໃນ OpenGL, ຕົວຈິງແລ້ວມັນເປັນລຸ້ນພິເສດຈາກ </a:t>
            </a:r>
            <a:r>
              <a:rPr lang="en-US" dirty="0" smtClean="0"/>
              <a:t>OpenGL </a:t>
            </a:r>
            <a:r>
              <a:rPr lang="en-US" b="1" dirty="0" err="1" smtClean="0"/>
              <a:t>OpenGL</a:t>
            </a:r>
            <a:r>
              <a:rPr lang="en-US" b="1" dirty="0" smtClean="0"/>
              <a:t> ES </a:t>
            </a:r>
            <a:r>
              <a:rPr lang="en-US" dirty="0" smtClean="0"/>
              <a:t>ໄດ້ມາ </a:t>
            </a:r>
            <a:r>
              <a:rPr lang="en-US" dirty="0"/>
              <a:t>ຈາກຍຸກສຸດທ້າຍ, ອັນສຸດທ້າຍແມ່ນອຸທິດໃຫ້ກັບຄອມພິວເຕີທີ່dedັງຢູ່, ໂທລະສັບສະຫຼາດ, ເຄື່ອງຫຼິ້ນເກມໃນບ້ານແລະອື່ນ other </a:t>
            </a:r>
            <a:r>
              <a:rPr lang="en-US" dirty="0" smtClean="0"/>
              <a:t>ອຸປະກອນ.</a:t>
            </a:r>
            <a:endParaRPr lang="en-US" dirty="0"/>
          </a:p>
          <a:p>
            <a:pPr rtl="0" algn="l">
              <a:lnSpc>
                <a:spcPct val="110000"/>
              </a:lnSpc>
            </a:pPr>
            <a:r>
              <a:rPr lang="en-US" dirty="0" smtClean="0"/>
              <a:t>OpenGL </a:t>
            </a:r>
            <a:r>
              <a:rPr lang="en-US" dirty="0"/>
              <a:t>ES ໄດ້ຖືກສະ ເໜີ ຄັ້ງທໍາອິດໃນປີ 2003-2004, ແລະໄດ້ຖືກອັບເກຣດສອງຄັ້ງໃນປີ 2007 (ES 2.0) ແລະ 2012 (ES 3.0). </a:t>
            </a:r>
            <a:r>
              <a:rPr lang="en-US" dirty="0" err="1"/>
              <a:t>WebGL</a:t>
            </a:r>
            <a:r>
              <a:rPr lang="en-US" dirty="0"/>
              <a:t> ແມ່ນອີງໃສ່ </a:t>
            </a:r>
            <a:r>
              <a:rPr lang="en-US" dirty="0" smtClean="0"/>
              <a:t>ເປີດ </a:t>
            </a:r>
            <a:r>
              <a:rPr lang="en-US" b="1" dirty="0" smtClean="0"/>
              <a:t>OpenGL </a:t>
            </a:r>
            <a:r>
              <a:rPr lang="en-US" b="1" dirty="0"/>
              <a:t>ES </a:t>
            </a:r>
            <a:r>
              <a:rPr lang="en-US" b="1" dirty="0" smtClean="0"/>
              <a:t>2.0</a:t>
            </a:r>
          </a:p>
          <a:p>
            <a:pPr rtl="0" algn="l">
              <a:lnSpc>
                <a:spcPct val="110000"/>
              </a:lnSpc>
            </a:pPr>
            <a:r>
              <a:rPr lang="en-US" b="1" dirty="0"/>
              <a:t>ລິ້ງ: </a:t>
            </a:r>
            <a:r>
              <a:rPr lang="en-US" sz="3000" dirty="0">
                <a:hlinkClick r:id="rId3"/>
              </a:rPr>
              <a:t>https: //</a:t>
            </a:r>
            <a:r>
              <a:rPr lang="en-US" sz="3000" dirty="0" smtClean="0">
                <a:hlinkClick r:id="rId3"/>
              </a:rPr>
              <a:t>en.wikipedia.org/wiki/OpenGL_ES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2131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rtl="0" algn="l"/>
            <a:r>
              <a:rPr lang="en-US" b="1" dirty="0" err="1">
                <a:solidFill>
                  <a:srgbClr val="002060"/>
                </a:solidFill>
              </a:rPr>
              <a:t>WebGL</a:t>
            </a:r>
            <a:r>
              <a:rPr lang="en-US" b="1" dirty="0">
                <a:solidFill>
                  <a:srgbClr val="002060"/>
                </a:solidFill>
              </a:rPr>
              <a:t> ໂຄງການ </a:t>
            </a:r>
            <a:r>
              <a:rPr lang="en-US" b="1" dirty="0" smtClean="0">
                <a:solidFill>
                  <a:srgbClr val="002060"/>
                </a:solidFill>
              </a:rPr>
              <a:t>ໂຄງສ້າງ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76"/>
            <a:ext cx="10515600" cy="4998253"/>
          </a:xfrm>
        </p:spPr>
        <p:txBody>
          <a:bodyPr>
            <a:normAutofit/>
          </a:bodyPr>
          <a:lstStyle/>
          <a:p>
            <a:pPr rtl="0" algn="l">
              <a:lnSpc>
                <a:spcPct val="150000"/>
              </a:lnSpc>
            </a:pPr>
            <a:r>
              <a:rPr lang="en-US" dirty="0"/>
              <a:t>ໃນ HTML, ໜ້າ ເວັບແບບເຄື່ອນໄຫວລວມມີສອງພາສາຄື HTML ແລະ JS. ຫຼັງຈາກການນໍາສະ ເໜີ ຂອງ</a:t>
            </a:r>
            <a:r>
              <a:rPr lang="en-US" dirty="0" err="1"/>
              <a:t>WebGL</a:t>
            </a:r>
            <a:r>
              <a:rPr lang="en-US" dirty="0"/>
              <a:t>, ໄດ້ </a:t>
            </a:r>
            <a:r>
              <a:rPr lang="en-US" dirty="0" err="1"/>
              <a:t>ເງົາ</a:t>
            </a:r>
            <a:r>
              <a:rPr lang="en-US" dirty="0"/>
              <a:t> ພາສາ GLSL ES ຕ້ອງເປັນ </a:t>
            </a:r>
            <a:r>
              <a:rPr lang="en-US" dirty="0" smtClean="0"/>
              <a:t>ເພີ່ມ.</a:t>
            </a:r>
          </a:p>
          <a:p>
            <a:pPr rtl="0" algn="l">
              <a:lnSpc>
                <a:spcPct val="150000"/>
              </a:lnSpc>
            </a:pPr>
            <a:r>
              <a:rPr lang="en-US" dirty="0" smtClean="0"/>
              <a:t>ໃນ </a:t>
            </a:r>
            <a:r>
              <a:rPr lang="en-US" dirty="0"/>
              <a:t>ຄໍາສັບຕ່າງອື່ນ, ໄດ້ </a:t>
            </a:r>
            <a:r>
              <a:rPr lang="en-US" dirty="0" err="1"/>
              <a:t>WebGL</a:t>
            </a:r>
            <a:r>
              <a:rPr lang="en-US" dirty="0"/>
              <a:t> ໜ້າ ມີສາມພາສາ:</a:t>
            </a:r>
          </a:p>
          <a:p>
            <a:pPr lvl="1" rtl="0" algn="l">
              <a:lnSpc>
                <a:spcPct val="150000"/>
              </a:lnSpc>
            </a:pPr>
            <a:r>
              <a:rPr lang="en-US" dirty="0"/>
              <a:t>HTML5 (ພາສາ Hypertext Markup)</a:t>
            </a:r>
          </a:p>
          <a:p>
            <a:pPr lvl="1" rtl="0" algn="l">
              <a:lnSpc>
                <a:spcPct val="150000"/>
              </a:lnSpc>
            </a:pPr>
            <a:r>
              <a:rPr lang="en-US" dirty="0"/>
              <a:t>ຈສ</a:t>
            </a:r>
          </a:p>
          <a:p>
            <a:pPr lvl="1" rtl="0" algn="l">
              <a:lnSpc>
                <a:spcPct val="150000"/>
              </a:lnSpc>
            </a:pPr>
            <a:r>
              <a:rPr lang="en-US" dirty="0"/>
              <a:t>GLSL ES</a:t>
            </a:r>
          </a:p>
          <a:p>
            <a:pPr rtl="0" algn="l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2530</Words>
  <Application>Microsoft Office PowerPoint</Application>
  <PresentationFormat>Widescreen</PresentationFormat>
  <Paragraphs>131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Cordia New</vt:lpstr>
      <vt:lpstr>DokChampa</vt:lpstr>
      <vt:lpstr>Saysettha OT</vt:lpstr>
      <vt:lpstr>Office Theme</vt:lpstr>
      <vt:lpstr>WebGL Introduction </vt:lpstr>
      <vt:lpstr>Overview of WebGL</vt:lpstr>
      <vt:lpstr>Overview of WebGL</vt:lpstr>
      <vt:lpstr>Advantages of WebGL</vt:lpstr>
      <vt:lpstr>Advantages of WebGL</vt:lpstr>
      <vt:lpstr>The origin of WebGL</vt:lpstr>
      <vt:lpstr>The origin of WebGL</vt:lpstr>
      <vt:lpstr>The origin of WebGL</vt:lpstr>
      <vt:lpstr>WebGL program structure</vt:lpstr>
      <vt:lpstr>3D Graphics Basics</vt:lpstr>
      <vt:lpstr>3D Coordinate Systems</vt:lpstr>
      <vt:lpstr>3D Coordinate Systems</vt:lpstr>
      <vt:lpstr>3D Coordinate Systems</vt:lpstr>
      <vt:lpstr>Meshes, Polygons, and Vertices</vt:lpstr>
      <vt:lpstr>Meshes, Polygons, and Vertices</vt:lpstr>
      <vt:lpstr>Materials, Textures, and Lights</vt:lpstr>
      <vt:lpstr>Meshes, Polygons, and Vertices</vt:lpstr>
      <vt:lpstr>Transforms and Matrices</vt:lpstr>
      <vt:lpstr>Transforms and Matrices</vt:lpstr>
      <vt:lpstr>Transforms and Matrices</vt:lpstr>
      <vt:lpstr>Transforms and Matrices</vt:lpstr>
      <vt:lpstr>Transforms and Matrices</vt:lpstr>
      <vt:lpstr>Cameras, Perspective, Viewports, and Projections</vt:lpstr>
      <vt:lpstr>Cameras, Perspective, Viewports, and Projections</vt:lpstr>
      <vt:lpstr>Cameras, Perspective, Viewports, and Projections</vt:lpstr>
      <vt:lpstr>Cameras, Perspective, Viewports, and Projections</vt:lpstr>
      <vt:lpstr>Cameras, Perspective, Viewports, and Projections</vt:lpstr>
      <vt:lpstr>Shaders</vt:lpstr>
      <vt:lpstr>Shaders</vt:lpstr>
      <vt:lpstr>Shaders</vt:lpstr>
      <vt:lpstr>ວຽກບ້ານ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financial</dc:creator>
  <cp:lastModifiedBy>financial</cp:lastModifiedBy>
  <cp:revision>47</cp:revision>
  <dcterms:created xsi:type="dcterms:W3CDTF">2021-03-18T16:15:52Z</dcterms:created>
  <dcterms:modified xsi:type="dcterms:W3CDTF">2021-10-04T00:36:44Z</dcterms:modified>
</cp:coreProperties>
</file>