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7" r:id="rId1"/>
  </p:sldMasterIdLst>
  <p:notesMasterIdLst>
    <p:notesMasterId r:id="rId2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5" r:id="rId19"/>
    <p:sldId id="280" r:id="rId20"/>
    <p:sldId id="276" r:id="rId21"/>
    <p:sldId id="278" r:id="rId22"/>
    <p:sldId id="279" r:id="rId23"/>
    <p:sldId id="277"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434" autoAdjust="0"/>
  </p:normalViewPr>
  <p:slideViewPr>
    <p:cSldViewPr snapToGrid="0">
      <p:cViewPr varScale="1">
        <p:scale>
          <a:sx n="85" d="100"/>
          <a:sy n="85" d="100"/>
        </p:scale>
        <p:origin x="590" y="58"/>
      </p:cViewPr>
      <p:guideLst/>
    </p:cSldViewPr>
  </p:slideViewPr>
  <p:notesTextViewPr>
    <p:cViewPr>
      <p:scale>
        <a:sx n="3" d="2"/>
        <a:sy n="3" d="2"/>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CA17B2-019B-40B7-AD2A-6E844FF20A02}" type="datetimeFigureOut">
              <a:rPr lang="en-US" smtClean="0"/>
              <a:t>12/23/2021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09707AD-D9E8-46D3-AE93-76D779EE4E7D}" type="slidenum">
              <a:rPr lang="en-US" smtClean="0"/>
              <a:t>‹#›</a:t>
            </a:fld>
            <a:endParaRPr lang="en-US"/>
          </a:p>
        </p:txBody>
      </p:sp>
    </p:spTree>
    <p:extLst>
      <p:ext uri="{BB962C8B-B14F-4D97-AF65-F5344CB8AC3E}">
        <p14:creationId xmlns:p14="http://schemas.microsoft.com/office/powerpoint/2010/main" val="6495789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Good </a:t>
            </a:r>
            <a:r>
              <a:rPr lang="en-US" sz="1200" b="1" u="sng" kern="1200" dirty="0">
                <a:solidFill>
                  <a:schemeClr val="tx1"/>
                </a:solidFill>
                <a:effectLst/>
                <a:latin typeface="+mn-lt"/>
                <a:ea typeface="+mn-ea"/>
                <a:cs typeface="+mn-cs"/>
              </a:rPr>
              <a:t>evening</a:t>
            </a:r>
            <a:r>
              <a:rPr lang="en-US" sz="1200" kern="1200" dirty="0">
                <a:solidFill>
                  <a:schemeClr val="tx1"/>
                </a:solidFill>
                <a:effectLst/>
                <a:latin typeface="+mn-lt"/>
                <a:ea typeface="+mn-ea"/>
                <a:cs typeface="+mn-cs"/>
              </a:rPr>
              <a:t> ladies and gentlemen. Thanks for all of you to take your time to join me today. My name is </a:t>
            </a:r>
            <a:r>
              <a:rPr lang="en-US" sz="1200" b="1" u="sng" kern="1200" dirty="0" err="1">
                <a:solidFill>
                  <a:schemeClr val="tx1"/>
                </a:solidFill>
                <a:effectLst/>
                <a:latin typeface="+mn-lt"/>
                <a:ea typeface="+mn-ea"/>
                <a:cs typeface="+mn-cs"/>
              </a:rPr>
              <a:t>Thao</a:t>
            </a:r>
            <a:r>
              <a:rPr lang="en-US" sz="1200" b="1" u="sng" kern="1200" dirty="0">
                <a:solidFill>
                  <a:schemeClr val="tx1"/>
                </a:solidFill>
                <a:effectLst/>
                <a:latin typeface="+mn-lt"/>
                <a:ea typeface="+mn-ea"/>
                <a:cs typeface="+mn-cs"/>
              </a:rPr>
              <a:t> </a:t>
            </a:r>
            <a:r>
              <a:rPr lang="en-US" sz="1200" b="1" u="sng" kern="1200" dirty="0" err="1">
                <a:solidFill>
                  <a:schemeClr val="tx1"/>
                </a:solidFill>
                <a:effectLst/>
                <a:latin typeface="+mn-lt"/>
                <a:ea typeface="+mn-ea"/>
                <a:cs typeface="+mn-cs"/>
              </a:rPr>
              <a:t>wang</a:t>
            </a:r>
            <a:r>
              <a:rPr lang="en-US" sz="1200" kern="1200" dirty="0">
                <a:solidFill>
                  <a:schemeClr val="tx1"/>
                </a:solidFill>
                <a:effectLst/>
                <a:latin typeface="+mn-lt"/>
                <a:ea typeface="+mn-ea"/>
                <a:cs typeface="+mn-cs"/>
              </a:rPr>
              <a:t>. I am advanced student of the ICDI English Center. Today I feel very </a:t>
            </a:r>
            <a:r>
              <a:rPr lang="en-US" sz="1200" b="1" u="sng" kern="1200" dirty="0">
                <a:solidFill>
                  <a:schemeClr val="tx1"/>
                </a:solidFill>
                <a:effectLst/>
                <a:latin typeface="+mn-lt"/>
                <a:ea typeface="+mn-ea"/>
                <a:cs typeface="+mn-cs"/>
              </a:rPr>
              <a:t>excited</a:t>
            </a:r>
            <a:r>
              <a:rPr lang="en-US" sz="1200" u="sng" kern="120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to be here for my presentation. If you have any question please feel free to ask me at the end of my speech, I’ll be happy to answer you. The purpose today, I’m going to present about” </a:t>
            </a:r>
            <a:r>
              <a:rPr lang="en-US" sz="1200" dirty="0">
                <a:solidFill>
                  <a:schemeClr val="bg1"/>
                </a:solidFill>
                <a:latin typeface="Calibri" panose="020F0502020204030204" pitchFamily="34" charset="0"/>
                <a:cs typeface="Calibri" panose="020F0502020204030204" pitchFamily="34" charset="0"/>
              </a:rPr>
              <a:t>The Strengthening Professional Skills of Unemployment in </a:t>
            </a:r>
            <a:r>
              <a:rPr lang="en-US" sz="1200" dirty="0" err="1">
                <a:solidFill>
                  <a:schemeClr val="bg1"/>
                </a:solidFill>
                <a:latin typeface="Calibri" panose="020F0502020204030204" pitchFamily="34" charset="0"/>
                <a:cs typeface="Calibri" panose="020F0502020204030204" pitchFamily="34" charset="0"/>
              </a:rPr>
              <a:t>Houylom</a:t>
            </a:r>
            <a:r>
              <a:rPr lang="en-US" sz="1200" dirty="0">
                <a:solidFill>
                  <a:schemeClr val="bg1"/>
                </a:solidFill>
                <a:latin typeface="Calibri" panose="020F0502020204030204" pitchFamily="34" charset="0"/>
                <a:cs typeface="Calibri" panose="020F0502020204030204" pitchFamily="34" charset="0"/>
              </a:rPr>
              <a:t> village (SPSUH</a:t>
            </a:r>
            <a:r>
              <a:rPr lang="en-US" sz="1200" kern="1200" dirty="0">
                <a:solidFill>
                  <a:schemeClr val="tx1"/>
                </a:solidFill>
                <a:effectLst/>
                <a:latin typeface="+mn-lt"/>
                <a:ea typeface="+mn-ea"/>
                <a:cs typeface="+mn-cs"/>
              </a:rPr>
              <a:t>” so, I have divided it into </a:t>
            </a:r>
            <a:r>
              <a:rPr lang="en-US" sz="1200" b="1" u="sng" kern="1200" dirty="0">
                <a:solidFill>
                  <a:schemeClr val="tx1"/>
                </a:solidFill>
                <a:effectLst/>
                <a:latin typeface="+mn-lt"/>
                <a:ea typeface="+mn-ea"/>
                <a:cs typeface="+mn-cs"/>
              </a:rPr>
              <a:t>5 main</a:t>
            </a:r>
            <a:r>
              <a:rPr lang="en-US" sz="1200" kern="1200" dirty="0">
                <a:solidFill>
                  <a:schemeClr val="tx1"/>
                </a:solidFill>
                <a:effectLst/>
                <a:latin typeface="+mn-lt"/>
                <a:ea typeface="+mn-ea"/>
                <a:cs typeface="+mn-cs"/>
              </a:rPr>
              <a:t> points;</a:t>
            </a:r>
            <a:endParaRPr lang="en-US" dirty="0"/>
          </a:p>
        </p:txBody>
      </p:sp>
      <p:sp>
        <p:nvSpPr>
          <p:cNvPr id="4" name="Slide Number Placeholder 3"/>
          <p:cNvSpPr>
            <a:spLocks noGrp="1"/>
          </p:cNvSpPr>
          <p:nvPr>
            <p:ph type="sldNum" sz="quarter" idx="10"/>
          </p:nvPr>
        </p:nvSpPr>
        <p:spPr/>
        <p:txBody>
          <a:bodyPr/>
          <a:lstStyle/>
          <a:p>
            <a:fld id="{209707AD-D9E8-46D3-AE93-76D779EE4E7D}" type="slidenum">
              <a:rPr lang="en-US" smtClean="0"/>
              <a:t>1</a:t>
            </a:fld>
            <a:endParaRPr lang="en-US"/>
          </a:p>
        </p:txBody>
      </p:sp>
    </p:spTree>
    <p:extLst>
      <p:ext uri="{BB962C8B-B14F-4D97-AF65-F5344CB8AC3E}">
        <p14:creationId xmlns:p14="http://schemas.microsoft.com/office/powerpoint/2010/main" val="381490358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B6BB822A-E5CA-4653-8526-F8D34BFA8F37}" type="datetimeFigureOut">
              <a:rPr lang="en-US" smtClean="0"/>
              <a:t>12/23/2021</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0921B4E-BE16-4536-95BC-4FBC3ACC22D2}" type="slidenum">
              <a:rPr lang="en-US" smtClean="0"/>
              <a:t>‹#›</a:t>
            </a:fld>
            <a:endParaRPr lang="en-US"/>
          </a:p>
        </p:txBody>
      </p:sp>
    </p:spTree>
    <p:extLst>
      <p:ext uri="{BB962C8B-B14F-4D97-AF65-F5344CB8AC3E}">
        <p14:creationId xmlns:p14="http://schemas.microsoft.com/office/powerpoint/2010/main" val="298069602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BB822A-E5CA-4653-8526-F8D34BFA8F37}" type="datetimeFigureOut">
              <a:rPr lang="en-US" smtClean="0"/>
              <a:t>12/23/2021</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0921B4E-BE16-4536-95BC-4FBC3ACC22D2}" type="slidenum">
              <a:rPr lang="en-US" smtClean="0"/>
              <a:t>‹#›</a:t>
            </a:fld>
            <a:endParaRPr lang="en-US"/>
          </a:p>
        </p:txBody>
      </p:sp>
    </p:spTree>
    <p:extLst>
      <p:ext uri="{BB962C8B-B14F-4D97-AF65-F5344CB8AC3E}">
        <p14:creationId xmlns:p14="http://schemas.microsoft.com/office/powerpoint/2010/main" val="136551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6BB822A-E5CA-4653-8526-F8D34BFA8F37}" type="datetimeFigureOut">
              <a:rPr lang="en-US" smtClean="0"/>
              <a:t>12/23/2021</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0921B4E-BE16-4536-95BC-4FBC3ACC22D2}" type="slidenum">
              <a:rPr lang="en-US" smtClean="0"/>
              <a:t>‹#›</a:t>
            </a:fld>
            <a:endParaRPr lang="en-US"/>
          </a:p>
        </p:txBody>
      </p:sp>
    </p:spTree>
    <p:extLst>
      <p:ext uri="{BB962C8B-B14F-4D97-AF65-F5344CB8AC3E}">
        <p14:creationId xmlns:p14="http://schemas.microsoft.com/office/powerpoint/2010/main" val="12519083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6BB822A-E5CA-4653-8526-F8D34BFA8F37}" type="datetimeFigureOut">
              <a:rPr lang="en-US" smtClean="0"/>
              <a:t>12/23/2021</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0921B4E-BE16-4536-95BC-4FBC3ACC22D2}" type="slidenum">
              <a:rPr lang="en-US" smtClean="0"/>
              <a:t>‹#›</a:t>
            </a:fld>
            <a:endParaRPr lang="en-US"/>
          </a:p>
        </p:txBody>
      </p:sp>
    </p:spTree>
    <p:extLst>
      <p:ext uri="{BB962C8B-B14F-4D97-AF65-F5344CB8AC3E}">
        <p14:creationId xmlns:p14="http://schemas.microsoft.com/office/powerpoint/2010/main" val="33445844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BB822A-E5CA-4653-8526-F8D34BFA8F37}" type="datetimeFigureOut">
              <a:rPr lang="en-US" smtClean="0"/>
              <a:t>12/23/2021</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0921B4E-BE16-4536-95BC-4FBC3ACC22D2}" type="slidenum">
              <a:rPr lang="en-US" smtClean="0"/>
              <a:t>‹#›</a:t>
            </a:fld>
            <a:endParaRPr lang="en-US"/>
          </a:p>
        </p:txBody>
      </p:sp>
    </p:spTree>
    <p:extLst>
      <p:ext uri="{BB962C8B-B14F-4D97-AF65-F5344CB8AC3E}">
        <p14:creationId xmlns:p14="http://schemas.microsoft.com/office/powerpoint/2010/main" val="41599547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B6BB822A-E5CA-4653-8526-F8D34BFA8F37}" type="datetimeFigureOut">
              <a:rPr lang="en-US" smtClean="0"/>
              <a:t>12/23/2021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0921B4E-BE16-4536-95BC-4FBC3ACC22D2}" type="slidenum">
              <a:rPr lang="en-US" smtClean="0"/>
              <a:t>‹#›</a:t>
            </a:fld>
            <a:endParaRPr lang="en-US"/>
          </a:p>
        </p:txBody>
      </p:sp>
    </p:spTree>
    <p:extLst>
      <p:ext uri="{BB962C8B-B14F-4D97-AF65-F5344CB8AC3E}">
        <p14:creationId xmlns:p14="http://schemas.microsoft.com/office/powerpoint/2010/main" val="3707424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B6BB822A-E5CA-4653-8526-F8D34BFA8F37}" type="datetimeFigureOut">
              <a:rPr lang="en-US" smtClean="0"/>
              <a:t>12/23/2021</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D0921B4E-BE16-4536-95BC-4FBC3ACC22D2}" type="slidenum">
              <a:rPr lang="en-US" smtClean="0"/>
              <a:t>‹#›</a:t>
            </a:fld>
            <a:endParaRPr lang="en-US"/>
          </a:p>
        </p:txBody>
      </p:sp>
    </p:spTree>
    <p:extLst>
      <p:ext uri="{BB962C8B-B14F-4D97-AF65-F5344CB8AC3E}">
        <p14:creationId xmlns:p14="http://schemas.microsoft.com/office/powerpoint/2010/main" val="228517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B6BB822A-E5CA-4653-8526-F8D34BFA8F37}" type="datetimeFigureOut">
              <a:rPr lang="en-US" smtClean="0"/>
              <a:t>12/23/2021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921B4E-BE16-4536-95BC-4FBC3ACC22D2}" type="slidenum">
              <a:rPr lang="en-US" smtClean="0"/>
              <a:t>‹#›</a:t>
            </a:fld>
            <a:endParaRPr lang="en-US"/>
          </a:p>
        </p:txBody>
      </p:sp>
    </p:spTree>
    <p:extLst>
      <p:ext uri="{BB962C8B-B14F-4D97-AF65-F5344CB8AC3E}">
        <p14:creationId xmlns:p14="http://schemas.microsoft.com/office/powerpoint/2010/main" val="219170977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B6BB822A-E5CA-4653-8526-F8D34BFA8F37}" type="datetimeFigureOut">
              <a:rPr lang="en-US" smtClean="0"/>
              <a:t>12/23/2021</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0921B4E-BE16-4536-95BC-4FBC3ACC22D2}" type="slidenum">
              <a:rPr lang="en-US" smtClean="0"/>
              <a:t>‹#›</a:t>
            </a:fld>
            <a:endParaRPr lang="en-US"/>
          </a:p>
        </p:txBody>
      </p:sp>
    </p:spTree>
    <p:extLst>
      <p:ext uri="{BB962C8B-B14F-4D97-AF65-F5344CB8AC3E}">
        <p14:creationId xmlns:p14="http://schemas.microsoft.com/office/powerpoint/2010/main" val="382906161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BB822A-E5CA-4653-8526-F8D34BFA8F37}" type="datetimeFigureOut">
              <a:rPr lang="en-US" smtClean="0"/>
              <a:t>12/23/2021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921B4E-BE16-4536-95BC-4FBC3ACC22D2}" type="slidenum">
              <a:rPr lang="en-US" smtClean="0"/>
              <a:t>‹#›</a:t>
            </a:fld>
            <a:endParaRPr lang="en-US"/>
          </a:p>
        </p:txBody>
      </p:sp>
    </p:spTree>
    <p:extLst>
      <p:ext uri="{BB962C8B-B14F-4D97-AF65-F5344CB8AC3E}">
        <p14:creationId xmlns:p14="http://schemas.microsoft.com/office/powerpoint/2010/main" val="39682895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BB822A-E5CA-4653-8526-F8D34BFA8F37}" type="datetimeFigureOut">
              <a:rPr lang="en-US" smtClean="0"/>
              <a:t>12/23/2021</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0921B4E-BE16-4536-95BC-4FBC3ACC22D2}" type="slidenum">
              <a:rPr lang="en-US" smtClean="0"/>
              <a:t>‹#›</a:t>
            </a:fld>
            <a:endParaRPr lang="en-US"/>
          </a:p>
        </p:txBody>
      </p:sp>
    </p:spTree>
    <p:extLst>
      <p:ext uri="{BB962C8B-B14F-4D97-AF65-F5344CB8AC3E}">
        <p14:creationId xmlns:p14="http://schemas.microsoft.com/office/powerpoint/2010/main" val="388113811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BB822A-E5CA-4653-8526-F8D34BFA8F37}" type="datetimeFigureOut">
              <a:rPr lang="en-US" smtClean="0"/>
              <a:t>12/23/2021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921B4E-BE16-4536-95BC-4FBC3ACC22D2}" type="slidenum">
              <a:rPr lang="en-US" smtClean="0"/>
              <a:t>‹#›</a:t>
            </a:fld>
            <a:endParaRPr lang="en-US"/>
          </a:p>
        </p:txBody>
      </p:sp>
    </p:spTree>
    <p:extLst>
      <p:ext uri="{BB962C8B-B14F-4D97-AF65-F5344CB8AC3E}">
        <p14:creationId xmlns:p14="http://schemas.microsoft.com/office/powerpoint/2010/main" val="231312501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BB822A-E5CA-4653-8526-F8D34BFA8F37}" type="datetimeFigureOut">
              <a:rPr lang="en-US" smtClean="0"/>
              <a:t>12/23/2021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0921B4E-BE16-4536-95BC-4FBC3ACC22D2}" type="slidenum">
              <a:rPr lang="en-US" smtClean="0"/>
              <a:t>‹#›</a:t>
            </a:fld>
            <a:endParaRPr lang="en-US"/>
          </a:p>
        </p:txBody>
      </p:sp>
    </p:spTree>
    <p:extLst>
      <p:ext uri="{BB962C8B-B14F-4D97-AF65-F5344CB8AC3E}">
        <p14:creationId xmlns:p14="http://schemas.microsoft.com/office/powerpoint/2010/main" val="76787566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BB822A-E5CA-4653-8526-F8D34BFA8F37}" type="datetimeFigureOut">
              <a:rPr lang="en-US" smtClean="0"/>
              <a:t>12/23/2021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0921B4E-BE16-4536-95BC-4FBC3ACC22D2}" type="slidenum">
              <a:rPr lang="en-US" smtClean="0"/>
              <a:t>‹#›</a:t>
            </a:fld>
            <a:endParaRPr lang="en-US"/>
          </a:p>
        </p:txBody>
      </p:sp>
    </p:spTree>
    <p:extLst>
      <p:ext uri="{BB962C8B-B14F-4D97-AF65-F5344CB8AC3E}">
        <p14:creationId xmlns:p14="http://schemas.microsoft.com/office/powerpoint/2010/main" val="417679284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BB822A-E5CA-4653-8526-F8D34BFA8F37}" type="datetimeFigureOut">
              <a:rPr lang="en-US" smtClean="0"/>
              <a:t>12/23/2021</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0921B4E-BE16-4536-95BC-4FBC3ACC22D2}" type="slidenum">
              <a:rPr lang="en-US" smtClean="0"/>
              <a:t>‹#›</a:t>
            </a:fld>
            <a:endParaRPr lang="en-US"/>
          </a:p>
        </p:txBody>
      </p:sp>
    </p:spTree>
    <p:extLst>
      <p:ext uri="{BB962C8B-B14F-4D97-AF65-F5344CB8AC3E}">
        <p14:creationId xmlns:p14="http://schemas.microsoft.com/office/powerpoint/2010/main" val="349255786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BB822A-E5CA-4653-8526-F8D34BFA8F37}" type="datetimeFigureOut">
              <a:rPr lang="en-US" smtClean="0"/>
              <a:t>12/23/2021</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0921B4E-BE16-4536-95BC-4FBC3ACC22D2}" type="slidenum">
              <a:rPr lang="en-US" smtClean="0"/>
              <a:t>‹#›</a:t>
            </a:fld>
            <a:endParaRPr lang="en-US"/>
          </a:p>
        </p:txBody>
      </p:sp>
    </p:spTree>
    <p:extLst>
      <p:ext uri="{BB962C8B-B14F-4D97-AF65-F5344CB8AC3E}">
        <p14:creationId xmlns:p14="http://schemas.microsoft.com/office/powerpoint/2010/main" val="70750818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BB822A-E5CA-4653-8526-F8D34BFA8F37}" type="datetimeFigureOut">
              <a:rPr lang="en-US" smtClean="0"/>
              <a:t>12/23/2021</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0921B4E-BE16-4536-95BC-4FBC3ACC22D2}" type="slidenum">
              <a:rPr lang="en-US" smtClean="0"/>
              <a:t>‹#›</a:t>
            </a:fld>
            <a:endParaRPr lang="en-US"/>
          </a:p>
        </p:txBody>
      </p:sp>
    </p:spTree>
    <p:extLst>
      <p:ext uri="{BB962C8B-B14F-4D97-AF65-F5344CB8AC3E}">
        <p14:creationId xmlns:p14="http://schemas.microsoft.com/office/powerpoint/2010/main" val="388739948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B6BB822A-E5CA-4653-8526-F8D34BFA8F37}" type="datetimeFigureOut">
              <a:rPr lang="en-US" smtClean="0"/>
              <a:t>12/23/2021</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0921B4E-BE16-4536-95BC-4FBC3ACC22D2}" type="slidenum">
              <a:rPr lang="en-US" smtClean="0"/>
              <a:t>‹#›</a:t>
            </a:fld>
            <a:endParaRPr lang="en-US"/>
          </a:p>
        </p:txBody>
      </p:sp>
    </p:spTree>
    <p:extLst>
      <p:ext uri="{BB962C8B-B14F-4D97-AF65-F5344CB8AC3E}">
        <p14:creationId xmlns:p14="http://schemas.microsoft.com/office/powerpoint/2010/main" val="288525159"/>
      </p:ext>
    </p:extLst>
  </p:cSld>
  <p:clrMap bg1="lt1" tx1="dk1" bg2="lt2" tx2="dk2" accent1="accent1" accent2="accent2" accent3="accent3" accent4="accent4" accent5="accent5" accent6="accent6" hlink="hlink" folHlink="folHlink"/>
  <p:sldLayoutIdLst>
    <p:sldLayoutId id="2147483888" r:id="rId1"/>
    <p:sldLayoutId id="2147483889" r:id="rId2"/>
    <p:sldLayoutId id="2147483890" r:id="rId3"/>
    <p:sldLayoutId id="2147483891" r:id="rId4"/>
    <p:sldLayoutId id="2147483892" r:id="rId5"/>
    <p:sldLayoutId id="2147483893" r:id="rId6"/>
    <p:sldLayoutId id="2147483894" r:id="rId7"/>
    <p:sldLayoutId id="2147483895" r:id="rId8"/>
    <p:sldLayoutId id="2147483896" r:id="rId9"/>
    <p:sldLayoutId id="2147483897" r:id="rId10"/>
    <p:sldLayoutId id="2147483898" r:id="rId11"/>
    <p:sldLayoutId id="2147483899" r:id="rId12"/>
    <p:sldLayoutId id="2147483900" r:id="rId13"/>
    <p:sldLayoutId id="2147483901" r:id="rId14"/>
    <p:sldLayoutId id="2147483902" r:id="rId15"/>
    <p:sldLayoutId id="2147483903" r:id="rId16"/>
    <p:sldLayoutId id="2147483904" r:id="rId17"/>
  </p:sldLayoutIdLst>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blob:https://web.whatsapp.com/8e9abbe8-bf55-48a7-8c80-57b73a827b39"/>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0" descr="blob:https://web.whatsapp.com/8e9abbe8-bf55-48a7-8c80-57b73a827b39"/>
          <p:cNvSpPr>
            <a:spLocks noChangeAspect="1" noChangeArrowheads="1"/>
          </p:cNvSpPr>
          <p:nvPr/>
        </p:nvSpPr>
        <p:spPr bwMode="auto">
          <a:xfrm>
            <a:off x="307974" y="7937"/>
            <a:ext cx="3484363" cy="348437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TextBox 15">
            <a:extLst>
              <a:ext uri="{FF2B5EF4-FFF2-40B4-BE49-F238E27FC236}">
                <a16:creationId xmlns:a16="http://schemas.microsoft.com/office/drawing/2014/main" id="{B992DB60-A6B0-42E1-A06B-47AEB0F1978F}"/>
              </a:ext>
            </a:extLst>
          </p:cNvPr>
          <p:cNvSpPr txBox="1"/>
          <p:nvPr/>
        </p:nvSpPr>
        <p:spPr>
          <a:xfrm>
            <a:off x="1908112" y="801219"/>
            <a:ext cx="7084967" cy="619272"/>
          </a:xfrm>
          <a:prstGeom prst="rect">
            <a:avLst/>
          </a:prstGeom>
          <a:noFill/>
        </p:spPr>
        <p:txBody>
          <a:bodyPr wrap="square">
            <a:spAutoFit/>
          </a:bodyPr>
          <a:lstStyle/>
          <a:p>
            <a:pPr marL="1828800" marR="0">
              <a:lnSpc>
                <a:spcPct val="107000"/>
              </a:lnSpc>
              <a:spcBef>
                <a:spcPts val="0"/>
              </a:spcBef>
              <a:spcAft>
                <a:spcPts val="800"/>
              </a:spcAft>
            </a:pPr>
            <a:r>
              <a:rPr lang="lo-LA" sz="3200" b="1" dirty="0">
                <a:solidFill>
                  <a:schemeClr val="bg1"/>
                </a:solidFill>
                <a:effectLst/>
                <a:latin typeface="Calibri" panose="020F0502020204030204" pitchFamily="34" charset="0"/>
                <a:ea typeface="Calibri" panose="020F0502020204030204" pitchFamily="34" charset="0"/>
                <a:cs typeface="Phetsarath OT" panose="02000500000000000001" pitchFamily="2" charset="2"/>
              </a:rPr>
              <a:t>ບົດລາຍງານ ວິຊາວິທີການຄົ້ນຄວ້າ</a:t>
            </a:r>
            <a:endParaRPr lang="en-US" sz="3200" dirty="0">
              <a:solidFill>
                <a:schemeClr val="bg1"/>
              </a:solidFill>
              <a:effectLst/>
              <a:latin typeface="Calibri" panose="020F0502020204030204" pitchFamily="34" charset="0"/>
              <a:ea typeface="Calibri" panose="020F0502020204030204" pitchFamily="34" charset="0"/>
              <a:cs typeface="DokChampa" panose="020B0604020202020204" pitchFamily="34" charset="-34"/>
            </a:endParaRPr>
          </a:p>
        </p:txBody>
      </p:sp>
      <p:sp>
        <p:nvSpPr>
          <p:cNvPr id="11" name="TextBox 10">
            <a:extLst>
              <a:ext uri="{FF2B5EF4-FFF2-40B4-BE49-F238E27FC236}">
                <a16:creationId xmlns:a16="http://schemas.microsoft.com/office/drawing/2014/main" id="{06D02CBF-DE5C-459C-80BD-4516C5E0EF60}"/>
              </a:ext>
            </a:extLst>
          </p:cNvPr>
          <p:cNvSpPr txBox="1"/>
          <p:nvPr/>
        </p:nvSpPr>
        <p:spPr>
          <a:xfrm>
            <a:off x="2512379" y="1499428"/>
            <a:ext cx="8930936" cy="553357"/>
          </a:xfrm>
          <a:prstGeom prst="rect">
            <a:avLst/>
          </a:prstGeom>
          <a:noFill/>
        </p:spPr>
        <p:txBody>
          <a:bodyPr wrap="square" rtlCol="0">
            <a:spAutoFit/>
          </a:bodyPr>
          <a:lstStyle/>
          <a:p>
            <a:pPr marL="457200" marR="0">
              <a:lnSpc>
                <a:spcPct val="107000"/>
              </a:lnSpc>
              <a:spcBef>
                <a:spcPts val="0"/>
              </a:spcBef>
              <a:spcAft>
                <a:spcPts val="800"/>
              </a:spcAft>
            </a:pPr>
            <a:r>
              <a:rPr lang="lo-LA" sz="2800" dirty="0">
                <a:solidFill>
                  <a:schemeClr val="bg1"/>
                </a:solidFill>
                <a:latin typeface="Calibri" panose="020F0502020204030204" pitchFamily="34" charset="0"/>
                <a:ea typeface="Calibri" panose="020F0502020204030204" pitchFamily="34" charset="0"/>
                <a:cs typeface="Phetsarath OT" panose="02000500000000000001" pitchFamily="2" charset="2"/>
              </a:rPr>
              <a:t>ຫົວຂໍ້ </a:t>
            </a:r>
            <a:r>
              <a:rPr lang="lo-LA" dirty="0">
                <a:solidFill>
                  <a:schemeClr val="bg1"/>
                </a:solidFill>
                <a:effectLst/>
                <a:latin typeface="Calibri" panose="020F0502020204030204" pitchFamily="34" charset="0"/>
                <a:ea typeface="Calibri" panose="020F0502020204030204" pitchFamily="34" charset="0"/>
                <a:cs typeface="Phetsarath OT" panose="02000500000000000001" pitchFamily="2" charset="2"/>
              </a:rPr>
              <a:t>ລະບົບຈັດການຂາຍເຄືອງສອ້ມແປງຄອມພິວເຕີທົ່ວໄປຮ້ານ ທ້າວຕົ້ນສ້ອມແປງຄອມພິວເຕີ</a:t>
            </a:r>
            <a:endParaRPr lang="en-US" dirty="0">
              <a:solidFill>
                <a:schemeClr val="bg1"/>
              </a:solidFill>
              <a:effectLst/>
              <a:latin typeface="Calibri" panose="020F0502020204030204" pitchFamily="34" charset="0"/>
              <a:ea typeface="Calibri" panose="020F0502020204030204" pitchFamily="34" charset="0"/>
              <a:cs typeface="DokChampa" panose="020B0604020202020204" pitchFamily="34" charset="-34"/>
            </a:endParaRPr>
          </a:p>
        </p:txBody>
      </p:sp>
      <p:sp>
        <p:nvSpPr>
          <p:cNvPr id="21" name="TextBox 20">
            <a:extLst>
              <a:ext uri="{FF2B5EF4-FFF2-40B4-BE49-F238E27FC236}">
                <a16:creationId xmlns:a16="http://schemas.microsoft.com/office/drawing/2014/main" id="{26F2FEF4-DFAC-470F-9FD0-7173C3FC9CAB}"/>
              </a:ext>
            </a:extLst>
          </p:cNvPr>
          <p:cNvSpPr txBox="1"/>
          <p:nvPr/>
        </p:nvSpPr>
        <p:spPr>
          <a:xfrm>
            <a:off x="3630226" y="1929038"/>
            <a:ext cx="6855039" cy="405367"/>
          </a:xfrm>
          <a:prstGeom prst="rect">
            <a:avLst/>
          </a:prstGeom>
          <a:noFill/>
        </p:spPr>
        <p:txBody>
          <a:bodyPr wrap="square">
            <a:spAutoFit/>
          </a:bodyPr>
          <a:lstStyle/>
          <a:p>
            <a:pPr marL="457200" marR="0">
              <a:lnSpc>
                <a:spcPct val="107000"/>
              </a:lnSpc>
              <a:spcBef>
                <a:spcPts val="0"/>
              </a:spcBef>
              <a:spcAft>
                <a:spcPts val="800"/>
              </a:spcAft>
            </a:pPr>
            <a:r>
              <a:rPr lang="lo-LA" sz="2000" dirty="0">
                <a:solidFill>
                  <a:schemeClr val="bg1"/>
                </a:solidFill>
                <a:latin typeface="Times New Roman" panose="02020603050405020304" pitchFamily="18" charset="0"/>
                <a:ea typeface="Phetsarath OT" panose="02000500000000000001" pitchFamily="2" charset="2"/>
                <a:cs typeface="DokChampa" panose="020B0604020202020204" pitchFamily="34" charset="-34"/>
              </a:rPr>
              <a:t>(</a:t>
            </a:r>
            <a:r>
              <a:rPr lang="en-US" sz="2000" dirty="0">
                <a:solidFill>
                  <a:schemeClr val="bg1"/>
                </a:solidFill>
                <a:effectLst/>
                <a:latin typeface="Times New Roman" panose="02020603050405020304" pitchFamily="18" charset="0"/>
                <a:ea typeface="Phetsarath OT" panose="02000500000000000001" pitchFamily="2" charset="2"/>
                <a:cs typeface="DokChampa" panose="020B0604020202020204" pitchFamily="34" charset="-34"/>
              </a:rPr>
              <a:t>Ton repairs computers</a:t>
            </a:r>
            <a:r>
              <a:rPr lang="lo-LA" sz="2000" dirty="0">
                <a:solidFill>
                  <a:schemeClr val="bg1"/>
                </a:solidFill>
                <a:effectLst/>
                <a:latin typeface="Times New Roman" panose="02020603050405020304" pitchFamily="18" charset="0"/>
                <a:ea typeface="Phetsarath OT" panose="02000500000000000001" pitchFamily="2" charset="2"/>
                <a:cs typeface="DokChampa" panose="020B0604020202020204" pitchFamily="34" charset="-34"/>
              </a:rPr>
              <a:t> </a:t>
            </a:r>
            <a:r>
              <a:rPr lang="en-US" sz="2000" dirty="0">
                <a:solidFill>
                  <a:schemeClr val="bg1"/>
                </a:solidFill>
                <a:effectLst/>
                <a:latin typeface="Times New Roman" panose="02020603050405020304" pitchFamily="18" charset="0"/>
                <a:ea typeface="Phetsarath OT" panose="02000500000000000001" pitchFamily="2" charset="2"/>
                <a:cs typeface="DokChampa" panose="020B0604020202020204" pitchFamily="34" charset="-34"/>
              </a:rPr>
              <a:t>general sales management system</a:t>
            </a:r>
            <a:r>
              <a:rPr lang="lo-LA" sz="2000" dirty="0">
                <a:solidFill>
                  <a:schemeClr val="bg1"/>
                </a:solidFill>
                <a:effectLst/>
                <a:latin typeface="Times New Roman" panose="02020603050405020304" pitchFamily="18" charset="0"/>
                <a:ea typeface="Phetsarath OT" panose="02000500000000000001" pitchFamily="2" charset="2"/>
                <a:cs typeface="DokChampa" panose="020B0604020202020204" pitchFamily="34" charset="-34"/>
              </a:rPr>
              <a:t>)</a:t>
            </a:r>
            <a:endParaRPr lang="en-US" sz="2000" dirty="0">
              <a:solidFill>
                <a:schemeClr val="bg1"/>
              </a:solidFill>
              <a:effectLst/>
              <a:latin typeface="Calibri" panose="020F0502020204030204" pitchFamily="34" charset="0"/>
              <a:ea typeface="Calibri" panose="020F0502020204030204" pitchFamily="34" charset="0"/>
              <a:cs typeface="DokChampa" panose="020B0604020202020204" pitchFamily="34" charset="-34"/>
            </a:endParaRPr>
          </a:p>
        </p:txBody>
      </p:sp>
      <p:sp>
        <p:nvSpPr>
          <p:cNvPr id="32" name="TextBox 31">
            <a:extLst>
              <a:ext uri="{FF2B5EF4-FFF2-40B4-BE49-F238E27FC236}">
                <a16:creationId xmlns:a16="http://schemas.microsoft.com/office/drawing/2014/main" id="{63F75BDA-B9FF-4CD6-80AC-21CF681EA8D2}"/>
              </a:ext>
            </a:extLst>
          </p:cNvPr>
          <p:cNvSpPr txBox="1"/>
          <p:nvPr/>
        </p:nvSpPr>
        <p:spPr>
          <a:xfrm>
            <a:off x="4716354" y="2891203"/>
            <a:ext cx="3484363" cy="1754326"/>
          </a:xfrm>
          <a:prstGeom prst="rect">
            <a:avLst/>
          </a:prstGeom>
          <a:noFill/>
        </p:spPr>
        <p:txBody>
          <a:bodyPr wrap="square" rtlCol="0">
            <a:spAutoFit/>
          </a:bodyPr>
          <a:lstStyle/>
          <a:p>
            <a:r>
              <a:rPr lang="lo-LA" sz="1800" b="1" dirty="0">
                <a:solidFill>
                  <a:schemeClr val="bg1"/>
                </a:solidFill>
                <a:effectLst/>
                <a:cs typeface="Phetsarath OT" panose="02000500000000000001" pitchFamily="2" charset="2"/>
              </a:rPr>
              <a:t>ສະໜັກຊິໃນກຸ່ມ</a:t>
            </a:r>
            <a:endParaRPr lang="en-US" dirty="0">
              <a:solidFill>
                <a:schemeClr val="bg1"/>
              </a:solidFill>
            </a:endParaRPr>
          </a:p>
          <a:p>
            <a:endParaRPr lang="lo-LA" sz="1800" dirty="0">
              <a:solidFill>
                <a:schemeClr val="bg1"/>
              </a:solidFill>
              <a:effectLst/>
              <a:cs typeface="Phetsarath OT" panose="02000500000000000001" pitchFamily="2" charset="2"/>
            </a:endParaRPr>
          </a:p>
          <a:p>
            <a:r>
              <a:rPr lang="lo-LA" sz="1800" dirty="0">
                <a:solidFill>
                  <a:schemeClr val="bg1"/>
                </a:solidFill>
                <a:effectLst/>
                <a:cs typeface="Phetsarath OT" panose="02000500000000000001" pitchFamily="2" charset="2"/>
              </a:rPr>
              <a:t>ທ. ເຊັງວ່າງ ບຼົ່ງໄມ</a:t>
            </a:r>
          </a:p>
          <a:p>
            <a:endParaRPr lang="lo-LA" sz="1800" dirty="0">
              <a:solidFill>
                <a:schemeClr val="bg1"/>
              </a:solidFill>
              <a:effectLst/>
              <a:cs typeface="Phetsarath OT" panose="02000500000000000001" pitchFamily="2" charset="2"/>
            </a:endParaRPr>
          </a:p>
          <a:p>
            <a:r>
              <a:rPr lang="lo-LA" sz="1800" dirty="0">
                <a:solidFill>
                  <a:schemeClr val="bg1"/>
                </a:solidFill>
                <a:effectLst/>
                <a:cs typeface="Phetsarath OT" panose="02000500000000000001" pitchFamily="2" charset="2"/>
              </a:rPr>
              <a:t>ທ.ຕູ້ຢ່າງທໍ່ຕູ້ ຈົ່ງສືຢ່າງ</a:t>
            </a:r>
            <a:endParaRPr lang="en-US" dirty="0">
              <a:solidFill>
                <a:schemeClr val="bg1"/>
              </a:solidFill>
            </a:endParaRPr>
          </a:p>
          <a:p>
            <a:endParaRPr lang="en-US" dirty="0"/>
          </a:p>
        </p:txBody>
      </p:sp>
      <p:sp>
        <p:nvSpPr>
          <p:cNvPr id="37" name="TextBox 36">
            <a:extLst>
              <a:ext uri="{FF2B5EF4-FFF2-40B4-BE49-F238E27FC236}">
                <a16:creationId xmlns:a16="http://schemas.microsoft.com/office/drawing/2014/main" id="{FC3FC4DF-2F82-4687-A2C1-EADDF78A2B84}"/>
              </a:ext>
            </a:extLst>
          </p:cNvPr>
          <p:cNvSpPr txBox="1"/>
          <p:nvPr/>
        </p:nvSpPr>
        <p:spPr>
          <a:xfrm>
            <a:off x="1104714" y="4645529"/>
            <a:ext cx="3611640" cy="1939890"/>
          </a:xfrm>
          <a:prstGeom prst="rect">
            <a:avLst/>
          </a:prstGeom>
          <a:noFill/>
        </p:spPr>
        <p:txBody>
          <a:bodyPr wrap="square">
            <a:spAutoFit/>
          </a:bodyPr>
          <a:lstStyle/>
          <a:p>
            <a:pPr marL="0" marR="0">
              <a:lnSpc>
                <a:spcPct val="107000"/>
              </a:lnSpc>
              <a:spcBef>
                <a:spcPts val="0"/>
              </a:spcBef>
              <a:spcAft>
                <a:spcPts val="800"/>
              </a:spcAft>
            </a:pPr>
            <a:r>
              <a:rPr lang="lo-LA" sz="1800" dirty="0">
                <a:solidFill>
                  <a:schemeClr val="bg1"/>
                </a:solidFill>
                <a:effectLst/>
                <a:latin typeface="Calibri" panose="020F0502020204030204" pitchFamily="34" charset="0"/>
                <a:ea typeface="Calibri" panose="020F0502020204030204" pitchFamily="34" charset="0"/>
                <a:cs typeface="Phetsarath OT" panose="02000500000000000001" pitchFamily="2" charset="2"/>
              </a:rPr>
              <a:t>	ມະຫາວິທະຍາໄລແຫງ່ຊາດ</a:t>
            </a:r>
            <a:endParaRPr lang="en-US" sz="1600" dirty="0">
              <a:solidFill>
                <a:schemeClr val="bg1"/>
              </a:solidFill>
              <a:effectLst/>
              <a:latin typeface="Calibri" panose="020F0502020204030204" pitchFamily="34" charset="0"/>
              <a:ea typeface="Calibri" panose="020F0502020204030204" pitchFamily="34" charset="0"/>
              <a:cs typeface="DokChampa" panose="020B0604020202020204" pitchFamily="34" charset="-34"/>
            </a:endParaRPr>
          </a:p>
          <a:p>
            <a:pPr marL="0" marR="0">
              <a:lnSpc>
                <a:spcPct val="107000"/>
              </a:lnSpc>
              <a:spcBef>
                <a:spcPts val="0"/>
              </a:spcBef>
              <a:spcAft>
                <a:spcPts val="800"/>
              </a:spcAft>
            </a:pPr>
            <a:r>
              <a:rPr lang="lo-LA" dirty="0">
                <a:solidFill>
                  <a:schemeClr val="bg1"/>
                </a:solidFill>
                <a:latin typeface="Calibri" panose="020F0502020204030204" pitchFamily="34" charset="0"/>
                <a:ea typeface="Calibri" panose="020F0502020204030204" pitchFamily="34" charset="0"/>
                <a:cs typeface="Phetsarath OT" panose="02000500000000000001" pitchFamily="2" charset="2"/>
              </a:rPr>
              <a:t>            </a:t>
            </a:r>
            <a:r>
              <a:rPr lang="lo-LA" sz="1800" dirty="0">
                <a:solidFill>
                  <a:schemeClr val="bg1"/>
                </a:solidFill>
                <a:effectLst/>
                <a:latin typeface="Calibri" panose="020F0502020204030204" pitchFamily="34" charset="0"/>
                <a:ea typeface="Calibri" panose="020F0502020204030204" pitchFamily="34" charset="0"/>
                <a:cs typeface="Phetsarath OT" panose="02000500000000000001" pitchFamily="2" charset="2"/>
              </a:rPr>
              <a:t>ຄະນະວິທະຍາສາດທາໍມະຊາດ</a:t>
            </a:r>
            <a:endParaRPr lang="en-US" sz="1600" dirty="0">
              <a:solidFill>
                <a:schemeClr val="bg1"/>
              </a:solidFill>
              <a:effectLst/>
              <a:latin typeface="Calibri" panose="020F0502020204030204" pitchFamily="34" charset="0"/>
              <a:ea typeface="Calibri" panose="020F0502020204030204" pitchFamily="34" charset="0"/>
              <a:cs typeface="DokChampa" panose="020B0604020202020204" pitchFamily="34" charset="-34"/>
            </a:endParaRPr>
          </a:p>
          <a:p>
            <a:pPr marL="0" marR="0">
              <a:lnSpc>
                <a:spcPct val="107000"/>
              </a:lnSpc>
              <a:spcBef>
                <a:spcPts val="0"/>
              </a:spcBef>
              <a:spcAft>
                <a:spcPts val="800"/>
              </a:spcAft>
            </a:pPr>
            <a:r>
              <a:rPr lang="lo-LA" sz="1800" dirty="0">
                <a:solidFill>
                  <a:schemeClr val="bg1"/>
                </a:solidFill>
                <a:effectLst/>
                <a:latin typeface="Calibri" panose="020F0502020204030204" pitchFamily="34" charset="0"/>
                <a:ea typeface="Calibri" panose="020F0502020204030204" pitchFamily="34" charset="0"/>
                <a:cs typeface="Phetsarath OT" panose="02000500000000000001" pitchFamily="2" charset="2"/>
              </a:rPr>
              <a:t>         ພາກວິຊາວິທະຍາສາດຄອມພິວເຕີ</a:t>
            </a:r>
          </a:p>
          <a:p>
            <a:pPr>
              <a:lnSpc>
                <a:spcPct val="107000"/>
              </a:lnSpc>
              <a:spcAft>
                <a:spcPts val="800"/>
              </a:spcAft>
            </a:pPr>
            <a:r>
              <a:rPr lang="lo-LA" sz="1800" b="1" dirty="0">
                <a:solidFill>
                  <a:schemeClr val="bg1"/>
                </a:solidFill>
                <a:effectLst/>
                <a:latin typeface="Calibri" panose="020F0502020204030204" pitchFamily="34" charset="0"/>
                <a:ea typeface="Calibri" panose="020F0502020204030204" pitchFamily="34" charset="0"/>
                <a:cs typeface="Phetsarath OT" panose="02000500000000000001" pitchFamily="2" charset="2"/>
              </a:rPr>
              <a:t>            	ສົກຮຽນ 2021 – 2022</a:t>
            </a:r>
            <a:endParaRPr lang="en-US" sz="1800" dirty="0">
              <a:solidFill>
                <a:schemeClr val="bg1"/>
              </a:solidFill>
              <a:effectLst/>
              <a:latin typeface="Calibri" panose="020F0502020204030204" pitchFamily="34" charset="0"/>
              <a:ea typeface="Calibri" panose="020F0502020204030204" pitchFamily="34" charset="0"/>
              <a:cs typeface="DokChampa" panose="020B0604020202020204" pitchFamily="34" charset="-34"/>
            </a:endParaRPr>
          </a:p>
          <a:p>
            <a:pPr marL="0" marR="0">
              <a:lnSpc>
                <a:spcPct val="107000"/>
              </a:lnSpc>
              <a:spcBef>
                <a:spcPts val="0"/>
              </a:spcBef>
              <a:spcAft>
                <a:spcPts val="800"/>
              </a:spcAft>
            </a:pPr>
            <a:endParaRPr lang="en-US" sz="1600" dirty="0">
              <a:solidFill>
                <a:schemeClr val="bg1"/>
              </a:solidFill>
              <a:effectLst/>
              <a:latin typeface="Calibri" panose="020F0502020204030204" pitchFamily="34" charset="0"/>
              <a:ea typeface="Calibri" panose="020F0502020204030204" pitchFamily="34" charset="0"/>
              <a:cs typeface="DokChampa" panose="020B0604020202020204" pitchFamily="34" charset="-34"/>
            </a:endParaRPr>
          </a:p>
        </p:txBody>
      </p:sp>
      <p:pic>
        <p:nvPicPr>
          <p:cNvPr id="39" name="Picture 38">
            <a:extLst>
              <a:ext uri="{FF2B5EF4-FFF2-40B4-BE49-F238E27FC236}">
                <a16:creationId xmlns:a16="http://schemas.microsoft.com/office/drawing/2014/main" id="{D99BE056-71FD-442E-8C1F-EDA94AB0265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7983" y="1047707"/>
            <a:ext cx="1666973" cy="1843496"/>
          </a:xfrm>
          <a:prstGeom prst="ellipse">
            <a:avLst/>
          </a:prstGeom>
          <a:ln w="190500" cap="rnd">
            <a:solidFill>
              <a:srgbClr val="C8C6BD"/>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p:spPr>
      </p:pic>
      <p:sp>
        <p:nvSpPr>
          <p:cNvPr id="35" name="TextBox 34">
            <a:extLst>
              <a:ext uri="{FF2B5EF4-FFF2-40B4-BE49-F238E27FC236}">
                <a16:creationId xmlns:a16="http://schemas.microsoft.com/office/drawing/2014/main" id="{49A361D1-D0EF-4849-AAD6-EC80E0AC945B}"/>
              </a:ext>
            </a:extLst>
          </p:cNvPr>
          <p:cNvSpPr txBox="1"/>
          <p:nvPr/>
        </p:nvSpPr>
        <p:spPr>
          <a:xfrm>
            <a:off x="553143" y="2980930"/>
            <a:ext cx="4714782" cy="421654"/>
          </a:xfrm>
          <a:prstGeom prst="rect">
            <a:avLst/>
          </a:prstGeom>
          <a:noFill/>
        </p:spPr>
        <p:txBody>
          <a:bodyPr wrap="square">
            <a:spAutoFit/>
          </a:bodyPr>
          <a:lstStyle/>
          <a:p>
            <a:pPr marL="0" marR="0">
              <a:lnSpc>
                <a:spcPct val="107000"/>
              </a:lnSpc>
              <a:spcBef>
                <a:spcPts val="0"/>
              </a:spcBef>
              <a:spcAft>
                <a:spcPts val="800"/>
              </a:spcAft>
              <a:tabLst>
                <a:tab pos="792480" algn="l"/>
              </a:tabLst>
            </a:pPr>
            <a:r>
              <a:rPr lang="lo-LA" sz="2000" b="1" dirty="0">
                <a:solidFill>
                  <a:schemeClr val="bg1"/>
                </a:solidFill>
                <a:effectLst/>
                <a:latin typeface="Calibri" panose="020F0502020204030204" pitchFamily="34" charset="0"/>
                <a:ea typeface="Calibri" panose="020F0502020204030204" pitchFamily="34" charset="0"/>
                <a:cs typeface="Phetsarath OT" panose="02000500000000000001" pitchFamily="2" charset="2"/>
              </a:rPr>
              <a:t>ອາຈານສອນໂດຍ: ສົນມະນີ ລູຊະວົງ</a:t>
            </a:r>
            <a:endParaRPr lang="en-US" sz="2000" dirty="0">
              <a:solidFill>
                <a:schemeClr val="bg1"/>
              </a:solidFill>
              <a:effectLst/>
              <a:latin typeface="Calibri" panose="020F0502020204030204" pitchFamily="34" charset="0"/>
              <a:ea typeface="Calibri" panose="020F0502020204030204" pitchFamily="34" charset="0"/>
              <a:cs typeface="DokChampa" panose="020B0604020202020204" pitchFamily="34" charset="-34"/>
            </a:endParaRPr>
          </a:p>
        </p:txBody>
      </p:sp>
    </p:spTree>
    <p:extLst>
      <p:ext uri="{BB962C8B-B14F-4D97-AF65-F5344CB8AC3E}">
        <p14:creationId xmlns:p14="http://schemas.microsoft.com/office/powerpoint/2010/main" val="1366741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arn(inVertical)">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circle(in)">
                                      <p:cBhvr>
                                        <p:cTn id="12" dur="2000"/>
                                        <p:tgtEl>
                                          <p:spTgt spid="11"/>
                                        </p:tgtEl>
                                      </p:cBhvr>
                                    </p:animEffect>
                                  </p:childTnLst>
                                </p:cTn>
                              </p:par>
                              <p:par>
                                <p:cTn id="13" presetID="6" presetClass="entr" presetSubtype="16"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circle(in)">
                                      <p:cBhvr>
                                        <p:cTn id="15" dur="2000"/>
                                        <p:tgtEl>
                                          <p:spTgt spid="21"/>
                                        </p:tgtEl>
                                      </p:cBhvr>
                                    </p:animEffect>
                                  </p:childTnLst>
                                </p:cTn>
                              </p:par>
                            </p:childTnLst>
                          </p:cTn>
                        </p:par>
                      </p:childTnLst>
                    </p:cTn>
                  </p:par>
                  <p:par>
                    <p:cTn id="16" fill="hold">
                      <p:stCondLst>
                        <p:cond delay="indefinite"/>
                      </p:stCondLst>
                      <p:childTnLst>
                        <p:par>
                          <p:cTn id="17" fill="hold">
                            <p:stCondLst>
                              <p:cond delay="0"/>
                            </p:stCondLst>
                            <p:childTnLst>
                              <p:par>
                                <p:cTn id="18" presetID="6" presetClass="entr" presetSubtype="16" fill="hold" nodeType="clickEffect">
                                  <p:stCondLst>
                                    <p:cond delay="0"/>
                                  </p:stCondLst>
                                  <p:childTnLst>
                                    <p:set>
                                      <p:cBhvr>
                                        <p:cTn id="19" dur="1" fill="hold">
                                          <p:stCondLst>
                                            <p:cond delay="0"/>
                                          </p:stCondLst>
                                        </p:cTn>
                                        <p:tgtEl>
                                          <p:spTgt spid="39"/>
                                        </p:tgtEl>
                                        <p:attrNameLst>
                                          <p:attrName>style.visibility</p:attrName>
                                        </p:attrNameLst>
                                      </p:cBhvr>
                                      <p:to>
                                        <p:strVal val="visible"/>
                                      </p:to>
                                    </p:set>
                                    <p:animEffect transition="in" filter="circle(in)">
                                      <p:cBhvr>
                                        <p:cTn id="20" dur="2000"/>
                                        <p:tgtEl>
                                          <p:spTgt spid="39"/>
                                        </p:tgtEl>
                                      </p:cBhvr>
                                    </p:animEffect>
                                  </p:childTnLst>
                                </p:cTn>
                              </p:par>
                              <p:par>
                                <p:cTn id="21" presetID="6" presetClass="entr" presetSubtype="16" fill="hold" grpId="0" nodeType="withEffect">
                                  <p:stCondLst>
                                    <p:cond delay="0"/>
                                  </p:stCondLst>
                                  <p:childTnLst>
                                    <p:set>
                                      <p:cBhvr>
                                        <p:cTn id="22" dur="1" fill="hold">
                                          <p:stCondLst>
                                            <p:cond delay="0"/>
                                          </p:stCondLst>
                                        </p:cTn>
                                        <p:tgtEl>
                                          <p:spTgt spid="35"/>
                                        </p:tgtEl>
                                        <p:attrNameLst>
                                          <p:attrName>style.visibility</p:attrName>
                                        </p:attrNameLst>
                                      </p:cBhvr>
                                      <p:to>
                                        <p:strVal val="visible"/>
                                      </p:to>
                                    </p:set>
                                    <p:animEffect transition="in" filter="circle(in)">
                                      <p:cBhvr>
                                        <p:cTn id="23" dur="2000"/>
                                        <p:tgtEl>
                                          <p:spTgt spid="35"/>
                                        </p:tgtEl>
                                      </p:cBhvr>
                                    </p:animEffect>
                                  </p:childTnLst>
                                </p:cTn>
                              </p:par>
                            </p:childTnLst>
                          </p:cTn>
                        </p:par>
                      </p:childTnLst>
                    </p:cTn>
                  </p:par>
                  <p:par>
                    <p:cTn id="24" fill="hold">
                      <p:stCondLst>
                        <p:cond delay="indefinite"/>
                      </p:stCondLst>
                      <p:childTnLst>
                        <p:par>
                          <p:cTn id="25" fill="hold">
                            <p:stCondLst>
                              <p:cond delay="0"/>
                            </p:stCondLst>
                            <p:childTnLst>
                              <p:par>
                                <p:cTn id="26" presetID="21" presetClass="entr" presetSubtype="1" fill="hold" grpId="0" nodeType="clickEffect">
                                  <p:stCondLst>
                                    <p:cond delay="0"/>
                                  </p:stCondLst>
                                  <p:childTnLst>
                                    <p:set>
                                      <p:cBhvr>
                                        <p:cTn id="27" dur="1" fill="hold">
                                          <p:stCondLst>
                                            <p:cond delay="0"/>
                                          </p:stCondLst>
                                        </p:cTn>
                                        <p:tgtEl>
                                          <p:spTgt spid="32"/>
                                        </p:tgtEl>
                                        <p:attrNameLst>
                                          <p:attrName>style.visibility</p:attrName>
                                        </p:attrNameLst>
                                      </p:cBhvr>
                                      <p:to>
                                        <p:strVal val="visible"/>
                                      </p:to>
                                    </p:set>
                                    <p:animEffect transition="in" filter="wheel(1)">
                                      <p:cBhvr>
                                        <p:cTn id="28" dur="2000"/>
                                        <p:tgtEl>
                                          <p:spTgt spid="32"/>
                                        </p:tgtEl>
                                      </p:cBhvr>
                                    </p:animEffect>
                                  </p:childTnLst>
                                </p:cTn>
                              </p:par>
                            </p:childTnLst>
                          </p:cTn>
                        </p:par>
                      </p:childTnLst>
                    </p:cTn>
                  </p:par>
                  <p:par>
                    <p:cTn id="29" fill="hold">
                      <p:stCondLst>
                        <p:cond delay="indefinite"/>
                      </p:stCondLst>
                      <p:childTnLst>
                        <p:par>
                          <p:cTn id="30" fill="hold">
                            <p:stCondLst>
                              <p:cond delay="0"/>
                            </p:stCondLst>
                            <p:childTnLst>
                              <p:par>
                                <p:cTn id="31" presetID="21" presetClass="entr" presetSubtype="1" fill="hold" grpId="0" nodeType="clickEffect">
                                  <p:stCondLst>
                                    <p:cond delay="0"/>
                                  </p:stCondLst>
                                  <p:childTnLst>
                                    <p:set>
                                      <p:cBhvr>
                                        <p:cTn id="32" dur="1" fill="hold">
                                          <p:stCondLst>
                                            <p:cond delay="0"/>
                                          </p:stCondLst>
                                        </p:cTn>
                                        <p:tgtEl>
                                          <p:spTgt spid="37"/>
                                        </p:tgtEl>
                                        <p:attrNameLst>
                                          <p:attrName>style.visibility</p:attrName>
                                        </p:attrNameLst>
                                      </p:cBhvr>
                                      <p:to>
                                        <p:strVal val="visible"/>
                                      </p:to>
                                    </p:set>
                                    <p:animEffect transition="in" filter="wheel(1)">
                                      <p:cBhvr>
                                        <p:cTn id="33" dur="20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1" grpId="0"/>
      <p:bldP spid="21" grpId="0"/>
      <p:bldP spid="32" grpId="0"/>
      <p:bldP spid="37" grpId="0"/>
      <p:bldP spid="3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3ED007A-9176-43C0-84D0-DA38EE915581}"/>
              </a:ext>
            </a:extLst>
          </p:cNvPr>
          <p:cNvSpPr txBox="1"/>
          <p:nvPr/>
        </p:nvSpPr>
        <p:spPr>
          <a:xfrm>
            <a:off x="237067" y="751984"/>
            <a:ext cx="11954933" cy="2858475"/>
          </a:xfrm>
          <a:prstGeom prst="rect">
            <a:avLst/>
          </a:prstGeom>
          <a:noFill/>
        </p:spPr>
        <p:txBody>
          <a:bodyPr wrap="square">
            <a:spAutoFit/>
          </a:bodyPr>
          <a:lstStyle/>
          <a:p>
            <a:pPr marR="0" lvl="0" algn="just">
              <a:lnSpc>
                <a:spcPct val="107000"/>
              </a:lnSpc>
              <a:spcBef>
                <a:spcPts val="0"/>
              </a:spcBef>
              <a:spcAft>
                <a:spcPts val="0"/>
              </a:spcAft>
            </a:pPr>
            <a:r>
              <a:rPr lang="en-US" sz="2800" dirty="0">
                <a:effectLst/>
                <a:latin typeface="Phetsarath OT" panose="02000500000000000001" pitchFamily="2" charset="2"/>
                <a:ea typeface="Phetsarath OT" panose="02000500000000000001" pitchFamily="2" charset="2"/>
                <a:cs typeface="Phetsarath OT" panose="02000500000000000001" pitchFamily="2" charset="2"/>
              </a:rPr>
              <a:t>5) Normal Form </a:t>
            </a:r>
            <a:r>
              <a:rPr lang="lo-LA" sz="2800" dirty="0">
                <a:effectLst/>
                <a:latin typeface="Phetsarath OT" panose="02000500000000000001" pitchFamily="2" charset="2"/>
                <a:ea typeface="Phetsarath OT" panose="02000500000000000001" pitchFamily="2" charset="2"/>
                <a:cs typeface="Phetsarath OT" panose="02000500000000000001" pitchFamily="2" charset="2"/>
              </a:rPr>
              <a:t>ລະດັບ4 </a:t>
            </a:r>
            <a:r>
              <a:rPr lang="en-US" sz="2800" dirty="0">
                <a:effectLst/>
                <a:latin typeface="Phetsarath OT" panose="02000500000000000001" pitchFamily="2" charset="2"/>
                <a:ea typeface="Phetsarath OT" panose="02000500000000000001" pitchFamily="2" charset="2"/>
                <a:cs typeface="Phetsarath OT" panose="02000500000000000001" pitchFamily="2" charset="2"/>
              </a:rPr>
              <a:t>(4nd Normal Form: 4NF)</a:t>
            </a:r>
          </a:p>
          <a:p>
            <a:pPr marL="457200" marR="0" algn="just">
              <a:lnSpc>
                <a:spcPct val="107000"/>
              </a:lnSpc>
              <a:spcBef>
                <a:spcPts val="0"/>
              </a:spcBef>
              <a:spcAft>
                <a:spcPts val="0"/>
              </a:spcAft>
            </a:pPr>
            <a:r>
              <a:rPr lang="en-US" sz="2800" dirty="0" err="1">
                <a:effectLst/>
                <a:latin typeface="Phetsarath OT" panose="02000500000000000001" pitchFamily="2" charset="2"/>
                <a:ea typeface="Phetsarath OT" panose="02000500000000000001" pitchFamily="2" charset="2"/>
                <a:cs typeface="Phetsarath OT" panose="02000500000000000001" pitchFamily="2" charset="2"/>
              </a:rPr>
              <a:t>Relaltion</a:t>
            </a:r>
            <a:r>
              <a:rPr lang="en-US" sz="2800" dirty="0">
                <a:effectLst/>
                <a:latin typeface="Phetsarath OT" panose="02000500000000000001" pitchFamily="2" charset="2"/>
                <a:ea typeface="Phetsarath OT" panose="02000500000000000001" pitchFamily="2" charset="2"/>
                <a:cs typeface="Phetsarath OT" panose="02000500000000000001" pitchFamily="2" charset="2"/>
              </a:rPr>
              <a:t> </a:t>
            </a:r>
            <a:r>
              <a:rPr lang="lo-LA" sz="2800" dirty="0">
                <a:effectLst/>
                <a:latin typeface="Phetsarath OT" panose="02000500000000000001" pitchFamily="2" charset="2"/>
                <a:ea typeface="Phetsarath OT" panose="02000500000000000001" pitchFamily="2" charset="2"/>
                <a:cs typeface="Phetsarath OT" panose="02000500000000000001" pitchFamily="2" charset="2"/>
              </a:rPr>
              <a:t>ໜື່ງຈະຢູ່ໃນຮູບ </a:t>
            </a:r>
            <a:r>
              <a:rPr lang="en-US" sz="2800" dirty="0">
                <a:effectLst/>
                <a:latin typeface="Phetsarath OT" panose="02000500000000000001" pitchFamily="2" charset="2"/>
                <a:ea typeface="Phetsarath OT" panose="02000500000000000001" pitchFamily="2" charset="2"/>
                <a:cs typeface="Phetsarath OT" panose="02000500000000000001" pitchFamily="2" charset="2"/>
              </a:rPr>
              <a:t>4NF</a:t>
            </a:r>
            <a:r>
              <a:rPr lang="lo-LA" sz="2800" dirty="0">
                <a:effectLst/>
                <a:latin typeface="Phetsarath OT" panose="02000500000000000001" pitchFamily="2" charset="2"/>
                <a:ea typeface="Phetsarath OT" panose="02000500000000000001" pitchFamily="2" charset="2"/>
                <a:cs typeface="Phetsarath OT" panose="02000500000000000001" pitchFamily="2" charset="2"/>
              </a:rPr>
              <a:t> ກໍຕໍ່ເມື່ອ </a:t>
            </a:r>
            <a:r>
              <a:rPr lang="en-US" sz="2800" dirty="0" err="1">
                <a:effectLst/>
                <a:latin typeface="Phetsarath OT" panose="02000500000000000001" pitchFamily="2" charset="2"/>
                <a:ea typeface="Phetsarath OT" panose="02000500000000000001" pitchFamily="2" charset="2"/>
                <a:cs typeface="Phetsarath OT" panose="02000500000000000001" pitchFamily="2" charset="2"/>
              </a:rPr>
              <a:t>Relaltion</a:t>
            </a:r>
            <a:r>
              <a:rPr lang="en-US" sz="2800" dirty="0">
                <a:effectLst/>
                <a:latin typeface="Phetsarath OT" panose="02000500000000000001" pitchFamily="2" charset="2"/>
                <a:ea typeface="Phetsarath OT" panose="02000500000000000001" pitchFamily="2" charset="2"/>
                <a:cs typeface="Phetsarath OT" panose="02000500000000000001" pitchFamily="2" charset="2"/>
              </a:rPr>
              <a:t> </a:t>
            </a:r>
            <a:r>
              <a:rPr lang="lo-LA" sz="2800" dirty="0">
                <a:effectLst/>
                <a:latin typeface="Phetsarath OT" panose="02000500000000000001" pitchFamily="2" charset="2"/>
                <a:ea typeface="Phetsarath OT" panose="02000500000000000001" pitchFamily="2" charset="2"/>
                <a:cs typeface="Phetsarath OT" panose="02000500000000000001" pitchFamily="2" charset="2"/>
              </a:rPr>
              <a:t>ດັ່ງກ່າວໃນຮູບແບບ </a:t>
            </a:r>
            <a:r>
              <a:rPr lang="en-US" sz="2800" dirty="0">
                <a:effectLst/>
                <a:latin typeface="Phetsarath OT" panose="02000500000000000001" pitchFamily="2" charset="2"/>
                <a:ea typeface="Phetsarath OT" panose="02000500000000000001" pitchFamily="2" charset="2"/>
                <a:cs typeface="Phetsarath OT" panose="02000500000000000001" pitchFamily="2" charset="2"/>
              </a:rPr>
              <a:t>3NF</a:t>
            </a:r>
            <a:r>
              <a:rPr lang="lo-LA" sz="2800" dirty="0">
                <a:effectLst/>
                <a:latin typeface="Phetsarath OT" panose="02000500000000000001" pitchFamily="2" charset="2"/>
                <a:ea typeface="Phetsarath OT" panose="02000500000000000001" pitchFamily="2" charset="2"/>
                <a:cs typeface="Phetsarath OT" panose="02000500000000000001" pitchFamily="2" charset="2"/>
              </a:rPr>
              <a:t> ຫຼື </a:t>
            </a:r>
            <a:r>
              <a:rPr lang="en-US" sz="2800" dirty="0">
                <a:effectLst/>
                <a:latin typeface="Phetsarath OT" panose="02000500000000000001" pitchFamily="2" charset="2"/>
                <a:ea typeface="Phetsarath OT" panose="02000500000000000001" pitchFamily="2" charset="2"/>
                <a:cs typeface="Phetsarath OT" panose="02000500000000000001" pitchFamily="2" charset="2"/>
              </a:rPr>
              <a:t>BCNF</a:t>
            </a:r>
            <a:r>
              <a:rPr lang="lo-LA" sz="2800" dirty="0">
                <a:effectLst/>
                <a:latin typeface="Phetsarath OT" panose="02000500000000000001" pitchFamily="2" charset="2"/>
                <a:ea typeface="Phetsarath OT" panose="02000500000000000001" pitchFamily="2" charset="2"/>
                <a:cs typeface="Phetsarath OT" panose="02000500000000000001" pitchFamily="2" charset="2"/>
              </a:rPr>
              <a:t> ແລະ ບໍ່ມີການຂັ້ນຕໍ່ກັນແບບກຸ່ນໃນ</a:t>
            </a:r>
            <a:r>
              <a:rPr lang="en-US" sz="2800" dirty="0" err="1">
                <a:effectLst/>
                <a:latin typeface="Phetsarath OT" panose="02000500000000000001" pitchFamily="2" charset="2"/>
                <a:ea typeface="Phetsarath OT" panose="02000500000000000001" pitchFamily="2" charset="2"/>
                <a:cs typeface="Phetsarath OT" panose="02000500000000000001" pitchFamily="2" charset="2"/>
              </a:rPr>
              <a:t>Relaltion</a:t>
            </a:r>
            <a:r>
              <a:rPr lang="en-US" sz="2800" dirty="0">
                <a:effectLst/>
                <a:latin typeface="Phetsarath OT" panose="02000500000000000001" pitchFamily="2" charset="2"/>
                <a:ea typeface="Phetsarath OT" panose="02000500000000000001" pitchFamily="2" charset="2"/>
                <a:cs typeface="Phetsarath OT" panose="02000500000000000001" pitchFamily="2" charset="2"/>
              </a:rPr>
              <a:t>.</a:t>
            </a:r>
          </a:p>
          <a:p>
            <a:pPr marR="0" lvl="0" algn="just">
              <a:lnSpc>
                <a:spcPct val="107000"/>
              </a:lnSpc>
              <a:spcBef>
                <a:spcPts val="0"/>
              </a:spcBef>
              <a:spcAft>
                <a:spcPts val="0"/>
              </a:spcAft>
            </a:pPr>
            <a:r>
              <a:rPr lang="en-US" sz="2800" dirty="0">
                <a:effectLst/>
                <a:latin typeface="Phetsarath OT" panose="02000500000000000001" pitchFamily="2" charset="2"/>
                <a:ea typeface="Phetsarath OT" panose="02000500000000000001" pitchFamily="2" charset="2"/>
                <a:cs typeface="Phetsarath OT" panose="02000500000000000001" pitchFamily="2" charset="2"/>
              </a:rPr>
              <a:t>6) Normal Form </a:t>
            </a:r>
            <a:r>
              <a:rPr lang="lo-LA" sz="2800" dirty="0">
                <a:effectLst/>
                <a:latin typeface="Phetsarath OT" panose="02000500000000000001" pitchFamily="2" charset="2"/>
                <a:ea typeface="Phetsarath OT" panose="02000500000000000001" pitchFamily="2" charset="2"/>
                <a:cs typeface="Phetsarath OT" panose="02000500000000000001" pitchFamily="2" charset="2"/>
              </a:rPr>
              <a:t>ລະດັບ 5</a:t>
            </a:r>
            <a:r>
              <a:rPr lang="en-US" sz="2800" dirty="0">
                <a:effectLst/>
                <a:latin typeface="Phetsarath OT" panose="02000500000000000001" pitchFamily="2" charset="2"/>
                <a:ea typeface="Phetsarath OT" panose="02000500000000000001" pitchFamily="2" charset="2"/>
                <a:cs typeface="Phetsarath OT" panose="02000500000000000001" pitchFamily="2" charset="2"/>
              </a:rPr>
              <a:t>(5nd Normal Form 5NF)</a:t>
            </a:r>
          </a:p>
          <a:p>
            <a:pPr marL="457200" marR="0" algn="just">
              <a:lnSpc>
                <a:spcPct val="107000"/>
              </a:lnSpc>
              <a:spcBef>
                <a:spcPts val="0"/>
              </a:spcBef>
              <a:spcAft>
                <a:spcPts val="800"/>
              </a:spcAft>
            </a:pPr>
            <a:r>
              <a:rPr lang="en-US" sz="2800" dirty="0">
                <a:effectLst/>
                <a:latin typeface="Phetsarath OT" panose="02000500000000000001" pitchFamily="2" charset="2"/>
                <a:ea typeface="Phetsarath OT" panose="02000500000000000001" pitchFamily="2" charset="2"/>
                <a:cs typeface="Phetsarath OT" panose="02000500000000000001" pitchFamily="2" charset="2"/>
              </a:rPr>
              <a:t>	</a:t>
            </a:r>
            <a:r>
              <a:rPr lang="en-US" sz="2800" dirty="0" err="1">
                <a:effectLst/>
                <a:latin typeface="Phetsarath OT" panose="02000500000000000001" pitchFamily="2" charset="2"/>
                <a:ea typeface="Phetsarath OT" panose="02000500000000000001" pitchFamily="2" charset="2"/>
                <a:cs typeface="Phetsarath OT" panose="02000500000000000001" pitchFamily="2" charset="2"/>
              </a:rPr>
              <a:t>Relaltion</a:t>
            </a:r>
            <a:r>
              <a:rPr lang="en-US" sz="2800" dirty="0">
                <a:effectLst/>
                <a:latin typeface="Phetsarath OT" panose="02000500000000000001" pitchFamily="2" charset="2"/>
                <a:ea typeface="Phetsarath OT" panose="02000500000000000001" pitchFamily="2" charset="2"/>
                <a:cs typeface="Phetsarath OT" panose="02000500000000000001" pitchFamily="2" charset="2"/>
              </a:rPr>
              <a:t> </a:t>
            </a:r>
            <a:r>
              <a:rPr lang="lo-LA" sz="2800" dirty="0">
                <a:effectLst/>
                <a:latin typeface="Phetsarath OT" panose="02000500000000000001" pitchFamily="2" charset="2"/>
                <a:ea typeface="Phetsarath OT" panose="02000500000000000001" pitchFamily="2" charset="2"/>
                <a:cs typeface="Phetsarath OT" panose="02000500000000000001" pitchFamily="2" charset="2"/>
              </a:rPr>
              <a:t>ໜື່ງຈະຢູ່ໃນຮູບ </a:t>
            </a:r>
            <a:r>
              <a:rPr lang="en-US" sz="2800" dirty="0">
                <a:effectLst/>
                <a:latin typeface="Phetsarath OT" panose="02000500000000000001" pitchFamily="2" charset="2"/>
                <a:ea typeface="Phetsarath OT" panose="02000500000000000001" pitchFamily="2" charset="2"/>
                <a:cs typeface="Phetsarath OT" panose="02000500000000000001" pitchFamily="2" charset="2"/>
              </a:rPr>
              <a:t>5NF</a:t>
            </a:r>
            <a:r>
              <a:rPr lang="lo-LA" sz="2800" dirty="0">
                <a:effectLst/>
                <a:latin typeface="Phetsarath OT" panose="02000500000000000001" pitchFamily="2" charset="2"/>
                <a:ea typeface="Phetsarath OT" panose="02000500000000000001" pitchFamily="2" charset="2"/>
                <a:cs typeface="Phetsarath OT" panose="02000500000000000001" pitchFamily="2" charset="2"/>
              </a:rPr>
              <a:t> ກໍຕໍ່ເມື່ອບໍ່ມີ</a:t>
            </a:r>
            <a:r>
              <a:rPr lang="en-US" sz="2800" dirty="0">
                <a:effectLst/>
                <a:latin typeface="Phetsarath OT" panose="02000500000000000001" pitchFamily="2" charset="2"/>
                <a:ea typeface="Phetsarath OT" panose="02000500000000000001" pitchFamily="2" charset="2"/>
                <a:cs typeface="Phetsarath OT" panose="02000500000000000001" pitchFamily="2" charset="2"/>
              </a:rPr>
              <a:t> Cyclic Dependency </a:t>
            </a:r>
            <a:r>
              <a:rPr lang="lo-LA" sz="2800" dirty="0">
                <a:effectLst/>
                <a:latin typeface="Phetsarath OT" panose="02000500000000000001" pitchFamily="2" charset="2"/>
                <a:ea typeface="Phetsarath OT" panose="02000500000000000001" pitchFamily="2" charset="2"/>
                <a:cs typeface="Phetsarath OT" panose="02000500000000000001" pitchFamily="2" charset="2"/>
              </a:rPr>
              <a:t>ເຊິ່ງຈະເກີດຂື້ນກັບ </a:t>
            </a:r>
            <a:r>
              <a:rPr lang="en-US" sz="2800" dirty="0" err="1">
                <a:effectLst/>
                <a:latin typeface="Phetsarath OT" panose="02000500000000000001" pitchFamily="2" charset="2"/>
                <a:ea typeface="Phetsarath OT" panose="02000500000000000001" pitchFamily="2" charset="2"/>
                <a:cs typeface="Phetsarath OT" panose="02000500000000000001" pitchFamily="2" charset="2"/>
              </a:rPr>
              <a:t>Relaltion</a:t>
            </a:r>
            <a:r>
              <a:rPr lang="lo-LA" sz="2800" dirty="0">
                <a:effectLst/>
                <a:latin typeface="Phetsarath OT" panose="02000500000000000001" pitchFamily="2" charset="2"/>
                <a:ea typeface="Phetsarath OT" panose="02000500000000000001" pitchFamily="2" charset="2"/>
                <a:cs typeface="Phetsarath OT" panose="02000500000000000001" pitchFamily="2" charset="2"/>
              </a:rPr>
              <a:t> ທີ່ມີຄ່າຄີຫຼັກປະກອບດວ້ຍ </a:t>
            </a:r>
            <a:r>
              <a:rPr lang="en-US" sz="2800" dirty="0">
                <a:effectLst/>
                <a:latin typeface="Phetsarath OT" panose="02000500000000000001" pitchFamily="2" charset="2"/>
                <a:ea typeface="Phetsarath OT" panose="02000500000000000001" pitchFamily="2" charset="2"/>
                <a:cs typeface="Phetsarath OT" panose="02000500000000000001" pitchFamily="2" charset="2"/>
              </a:rPr>
              <a:t>Columns</a:t>
            </a:r>
            <a:r>
              <a:rPr lang="lo-LA" sz="2800" dirty="0">
                <a:effectLst/>
                <a:latin typeface="Phetsarath OT" panose="02000500000000000001" pitchFamily="2" charset="2"/>
                <a:ea typeface="Phetsarath OT" panose="02000500000000000001" pitchFamily="2" charset="2"/>
                <a:cs typeface="Phetsarath OT" panose="02000500000000000001" pitchFamily="2" charset="2"/>
              </a:rPr>
              <a:t>ຫຼື </a:t>
            </a:r>
            <a:r>
              <a:rPr lang="en-US" sz="2800" dirty="0">
                <a:effectLst/>
                <a:latin typeface="Phetsarath OT" panose="02000500000000000001" pitchFamily="2" charset="2"/>
                <a:ea typeface="Phetsarath OT" panose="02000500000000000001" pitchFamily="2" charset="2"/>
                <a:cs typeface="Phetsarath OT" panose="02000500000000000001" pitchFamily="2" charset="2"/>
              </a:rPr>
              <a:t>Attribute</a:t>
            </a:r>
            <a:r>
              <a:rPr lang="lo-LA" sz="2800" dirty="0">
                <a:effectLst/>
                <a:latin typeface="Phetsarath OT" panose="02000500000000000001" pitchFamily="2" charset="2"/>
                <a:ea typeface="Phetsarath OT" panose="02000500000000000001" pitchFamily="2" charset="2"/>
                <a:cs typeface="Phetsarath OT" panose="02000500000000000001" pitchFamily="2" charset="2"/>
              </a:rPr>
              <a:t> ຕັ້ງແຕ່3 ຄ່າຂື້ນໄປ</a:t>
            </a:r>
            <a:r>
              <a:rPr lang="en-US" sz="2800" dirty="0">
                <a:effectLst/>
                <a:latin typeface="Phetsarath OT" panose="02000500000000000001" pitchFamily="2" charset="2"/>
                <a:ea typeface="Phetsarath OT" panose="02000500000000000001" pitchFamily="2" charset="2"/>
                <a:cs typeface="Phetsarath OT" panose="02000500000000000001" pitchFamily="2" charset="2"/>
              </a:rPr>
              <a:t>.</a:t>
            </a:r>
          </a:p>
        </p:txBody>
      </p:sp>
      <p:sp>
        <p:nvSpPr>
          <p:cNvPr id="5" name="TextBox 4">
            <a:extLst>
              <a:ext uri="{FF2B5EF4-FFF2-40B4-BE49-F238E27FC236}">
                <a16:creationId xmlns:a16="http://schemas.microsoft.com/office/drawing/2014/main" id="{3EDA66B5-9FAD-4644-9AA1-51B02B221E9F}"/>
              </a:ext>
            </a:extLst>
          </p:cNvPr>
          <p:cNvSpPr txBox="1"/>
          <p:nvPr/>
        </p:nvSpPr>
        <p:spPr>
          <a:xfrm>
            <a:off x="-220135" y="4075257"/>
            <a:ext cx="8128001" cy="553357"/>
          </a:xfrm>
          <a:prstGeom prst="rect">
            <a:avLst/>
          </a:prstGeom>
          <a:noFill/>
        </p:spPr>
        <p:txBody>
          <a:bodyPr wrap="square">
            <a:spAutoFit/>
          </a:bodyPr>
          <a:lstStyle/>
          <a:p>
            <a:pPr marL="457200" marR="0" algn="just">
              <a:lnSpc>
                <a:spcPct val="107000"/>
              </a:lnSpc>
              <a:spcBef>
                <a:spcPts val="0"/>
              </a:spcBef>
              <a:spcAft>
                <a:spcPts val="800"/>
              </a:spcAft>
            </a:pPr>
            <a:r>
              <a:rPr lang="en-US" sz="2800" b="1" dirty="0">
                <a:effectLst/>
                <a:latin typeface="Phetsarath OT" panose="02000500000000000001" pitchFamily="2" charset="2"/>
                <a:ea typeface="Phetsarath OT" panose="02000500000000000001" pitchFamily="2" charset="2"/>
                <a:cs typeface="Phetsarath OT" panose="02000500000000000001" pitchFamily="2" charset="2"/>
              </a:rPr>
              <a:t>5.1.2.2.  </a:t>
            </a:r>
            <a:r>
              <a:rPr lang="lo-LA" sz="2800" b="1" dirty="0">
                <a:effectLst/>
                <a:latin typeface="Phetsarath OT" panose="02000500000000000001" pitchFamily="2" charset="2"/>
                <a:ea typeface="Phetsarath OT" panose="02000500000000000001" pitchFamily="2" charset="2"/>
                <a:cs typeface="Phetsarath OT" panose="02000500000000000001" pitchFamily="2" charset="2"/>
              </a:rPr>
              <a:t>ແຜນວາດຄວາມສຳພັນລະຫ່ວາງ</a:t>
            </a:r>
            <a:r>
              <a:rPr lang="en-US" sz="2800" b="1" dirty="0">
                <a:effectLst/>
                <a:latin typeface="Phetsarath OT" panose="02000500000000000001" pitchFamily="2" charset="2"/>
                <a:ea typeface="Phetsarath OT" panose="02000500000000000001" pitchFamily="2" charset="2"/>
                <a:cs typeface="Phetsarath OT" panose="02000500000000000001" pitchFamily="2" charset="2"/>
              </a:rPr>
              <a:t>(ER Diagram) </a:t>
            </a:r>
            <a:endParaRPr lang="en-US" sz="2800" dirty="0">
              <a:effectLst/>
              <a:latin typeface="Phetsarath OT" panose="02000500000000000001" pitchFamily="2" charset="2"/>
              <a:ea typeface="Phetsarath OT" panose="02000500000000000001" pitchFamily="2" charset="2"/>
              <a:cs typeface="Phetsarath OT" panose="02000500000000000001" pitchFamily="2" charset="2"/>
            </a:endParaRPr>
          </a:p>
        </p:txBody>
      </p:sp>
      <p:sp>
        <p:nvSpPr>
          <p:cNvPr id="7" name="TextBox 6">
            <a:extLst>
              <a:ext uri="{FF2B5EF4-FFF2-40B4-BE49-F238E27FC236}">
                <a16:creationId xmlns:a16="http://schemas.microsoft.com/office/drawing/2014/main" id="{FAC6F9BA-DAF8-453C-8DC2-BC64F0107B4B}"/>
              </a:ext>
            </a:extLst>
          </p:cNvPr>
          <p:cNvSpPr txBox="1"/>
          <p:nvPr/>
        </p:nvSpPr>
        <p:spPr>
          <a:xfrm>
            <a:off x="237067" y="4677913"/>
            <a:ext cx="11366501" cy="830997"/>
          </a:xfrm>
          <a:prstGeom prst="rect">
            <a:avLst/>
          </a:prstGeom>
          <a:noFill/>
        </p:spPr>
        <p:txBody>
          <a:bodyPr wrap="square">
            <a:spAutoFit/>
          </a:bodyPr>
          <a:lstStyle/>
          <a:p>
            <a:r>
              <a:rPr lang="en-US" sz="2400" dirty="0">
                <a:effectLst/>
                <a:latin typeface="Phetsarath OT" panose="02000500000000000001" pitchFamily="2" charset="2"/>
                <a:ea typeface="Phetsarath OT" panose="02000500000000000001" pitchFamily="2" charset="2"/>
                <a:cs typeface="Phetsarath OT" panose="02000500000000000001" pitchFamily="2" charset="2"/>
              </a:rPr>
              <a:t>	ER Diagram (Entity Relationship Diagram) </a:t>
            </a:r>
            <a:r>
              <a:rPr lang="lo-LA" sz="2400" dirty="0">
                <a:effectLst/>
                <a:latin typeface="Phetsarath OT" panose="02000500000000000001" pitchFamily="2" charset="2"/>
                <a:ea typeface="Phetsarath OT" panose="02000500000000000001" pitchFamily="2" charset="2"/>
                <a:cs typeface="Phetsarath OT" panose="02000500000000000001" pitchFamily="2" charset="2"/>
              </a:rPr>
              <a:t>ແມ່ນແຜນຜັງສະແດງຄວາມສຳພັນລະຫວ່າງຂໍ້ມູນເຊີ່ງປະກອບດ້ວຍ:</a:t>
            </a:r>
            <a:r>
              <a:rPr lang="en-US" sz="2400" dirty="0">
                <a:effectLst/>
                <a:latin typeface="Phetsarath OT" panose="02000500000000000001" pitchFamily="2" charset="2"/>
                <a:ea typeface="Phetsarath OT" panose="02000500000000000001" pitchFamily="2" charset="2"/>
                <a:cs typeface="Phetsarath OT" panose="02000500000000000001" pitchFamily="2" charset="2"/>
              </a:rPr>
              <a:t> Entity, Attribute, Relationship</a:t>
            </a:r>
            <a:endParaRPr lang="en-US" sz="2400" dirty="0">
              <a:latin typeface="Phetsarath OT" panose="02000500000000000001" pitchFamily="2" charset="2"/>
              <a:ea typeface="Phetsarath OT" panose="02000500000000000001" pitchFamily="2" charset="2"/>
              <a:cs typeface="Phetsarath OT" panose="02000500000000000001" pitchFamily="2" charset="2"/>
            </a:endParaRPr>
          </a:p>
        </p:txBody>
      </p:sp>
    </p:spTree>
    <p:extLst>
      <p:ext uri="{BB962C8B-B14F-4D97-AF65-F5344CB8AC3E}">
        <p14:creationId xmlns:p14="http://schemas.microsoft.com/office/powerpoint/2010/main" val="240022446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83DC570-35CC-449A-A72A-7573239A89F0}"/>
              </a:ext>
            </a:extLst>
          </p:cNvPr>
          <p:cNvSpPr txBox="1"/>
          <p:nvPr/>
        </p:nvSpPr>
        <p:spPr>
          <a:xfrm>
            <a:off x="237067" y="483569"/>
            <a:ext cx="11717866" cy="1384995"/>
          </a:xfrm>
          <a:prstGeom prst="rect">
            <a:avLst/>
          </a:prstGeom>
          <a:noFill/>
        </p:spPr>
        <p:txBody>
          <a:bodyPr wrap="square">
            <a:spAutoFit/>
          </a:bodyPr>
          <a:lstStyle/>
          <a:p>
            <a:pPr marL="457200" indent="-457200">
              <a:buFont typeface="Arial" panose="020B0604020202020204" pitchFamily="34" charset="0"/>
              <a:buChar char="•"/>
            </a:pPr>
            <a:r>
              <a:rPr lang="en-US" sz="2800" dirty="0">
                <a:effectLst/>
                <a:latin typeface="Phetsarath OT" panose="02000500000000000001" pitchFamily="2" charset="2"/>
                <a:ea typeface="Phetsarath OT" panose="02000500000000000001" pitchFamily="2" charset="2"/>
                <a:cs typeface="Phetsarath OT" panose="02000500000000000001" pitchFamily="2" charset="2"/>
              </a:rPr>
              <a:t>Entity</a:t>
            </a:r>
            <a:r>
              <a:rPr lang="lo-LA" sz="2800" dirty="0">
                <a:effectLst/>
                <a:latin typeface="Phetsarath OT" panose="02000500000000000001" pitchFamily="2" charset="2"/>
                <a:ea typeface="Phetsarath OT" panose="02000500000000000001" pitchFamily="2" charset="2"/>
                <a:cs typeface="Phetsarath OT" panose="02000500000000000001" pitchFamily="2" charset="2"/>
              </a:rPr>
              <a:t> ໜາຍເຖິງຂໍ້ມູນທີ່ເຮົາສົນໃຈເຊີ່ງອາດເປັນສີ່ງທີ່ສາມາດເບີ່ງເຫັນ,ຈັບ ແລະ ສຳຜັດໄດ້ເຊັ່ນ:ຄົນ,ສັດ,ພະນັກງານເປັນຕົ້ນ ຫຼື ອາດເປັນສີ່ງທີ່ມີລັກສະນະຂອງມະໂນພາບເຊັ່ນ: ອາຊິບ ຫຼື ລາຍວິຊາທີ່ຕ້ອງລົງທະບຽນຮຽນ.</a:t>
            </a:r>
            <a:endParaRPr lang="en-US" sz="2800" dirty="0">
              <a:latin typeface="Phetsarath OT" panose="02000500000000000001" pitchFamily="2" charset="2"/>
              <a:ea typeface="Phetsarath OT" panose="02000500000000000001" pitchFamily="2" charset="2"/>
              <a:cs typeface="Phetsarath OT" panose="02000500000000000001" pitchFamily="2" charset="2"/>
            </a:endParaRPr>
          </a:p>
        </p:txBody>
      </p:sp>
      <p:graphicFrame>
        <p:nvGraphicFramePr>
          <p:cNvPr id="4" name="Table 3">
            <a:extLst>
              <a:ext uri="{FF2B5EF4-FFF2-40B4-BE49-F238E27FC236}">
                <a16:creationId xmlns:a16="http://schemas.microsoft.com/office/drawing/2014/main" id="{5675B6E6-7381-4CE8-8670-DDE593C45377}"/>
              </a:ext>
            </a:extLst>
          </p:cNvPr>
          <p:cNvGraphicFramePr>
            <a:graphicFrameLocks noGrp="1"/>
          </p:cNvGraphicFramePr>
          <p:nvPr>
            <p:extLst>
              <p:ext uri="{D42A27DB-BD31-4B8C-83A1-F6EECF244321}">
                <p14:modId xmlns:p14="http://schemas.microsoft.com/office/powerpoint/2010/main" val="1307339039"/>
              </p:ext>
            </p:extLst>
          </p:nvPr>
        </p:nvGraphicFramePr>
        <p:xfrm>
          <a:off x="1507066" y="2247899"/>
          <a:ext cx="9194800" cy="3416300"/>
        </p:xfrm>
        <a:graphic>
          <a:graphicData uri="http://schemas.openxmlformats.org/drawingml/2006/table">
            <a:tbl>
              <a:tblPr firstRow="1" firstCol="1" bandRow="1">
                <a:tableStyleId>{5C22544A-7EE6-4342-B048-85BDC9FD1C3A}</a:tableStyleId>
              </a:tblPr>
              <a:tblGrid>
                <a:gridCol w="4482482">
                  <a:extLst>
                    <a:ext uri="{9D8B030D-6E8A-4147-A177-3AD203B41FA5}">
                      <a16:colId xmlns:a16="http://schemas.microsoft.com/office/drawing/2014/main" val="977938670"/>
                    </a:ext>
                  </a:extLst>
                </a:gridCol>
                <a:gridCol w="4712318">
                  <a:extLst>
                    <a:ext uri="{9D8B030D-6E8A-4147-A177-3AD203B41FA5}">
                      <a16:colId xmlns:a16="http://schemas.microsoft.com/office/drawing/2014/main" val="3514354130"/>
                    </a:ext>
                  </a:extLst>
                </a:gridCol>
              </a:tblGrid>
              <a:tr h="1027698">
                <a:tc>
                  <a:txBody>
                    <a:bodyPr/>
                    <a:lstStyle/>
                    <a:p>
                      <a:pPr marL="0" marR="0" algn="just">
                        <a:lnSpc>
                          <a:spcPct val="107000"/>
                        </a:lnSpc>
                        <a:spcBef>
                          <a:spcPts val="0"/>
                        </a:spcBef>
                        <a:spcAft>
                          <a:spcPts val="0"/>
                        </a:spcAft>
                      </a:pPr>
                      <a:r>
                        <a:rPr lang="en-US" sz="1000">
                          <a:effectLst/>
                        </a:rPr>
                        <a:t> </a:t>
                      </a:r>
                      <a:endParaRPr lang="en-US" sz="900">
                        <a:effectLst/>
                      </a:endParaRPr>
                    </a:p>
                    <a:p>
                      <a:pPr marL="0" marR="0" algn="just">
                        <a:lnSpc>
                          <a:spcPct val="107000"/>
                        </a:lnSpc>
                        <a:spcBef>
                          <a:spcPts val="0"/>
                        </a:spcBef>
                        <a:spcAft>
                          <a:spcPts val="0"/>
                        </a:spcAft>
                      </a:pPr>
                      <a:r>
                        <a:rPr lang="en-US" sz="1000">
                          <a:effectLst/>
                        </a:rPr>
                        <a:t> </a:t>
                      </a:r>
                      <a:endParaRPr lang="en-US" sz="900">
                        <a:effectLst/>
                      </a:endParaRPr>
                    </a:p>
                    <a:p>
                      <a:pPr marL="0" marR="0" algn="just">
                        <a:lnSpc>
                          <a:spcPct val="107000"/>
                        </a:lnSpc>
                        <a:spcBef>
                          <a:spcPts val="0"/>
                        </a:spcBef>
                        <a:spcAft>
                          <a:spcPts val="0"/>
                        </a:spcAft>
                      </a:pPr>
                      <a:r>
                        <a:rPr lang="en-US" sz="1000">
                          <a:effectLst/>
                        </a:rPr>
                        <a:t> </a:t>
                      </a:r>
                      <a:endParaRPr lang="en-US" sz="900">
                        <a:effectLst/>
                      </a:endParaRPr>
                    </a:p>
                    <a:p>
                      <a:pPr marL="0" marR="0" algn="just">
                        <a:lnSpc>
                          <a:spcPct val="107000"/>
                        </a:lnSpc>
                        <a:spcBef>
                          <a:spcPts val="0"/>
                        </a:spcBef>
                        <a:spcAft>
                          <a:spcPts val="0"/>
                        </a:spcAft>
                      </a:pPr>
                      <a:r>
                        <a:rPr lang="en-US" sz="900">
                          <a:effectLst/>
                        </a:rPr>
                        <a:t> </a:t>
                      </a:r>
                    </a:p>
                    <a:p>
                      <a:pPr marL="0" marR="0" algn="just">
                        <a:lnSpc>
                          <a:spcPct val="107000"/>
                        </a:lnSpc>
                        <a:spcBef>
                          <a:spcPts val="0"/>
                        </a:spcBef>
                        <a:spcAft>
                          <a:spcPts val="0"/>
                        </a:spcAft>
                      </a:pPr>
                      <a:br>
                        <a:rPr lang="en-US" sz="900">
                          <a:effectLst/>
                        </a:rPr>
                      </a:br>
                      <a:r>
                        <a:rPr lang="lo-LA" sz="900">
                          <a:effectLst/>
                        </a:rPr>
                        <a:t>                       </a:t>
                      </a:r>
                      <a:r>
                        <a:rPr lang="en-US" sz="900">
                          <a:effectLst/>
                        </a:rPr>
                        <a:t>Entity</a:t>
                      </a:r>
                      <a:endParaRPr lang="en-US" sz="900">
                        <a:effectLst/>
                        <a:latin typeface="Calibri" panose="020F0502020204030204" pitchFamily="34" charset="0"/>
                        <a:ea typeface="Calibri" panose="020F0502020204030204" pitchFamily="34" charset="0"/>
                        <a:cs typeface="DokChampa" panose="020B0604020202020204" pitchFamily="34" charset="-34"/>
                      </a:endParaRPr>
                    </a:p>
                  </a:txBody>
                  <a:tcPr marL="57212" marR="57212" marT="0" marB="0"/>
                </a:tc>
                <a:tc>
                  <a:txBody>
                    <a:bodyPr/>
                    <a:lstStyle/>
                    <a:p>
                      <a:pPr marL="0" marR="0" algn="just">
                        <a:lnSpc>
                          <a:spcPct val="107000"/>
                        </a:lnSpc>
                        <a:spcBef>
                          <a:spcPts val="0"/>
                        </a:spcBef>
                        <a:spcAft>
                          <a:spcPts val="0"/>
                        </a:spcAft>
                      </a:pPr>
                      <a:r>
                        <a:rPr lang="en-US" sz="1000">
                          <a:effectLst/>
                        </a:rPr>
                        <a:t> </a:t>
                      </a:r>
                      <a:endParaRPr lang="en-US" sz="900">
                        <a:effectLst/>
                      </a:endParaRPr>
                    </a:p>
                    <a:p>
                      <a:pPr marL="0" marR="0" algn="just">
                        <a:lnSpc>
                          <a:spcPct val="107000"/>
                        </a:lnSpc>
                        <a:spcBef>
                          <a:spcPts val="0"/>
                        </a:spcBef>
                        <a:spcAft>
                          <a:spcPts val="0"/>
                        </a:spcAft>
                      </a:pPr>
                      <a:r>
                        <a:rPr lang="lo-LA" sz="1000">
                          <a:effectLst/>
                        </a:rPr>
                        <a:t>             ແທນ </a:t>
                      </a:r>
                      <a:r>
                        <a:rPr lang="en-US" sz="1000">
                          <a:effectLst/>
                        </a:rPr>
                        <a:t>Entity</a:t>
                      </a:r>
                      <a:endParaRPr lang="en-US"/>
                    </a:p>
                  </a:txBody>
                  <a:tcPr marL="57212" marR="57212" marT="0" marB="0"/>
                </a:tc>
                <a:extLst>
                  <a:ext uri="{0D108BD9-81ED-4DB2-BD59-A6C34878D82A}">
                    <a16:rowId xmlns:a16="http://schemas.microsoft.com/office/drawing/2014/main" val="3268254951"/>
                  </a:ext>
                </a:extLst>
              </a:tr>
              <a:tr h="1117224">
                <a:tc>
                  <a:txBody>
                    <a:bodyPr/>
                    <a:lstStyle/>
                    <a:p>
                      <a:pPr marL="0" marR="0" algn="just">
                        <a:lnSpc>
                          <a:spcPct val="107000"/>
                        </a:lnSpc>
                        <a:spcBef>
                          <a:spcPts val="0"/>
                        </a:spcBef>
                        <a:spcAft>
                          <a:spcPts val="0"/>
                        </a:spcAft>
                      </a:pPr>
                      <a:endParaRPr lang="en-US" sz="1000" dirty="0">
                        <a:effectLst/>
                      </a:endParaRPr>
                    </a:p>
                    <a:p>
                      <a:pPr marL="0" marR="0" indent="457200" algn="just">
                        <a:lnSpc>
                          <a:spcPct val="107000"/>
                        </a:lnSpc>
                        <a:spcBef>
                          <a:spcPts val="0"/>
                        </a:spcBef>
                        <a:spcAft>
                          <a:spcPts val="0"/>
                        </a:spcAft>
                      </a:pPr>
                      <a:r>
                        <a:rPr lang="en-US" sz="1000" dirty="0">
                          <a:effectLst/>
                        </a:rPr>
                        <a:t> </a:t>
                      </a:r>
                      <a:endParaRPr lang="en-US" sz="900" dirty="0">
                        <a:effectLst/>
                      </a:endParaRPr>
                    </a:p>
                    <a:p>
                      <a:pPr marL="0" marR="0" algn="just">
                        <a:lnSpc>
                          <a:spcPct val="107000"/>
                        </a:lnSpc>
                        <a:spcBef>
                          <a:spcPts val="0"/>
                        </a:spcBef>
                        <a:spcAft>
                          <a:spcPts val="0"/>
                        </a:spcAft>
                      </a:pPr>
                      <a:r>
                        <a:rPr lang="en-US" sz="1000" dirty="0">
                          <a:effectLst/>
                        </a:rPr>
                        <a:t> </a:t>
                      </a:r>
                      <a:endParaRPr lang="en-US" sz="900" dirty="0">
                        <a:effectLst/>
                      </a:endParaRPr>
                    </a:p>
                    <a:p>
                      <a:pPr marL="0" marR="0" algn="just">
                        <a:lnSpc>
                          <a:spcPct val="107000"/>
                        </a:lnSpc>
                        <a:spcBef>
                          <a:spcPts val="0"/>
                        </a:spcBef>
                        <a:spcAft>
                          <a:spcPts val="0"/>
                        </a:spcAft>
                      </a:pPr>
                      <a:r>
                        <a:rPr lang="en-US" sz="1000" dirty="0">
                          <a:effectLst/>
                        </a:rPr>
                        <a:t> </a:t>
                      </a:r>
                      <a:endParaRPr lang="en-US" sz="900" dirty="0">
                        <a:effectLst/>
                      </a:endParaRPr>
                    </a:p>
                    <a:p>
                      <a:pPr marL="0" marR="0" algn="just">
                        <a:lnSpc>
                          <a:spcPct val="107000"/>
                        </a:lnSpc>
                        <a:spcBef>
                          <a:spcPts val="0"/>
                        </a:spcBef>
                        <a:spcAft>
                          <a:spcPts val="0"/>
                        </a:spcAft>
                      </a:pPr>
                      <a:br>
                        <a:rPr lang="en-US" sz="900" dirty="0">
                          <a:effectLst/>
                        </a:rPr>
                      </a:br>
                      <a:r>
                        <a:rPr lang="lo-LA" sz="900" dirty="0">
                          <a:effectLst/>
                        </a:rPr>
                        <a:t>                       </a:t>
                      </a:r>
                      <a:r>
                        <a:rPr lang="en-US" sz="900" dirty="0">
                          <a:effectLst/>
                        </a:rPr>
                        <a:t>Entity</a:t>
                      </a:r>
                      <a:endParaRPr lang="en-US" sz="900" dirty="0">
                        <a:effectLst/>
                        <a:latin typeface="Calibri" panose="020F0502020204030204" pitchFamily="34" charset="0"/>
                        <a:ea typeface="Calibri" panose="020F0502020204030204" pitchFamily="34" charset="0"/>
                        <a:cs typeface="DokChampa" panose="020B0604020202020204" pitchFamily="34" charset="-34"/>
                      </a:endParaRPr>
                    </a:p>
                  </a:txBody>
                  <a:tcPr marL="57212" marR="57212" marT="0" marB="0"/>
                </a:tc>
                <a:tc>
                  <a:txBody>
                    <a:bodyPr/>
                    <a:lstStyle/>
                    <a:p>
                      <a:pPr marL="0" marR="0" algn="just">
                        <a:lnSpc>
                          <a:spcPct val="107000"/>
                        </a:lnSpc>
                        <a:spcBef>
                          <a:spcPts val="0"/>
                        </a:spcBef>
                        <a:spcAft>
                          <a:spcPts val="0"/>
                        </a:spcAft>
                      </a:pPr>
                      <a:r>
                        <a:rPr lang="en-US" sz="1000" dirty="0">
                          <a:effectLst/>
                        </a:rPr>
                        <a:t> </a:t>
                      </a:r>
                      <a:endParaRPr lang="en-US" sz="900" dirty="0">
                        <a:effectLst/>
                      </a:endParaRPr>
                    </a:p>
                    <a:p>
                      <a:pPr marL="0" marR="0" algn="just">
                        <a:lnSpc>
                          <a:spcPct val="107000"/>
                        </a:lnSpc>
                        <a:spcBef>
                          <a:spcPts val="0"/>
                        </a:spcBef>
                        <a:spcAft>
                          <a:spcPts val="0"/>
                        </a:spcAft>
                      </a:pPr>
                      <a:r>
                        <a:rPr lang="en-US" sz="1000" dirty="0">
                          <a:effectLst/>
                        </a:rPr>
                        <a:t> </a:t>
                      </a:r>
                      <a:endParaRPr lang="en-US" sz="900" dirty="0">
                        <a:effectLst/>
                      </a:endParaRPr>
                    </a:p>
                    <a:p>
                      <a:pPr marL="0" marR="0" algn="just">
                        <a:lnSpc>
                          <a:spcPct val="107000"/>
                        </a:lnSpc>
                        <a:spcBef>
                          <a:spcPts val="0"/>
                        </a:spcBef>
                        <a:spcAft>
                          <a:spcPts val="0"/>
                        </a:spcAft>
                      </a:pPr>
                      <a:r>
                        <a:rPr lang="lo-LA" sz="1000" dirty="0">
                          <a:effectLst/>
                        </a:rPr>
                        <a:t>            ແທນ </a:t>
                      </a:r>
                      <a:r>
                        <a:rPr lang="en-US" sz="1000" dirty="0">
                          <a:effectLst/>
                        </a:rPr>
                        <a:t>Weak Entity</a:t>
                      </a:r>
                      <a:endParaRPr lang="en-US" dirty="0"/>
                    </a:p>
                  </a:txBody>
                  <a:tcPr marL="57212" marR="57212" marT="0" marB="0"/>
                </a:tc>
                <a:extLst>
                  <a:ext uri="{0D108BD9-81ED-4DB2-BD59-A6C34878D82A}">
                    <a16:rowId xmlns:a16="http://schemas.microsoft.com/office/drawing/2014/main" val="1002460639"/>
                  </a:ext>
                </a:extLst>
              </a:tr>
              <a:tr h="1271378">
                <a:tc>
                  <a:txBody>
                    <a:bodyPr/>
                    <a:lstStyle/>
                    <a:p>
                      <a:pPr marL="0" marR="0" algn="just">
                        <a:lnSpc>
                          <a:spcPct val="107000"/>
                        </a:lnSpc>
                        <a:spcBef>
                          <a:spcPts val="0"/>
                        </a:spcBef>
                        <a:spcAft>
                          <a:spcPts val="0"/>
                        </a:spcAft>
                      </a:pPr>
                      <a:endParaRPr lang="en-US" sz="1000" dirty="0">
                        <a:effectLst/>
                      </a:endParaRPr>
                    </a:p>
                    <a:p>
                      <a:pPr marL="0" marR="0" algn="just">
                        <a:lnSpc>
                          <a:spcPct val="107000"/>
                        </a:lnSpc>
                        <a:spcBef>
                          <a:spcPts val="0"/>
                        </a:spcBef>
                        <a:spcAft>
                          <a:spcPts val="0"/>
                        </a:spcAft>
                      </a:pPr>
                      <a:r>
                        <a:rPr lang="en-US" sz="1000" dirty="0">
                          <a:effectLst/>
                        </a:rPr>
                        <a:t> </a:t>
                      </a:r>
                      <a:endParaRPr lang="en-US" sz="900" dirty="0">
                        <a:effectLst/>
                      </a:endParaRPr>
                    </a:p>
                    <a:p>
                      <a:pPr marL="0" marR="0" algn="just">
                        <a:lnSpc>
                          <a:spcPct val="107000"/>
                        </a:lnSpc>
                        <a:spcBef>
                          <a:spcPts val="0"/>
                        </a:spcBef>
                        <a:spcAft>
                          <a:spcPts val="0"/>
                        </a:spcAft>
                      </a:pPr>
                      <a:r>
                        <a:rPr lang="en-US" sz="1000" dirty="0">
                          <a:effectLst/>
                        </a:rPr>
                        <a:t> </a:t>
                      </a:r>
                      <a:endParaRPr lang="en-US" sz="900" dirty="0">
                        <a:effectLst/>
                      </a:endParaRPr>
                    </a:p>
                    <a:p>
                      <a:pPr marL="0" marR="0" algn="just">
                        <a:lnSpc>
                          <a:spcPct val="107000"/>
                        </a:lnSpc>
                        <a:spcBef>
                          <a:spcPts val="0"/>
                        </a:spcBef>
                        <a:spcAft>
                          <a:spcPts val="0"/>
                        </a:spcAft>
                        <a:tabLst>
                          <a:tab pos="2063750" algn="l"/>
                        </a:tabLst>
                      </a:pPr>
                      <a:r>
                        <a:rPr lang="lo-LA" sz="1000" dirty="0">
                          <a:effectLst/>
                        </a:rPr>
                        <a:t>	</a:t>
                      </a:r>
                      <a:endParaRPr lang="en-US" sz="900" dirty="0">
                        <a:effectLst/>
                      </a:endParaRPr>
                    </a:p>
                    <a:p>
                      <a:pPr marL="0" marR="0" algn="just">
                        <a:lnSpc>
                          <a:spcPct val="107000"/>
                        </a:lnSpc>
                        <a:spcBef>
                          <a:spcPts val="0"/>
                        </a:spcBef>
                        <a:spcAft>
                          <a:spcPts val="0"/>
                        </a:spcAft>
                        <a:tabLst>
                          <a:tab pos="2063750" algn="l"/>
                        </a:tabLst>
                      </a:pPr>
                      <a:r>
                        <a:rPr lang="en-US" sz="900" dirty="0">
                          <a:effectLst/>
                        </a:rPr>
                        <a:t>Composite Entity</a:t>
                      </a:r>
                      <a:endParaRPr lang="en-US" sz="900" dirty="0">
                        <a:effectLst/>
                        <a:latin typeface="Calibri" panose="020F0502020204030204" pitchFamily="34" charset="0"/>
                        <a:ea typeface="Calibri" panose="020F0502020204030204" pitchFamily="34" charset="0"/>
                        <a:cs typeface="DokChampa" panose="020B0604020202020204" pitchFamily="34" charset="-34"/>
                      </a:endParaRPr>
                    </a:p>
                  </a:txBody>
                  <a:tcPr marL="57212" marR="57212" marT="0" marB="0"/>
                </a:tc>
                <a:tc>
                  <a:txBody>
                    <a:bodyPr/>
                    <a:lstStyle/>
                    <a:p>
                      <a:pPr marL="0" marR="0" algn="just">
                        <a:lnSpc>
                          <a:spcPct val="107000"/>
                        </a:lnSpc>
                        <a:spcBef>
                          <a:spcPts val="0"/>
                        </a:spcBef>
                        <a:spcAft>
                          <a:spcPts val="0"/>
                        </a:spcAft>
                      </a:pPr>
                      <a:r>
                        <a:rPr lang="en-US" sz="1000" dirty="0">
                          <a:effectLst/>
                        </a:rPr>
                        <a:t> </a:t>
                      </a:r>
                      <a:endParaRPr lang="en-US" sz="900" dirty="0">
                        <a:effectLst/>
                      </a:endParaRPr>
                    </a:p>
                    <a:p>
                      <a:pPr marL="0" marR="0" algn="just">
                        <a:lnSpc>
                          <a:spcPct val="107000"/>
                        </a:lnSpc>
                        <a:spcBef>
                          <a:spcPts val="0"/>
                        </a:spcBef>
                        <a:spcAft>
                          <a:spcPts val="0"/>
                        </a:spcAft>
                      </a:pPr>
                      <a:r>
                        <a:rPr lang="lo-LA" sz="1000" dirty="0">
                          <a:effectLst/>
                        </a:rPr>
                        <a:t>     ແທນ </a:t>
                      </a:r>
                      <a:r>
                        <a:rPr lang="en-US" sz="1000" dirty="0">
                          <a:effectLst/>
                        </a:rPr>
                        <a:t>Entity </a:t>
                      </a:r>
                      <a:r>
                        <a:rPr lang="lo-LA" sz="1000" dirty="0">
                          <a:effectLst/>
                        </a:rPr>
                        <a:t>ເມື່ອເກີດຄວາມສໍາພັນແບບ</a:t>
                      </a:r>
                      <a:endParaRPr lang="en-US" sz="900" dirty="0">
                        <a:effectLst/>
                      </a:endParaRPr>
                    </a:p>
                    <a:p>
                      <a:pPr marL="0" marR="0" algn="just">
                        <a:lnSpc>
                          <a:spcPct val="107000"/>
                        </a:lnSpc>
                        <a:spcBef>
                          <a:spcPts val="0"/>
                        </a:spcBef>
                        <a:spcAft>
                          <a:spcPts val="0"/>
                        </a:spcAft>
                      </a:pPr>
                      <a:r>
                        <a:rPr lang="lo-LA" sz="1000" dirty="0">
                          <a:effectLst/>
                        </a:rPr>
                        <a:t>     ຫຼາຍຕໍ່ຫຼາຍ</a:t>
                      </a:r>
                      <a:endParaRPr lang="en-US" sz="900" dirty="0">
                        <a:effectLst/>
                        <a:latin typeface="Calibri" panose="020F0502020204030204" pitchFamily="34" charset="0"/>
                        <a:ea typeface="Calibri" panose="020F0502020204030204" pitchFamily="34" charset="0"/>
                        <a:cs typeface="DokChampa" panose="020B0604020202020204" pitchFamily="34" charset="-34"/>
                      </a:endParaRPr>
                    </a:p>
                  </a:txBody>
                  <a:tcPr marL="57212" marR="57212" marT="0" marB="0"/>
                </a:tc>
                <a:extLst>
                  <a:ext uri="{0D108BD9-81ED-4DB2-BD59-A6C34878D82A}">
                    <a16:rowId xmlns:a16="http://schemas.microsoft.com/office/drawing/2014/main" val="954518160"/>
                  </a:ext>
                </a:extLst>
              </a:tr>
            </a:tbl>
          </a:graphicData>
        </a:graphic>
      </p:graphicFrame>
      <p:sp>
        <p:nvSpPr>
          <p:cNvPr id="5" name="Flowchart: Process 4">
            <a:extLst>
              <a:ext uri="{FF2B5EF4-FFF2-40B4-BE49-F238E27FC236}">
                <a16:creationId xmlns:a16="http://schemas.microsoft.com/office/drawing/2014/main" id="{82D32692-2BF8-494D-B588-F9BD20D28853}"/>
              </a:ext>
            </a:extLst>
          </p:cNvPr>
          <p:cNvSpPr/>
          <p:nvPr/>
        </p:nvSpPr>
        <p:spPr>
          <a:xfrm>
            <a:off x="1746607" y="2357514"/>
            <a:ext cx="1606194" cy="602114"/>
          </a:xfrm>
          <a:prstGeom prst="flowChartProcess">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p>
        </p:txBody>
      </p:sp>
      <p:sp>
        <p:nvSpPr>
          <p:cNvPr id="6" name="Flowchart: Process 5">
            <a:extLst>
              <a:ext uri="{FF2B5EF4-FFF2-40B4-BE49-F238E27FC236}">
                <a16:creationId xmlns:a16="http://schemas.microsoft.com/office/drawing/2014/main" id="{9793176C-F4EB-41B5-8F10-4A356D5A80DA}"/>
              </a:ext>
            </a:extLst>
          </p:cNvPr>
          <p:cNvSpPr/>
          <p:nvPr/>
        </p:nvSpPr>
        <p:spPr>
          <a:xfrm>
            <a:off x="1703036" y="3288355"/>
            <a:ext cx="2428697" cy="713808"/>
          </a:xfrm>
          <a:prstGeom prst="flowChartProcess">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7" name="Flowchart: Process 6">
            <a:extLst>
              <a:ext uri="{FF2B5EF4-FFF2-40B4-BE49-F238E27FC236}">
                <a16:creationId xmlns:a16="http://schemas.microsoft.com/office/drawing/2014/main" id="{6888B2E5-60F2-46B1-966B-0053B21DD90C}"/>
              </a:ext>
            </a:extLst>
          </p:cNvPr>
          <p:cNvSpPr/>
          <p:nvPr/>
        </p:nvSpPr>
        <p:spPr>
          <a:xfrm>
            <a:off x="1801021" y="3338963"/>
            <a:ext cx="2232726" cy="602115"/>
          </a:xfrm>
          <a:prstGeom prst="flowChartProcess">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8" name="Flowchart: Process 7">
            <a:extLst>
              <a:ext uri="{FF2B5EF4-FFF2-40B4-BE49-F238E27FC236}">
                <a16:creationId xmlns:a16="http://schemas.microsoft.com/office/drawing/2014/main" id="{270575BB-441C-4871-88B0-FA7848070C2D}"/>
              </a:ext>
            </a:extLst>
          </p:cNvPr>
          <p:cNvSpPr/>
          <p:nvPr/>
        </p:nvSpPr>
        <p:spPr>
          <a:xfrm>
            <a:off x="2791320" y="4526436"/>
            <a:ext cx="1839773" cy="682001"/>
          </a:xfrm>
          <a:prstGeom prst="flowChartProcess">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9" name="Flowchart: Decision 8">
            <a:extLst>
              <a:ext uri="{FF2B5EF4-FFF2-40B4-BE49-F238E27FC236}">
                <a16:creationId xmlns:a16="http://schemas.microsoft.com/office/drawing/2014/main" id="{9DAA0245-133E-4988-A451-9FE278B6D092}"/>
              </a:ext>
            </a:extLst>
          </p:cNvPr>
          <p:cNvSpPr/>
          <p:nvPr/>
        </p:nvSpPr>
        <p:spPr>
          <a:xfrm>
            <a:off x="2791320" y="4599990"/>
            <a:ext cx="1587651" cy="557552"/>
          </a:xfrm>
          <a:prstGeom prst="flowChartDecision">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Tree>
    <p:extLst>
      <p:ext uri="{BB962C8B-B14F-4D97-AF65-F5344CB8AC3E}">
        <p14:creationId xmlns:p14="http://schemas.microsoft.com/office/powerpoint/2010/main" val="94892160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488FB95-2AC2-4E8C-B48C-BE9B25158177}"/>
              </a:ext>
            </a:extLst>
          </p:cNvPr>
          <p:cNvSpPr txBox="1"/>
          <p:nvPr/>
        </p:nvSpPr>
        <p:spPr>
          <a:xfrm>
            <a:off x="0" y="709681"/>
            <a:ext cx="12192000" cy="1936428"/>
          </a:xfrm>
          <a:prstGeom prst="rect">
            <a:avLst/>
          </a:prstGeom>
          <a:noFill/>
        </p:spPr>
        <p:txBody>
          <a:bodyPr wrap="square">
            <a:spAutoFit/>
          </a:bodyPr>
          <a:lstStyle/>
          <a:p>
            <a:pPr marL="457200" marR="0" lvl="0" indent="-457200" algn="just">
              <a:lnSpc>
                <a:spcPct val="107000"/>
              </a:lnSpc>
              <a:spcBef>
                <a:spcPts val="0"/>
              </a:spcBef>
              <a:spcAft>
                <a:spcPts val="800"/>
              </a:spcAft>
              <a:buFont typeface="Wingdings" panose="05000000000000000000" pitchFamily="2" charset="2"/>
              <a:buChar char="§"/>
            </a:pPr>
            <a:r>
              <a:rPr lang="en-US" sz="2800" dirty="0">
                <a:effectLst/>
                <a:latin typeface="Phetsarath OT" panose="02000500000000000001" pitchFamily="2" charset="2"/>
                <a:ea typeface="Phetsarath OT" panose="02000500000000000001" pitchFamily="2" charset="2"/>
                <a:cs typeface="Phetsarath OT" panose="02000500000000000001" pitchFamily="2" charset="2"/>
              </a:rPr>
              <a:t>Attribute</a:t>
            </a:r>
            <a:r>
              <a:rPr lang="lo-LA" sz="2800" dirty="0">
                <a:effectLst/>
                <a:latin typeface="Phetsarath OT" panose="02000500000000000001" pitchFamily="2" charset="2"/>
                <a:ea typeface="Phetsarath OT" panose="02000500000000000001" pitchFamily="2" charset="2"/>
                <a:cs typeface="Phetsarath OT" panose="02000500000000000001" pitchFamily="2" charset="2"/>
              </a:rPr>
              <a:t> ເປັນສີ່ງທີ່ບົ່ງບອກເຖິຄຸນລັກສະນະຂອງ </a:t>
            </a:r>
            <a:r>
              <a:rPr lang="en-US" sz="2800" dirty="0">
                <a:effectLst/>
                <a:latin typeface="Phetsarath OT" panose="02000500000000000001" pitchFamily="2" charset="2"/>
                <a:ea typeface="Phetsarath OT" panose="02000500000000000001" pitchFamily="2" charset="2"/>
                <a:cs typeface="Phetsarath OT" panose="02000500000000000001" pitchFamily="2" charset="2"/>
              </a:rPr>
              <a:t>Entity</a:t>
            </a:r>
            <a:r>
              <a:rPr lang="lo-LA" sz="2800" dirty="0">
                <a:effectLst/>
                <a:latin typeface="Phetsarath OT" panose="02000500000000000001" pitchFamily="2" charset="2"/>
                <a:ea typeface="Phetsarath OT" panose="02000500000000000001" pitchFamily="2" charset="2"/>
                <a:cs typeface="Phetsarath OT" panose="02000500000000000001" pitchFamily="2" charset="2"/>
              </a:rPr>
              <a:t> ຈະມີຄຸນສົມບັດສະເພາະເຊັ່ນ: </a:t>
            </a:r>
            <a:r>
              <a:rPr lang="en-US" sz="2800" dirty="0">
                <a:effectLst/>
                <a:latin typeface="Phetsarath OT" panose="02000500000000000001" pitchFamily="2" charset="2"/>
                <a:ea typeface="Phetsarath OT" panose="02000500000000000001" pitchFamily="2" charset="2"/>
                <a:cs typeface="Phetsarath OT" panose="02000500000000000001" pitchFamily="2" charset="2"/>
              </a:rPr>
              <a:t>Entity</a:t>
            </a:r>
            <a:r>
              <a:rPr lang="lo-LA" sz="2800" dirty="0">
                <a:effectLst/>
                <a:latin typeface="Phetsarath OT" panose="02000500000000000001" pitchFamily="2" charset="2"/>
                <a:ea typeface="Phetsarath OT" panose="02000500000000000001" pitchFamily="2" charset="2"/>
                <a:cs typeface="Phetsarath OT" panose="02000500000000000001" pitchFamily="2" charset="2"/>
              </a:rPr>
              <a:t> ພະນັກງານທີ່ສັງກັດຢູ່ໃນບໍລິສັດ, ສີ່ງທີ່ເປັນຕົວອະທີບາຍສຳຫຼັບພະນັກງານດັ່ງກ່າວແມ່ນ: ຊື່ພະນັກງານ, ອາຍຸ, ທີ່ຢຸ່ ເປັນຕົ້ນສັນຍາລັກທີ່ໃຊ້ແທນ </a:t>
            </a:r>
            <a:r>
              <a:rPr lang="en-US" sz="2800" dirty="0">
                <a:effectLst/>
                <a:latin typeface="Phetsarath OT" panose="02000500000000000001" pitchFamily="2" charset="2"/>
                <a:ea typeface="Phetsarath OT" panose="02000500000000000001" pitchFamily="2" charset="2"/>
                <a:cs typeface="Phetsarath OT" panose="02000500000000000001" pitchFamily="2" charset="2"/>
              </a:rPr>
              <a:t>Attribute</a:t>
            </a:r>
            <a:r>
              <a:rPr lang="lo-LA" sz="2800" dirty="0">
                <a:effectLst/>
                <a:latin typeface="Phetsarath OT" panose="02000500000000000001" pitchFamily="2" charset="2"/>
                <a:ea typeface="Phetsarath OT" panose="02000500000000000001" pitchFamily="2" charset="2"/>
                <a:cs typeface="Phetsarath OT" panose="02000500000000000001" pitchFamily="2" charset="2"/>
              </a:rPr>
              <a:t> ຈະໃຊ້ຮູບແອນລິບທີ່ມີເສັ້ນເຊື່ອມໂຍງຈາກ </a:t>
            </a:r>
            <a:r>
              <a:rPr lang="en-US" sz="2800" dirty="0">
                <a:effectLst/>
                <a:latin typeface="Phetsarath OT" panose="02000500000000000001" pitchFamily="2" charset="2"/>
                <a:ea typeface="Phetsarath OT" panose="02000500000000000001" pitchFamily="2" charset="2"/>
                <a:cs typeface="Phetsarath OT" panose="02000500000000000001" pitchFamily="2" charset="2"/>
              </a:rPr>
              <a:t>Entity</a:t>
            </a:r>
            <a:r>
              <a:rPr lang="lo-LA" sz="2800" dirty="0">
                <a:effectLst/>
                <a:latin typeface="Phetsarath OT" panose="02000500000000000001" pitchFamily="2" charset="2"/>
                <a:ea typeface="Phetsarath OT" panose="02000500000000000001" pitchFamily="2" charset="2"/>
                <a:cs typeface="Phetsarath OT" panose="02000500000000000001" pitchFamily="2" charset="2"/>
              </a:rPr>
              <a:t> ແລະ ພາຍໃນຮູບແອນລິບຈະບັນທືກຊື່ </a:t>
            </a:r>
            <a:r>
              <a:rPr lang="en-US" sz="2800" dirty="0">
                <a:effectLst/>
                <a:latin typeface="Phetsarath OT" panose="02000500000000000001" pitchFamily="2" charset="2"/>
                <a:ea typeface="Phetsarath OT" panose="02000500000000000001" pitchFamily="2" charset="2"/>
                <a:cs typeface="Phetsarath OT" panose="02000500000000000001" pitchFamily="2" charset="2"/>
              </a:rPr>
              <a:t>Attribute</a:t>
            </a:r>
            <a:r>
              <a:rPr lang="lo-LA" sz="2800" dirty="0">
                <a:effectLst/>
                <a:latin typeface="Phetsarath OT" panose="02000500000000000001" pitchFamily="2" charset="2"/>
                <a:ea typeface="Phetsarath OT" panose="02000500000000000001" pitchFamily="2" charset="2"/>
                <a:cs typeface="Phetsarath OT" panose="02000500000000000001" pitchFamily="2" charset="2"/>
              </a:rPr>
              <a:t>.</a:t>
            </a:r>
            <a:endParaRPr lang="en-US" sz="2800" dirty="0">
              <a:effectLst/>
              <a:latin typeface="Phetsarath OT" panose="02000500000000000001" pitchFamily="2" charset="2"/>
              <a:ea typeface="Phetsarath OT" panose="02000500000000000001" pitchFamily="2" charset="2"/>
              <a:cs typeface="Phetsarath OT" panose="02000500000000000001" pitchFamily="2" charset="2"/>
            </a:endParaRPr>
          </a:p>
        </p:txBody>
      </p:sp>
    </p:spTree>
    <p:extLst>
      <p:ext uri="{BB962C8B-B14F-4D97-AF65-F5344CB8AC3E}">
        <p14:creationId xmlns:p14="http://schemas.microsoft.com/office/powerpoint/2010/main" val="190348608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3AF7855-8735-4322-9C73-D9E446A80BC2}"/>
              </a:ext>
            </a:extLst>
          </p:cNvPr>
          <p:cNvSpPr txBox="1"/>
          <p:nvPr/>
        </p:nvSpPr>
        <p:spPr>
          <a:xfrm>
            <a:off x="-254000" y="330585"/>
            <a:ext cx="10617200" cy="553357"/>
          </a:xfrm>
          <a:prstGeom prst="rect">
            <a:avLst/>
          </a:prstGeom>
          <a:noFill/>
        </p:spPr>
        <p:txBody>
          <a:bodyPr wrap="square">
            <a:spAutoFit/>
          </a:bodyPr>
          <a:lstStyle/>
          <a:p>
            <a:pPr marL="1371600" marR="0" indent="-857250" algn="just">
              <a:lnSpc>
                <a:spcPct val="107000"/>
              </a:lnSpc>
              <a:spcBef>
                <a:spcPts val="0"/>
              </a:spcBef>
              <a:spcAft>
                <a:spcPts val="800"/>
              </a:spcAft>
              <a:tabLst>
                <a:tab pos="514350" algn="l"/>
              </a:tabLst>
            </a:pPr>
            <a:r>
              <a:rPr lang="lo-LA" sz="2800" b="1" dirty="0">
                <a:effectLst/>
                <a:latin typeface="Calibri" panose="020F0502020204030204" pitchFamily="34" charset="0"/>
                <a:ea typeface="Calibri" panose="020F0502020204030204" pitchFamily="34" charset="0"/>
                <a:cs typeface="Phetsarath OT" panose="02000500000000000001" pitchFamily="2" charset="2"/>
              </a:rPr>
              <a:t>5.1.2.3. ພາສາ</a:t>
            </a:r>
            <a:r>
              <a:rPr lang="en-US" sz="2800" b="1" dirty="0">
                <a:effectLst/>
                <a:latin typeface="Phetsarath OT" panose="02000500000000000001" pitchFamily="2" charset="2"/>
                <a:ea typeface="Calibri" panose="020F0502020204030204" pitchFamily="34" charset="0"/>
                <a:cs typeface="DokChampa" panose="020B0604020202020204" pitchFamily="34" charset="-34"/>
              </a:rPr>
              <a:t> SQL(Structure Query Language)</a:t>
            </a:r>
            <a:endParaRPr lang="en-US" sz="2800" dirty="0">
              <a:effectLst/>
              <a:latin typeface="Calibri" panose="020F0502020204030204" pitchFamily="34" charset="0"/>
              <a:ea typeface="Calibri" panose="020F0502020204030204" pitchFamily="34" charset="0"/>
              <a:cs typeface="DokChampa" panose="020B0604020202020204" pitchFamily="34" charset="-34"/>
            </a:endParaRPr>
          </a:p>
        </p:txBody>
      </p:sp>
      <p:sp>
        <p:nvSpPr>
          <p:cNvPr id="5" name="TextBox 4">
            <a:extLst>
              <a:ext uri="{FF2B5EF4-FFF2-40B4-BE49-F238E27FC236}">
                <a16:creationId xmlns:a16="http://schemas.microsoft.com/office/drawing/2014/main" id="{97CAE85F-60CE-427C-A886-2296454BFC65}"/>
              </a:ext>
            </a:extLst>
          </p:cNvPr>
          <p:cNvSpPr txBox="1"/>
          <p:nvPr/>
        </p:nvSpPr>
        <p:spPr>
          <a:xfrm>
            <a:off x="186267" y="1256437"/>
            <a:ext cx="11819465" cy="1569660"/>
          </a:xfrm>
          <a:prstGeom prst="rect">
            <a:avLst/>
          </a:prstGeom>
          <a:noFill/>
        </p:spPr>
        <p:txBody>
          <a:bodyPr wrap="square">
            <a:spAutoFit/>
          </a:bodyPr>
          <a:lstStyle/>
          <a:p>
            <a:r>
              <a:rPr lang="en-US" sz="2400" dirty="0">
                <a:effectLst/>
                <a:latin typeface="Phetsarath OT" panose="02000500000000000001" pitchFamily="2" charset="2"/>
                <a:ea typeface="Phetsarath OT" panose="02000500000000000001" pitchFamily="2" charset="2"/>
                <a:cs typeface="Phetsarath OT" panose="02000500000000000001" pitchFamily="2" charset="2"/>
              </a:rPr>
              <a:t>	</a:t>
            </a:r>
            <a:r>
              <a:rPr lang="lo-LA" sz="2400" dirty="0">
                <a:effectLst/>
                <a:latin typeface="Phetsarath OT" panose="02000500000000000001" pitchFamily="2" charset="2"/>
                <a:ea typeface="Phetsarath OT" panose="02000500000000000001" pitchFamily="2" charset="2"/>
                <a:cs typeface="Phetsarath OT" panose="02000500000000000001" pitchFamily="2" charset="2"/>
              </a:rPr>
              <a:t>ພາສາ</a:t>
            </a:r>
            <a:r>
              <a:rPr lang="en-US" sz="2400" dirty="0">
                <a:effectLst/>
                <a:latin typeface="Phetsarath OT" panose="02000500000000000001" pitchFamily="2" charset="2"/>
                <a:ea typeface="Phetsarath OT" panose="02000500000000000001" pitchFamily="2" charset="2"/>
                <a:cs typeface="Phetsarath OT" panose="02000500000000000001" pitchFamily="2" charset="2"/>
              </a:rPr>
              <a:t> SQL(Structure Query Language)</a:t>
            </a:r>
            <a:r>
              <a:rPr lang="lo-LA" sz="2400" dirty="0">
                <a:effectLst/>
                <a:latin typeface="Phetsarath OT" panose="02000500000000000001" pitchFamily="2" charset="2"/>
                <a:ea typeface="Phetsarath OT" panose="02000500000000000001" pitchFamily="2" charset="2"/>
                <a:cs typeface="Phetsarath OT" panose="02000500000000000001" pitchFamily="2" charset="2"/>
              </a:rPr>
              <a:t> ຖຸກພັດທະນາໂດຍບໍສັດ</a:t>
            </a:r>
            <a:r>
              <a:rPr lang="en-US" sz="2400" dirty="0">
                <a:effectLst/>
                <a:latin typeface="Phetsarath OT" panose="02000500000000000001" pitchFamily="2" charset="2"/>
                <a:ea typeface="Phetsarath OT" panose="02000500000000000001" pitchFamily="2" charset="2"/>
                <a:cs typeface="Phetsarath OT" panose="02000500000000000001" pitchFamily="2" charset="2"/>
              </a:rPr>
              <a:t> IBM(IBM’s San Jose Research Laboratory) </a:t>
            </a:r>
            <a:r>
              <a:rPr lang="lo-LA" sz="2400" dirty="0">
                <a:effectLst/>
                <a:latin typeface="Phetsarath OT" panose="02000500000000000001" pitchFamily="2" charset="2"/>
                <a:ea typeface="Phetsarath OT" panose="02000500000000000001" pitchFamily="2" charset="2"/>
                <a:cs typeface="Phetsarath OT" panose="02000500000000000001" pitchFamily="2" charset="2"/>
              </a:rPr>
              <a:t>ໃນລັດຄາລິຟໍເນຍຊ່ວງຕົ້ນປີ ຄ.ສ 1970. ເປັນພາສາທີ່ໃຊ້ໃນການຈັດການຖາມຂໍ້ມູນເກືອບທຸກຕົວເຊັ່ນນ: </a:t>
            </a:r>
            <a:r>
              <a:rPr lang="en-US" sz="2400" dirty="0">
                <a:effectLst/>
                <a:latin typeface="Phetsarath OT" panose="02000500000000000001" pitchFamily="2" charset="2"/>
                <a:ea typeface="Phetsarath OT" panose="02000500000000000001" pitchFamily="2" charset="2"/>
                <a:cs typeface="Phetsarath OT" panose="02000500000000000001" pitchFamily="2" charset="2"/>
              </a:rPr>
              <a:t>SQL, Server, Oracle, Access </a:t>
            </a:r>
            <a:r>
              <a:rPr lang="lo-LA" sz="2400" dirty="0">
                <a:effectLst/>
                <a:latin typeface="Phetsarath OT" panose="02000500000000000001" pitchFamily="2" charset="2"/>
                <a:ea typeface="Phetsarath OT" panose="02000500000000000001" pitchFamily="2" charset="2"/>
                <a:cs typeface="Phetsarath OT" panose="02000500000000000001" pitchFamily="2" charset="2"/>
              </a:rPr>
              <a:t>ໂດຍຮູບແບບຂອງຄຳສັ່ງມາດຕະຖານທີ່ຖືກກຳນົດໂດຍ</a:t>
            </a:r>
            <a:r>
              <a:rPr lang="en-US" sz="2400" dirty="0">
                <a:effectLst/>
                <a:latin typeface="Phetsarath OT" panose="02000500000000000001" pitchFamily="2" charset="2"/>
                <a:ea typeface="Phetsarath OT" panose="02000500000000000001" pitchFamily="2" charset="2"/>
                <a:cs typeface="Phetsarath OT" panose="02000500000000000001" pitchFamily="2" charset="2"/>
              </a:rPr>
              <a:t>ANSI (American National Standards Institute)</a:t>
            </a:r>
            <a:r>
              <a:rPr lang="lo-LA" sz="2400" dirty="0">
                <a:effectLst/>
                <a:latin typeface="Phetsarath OT" panose="02000500000000000001" pitchFamily="2" charset="2"/>
                <a:ea typeface="Phetsarath OT" panose="02000500000000000001" pitchFamily="2" charset="2"/>
                <a:cs typeface="Phetsarath OT" panose="02000500000000000001" pitchFamily="2" charset="2"/>
              </a:rPr>
              <a:t> ໃນປີ ຄ ສ 1986.</a:t>
            </a:r>
            <a:endParaRPr lang="en-US" sz="2400" dirty="0">
              <a:latin typeface="Phetsarath OT" panose="02000500000000000001" pitchFamily="2" charset="2"/>
              <a:ea typeface="Phetsarath OT" panose="02000500000000000001" pitchFamily="2" charset="2"/>
              <a:cs typeface="Phetsarath OT" panose="02000500000000000001" pitchFamily="2" charset="2"/>
            </a:endParaRPr>
          </a:p>
        </p:txBody>
      </p:sp>
      <p:sp>
        <p:nvSpPr>
          <p:cNvPr id="7" name="TextBox 6">
            <a:extLst>
              <a:ext uri="{FF2B5EF4-FFF2-40B4-BE49-F238E27FC236}">
                <a16:creationId xmlns:a16="http://schemas.microsoft.com/office/drawing/2014/main" id="{F3900323-D3BB-4FB2-9563-8C8A69F83C32}"/>
              </a:ext>
            </a:extLst>
          </p:cNvPr>
          <p:cNvSpPr txBox="1"/>
          <p:nvPr/>
        </p:nvSpPr>
        <p:spPr>
          <a:xfrm>
            <a:off x="-254000" y="3198592"/>
            <a:ext cx="11633197" cy="553357"/>
          </a:xfrm>
          <a:prstGeom prst="rect">
            <a:avLst/>
          </a:prstGeom>
          <a:noFill/>
        </p:spPr>
        <p:txBody>
          <a:bodyPr wrap="square">
            <a:spAutoFit/>
          </a:bodyPr>
          <a:lstStyle/>
          <a:p>
            <a:pPr marL="400050" marR="0" algn="just">
              <a:lnSpc>
                <a:spcPct val="107000"/>
              </a:lnSpc>
              <a:spcBef>
                <a:spcPts val="0"/>
              </a:spcBef>
              <a:spcAft>
                <a:spcPts val="800"/>
              </a:spcAft>
            </a:pPr>
            <a:r>
              <a:rPr lang="en-US" sz="2800" b="1" dirty="0">
                <a:effectLst/>
                <a:latin typeface="Phetsarath OT" panose="02000500000000000001" pitchFamily="2" charset="2"/>
                <a:ea typeface="Phetsarath OT" panose="02000500000000000001" pitchFamily="2" charset="2"/>
                <a:cs typeface="Phetsarath OT" panose="02000500000000000001" pitchFamily="2" charset="2"/>
              </a:rPr>
              <a:t>5.1.2.4. </a:t>
            </a:r>
            <a:r>
              <a:rPr lang="lo-LA" sz="2800" b="1" dirty="0">
                <a:effectLst/>
                <a:latin typeface="Phetsarath OT" panose="02000500000000000001" pitchFamily="2" charset="2"/>
                <a:ea typeface="Phetsarath OT" panose="02000500000000000001" pitchFamily="2" charset="2"/>
                <a:cs typeface="Phetsarath OT" panose="02000500000000000001" pitchFamily="2" charset="2"/>
              </a:rPr>
              <a:t>ລະບົບຈັດການຖາມຂໍ້ມູນ</a:t>
            </a:r>
            <a:r>
              <a:rPr lang="en-US" sz="2800" b="1" dirty="0">
                <a:effectLst/>
                <a:latin typeface="Phetsarath OT" panose="02000500000000000001" pitchFamily="2" charset="2"/>
                <a:ea typeface="Phetsarath OT" panose="02000500000000000001" pitchFamily="2" charset="2"/>
                <a:cs typeface="Phetsarath OT" panose="02000500000000000001" pitchFamily="2" charset="2"/>
              </a:rPr>
              <a:t>(Database Management Systems: DBMS)</a:t>
            </a:r>
            <a:endParaRPr lang="en-US" sz="2800" dirty="0">
              <a:effectLst/>
              <a:latin typeface="Phetsarath OT" panose="02000500000000000001" pitchFamily="2" charset="2"/>
              <a:ea typeface="Phetsarath OT" panose="02000500000000000001" pitchFamily="2" charset="2"/>
              <a:cs typeface="Phetsarath OT" panose="02000500000000000001" pitchFamily="2" charset="2"/>
            </a:endParaRPr>
          </a:p>
        </p:txBody>
      </p:sp>
      <p:sp>
        <p:nvSpPr>
          <p:cNvPr id="9" name="TextBox 8">
            <a:extLst>
              <a:ext uri="{FF2B5EF4-FFF2-40B4-BE49-F238E27FC236}">
                <a16:creationId xmlns:a16="http://schemas.microsoft.com/office/drawing/2014/main" id="{3D92B30C-E931-4AB9-A95C-3AA666810D70}"/>
              </a:ext>
            </a:extLst>
          </p:cNvPr>
          <p:cNvSpPr txBox="1"/>
          <p:nvPr/>
        </p:nvSpPr>
        <p:spPr>
          <a:xfrm>
            <a:off x="757766" y="3829007"/>
            <a:ext cx="11247965" cy="954107"/>
          </a:xfrm>
          <a:prstGeom prst="rect">
            <a:avLst/>
          </a:prstGeom>
          <a:noFill/>
        </p:spPr>
        <p:txBody>
          <a:bodyPr wrap="square">
            <a:spAutoFit/>
          </a:bodyPr>
          <a:lstStyle/>
          <a:p>
            <a:r>
              <a:rPr lang="en-US" sz="2800" dirty="0">
                <a:effectLst/>
                <a:cs typeface="Phetsarath OT" panose="02000500000000000001" pitchFamily="2" charset="2"/>
              </a:rPr>
              <a:t>	</a:t>
            </a:r>
            <a:r>
              <a:rPr lang="lo-LA" sz="2800" dirty="0">
                <a:effectLst/>
                <a:cs typeface="Phetsarath OT" panose="02000500000000000001" pitchFamily="2" charset="2"/>
              </a:rPr>
              <a:t>ລະບົບຈັດການຖາມຂໍ້ມູນ</a:t>
            </a:r>
            <a:r>
              <a:rPr lang="lo-LA" sz="2800" b="1" dirty="0">
                <a:effectLst/>
                <a:cs typeface="Phetsarath OT" panose="02000500000000000001" pitchFamily="2" charset="2"/>
              </a:rPr>
              <a:t> </a:t>
            </a:r>
            <a:r>
              <a:rPr lang="lo-LA" sz="2800" dirty="0">
                <a:effectLst/>
                <a:cs typeface="Phetsarath OT" panose="02000500000000000001" pitchFamily="2" charset="2"/>
              </a:rPr>
              <a:t>(</a:t>
            </a:r>
            <a:r>
              <a:rPr lang="en-US" sz="2800" dirty="0">
                <a:effectLst/>
                <a:latin typeface="Phetsarath OT" panose="02000500000000000001" pitchFamily="2" charset="2"/>
              </a:rPr>
              <a:t>DBMS</a:t>
            </a:r>
            <a:r>
              <a:rPr lang="lo-LA" sz="2800" dirty="0">
                <a:effectLst/>
                <a:cs typeface="Phetsarath OT" panose="02000500000000000001" pitchFamily="2" charset="2"/>
              </a:rPr>
              <a:t>)</a:t>
            </a:r>
            <a:r>
              <a:rPr lang="lo-LA" sz="2800" b="1" dirty="0">
                <a:effectLst/>
                <a:cs typeface="Phetsarath OT" panose="02000500000000000001" pitchFamily="2" charset="2"/>
              </a:rPr>
              <a:t> </a:t>
            </a:r>
            <a:r>
              <a:rPr lang="lo-LA" sz="2800" dirty="0">
                <a:effectLst/>
                <a:cs typeface="Phetsarath OT" panose="02000500000000000001" pitchFamily="2" charset="2"/>
              </a:rPr>
              <a:t>ແມ່ນໂປຣແກຣມທີ່ເຮັດໜ້າທີ່ໃນການບໍລິຫານ ແລະ ຈັດການຖາມຂໍ້ມູນໃນການສ້າງ, ການເອີ້ນໃຊ້, ການແກ້ໄຂ ແລະ ການລຶບ.</a:t>
            </a:r>
            <a:endParaRPr lang="en-US" sz="2800" dirty="0"/>
          </a:p>
        </p:txBody>
      </p:sp>
    </p:spTree>
    <p:extLst>
      <p:ext uri="{BB962C8B-B14F-4D97-AF65-F5344CB8AC3E}">
        <p14:creationId xmlns:p14="http://schemas.microsoft.com/office/powerpoint/2010/main" val="238879467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8CE241F-3450-41AA-B0A5-A188AE1CEC93}"/>
              </a:ext>
            </a:extLst>
          </p:cNvPr>
          <p:cNvSpPr txBox="1"/>
          <p:nvPr/>
        </p:nvSpPr>
        <p:spPr>
          <a:xfrm>
            <a:off x="-1" y="262852"/>
            <a:ext cx="8974667" cy="685124"/>
          </a:xfrm>
          <a:prstGeom prst="rect">
            <a:avLst/>
          </a:prstGeom>
          <a:noFill/>
        </p:spPr>
        <p:txBody>
          <a:bodyPr wrap="square">
            <a:spAutoFit/>
          </a:bodyPr>
          <a:lstStyle/>
          <a:p>
            <a:pPr marL="1371600" marR="0" indent="-971550" algn="just">
              <a:lnSpc>
                <a:spcPct val="107000"/>
              </a:lnSpc>
              <a:spcBef>
                <a:spcPts val="0"/>
              </a:spcBef>
              <a:spcAft>
                <a:spcPts val="800"/>
              </a:spcAft>
            </a:pPr>
            <a:r>
              <a:rPr lang="lo-LA" sz="3600" b="1" dirty="0">
                <a:effectLst/>
                <a:latin typeface="Calibri" panose="020F0502020204030204" pitchFamily="34" charset="0"/>
                <a:ea typeface="Calibri" panose="020F0502020204030204" pitchFamily="34" charset="0"/>
                <a:cs typeface="Phetsarath OT" panose="02000500000000000001" pitchFamily="2" charset="2"/>
              </a:rPr>
              <a:t>5.1.3. ພາສາທີ່ໃຊ້ໃນການຂຽນໂປຣແກຣມ</a:t>
            </a:r>
            <a:endParaRPr lang="en-US" sz="3600" dirty="0">
              <a:effectLst/>
              <a:latin typeface="Calibri" panose="020F0502020204030204" pitchFamily="34" charset="0"/>
              <a:ea typeface="Calibri" panose="020F0502020204030204" pitchFamily="34" charset="0"/>
              <a:cs typeface="DokChampa" panose="020B0604020202020204" pitchFamily="34" charset="-34"/>
            </a:endParaRPr>
          </a:p>
        </p:txBody>
      </p:sp>
      <p:sp>
        <p:nvSpPr>
          <p:cNvPr id="5" name="TextBox 4">
            <a:extLst>
              <a:ext uri="{FF2B5EF4-FFF2-40B4-BE49-F238E27FC236}">
                <a16:creationId xmlns:a16="http://schemas.microsoft.com/office/drawing/2014/main" id="{58576444-3263-46B0-B3F8-757F1A2F4459}"/>
              </a:ext>
            </a:extLst>
          </p:cNvPr>
          <p:cNvSpPr txBox="1"/>
          <p:nvPr/>
        </p:nvSpPr>
        <p:spPr>
          <a:xfrm>
            <a:off x="931334" y="1133101"/>
            <a:ext cx="10752666" cy="400110"/>
          </a:xfrm>
          <a:prstGeom prst="rect">
            <a:avLst/>
          </a:prstGeom>
          <a:noFill/>
        </p:spPr>
        <p:txBody>
          <a:bodyPr wrap="square">
            <a:spAutoFit/>
          </a:bodyPr>
          <a:lstStyle/>
          <a:p>
            <a:r>
              <a:rPr lang="lo-LA" sz="2000" dirty="0">
                <a:effectLst/>
                <a:cs typeface="Phetsarath OT" panose="02000500000000000001" pitchFamily="2" charset="2"/>
              </a:rPr>
              <a:t>ພາສາທີ່ໃຊ້ໃນການຂຽນໂປຣແກຣມແມ່ນພາສາປະດິດຊະນິດໜື່ງທີ່ອອກແບບຂື້ນມາເພື່ອສື່ສານກັບຄອມພີວເຕີ.</a:t>
            </a:r>
            <a:endParaRPr lang="en-US" sz="2000" dirty="0"/>
          </a:p>
        </p:txBody>
      </p:sp>
      <p:sp>
        <p:nvSpPr>
          <p:cNvPr id="7" name="TextBox 6">
            <a:extLst>
              <a:ext uri="{FF2B5EF4-FFF2-40B4-BE49-F238E27FC236}">
                <a16:creationId xmlns:a16="http://schemas.microsoft.com/office/drawing/2014/main" id="{084DF8D0-DD8C-4946-98AE-DC1EA48D4759}"/>
              </a:ext>
            </a:extLst>
          </p:cNvPr>
          <p:cNvSpPr txBox="1"/>
          <p:nvPr/>
        </p:nvSpPr>
        <p:spPr>
          <a:xfrm>
            <a:off x="211666" y="1892670"/>
            <a:ext cx="9152467" cy="487506"/>
          </a:xfrm>
          <a:prstGeom prst="rect">
            <a:avLst/>
          </a:prstGeom>
          <a:noFill/>
        </p:spPr>
        <p:txBody>
          <a:bodyPr wrap="square">
            <a:spAutoFit/>
          </a:bodyPr>
          <a:lstStyle/>
          <a:p>
            <a:pPr marL="685800" marR="0" indent="-171450" algn="just">
              <a:lnSpc>
                <a:spcPct val="107000"/>
              </a:lnSpc>
              <a:spcBef>
                <a:spcPts val="0"/>
              </a:spcBef>
              <a:spcAft>
                <a:spcPts val="800"/>
              </a:spcAft>
            </a:pPr>
            <a:r>
              <a:rPr lang="lo-LA" sz="2400" b="1" dirty="0">
                <a:effectLst/>
                <a:latin typeface="Calibri" panose="020F0502020204030204" pitchFamily="34" charset="0"/>
                <a:ea typeface="Calibri" panose="020F0502020204030204" pitchFamily="34" charset="0"/>
                <a:cs typeface="Phetsarath OT" panose="02000500000000000001" pitchFamily="2" charset="2"/>
              </a:rPr>
              <a:t>5.1.3.1. ທິດສະດີພື້ນຖານກຽ່ວກັບ</a:t>
            </a:r>
            <a:r>
              <a:rPr lang="en-US" sz="2400" b="1" dirty="0">
                <a:effectLst/>
                <a:latin typeface="Phetsarath OT" panose="02000500000000000001" pitchFamily="2" charset="2"/>
                <a:ea typeface="Calibri" panose="020F0502020204030204" pitchFamily="34" charset="0"/>
                <a:cs typeface="DokChampa" panose="020B0604020202020204" pitchFamily="34" charset="-34"/>
              </a:rPr>
              <a:t>Microsoft visual studio Code</a:t>
            </a:r>
            <a:endParaRPr lang="en-US" sz="2400" dirty="0">
              <a:effectLst/>
              <a:latin typeface="Calibri" panose="020F0502020204030204" pitchFamily="34" charset="0"/>
              <a:ea typeface="Calibri" panose="020F0502020204030204" pitchFamily="34" charset="0"/>
              <a:cs typeface="DokChampa" panose="020B0604020202020204" pitchFamily="34" charset="-34"/>
            </a:endParaRPr>
          </a:p>
        </p:txBody>
      </p:sp>
      <p:sp>
        <p:nvSpPr>
          <p:cNvPr id="9" name="TextBox 8">
            <a:extLst>
              <a:ext uri="{FF2B5EF4-FFF2-40B4-BE49-F238E27FC236}">
                <a16:creationId xmlns:a16="http://schemas.microsoft.com/office/drawing/2014/main" id="{F4BE9366-5904-4104-ADDA-90246D0917CC}"/>
              </a:ext>
            </a:extLst>
          </p:cNvPr>
          <p:cNvSpPr txBox="1"/>
          <p:nvPr/>
        </p:nvSpPr>
        <p:spPr>
          <a:xfrm>
            <a:off x="211666" y="2477905"/>
            <a:ext cx="11980334" cy="707886"/>
          </a:xfrm>
          <a:prstGeom prst="rect">
            <a:avLst/>
          </a:prstGeom>
          <a:noFill/>
        </p:spPr>
        <p:txBody>
          <a:bodyPr wrap="square">
            <a:spAutoFit/>
          </a:bodyPr>
          <a:lstStyle/>
          <a:p>
            <a:r>
              <a:rPr lang="en-US" sz="2000" dirty="0">
                <a:effectLst/>
                <a:latin typeface="Phetsarath OT" panose="02000500000000000001" pitchFamily="2" charset="2"/>
                <a:ea typeface="Phetsarath OT" panose="02000500000000000001" pitchFamily="2" charset="2"/>
                <a:cs typeface="Phetsarath OT" panose="02000500000000000001" pitchFamily="2" charset="2"/>
              </a:rPr>
              <a:t>	Visual Studio Code </a:t>
            </a:r>
            <a:r>
              <a:rPr lang="lo-LA" sz="2000" dirty="0">
                <a:effectLst/>
                <a:latin typeface="Phetsarath OT" panose="02000500000000000001" pitchFamily="2" charset="2"/>
                <a:ea typeface="Phetsarath OT" panose="02000500000000000001" pitchFamily="2" charset="2"/>
                <a:cs typeface="Phetsarath OT" panose="02000500000000000001" pitchFamily="2" charset="2"/>
              </a:rPr>
              <a:t>ເປັນໂປຣແກຣມ</a:t>
            </a:r>
            <a:r>
              <a:rPr lang="en-US" sz="2000" dirty="0">
                <a:effectLst/>
                <a:latin typeface="Phetsarath OT" panose="02000500000000000001" pitchFamily="2" charset="2"/>
                <a:ea typeface="Phetsarath OT" panose="02000500000000000001" pitchFamily="2" charset="2"/>
                <a:cs typeface="Phetsarath OT" panose="02000500000000000001" pitchFamily="2" charset="2"/>
              </a:rPr>
              <a:t> Code Editor </a:t>
            </a:r>
            <a:r>
              <a:rPr lang="lo-LA" sz="2000" dirty="0">
                <a:effectLst/>
                <a:latin typeface="Phetsarath OT" panose="02000500000000000001" pitchFamily="2" charset="2"/>
                <a:ea typeface="Phetsarath OT" panose="02000500000000000001" pitchFamily="2" charset="2"/>
                <a:cs typeface="Phetsarath OT" panose="02000500000000000001" pitchFamily="2" charset="2"/>
              </a:rPr>
              <a:t>ໜື່ງທີ່ຊວ່ຍໃນການພັດທະນາ</a:t>
            </a:r>
            <a:r>
              <a:rPr lang="en-US" sz="2000" dirty="0">
                <a:effectLst/>
                <a:latin typeface="Phetsarath OT" panose="02000500000000000001" pitchFamily="2" charset="2"/>
                <a:ea typeface="Phetsarath OT" panose="02000500000000000001" pitchFamily="2" charset="2"/>
                <a:cs typeface="Phetsarath OT" panose="02000500000000000001" pitchFamily="2" charset="2"/>
              </a:rPr>
              <a:t>,</a:t>
            </a:r>
            <a:r>
              <a:rPr lang="lo-LA" sz="2000" dirty="0">
                <a:effectLst/>
                <a:latin typeface="Phetsarath OT" panose="02000500000000000001" pitchFamily="2" charset="2"/>
                <a:ea typeface="Phetsarath OT" panose="02000500000000000001" pitchFamily="2" charset="2"/>
                <a:cs typeface="Phetsarath OT" panose="02000500000000000001" pitchFamily="2" charset="2"/>
              </a:rPr>
              <a:t> ແກ້ໄຂ ແລະ ປັບແຕ່ງໂຄ້ດ, ພັດທະນາຂື້ນໂດຍບໍລິສັດ </a:t>
            </a:r>
            <a:r>
              <a:rPr lang="en-US" sz="2000" dirty="0">
                <a:effectLst/>
                <a:latin typeface="Phetsarath OT" panose="02000500000000000001" pitchFamily="2" charset="2"/>
                <a:ea typeface="Phetsarath OT" panose="02000500000000000001" pitchFamily="2" charset="2"/>
                <a:cs typeface="Phetsarath OT" panose="02000500000000000001" pitchFamily="2" charset="2"/>
              </a:rPr>
              <a:t>Microsoft.</a:t>
            </a:r>
            <a:r>
              <a:rPr lang="lo-LA" sz="2000" dirty="0">
                <a:effectLst/>
                <a:latin typeface="Phetsarath OT" panose="02000500000000000001" pitchFamily="2" charset="2"/>
                <a:ea typeface="Phetsarath OT" panose="02000500000000000001" pitchFamily="2" charset="2"/>
                <a:cs typeface="Phetsarath OT" panose="02000500000000000001" pitchFamily="2" charset="2"/>
              </a:rPr>
              <a:t> ມີການພັດທະນາອອກມາໃນຮູບແບບຂອງ </a:t>
            </a:r>
            <a:r>
              <a:rPr lang="en-US" sz="2000" dirty="0" err="1">
                <a:effectLst/>
                <a:latin typeface="Phetsarath OT" panose="02000500000000000001" pitchFamily="2" charset="2"/>
                <a:ea typeface="Phetsarath OT" panose="02000500000000000001" pitchFamily="2" charset="2"/>
                <a:cs typeface="Phetsarath OT" panose="02000500000000000001" pitchFamily="2" charset="2"/>
              </a:rPr>
              <a:t>OpenSource</a:t>
            </a:r>
            <a:r>
              <a:rPr lang="en-US" sz="2000" dirty="0">
                <a:effectLst/>
                <a:latin typeface="Phetsarath OT" panose="02000500000000000001" pitchFamily="2" charset="2"/>
                <a:ea typeface="Phetsarath OT" panose="02000500000000000001" pitchFamily="2" charset="2"/>
                <a:cs typeface="Phetsarath OT" panose="02000500000000000001" pitchFamily="2" charset="2"/>
              </a:rPr>
              <a:t> </a:t>
            </a:r>
            <a:r>
              <a:rPr lang="lo-LA" sz="2000" dirty="0">
                <a:effectLst/>
                <a:latin typeface="Phetsarath OT" panose="02000500000000000001" pitchFamily="2" charset="2"/>
                <a:ea typeface="Phetsarath OT" panose="02000500000000000001" pitchFamily="2" charset="2"/>
                <a:cs typeface="Phetsarath OT" panose="02000500000000000001" pitchFamily="2" charset="2"/>
              </a:rPr>
              <a:t>ຈຶ່ງສາມາດນໍາມາໃຊ້ງານໄດ້ແບບຟຣີໆ. </a:t>
            </a:r>
            <a:endParaRPr lang="en-US" sz="2000" dirty="0">
              <a:latin typeface="Phetsarath OT" panose="02000500000000000001" pitchFamily="2" charset="2"/>
              <a:ea typeface="Phetsarath OT" panose="02000500000000000001" pitchFamily="2" charset="2"/>
              <a:cs typeface="Phetsarath OT" panose="02000500000000000001" pitchFamily="2" charset="2"/>
            </a:endParaRPr>
          </a:p>
        </p:txBody>
      </p:sp>
      <p:sp>
        <p:nvSpPr>
          <p:cNvPr id="11" name="TextBox 10">
            <a:extLst>
              <a:ext uri="{FF2B5EF4-FFF2-40B4-BE49-F238E27FC236}">
                <a16:creationId xmlns:a16="http://schemas.microsoft.com/office/drawing/2014/main" id="{2C5A8D3E-7C0B-4E5B-B266-AE08954CD8C1}"/>
              </a:ext>
            </a:extLst>
          </p:cNvPr>
          <p:cNvSpPr txBox="1"/>
          <p:nvPr/>
        </p:nvSpPr>
        <p:spPr>
          <a:xfrm>
            <a:off x="160866" y="3444387"/>
            <a:ext cx="8424333" cy="487506"/>
          </a:xfrm>
          <a:prstGeom prst="rect">
            <a:avLst/>
          </a:prstGeom>
          <a:noFill/>
        </p:spPr>
        <p:txBody>
          <a:bodyPr wrap="square">
            <a:spAutoFit/>
          </a:bodyPr>
          <a:lstStyle/>
          <a:p>
            <a:pPr marL="285750" marR="0" indent="285750" algn="just">
              <a:lnSpc>
                <a:spcPct val="107000"/>
              </a:lnSpc>
              <a:spcBef>
                <a:spcPts val="0"/>
              </a:spcBef>
              <a:spcAft>
                <a:spcPts val="800"/>
              </a:spcAft>
            </a:pPr>
            <a:r>
              <a:rPr lang="en-US" sz="2400" b="1" dirty="0">
                <a:solidFill>
                  <a:srgbClr val="000000"/>
                </a:solidFill>
                <a:effectLst/>
                <a:latin typeface="Phetsarath OT" panose="02000500000000000001" pitchFamily="2" charset="2"/>
                <a:ea typeface="Phetsarath OT" panose="02000500000000000001" pitchFamily="2" charset="2"/>
                <a:cs typeface="Phetsarath OT" panose="02000500000000000001" pitchFamily="2" charset="2"/>
              </a:rPr>
              <a:t>5.1.3.2.</a:t>
            </a:r>
            <a:r>
              <a:rPr lang="lo-LA" sz="2400" b="1" dirty="0">
                <a:solidFill>
                  <a:srgbClr val="000000"/>
                </a:solidFill>
                <a:effectLst/>
                <a:latin typeface="Phetsarath OT" panose="02000500000000000001" pitchFamily="2" charset="2"/>
                <a:ea typeface="Phetsarath OT" panose="02000500000000000001" pitchFamily="2" charset="2"/>
                <a:cs typeface="Phetsarath OT" panose="02000500000000000001" pitchFamily="2" charset="2"/>
              </a:rPr>
              <a:t> ຄວາມຮູ້ກຽ່ວກັບ. </a:t>
            </a:r>
            <a:r>
              <a:rPr lang="en-US" sz="2400" b="1" dirty="0">
                <a:solidFill>
                  <a:srgbClr val="000000"/>
                </a:solidFill>
                <a:effectLst/>
                <a:latin typeface="Phetsarath OT" panose="02000500000000000001" pitchFamily="2" charset="2"/>
                <a:ea typeface="Phetsarath OT" panose="02000500000000000001" pitchFamily="2" charset="2"/>
                <a:cs typeface="Phetsarath OT" panose="02000500000000000001" pitchFamily="2" charset="2"/>
              </a:rPr>
              <a:t>Node </a:t>
            </a:r>
            <a:r>
              <a:rPr lang="en-US" sz="2400" b="1" dirty="0" err="1">
                <a:solidFill>
                  <a:srgbClr val="000000"/>
                </a:solidFill>
                <a:effectLst/>
                <a:latin typeface="Phetsarath OT" panose="02000500000000000001" pitchFamily="2" charset="2"/>
                <a:ea typeface="Phetsarath OT" panose="02000500000000000001" pitchFamily="2" charset="2"/>
                <a:cs typeface="Phetsarath OT" panose="02000500000000000001" pitchFamily="2" charset="2"/>
              </a:rPr>
              <a:t>js</a:t>
            </a:r>
            <a:endParaRPr lang="en-US" sz="2400" dirty="0">
              <a:effectLst/>
              <a:latin typeface="Phetsarath OT" panose="02000500000000000001" pitchFamily="2" charset="2"/>
              <a:ea typeface="Phetsarath OT" panose="02000500000000000001" pitchFamily="2" charset="2"/>
              <a:cs typeface="Phetsarath OT" panose="02000500000000000001" pitchFamily="2" charset="2"/>
            </a:endParaRPr>
          </a:p>
        </p:txBody>
      </p:sp>
      <p:sp>
        <p:nvSpPr>
          <p:cNvPr id="13" name="TextBox 12">
            <a:extLst>
              <a:ext uri="{FF2B5EF4-FFF2-40B4-BE49-F238E27FC236}">
                <a16:creationId xmlns:a16="http://schemas.microsoft.com/office/drawing/2014/main" id="{0C79E29D-F47F-45F7-9035-73E4BD181F72}"/>
              </a:ext>
            </a:extLst>
          </p:cNvPr>
          <p:cNvSpPr txBox="1"/>
          <p:nvPr/>
        </p:nvSpPr>
        <p:spPr>
          <a:xfrm>
            <a:off x="1058332" y="4121519"/>
            <a:ext cx="11387668" cy="830997"/>
          </a:xfrm>
          <a:prstGeom prst="rect">
            <a:avLst/>
          </a:prstGeom>
          <a:noFill/>
        </p:spPr>
        <p:txBody>
          <a:bodyPr wrap="square">
            <a:spAutoFit/>
          </a:bodyPr>
          <a:lstStyle/>
          <a:p>
            <a:r>
              <a:rPr lang="en-US" sz="2400" b="1" dirty="0">
                <a:solidFill>
                  <a:srgbClr val="212529"/>
                </a:solidFill>
                <a:effectLst/>
                <a:latin typeface="Phetsarath OT" panose="02000500000000000001" pitchFamily="2" charset="2"/>
                <a:ea typeface="Phetsarath OT" panose="02000500000000000001" pitchFamily="2" charset="2"/>
                <a:cs typeface="Phetsarath OT" panose="02000500000000000001" pitchFamily="2" charset="2"/>
              </a:rPr>
              <a:t>Node.js</a:t>
            </a:r>
            <a:r>
              <a:rPr lang="en-US" sz="2400" dirty="0">
                <a:solidFill>
                  <a:srgbClr val="212529"/>
                </a:solidFill>
                <a:effectLst/>
                <a:latin typeface="Phetsarath OT" panose="02000500000000000001" pitchFamily="2" charset="2"/>
                <a:ea typeface="Phetsarath OT" panose="02000500000000000001" pitchFamily="2" charset="2"/>
                <a:cs typeface="Phetsarath OT" panose="02000500000000000001" pitchFamily="2" charset="2"/>
              </a:rPr>
              <a:t> </a:t>
            </a:r>
            <a:r>
              <a:rPr lang="lo-LA" sz="2400" dirty="0">
                <a:solidFill>
                  <a:srgbClr val="212529"/>
                </a:solidFill>
                <a:effectLst/>
                <a:latin typeface="Phetsarath OT" panose="02000500000000000001" pitchFamily="2" charset="2"/>
                <a:ea typeface="Phetsarath OT" panose="02000500000000000001" pitchFamily="2" charset="2"/>
                <a:cs typeface="Phetsarath OT" panose="02000500000000000001" pitchFamily="2" charset="2"/>
              </a:rPr>
              <a:t>ແມ່ນສະພາບແວດລ້ອມການທຳງານຂອງພາສາ </a:t>
            </a:r>
            <a:r>
              <a:rPr lang="en-US" sz="2400" dirty="0">
                <a:solidFill>
                  <a:srgbClr val="212529"/>
                </a:solidFill>
                <a:effectLst/>
                <a:latin typeface="Phetsarath OT" panose="02000500000000000001" pitchFamily="2" charset="2"/>
                <a:ea typeface="Phetsarath OT" panose="02000500000000000001" pitchFamily="2" charset="2"/>
                <a:cs typeface="Phetsarath OT" panose="02000500000000000001" pitchFamily="2" charset="2"/>
              </a:rPr>
              <a:t>JavaScript </a:t>
            </a:r>
            <a:r>
              <a:rPr lang="lo-LA" sz="2400" dirty="0">
                <a:solidFill>
                  <a:srgbClr val="212529"/>
                </a:solidFill>
                <a:effectLst/>
                <a:latin typeface="Phetsarath OT" panose="02000500000000000001" pitchFamily="2" charset="2"/>
                <a:ea typeface="Phetsarath OT" panose="02000500000000000001" pitchFamily="2" charset="2"/>
                <a:cs typeface="Phetsarath OT" panose="02000500000000000001" pitchFamily="2" charset="2"/>
              </a:rPr>
              <a:t>ຢູ່ນອກ </a:t>
            </a:r>
            <a:r>
              <a:rPr lang="en-US" sz="2400" dirty="0" err="1">
                <a:solidFill>
                  <a:srgbClr val="212529"/>
                </a:solidFill>
                <a:effectLst/>
                <a:latin typeface="Phetsarath OT" panose="02000500000000000001" pitchFamily="2" charset="2"/>
                <a:ea typeface="Phetsarath OT" panose="02000500000000000001" pitchFamily="2" charset="2"/>
                <a:cs typeface="Phetsarath OT" panose="02000500000000000001" pitchFamily="2" charset="2"/>
              </a:rPr>
              <a:t>webbrowser</a:t>
            </a:r>
            <a:r>
              <a:rPr lang="en-US" sz="2400" dirty="0">
                <a:solidFill>
                  <a:srgbClr val="212529"/>
                </a:solidFill>
                <a:effectLst/>
                <a:latin typeface="Phetsarath OT" panose="02000500000000000001" pitchFamily="2" charset="2"/>
                <a:ea typeface="Phetsarath OT" panose="02000500000000000001" pitchFamily="2" charset="2"/>
                <a:cs typeface="Phetsarath OT" panose="02000500000000000001" pitchFamily="2" charset="2"/>
              </a:rPr>
              <a:t> </a:t>
            </a:r>
            <a:r>
              <a:rPr lang="lo-LA" sz="2400" dirty="0">
                <a:solidFill>
                  <a:srgbClr val="212529"/>
                </a:solidFill>
                <a:effectLst/>
                <a:latin typeface="Phetsarath OT" panose="02000500000000000001" pitchFamily="2" charset="2"/>
                <a:ea typeface="Phetsarath OT" panose="02000500000000000001" pitchFamily="2" charset="2"/>
                <a:cs typeface="Phetsarath OT" panose="02000500000000000001" pitchFamily="2" charset="2"/>
              </a:rPr>
              <a:t>ທີ່ທໍາງານດ້ວຍ </a:t>
            </a:r>
            <a:r>
              <a:rPr lang="en-US" sz="2400" dirty="0">
                <a:solidFill>
                  <a:srgbClr val="212529"/>
                </a:solidFill>
                <a:effectLst/>
                <a:latin typeface="Phetsarath OT" panose="02000500000000000001" pitchFamily="2" charset="2"/>
                <a:ea typeface="Phetsarath OT" panose="02000500000000000001" pitchFamily="2" charset="2"/>
                <a:cs typeface="Phetsarath OT" panose="02000500000000000001" pitchFamily="2" charset="2"/>
              </a:rPr>
              <a:t>V8.</a:t>
            </a:r>
            <a:endParaRPr lang="en-US" sz="2400" dirty="0">
              <a:latin typeface="Phetsarath OT" panose="02000500000000000001" pitchFamily="2" charset="2"/>
              <a:ea typeface="Phetsarath OT" panose="02000500000000000001" pitchFamily="2" charset="2"/>
              <a:cs typeface="Phetsarath OT" panose="02000500000000000001" pitchFamily="2" charset="2"/>
            </a:endParaRPr>
          </a:p>
        </p:txBody>
      </p:sp>
    </p:spTree>
    <p:extLst>
      <p:ext uri="{BB962C8B-B14F-4D97-AF65-F5344CB8AC3E}">
        <p14:creationId xmlns:p14="http://schemas.microsoft.com/office/powerpoint/2010/main" val="55864165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12B2ABA-E7B2-48DE-B32D-4B859E4FC4F5}"/>
              </a:ext>
            </a:extLst>
          </p:cNvPr>
          <p:cNvSpPr txBox="1"/>
          <p:nvPr/>
        </p:nvSpPr>
        <p:spPr>
          <a:xfrm>
            <a:off x="0" y="338667"/>
            <a:ext cx="5943600" cy="487506"/>
          </a:xfrm>
          <a:prstGeom prst="rect">
            <a:avLst/>
          </a:prstGeom>
          <a:noFill/>
        </p:spPr>
        <p:txBody>
          <a:bodyPr wrap="square">
            <a:spAutoFit/>
          </a:bodyPr>
          <a:lstStyle/>
          <a:p>
            <a:pPr marL="400050" marR="0" algn="just">
              <a:lnSpc>
                <a:spcPct val="107000"/>
              </a:lnSpc>
              <a:spcBef>
                <a:spcPts val="0"/>
              </a:spcBef>
              <a:spcAft>
                <a:spcPts val="800"/>
              </a:spcAft>
            </a:pPr>
            <a:r>
              <a:rPr lang="lo-LA" sz="2400" b="1" dirty="0">
                <a:effectLst/>
                <a:latin typeface="Phetsarath OT" panose="02000500000000000001" pitchFamily="2" charset="2"/>
                <a:ea typeface="Phetsarath OT" panose="02000500000000000001" pitchFamily="2" charset="2"/>
                <a:cs typeface="Phetsarath OT" panose="02000500000000000001" pitchFamily="2" charset="2"/>
              </a:rPr>
              <a:t>	</a:t>
            </a:r>
            <a:r>
              <a:rPr lang="en-US" sz="2400" b="1" dirty="0">
                <a:effectLst/>
                <a:latin typeface="Phetsarath OT" panose="02000500000000000001" pitchFamily="2" charset="2"/>
                <a:ea typeface="Phetsarath OT" panose="02000500000000000001" pitchFamily="2" charset="2"/>
                <a:cs typeface="Phetsarath OT" panose="02000500000000000001" pitchFamily="2" charset="2"/>
              </a:rPr>
              <a:t>5.1.3.</a:t>
            </a:r>
            <a:r>
              <a:rPr lang="lo-LA" sz="2400" b="1" dirty="0">
                <a:effectLst/>
                <a:latin typeface="Phetsarath OT" panose="02000500000000000001" pitchFamily="2" charset="2"/>
                <a:ea typeface="Phetsarath OT" panose="02000500000000000001" pitchFamily="2" charset="2"/>
                <a:cs typeface="Phetsarath OT" panose="02000500000000000001" pitchFamily="2" charset="2"/>
              </a:rPr>
              <a:t> ພາສາ </a:t>
            </a:r>
            <a:r>
              <a:rPr lang="en-US" sz="2400" b="1" dirty="0" err="1">
                <a:effectLst/>
                <a:latin typeface="Phetsarath OT" panose="02000500000000000001" pitchFamily="2" charset="2"/>
                <a:ea typeface="Phetsarath OT" panose="02000500000000000001" pitchFamily="2" charset="2"/>
                <a:cs typeface="Phetsarath OT" panose="02000500000000000001" pitchFamily="2" charset="2"/>
              </a:rPr>
              <a:t>JavaScrit</a:t>
            </a:r>
            <a:endParaRPr lang="en-US" sz="2400" dirty="0">
              <a:effectLst/>
              <a:latin typeface="Phetsarath OT" panose="02000500000000000001" pitchFamily="2" charset="2"/>
              <a:ea typeface="Phetsarath OT" panose="02000500000000000001" pitchFamily="2" charset="2"/>
              <a:cs typeface="Phetsarath OT" panose="02000500000000000001" pitchFamily="2" charset="2"/>
            </a:endParaRPr>
          </a:p>
        </p:txBody>
      </p:sp>
      <p:sp>
        <p:nvSpPr>
          <p:cNvPr id="5" name="TextBox 4">
            <a:extLst>
              <a:ext uri="{FF2B5EF4-FFF2-40B4-BE49-F238E27FC236}">
                <a16:creationId xmlns:a16="http://schemas.microsoft.com/office/drawing/2014/main" id="{E63AFA5C-A190-41CE-A4C3-30FAC677A562}"/>
              </a:ext>
            </a:extLst>
          </p:cNvPr>
          <p:cNvSpPr txBox="1"/>
          <p:nvPr/>
        </p:nvSpPr>
        <p:spPr>
          <a:xfrm>
            <a:off x="220132" y="1147544"/>
            <a:ext cx="11971867" cy="1673022"/>
          </a:xfrm>
          <a:prstGeom prst="rect">
            <a:avLst/>
          </a:prstGeom>
          <a:noFill/>
        </p:spPr>
        <p:txBody>
          <a:bodyPr wrap="square">
            <a:spAutoFit/>
          </a:bodyPr>
          <a:lstStyle/>
          <a:p>
            <a:pPr marL="457200" marR="0" indent="457200">
              <a:lnSpc>
                <a:spcPct val="107000"/>
              </a:lnSpc>
              <a:spcBef>
                <a:spcPts val="0"/>
              </a:spcBef>
              <a:spcAft>
                <a:spcPts val="800"/>
              </a:spcAft>
            </a:pPr>
            <a:r>
              <a:rPr lang="lo-LA" sz="2400" dirty="0">
                <a:solidFill>
                  <a:srgbClr val="212529"/>
                </a:solidFill>
                <a:effectLst/>
                <a:latin typeface="Phetsarath OT" panose="02000500000000000001" pitchFamily="2" charset="2"/>
                <a:ea typeface="Phetsarath OT" panose="02000500000000000001" pitchFamily="2" charset="2"/>
                <a:cs typeface="Phetsarath OT" panose="02000500000000000001" pitchFamily="2" charset="2"/>
              </a:rPr>
              <a:t>ພາສາ </a:t>
            </a:r>
            <a:r>
              <a:rPr lang="en-US" sz="2400" dirty="0">
                <a:solidFill>
                  <a:srgbClr val="212529"/>
                </a:solidFill>
                <a:effectLst/>
                <a:latin typeface="Phetsarath OT" panose="02000500000000000001" pitchFamily="2" charset="2"/>
                <a:ea typeface="Phetsarath OT" panose="02000500000000000001" pitchFamily="2" charset="2"/>
                <a:cs typeface="Phetsarath OT" panose="02000500000000000001" pitchFamily="2" charset="2"/>
              </a:rPr>
              <a:t>JavaScript </a:t>
            </a:r>
            <a:r>
              <a:rPr lang="lo-LA" sz="2400" dirty="0">
                <a:solidFill>
                  <a:srgbClr val="212529"/>
                </a:solidFill>
                <a:effectLst/>
                <a:latin typeface="Phetsarath OT" panose="02000500000000000001" pitchFamily="2" charset="2"/>
                <a:ea typeface="Phetsarath OT" panose="02000500000000000001" pitchFamily="2" charset="2"/>
                <a:cs typeface="Phetsarath OT" panose="02000500000000000001" pitchFamily="2" charset="2"/>
              </a:rPr>
              <a:t>ເປັນພາສາການຂຽນໂປລແກລມທີ່ທໍາງານໃນຝັ່ງຂອງ</a:t>
            </a:r>
            <a:r>
              <a:rPr lang="en-US" sz="2400" dirty="0">
                <a:solidFill>
                  <a:srgbClr val="212529"/>
                </a:solidFill>
                <a:effectLst/>
                <a:latin typeface="Phetsarath OT" panose="02000500000000000001" pitchFamily="2" charset="2"/>
                <a:ea typeface="Phetsarath OT" panose="02000500000000000001" pitchFamily="2" charset="2"/>
                <a:cs typeface="Phetsarath OT" panose="02000500000000000001" pitchFamily="2" charset="2"/>
              </a:rPr>
              <a:t> Client </a:t>
            </a:r>
            <a:r>
              <a:rPr lang="lo-LA" sz="2400" dirty="0">
                <a:solidFill>
                  <a:srgbClr val="212529"/>
                </a:solidFill>
                <a:effectLst/>
                <a:latin typeface="Phetsarath OT" panose="02000500000000000001" pitchFamily="2" charset="2"/>
                <a:ea typeface="Phetsarath OT" panose="02000500000000000001" pitchFamily="2" charset="2"/>
                <a:cs typeface="Phetsarath OT" panose="02000500000000000001" pitchFamily="2" charset="2"/>
              </a:rPr>
              <a:t>ຖືກພັດທະນາແລະປະຕິບັດຕາມຂໍ້ກໍານົດມາດຕະຖານ </a:t>
            </a:r>
            <a:r>
              <a:rPr lang="en-US" sz="2400" dirty="0">
                <a:solidFill>
                  <a:srgbClr val="212529"/>
                </a:solidFill>
                <a:effectLst/>
                <a:latin typeface="Phetsarath OT" panose="02000500000000000001" pitchFamily="2" charset="2"/>
                <a:ea typeface="Phetsarath OT" panose="02000500000000000001" pitchFamily="2" charset="2"/>
                <a:cs typeface="Phetsarath OT" panose="02000500000000000001" pitchFamily="2" charset="2"/>
              </a:rPr>
              <a:t>ECMAScript; JavaScript </a:t>
            </a:r>
            <a:r>
              <a:rPr lang="lo-LA" sz="2400" dirty="0">
                <a:solidFill>
                  <a:srgbClr val="212529"/>
                </a:solidFill>
                <a:effectLst/>
                <a:latin typeface="Phetsarath OT" panose="02000500000000000001" pitchFamily="2" charset="2"/>
                <a:ea typeface="Phetsarath OT" panose="02000500000000000001" pitchFamily="2" charset="2"/>
                <a:cs typeface="Phetsarath OT" panose="02000500000000000001" pitchFamily="2" charset="2"/>
              </a:rPr>
              <a:t>ເປັນພາສາລະດັບສູງ.</a:t>
            </a:r>
            <a:r>
              <a:rPr lang="en-US" sz="2400" dirty="0">
                <a:solidFill>
                  <a:srgbClr val="212529"/>
                </a:solidFill>
                <a:effectLst/>
                <a:latin typeface="Phetsarath OT" panose="02000500000000000001" pitchFamily="2" charset="2"/>
                <a:ea typeface="Phetsarath OT" panose="02000500000000000001" pitchFamily="2" charset="2"/>
                <a:cs typeface="Phetsarath OT" panose="02000500000000000001" pitchFamily="2" charset="2"/>
              </a:rPr>
              <a:t> </a:t>
            </a:r>
            <a:r>
              <a:rPr lang="lo-LA" sz="2400" dirty="0">
                <a:solidFill>
                  <a:srgbClr val="212529"/>
                </a:solidFill>
                <a:effectLst/>
                <a:latin typeface="Phetsarath OT" panose="02000500000000000001" pitchFamily="2" charset="2"/>
                <a:ea typeface="Phetsarath OT" panose="02000500000000000001" pitchFamily="2" charset="2"/>
                <a:cs typeface="Phetsarath OT" panose="02000500000000000001" pitchFamily="2" charset="2"/>
              </a:rPr>
              <a:t>ຄອມໄພລໃນຂະນາທີ່ໂປຼແກຣນລັນ(</a:t>
            </a:r>
            <a:r>
              <a:rPr lang="en-US" sz="2400" dirty="0">
                <a:solidFill>
                  <a:srgbClr val="212529"/>
                </a:solidFill>
                <a:effectLst/>
                <a:latin typeface="Phetsarath OT" panose="02000500000000000001" pitchFamily="2" charset="2"/>
                <a:ea typeface="Phetsarath OT" panose="02000500000000000001" pitchFamily="2" charset="2"/>
                <a:cs typeface="Phetsarath OT" panose="02000500000000000001" pitchFamily="2" charset="2"/>
              </a:rPr>
              <a:t>JIT) </a:t>
            </a:r>
            <a:r>
              <a:rPr lang="lo-LA" sz="2400" dirty="0">
                <a:solidFill>
                  <a:srgbClr val="212529"/>
                </a:solidFill>
                <a:effectLst/>
                <a:latin typeface="Phetsarath OT" panose="02000500000000000001" pitchFamily="2" charset="2"/>
                <a:ea typeface="Phetsarath OT" panose="02000500000000000001" pitchFamily="2" charset="2"/>
                <a:cs typeface="Phetsarath OT" panose="02000500000000000001" pitchFamily="2" charset="2"/>
              </a:rPr>
              <a:t>, ພາສາ </a:t>
            </a:r>
            <a:r>
              <a:rPr lang="en-US" sz="2400" dirty="0">
                <a:solidFill>
                  <a:srgbClr val="212529"/>
                </a:solidFill>
                <a:effectLst/>
                <a:latin typeface="Phetsarath OT" panose="02000500000000000001" pitchFamily="2" charset="2"/>
                <a:ea typeface="Phetsarath OT" panose="02000500000000000001" pitchFamily="2" charset="2"/>
                <a:cs typeface="Phetsarath OT" panose="02000500000000000001" pitchFamily="2" charset="2"/>
              </a:rPr>
              <a:t>JavaScript </a:t>
            </a:r>
            <a:r>
              <a:rPr lang="lo-LA" sz="2400" dirty="0">
                <a:solidFill>
                  <a:srgbClr val="212529"/>
                </a:solidFill>
                <a:effectLst/>
                <a:latin typeface="Phetsarath OT" panose="02000500000000000001" pitchFamily="2" charset="2"/>
                <a:ea typeface="Phetsarath OT" panose="02000500000000000001" pitchFamily="2" charset="2"/>
                <a:cs typeface="Phetsarath OT" panose="02000500000000000001" pitchFamily="2" charset="2"/>
              </a:rPr>
              <a:t>ເປັນເທກໂນໂລຍີຫຼັກຂອງການພັດທະນາເວັບໄຊ (</a:t>
            </a:r>
            <a:r>
              <a:rPr lang="en-US" sz="2400" dirty="0">
                <a:solidFill>
                  <a:srgbClr val="212529"/>
                </a:solidFill>
                <a:effectLst/>
                <a:latin typeface="Phetsarath OT" panose="02000500000000000001" pitchFamily="2" charset="2"/>
                <a:ea typeface="Phetsarath OT" panose="02000500000000000001" pitchFamily="2" charset="2"/>
                <a:cs typeface="Phetsarath OT" panose="02000500000000000001" pitchFamily="2" charset="2"/>
              </a:rPr>
              <a:t>World Wide Web) </a:t>
            </a:r>
            <a:r>
              <a:rPr lang="lo-LA" sz="2400" dirty="0">
                <a:solidFill>
                  <a:srgbClr val="212529"/>
                </a:solidFill>
                <a:effectLst/>
                <a:latin typeface="Phetsarath OT" panose="02000500000000000001" pitchFamily="2" charset="2"/>
                <a:ea typeface="Phetsarath OT" panose="02000500000000000001" pitchFamily="2" charset="2"/>
                <a:cs typeface="Phetsarath OT" panose="02000500000000000001" pitchFamily="2" charset="2"/>
              </a:rPr>
              <a:t>ຊ່ວຍໃຫ້ຫນ້າເວັບສາມາດພົວພັນກັບຜູ້ໃຊ້. </a:t>
            </a:r>
            <a:endParaRPr lang="en-US" sz="2400" dirty="0">
              <a:effectLst/>
              <a:latin typeface="Phetsarath OT" panose="02000500000000000001" pitchFamily="2" charset="2"/>
              <a:ea typeface="Phetsarath OT" panose="02000500000000000001" pitchFamily="2" charset="2"/>
              <a:cs typeface="Phetsarath OT" panose="02000500000000000001" pitchFamily="2" charset="2"/>
            </a:endParaRPr>
          </a:p>
        </p:txBody>
      </p:sp>
      <p:sp>
        <p:nvSpPr>
          <p:cNvPr id="7" name="TextBox 6">
            <a:extLst>
              <a:ext uri="{FF2B5EF4-FFF2-40B4-BE49-F238E27FC236}">
                <a16:creationId xmlns:a16="http://schemas.microsoft.com/office/drawing/2014/main" id="{F160B408-6EB6-46CF-9C79-46326A417A0A}"/>
              </a:ext>
            </a:extLst>
          </p:cNvPr>
          <p:cNvSpPr txBox="1"/>
          <p:nvPr/>
        </p:nvSpPr>
        <p:spPr>
          <a:xfrm>
            <a:off x="220132" y="3040304"/>
            <a:ext cx="6121400" cy="487506"/>
          </a:xfrm>
          <a:prstGeom prst="rect">
            <a:avLst/>
          </a:prstGeom>
          <a:noFill/>
        </p:spPr>
        <p:txBody>
          <a:bodyPr wrap="square">
            <a:spAutoFit/>
          </a:bodyPr>
          <a:lstStyle/>
          <a:p>
            <a:pPr marL="0" marR="0" indent="457200">
              <a:lnSpc>
                <a:spcPct val="107000"/>
              </a:lnSpc>
              <a:spcBef>
                <a:spcPts val="0"/>
              </a:spcBef>
              <a:spcAft>
                <a:spcPts val="800"/>
              </a:spcAft>
            </a:pPr>
            <a:r>
              <a:rPr lang="lo-LA" sz="2400" b="1" dirty="0">
                <a:solidFill>
                  <a:srgbClr val="000000"/>
                </a:solidFill>
                <a:effectLst/>
                <a:latin typeface="Calibri" panose="020F0502020204030204" pitchFamily="34" charset="0"/>
                <a:ea typeface="Calibri" panose="020F0502020204030204" pitchFamily="34" charset="0"/>
                <a:cs typeface="Phetsarath OT" panose="02000500000000000001" pitchFamily="2" charset="2"/>
              </a:rPr>
              <a:t>5.1.3.4. ຄວາມຮູ້ກຽ່ວກັບ </a:t>
            </a:r>
            <a:r>
              <a:rPr lang="en-US" sz="2400" b="1" dirty="0">
                <a:solidFill>
                  <a:srgbClr val="000000"/>
                </a:solidFill>
                <a:effectLst/>
                <a:latin typeface="Phetsarath OT" panose="02000500000000000001" pitchFamily="2" charset="2"/>
                <a:ea typeface="Calibri" panose="020F0502020204030204" pitchFamily="34" charset="0"/>
                <a:cs typeface="DokChampa" panose="020B0604020202020204" pitchFamily="34" charset="-34"/>
              </a:rPr>
              <a:t>Express </a:t>
            </a:r>
            <a:r>
              <a:rPr lang="en-US" sz="2400" b="1" dirty="0" err="1">
                <a:solidFill>
                  <a:srgbClr val="000000"/>
                </a:solidFill>
                <a:effectLst/>
                <a:latin typeface="Phetsarath OT" panose="02000500000000000001" pitchFamily="2" charset="2"/>
                <a:ea typeface="Calibri" panose="020F0502020204030204" pitchFamily="34" charset="0"/>
                <a:cs typeface="DokChampa" panose="020B0604020202020204" pitchFamily="34" charset="-34"/>
              </a:rPr>
              <a:t>js</a:t>
            </a:r>
            <a:endParaRPr lang="en-US" sz="2400" dirty="0">
              <a:effectLst/>
              <a:latin typeface="Calibri" panose="020F0502020204030204" pitchFamily="34" charset="0"/>
              <a:ea typeface="Calibri" panose="020F0502020204030204" pitchFamily="34" charset="0"/>
              <a:cs typeface="DokChampa" panose="020B0604020202020204" pitchFamily="34" charset="-34"/>
            </a:endParaRPr>
          </a:p>
        </p:txBody>
      </p:sp>
      <p:sp>
        <p:nvSpPr>
          <p:cNvPr id="9" name="TextBox 8">
            <a:extLst>
              <a:ext uri="{FF2B5EF4-FFF2-40B4-BE49-F238E27FC236}">
                <a16:creationId xmlns:a16="http://schemas.microsoft.com/office/drawing/2014/main" id="{65DFA4E5-659E-4C21-90DF-ADCF29E7282F}"/>
              </a:ext>
            </a:extLst>
          </p:cNvPr>
          <p:cNvSpPr txBox="1"/>
          <p:nvPr/>
        </p:nvSpPr>
        <p:spPr>
          <a:xfrm>
            <a:off x="819149" y="3747548"/>
            <a:ext cx="11044766" cy="1015663"/>
          </a:xfrm>
          <a:prstGeom prst="rect">
            <a:avLst/>
          </a:prstGeom>
          <a:noFill/>
        </p:spPr>
        <p:txBody>
          <a:bodyPr wrap="square">
            <a:spAutoFit/>
          </a:bodyPr>
          <a:lstStyle/>
          <a:p>
            <a:r>
              <a:rPr lang="en-US" sz="2000" b="1" dirty="0">
                <a:solidFill>
                  <a:srgbClr val="000000"/>
                </a:solidFill>
                <a:effectLst/>
                <a:latin typeface="Phetsarath OT" panose="02000500000000000001" pitchFamily="2" charset="2"/>
                <a:ea typeface="Phetsarath OT" panose="02000500000000000001" pitchFamily="2" charset="2"/>
                <a:cs typeface="Phetsarath OT" panose="02000500000000000001" pitchFamily="2" charset="2"/>
              </a:rPr>
              <a:t>	Express.js </a:t>
            </a:r>
            <a:r>
              <a:rPr lang="lo-LA" sz="2000" dirty="0">
                <a:solidFill>
                  <a:srgbClr val="000000"/>
                </a:solidFill>
                <a:effectLst/>
                <a:latin typeface="Phetsarath OT" panose="02000500000000000001" pitchFamily="2" charset="2"/>
                <a:ea typeface="Phetsarath OT" panose="02000500000000000001" pitchFamily="2" charset="2"/>
                <a:cs typeface="Phetsarath OT" panose="02000500000000000001" pitchFamily="2" charset="2"/>
              </a:rPr>
              <a:t>ເປັນ</a:t>
            </a:r>
            <a:r>
              <a:rPr lang="en-US" sz="2000" dirty="0">
                <a:solidFill>
                  <a:srgbClr val="000000"/>
                </a:solidFill>
                <a:effectLst/>
                <a:latin typeface="Phetsarath OT" panose="02000500000000000001" pitchFamily="2" charset="2"/>
                <a:ea typeface="Phetsarath OT" panose="02000500000000000001" pitchFamily="2" charset="2"/>
                <a:cs typeface="Phetsarath OT" panose="02000500000000000001" pitchFamily="2" charset="2"/>
              </a:rPr>
              <a:t> Web Application Framework </a:t>
            </a:r>
            <a:r>
              <a:rPr lang="lo-LA" sz="2000" dirty="0">
                <a:solidFill>
                  <a:srgbClr val="000000"/>
                </a:solidFill>
                <a:effectLst/>
                <a:latin typeface="Phetsarath OT" panose="02000500000000000001" pitchFamily="2" charset="2"/>
                <a:ea typeface="Phetsarath OT" panose="02000500000000000001" pitchFamily="2" charset="2"/>
                <a:cs typeface="Phetsarath OT" panose="02000500000000000001" pitchFamily="2" charset="2"/>
              </a:rPr>
              <a:t>ສຳລັບທໍາງານບົນ </a:t>
            </a:r>
            <a:r>
              <a:rPr lang="en-US" sz="2000" dirty="0">
                <a:solidFill>
                  <a:srgbClr val="000000"/>
                </a:solidFill>
                <a:effectLst/>
                <a:latin typeface="Phetsarath OT" panose="02000500000000000001" pitchFamily="2" charset="2"/>
                <a:ea typeface="Phetsarath OT" panose="02000500000000000001" pitchFamily="2" charset="2"/>
                <a:cs typeface="Phetsarath OT" panose="02000500000000000001" pitchFamily="2" charset="2"/>
              </a:rPr>
              <a:t>Platform </a:t>
            </a:r>
            <a:r>
              <a:rPr lang="lo-LA" sz="2000" dirty="0">
                <a:solidFill>
                  <a:srgbClr val="000000"/>
                </a:solidFill>
                <a:effectLst/>
                <a:latin typeface="Phetsarath OT" panose="02000500000000000001" pitchFamily="2" charset="2"/>
                <a:ea typeface="Phetsarath OT" panose="02000500000000000001" pitchFamily="2" charset="2"/>
                <a:cs typeface="Phetsarath OT" panose="02000500000000000001" pitchFamily="2" charset="2"/>
              </a:rPr>
              <a:t>ຂອງ</a:t>
            </a:r>
            <a:r>
              <a:rPr lang="en-US" sz="2000" dirty="0">
                <a:solidFill>
                  <a:srgbClr val="000000"/>
                </a:solidFill>
                <a:effectLst/>
                <a:latin typeface="Phetsarath OT" panose="02000500000000000001" pitchFamily="2" charset="2"/>
                <a:ea typeface="Phetsarath OT" panose="02000500000000000001" pitchFamily="2" charset="2"/>
                <a:cs typeface="Phetsarath OT" panose="02000500000000000001" pitchFamily="2" charset="2"/>
              </a:rPr>
              <a:t> Node </a:t>
            </a:r>
            <a:r>
              <a:rPr lang="en-US" sz="2000" dirty="0" err="1">
                <a:solidFill>
                  <a:srgbClr val="000000"/>
                </a:solidFill>
                <a:effectLst/>
                <a:latin typeface="Phetsarath OT" panose="02000500000000000001" pitchFamily="2" charset="2"/>
                <a:ea typeface="Phetsarath OT" panose="02000500000000000001" pitchFamily="2" charset="2"/>
                <a:cs typeface="Phetsarath OT" panose="02000500000000000001" pitchFamily="2" charset="2"/>
              </a:rPr>
              <a:t>js</a:t>
            </a:r>
            <a:r>
              <a:rPr lang="en-US" sz="2000" dirty="0">
                <a:solidFill>
                  <a:srgbClr val="000000"/>
                </a:solidFill>
                <a:effectLst/>
                <a:latin typeface="Phetsarath OT" panose="02000500000000000001" pitchFamily="2" charset="2"/>
                <a:ea typeface="Phetsarath OT" panose="02000500000000000001" pitchFamily="2" charset="2"/>
                <a:cs typeface="Phetsarath OT" panose="02000500000000000001" pitchFamily="2" charset="2"/>
              </a:rPr>
              <a:t> </a:t>
            </a:r>
            <a:r>
              <a:rPr lang="lo-LA" sz="2000" dirty="0">
                <a:solidFill>
                  <a:srgbClr val="000000"/>
                </a:solidFill>
                <a:effectLst/>
                <a:latin typeface="Phetsarath OT" panose="02000500000000000001" pitchFamily="2" charset="2"/>
                <a:ea typeface="Phetsarath OT" panose="02000500000000000001" pitchFamily="2" charset="2"/>
                <a:cs typeface="Phetsarath OT" panose="02000500000000000001" pitchFamily="2" charset="2"/>
              </a:rPr>
              <a:t>ເຊິ່ງເປັນເສິເວິບຕົວໜຶ່ງ, ສໍາລັບການພັດທະນາ </a:t>
            </a:r>
            <a:r>
              <a:rPr lang="en-US" sz="2000" dirty="0">
                <a:solidFill>
                  <a:srgbClr val="000000"/>
                </a:solidFill>
                <a:effectLst/>
                <a:latin typeface="Phetsarath OT" panose="02000500000000000001" pitchFamily="2" charset="2"/>
                <a:ea typeface="Phetsarath OT" panose="02000500000000000001" pitchFamily="2" charset="2"/>
                <a:cs typeface="Phetsarath OT" panose="02000500000000000001" pitchFamily="2" charset="2"/>
              </a:rPr>
              <a:t>Express </a:t>
            </a:r>
            <a:r>
              <a:rPr lang="en-US" sz="2000" dirty="0" err="1">
                <a:solidFill>
                  <a:srgbClr val="000000"/>
                </a:solidFill>
                <a:effectLst/>
                <a:latin typeface="Phetsarath OT" panose="02000500000000000001" pitchFamily="2" charset="2"/>
                <a:ea typeface="Phetsarath OT" panose="02000500000000000001" pitchFamily="2" charset="2"/>
                <a:cs typeface="Phetsarath OT" panose="02000500000000000001" pitchFamily="2" charset="2"/>
              </a:rPr>
              <a:t>js</a:t>
            </a:r>
            <a:r>
              <a:rPr lang="en-US" sz="2000" dirty="0">
                <a:solidFill>
                  <a:srgbClr val="000000"/>
                </a:solidFill>
                <a:effectLst/>
                <a:latin typeface="Phetsarath OT" panose="02000500000000000001" pitchFamily="2" charset="2"/>
                <a:ea typeface="Phetsarath OT" panose="02000500000000000001" pitchFamily="2" charset="2"/>
                <a:cs typeface="Phetsarath OT" panose="02000500000000000001" pitchFamily="2" charset="2"/>
              </a:rPr>
              <a:t> </a:t>
            </a:r>
            <a:r>
              <a:rPr lang="lo-LA" sz="2000" dirty="0">
                <a:solidFill>
                  <a:srgbClr val="000000"/>
                </a:solidFill>
                <a:effectLst/>
                <a:latin typeface="Phetsarath OT" panose="02000500000000000001" pitchFamily="2" charset="2"/>
                <a:ea typeface="Phetsarath OT" panose="02000500000000000001" pitchFamily="2" charset="2"/>
                <a:cs typeface="Phetsarath OT" panose="02000500000000000001" pitchFamily="2" charset="2"/>
              </a:rPr>
              <a:t>ໃນເວັບຈະເວົ້າເຖິງການໃຊ້ </a:t>
            </a:r>
            <a:r>
              <a:rPr lang="en-US" sz="2000" dirty="0">
                <a:solidFill>
                  <a:srgbClr val="000000"/>
                </a:solidFill>
                <a:effectLst/>
                <a:latin typeface="Phetsarath OT" panose="02000500000000000001" pitchFamily="2" charset="2"/>
                <a:ea typeface="Phetsarath OT" panose="02000500000000000001" pitchFamily="2" charset="2"/>
                <a:cs typeface="Phetsarath OT" panose="02000500000000000001" pitchFamily="2" charset="2"/>
              </a:rPr>
              <a:t>Routing </a:t>
            </a:r>
            <a:r>
              <a:rPr lang="lo-LA" sz="2000" dirty="0">
                <a:solidFill>
                  <a:srgbClr val="000000"/>
                </a:solidFill>
                <a:effectLst/>
                <a:latin typeface="Phetsarath OT" panose="02000500000000000001" pitchFamily="2" charset="2"/>
                <a:ea typeface="Phetsarath OT" panose="02000500000000000001" pitchFamily="2" charset="2"/>
                <a:cs typeface="Phetsarath OT" panose="02000500000000000001" pitchFamily="2" charset="2"/>
              </a:rPr>
              <a:t>ໃນການກຳນົດເສັ້ນທາງຂອງລະບົບ ເເລະ </a:t>
            </a:r>
            <a:r>
              <a:rPr lang="en-US" sz="2000" dirty="0">
                <a:solidFill>
                  <a:srgbClr val="000000"/>
                </a:solidFill>
                <a:effectLst/>
                <a:latin typeface="Phetsarath OT" panose="02000500000000000001" pitchFamily="2" charset="2"/>
                <a:ea typeface="Phetsarath OT" panose="02000500000000000001" pitchFamily="2" charset="2"/>
                <a:cs typeface="Phetsarath OT" panose="02000500000000000001" pitchFamily="2" charset="2"/>
              </a:rPr>
              <a:t>Middleware </a:t>
            </a:r>
            <a:r>
              <a:rPr lang="lo-LA" sz="2000" dirty="0">
                <a:solidFill>
                  <a:srgbClr val="000000"/>
                </a:solidFill>
                <a:effectLst/>
                <a:latin typeface="Phetsarath OT" panose="02000500000000000001" pitchFamily="2" charset="2"/>
                <a:ea typeface="Phetsarath OT" panose="02000500000000000001" pitchFamily="2" charset="2"/>
                <a:cs typeface="Phetsarath OT" panose="02000500000000000001" pitchFamily="2" charset="2"/>
              </a:rPr>
              <a:t>ການຮັບສົ່ງຂໍ້ມູນຂອງລະບົບ ໃຊ້ຂຽນໃນຮູບແບບ </a:t>
            </a:r>
            <a:r>
              <a:rPr lang="en-US" sz="2000" dirty="0" err="1">
                <a:solidFill>
                  <a:srgbClr val="000000"/>
                </a:solidFill>
                <a:effectLst/>
                <a:latin typeface="Phetsarath OT" panose="02000500000000000001" pitchFamily="2" charset="2"/>
                <a:ea typeface="Phetsarath OT" panose="02000500000000000001" pitchFamily="2" charset="2"/>
                <a:cs typeface="Phetsarath OT" panose="02000500000000000001" pitchFamily="2" charset="2"/>
              </a:rPr>
              <a:t>mvc</a:t>
            </a:r>
            <a:r>
              <a:rPr lang="en-US" sz="2000" dirty="0">
                <a:solidFill>
                  <a:srgbClr val="000000"/>
                </a:solidFill>
                <a:effectLst/>
                <a:latin typeface="Phetsarath OT" panose="02000500000000000001" pitchFamily="2" charset="2"/>
                <a:ea typeface="Phetsarath OT" panose="02000500000000000001" pitchFamily="2" charset="2"/>
                <a:cs typeface="Phetsarath OT" panose="02000500000000000001" pitchFamily="2" charset="2"/>
              </a:rPr>
              <a:t> </a:t>
            </a:r>
            <a:r>
              <a:rPr lang="lo-LA" sz="2000" dirty="0">
                <a:solidFill>
                  <a:srgbClr val="000000"/>
                </a:solidFill>
                <a:effectLst/>
                <a:latin typeface="Phetsarath OT" panose="02000500000000000001" pitchFamily="2" charset="2"/>
                <a:ea typeface="Phetsarath OT" panose="02000500000000000001" pitchFamily="2" charset="2"/>
                <a:cs typeface="Phetsarath OT" panose="02000500000000000001" pitchFamily="2" charset="2"/>
              </a:rPr>
              <a:t>ໃນການເຊື່ອມຕໍ່ກັບຖ່ານຂໍ້ມູນໃນ </a:t>
            </a:r>
            <a:r>
              <a:rPr lang="en-US" sz="2000" dirty="0" err="1">
                <a:solidFill>
                  <a:srgbClr val="000000"/>
                </a:solidFill>
                <a:effectLst/>
                <a:latin typeface="Phetsarath OT" panose="02000500000000000001" pitchFamily="2" charset="2"/>
                <a:ea typeface="Phetsarath OT" panose="02000500000000000001" pitchFamily="2" charset="2"/>
                <a:cs typeface="Phetsarath OT" panose="02000500000000000001" pitchFamily="2" charset="2"/>
              </a:rPr>
              <a:t>MySql</a:t>
            </a:r>
            <a:r>
              <a:rPr lang="en-US" sz="2000" dirty="0">
                <a:solidFill>
                  <a:srgbClr val="000000"/>
                </a:solidFill>
                <a:effectLst/>
                <a:latin typeface="Phetsarath OT" panose="02000500000000000001" pitchFamily="2" charset="2"/>
                <a:ea typeface="Phetsarath OT" panose="02000500000000000001" pitchFamily="2" charset="2"/>
                <a:cs typeface="Phetsarath OT" panose="02000500000000000001" pitchFamily="2" charset="2"/>
              </a:rPr>
              <a:t>.</a:t>
            </a:r>
            <a:endParaRPr lang="en-US" sz="2000" dirty="0">
              <a:latin typeface="Phetsarath OT" panose="02000500000000000001" pitchFamily="2" charset="2"/>
              <a:ea typeface="Phetsarath OT" panose="02000500000000000001" pitchFamily="2" charset="2"/>
              <a:cs typeface="Phetsarath OT" panose="02000500000000000001" pitchFamily="2" charset="2"/>
            </a:endParaRPr>
          </a:p>
        </p:txBody>
      </p:sp>
    </p:spTree>
    <p:extLst>
      <p:ext uri="{BB962C8B-B14F-4D97-AF65-F5344CB8AC3E}">
        <p14:creationId xmlns:p14="http://schemas.microsoft.com/office/powerpoint/2010/main" val="165468943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F6A97B-66F3-4BDB-9D8E-8AB2653A73F4}"/>
              </a:ext>
            </a:extLst>
          </p:cNvPr>
          <p:cNvSpPr>
            <a:spLocks noGrp="1"/>
          </p:cNvSpPr>
          <p:nvPr>
            <p:ph type="title"/>
          </p:nvPr>
        </p:nvSpPr>
        <p:spPr>
          <a:xfrm>
            <a:off x="867087" y="838200"/>
            <a:ext cx="8761413" cy="706964"/>
          </a:xfrm>
        </p:spPr>
        <p:txBody>
          <a:bodyPr/>
          <a:lstStyle/>
          <a:p>
            <a:r>
              <a:rPr lang="en-US" dirty="0">
                <a:solidFill>
                  <a:srgbClr val="000000"/>
                </a:solidFill>
                <a:effectLst/>
                <a:latin typeface="Phetsarath OT" panose="02000500000000000001" pitchFamily="2" charset="2"/>
                <a:ea typeface="Phetsarath OT" panose="02000500000000000001" pitchFamily="2" charset="2"/>
                <a:cs typeface="Phetsarath OT" panose="02000500000000000001" pitchFamily="2" charset="2"/>
              </a:rPr>
              <a:t> </a:t>
            </a:r>
            <a:br>
              <a:rPr lang="en-US" dirty="0">
                <a:solidFill>
                  <a:srgbClr val="000000"/>
                </a:solidFill>
                <a:effectLst/>
                <a:latin typeface="Phetsarath OT" panose="02000500000000000001" pitchFamily="2" charset="2"/>
                <a:ea typeface="Phetsarath OT" panose="02000500000000000001" pitchFamily="2" charset="2"/>
                <a:cs typeface="Phetsarath OT" panose="02000500000000000001" pitchFamily="2" charset="2"/>
              </a:rPr>
            </a:br>
            <a:r>
              <a:rPr lang="en-US" b="1" dirty="0">
                <a:effectLst/>
                <a:latin typeface="Phetsarath OT" panose="02000500000000000001" pitchFamily="2" charset="2"/>
                <a:ea typeface="Phetsarath OT" panose="02000500000000000001" pitchFamily="2" charset="2"/>
                <a:cs typeface="Phetsarath OT" panose="02000500000000000001" pitchFamily="2" charset="2"/>
              </a:rPr>
              <a:t>5.2. </a:t>
            </a:r>
            <a:r>
              <a:rPr lang="lo-LA" b="1" dirty="0">
                <a:effectLst/>
                <a:latin typeface="Phetsarath OT" panose="02000500000000000001" pitchFamily="2" charset="2"/>
                <a:ea typeface="Phetsarath OT" panose="02000500000000000001" pitchFamily="2" charset="2"/>
                <a:cs typeface="Phetsarath OT" panose="02000500000000000001" pitchFamily="2" charset="2"/>
              </a:rPr>
              <a:t>ທົບທວນບົດຄົ້ນຄ້ວາທີ່ກ່ຽວຂ້ອງ.</a:t>
            </a:r>
            <a:br>
              <a:rPr lang="en-US" dirty="0">
                <a:effectLst/>
                <a:latin typeface="Phetsarath OT" panose="02000500000000000001" pitchFamily="2" charset="2"/>
                <a:ea typeface="Phetsarath OT" panose="02000500000000000001" pitchFamily="2" charset="2"/>
                <a:cs typeface="Phetsarath OT" panose="02000500000000000001" pitchFamily="2" charset="2"/>
              </a:rPr>
            </a:br>
            <a:endParaRPr lang="en-US" dirty="0">
              <a:latin typeface="Phetsarath OT" panose="02000500000000000001" pitchFamily="2" charset="2"/>
              <a:ea typeface="Phetsarath OT" panose="02000500000000000001" pitchFamily="2" charset="2"/>
              <a:cs typeface="Phetsarath OT" panose="02000500000000000001" pitchFamily="2" charset="2"/>
            </a:endParaRPr>
          </a:p>
        </p:txBody>
      </p:sp>
      <p:sp>
        <p:nvSpPr>
          <p:cNvPr id="3" name="Content Placeholder 2">
            <a:extLst>
              <a:ext uri="{FF2B5EF4-FFF2-40B4-BE49-F238E27FC236}">
                <a16:creationId xmlns:a16="http://schemas.microsoft.com/office/drawing/2014/main" id="{4DDC92D1-37C7-4E28-968B-C754335FD9E8}"/>
              </a:ext>
            </a:extLst>
          </p:cNvPr>
          <p:cNvSpPr>
            <a:spLocks noGrp="1"/>
          </p:cNvSpPr>
          <p:nvPr>
            <p:ph idx="1"/>
          </p:nvPr>
        </p:nvSpPr>
        <p:spPr>
          <a:xfrm>
            <a:off x="220133" y="2349500"/>
            <a:ext cx="11971867" cy="3416300"/>
          </a:xfrm>
        </p:spPr>
        <p:txBody>
          <a:bodyPr>
            <a:normAutofit/>
          </a:bodyPr>
          <a:lstStyle/>
          <a:p>
            <a:pPr marL="0" indent="0">
              <a:buNone/>
            </a:pPr>
            <a:r>
              <a:rPr lang="en-US" sz="2400" dirty="0">
                <a:effectLst/>
                <a:latin typeface="Phetsarath OT" panose="02000500000000000001" pitchFamily="2" charset="2"/>
                <a:ea typeface="Phetsarath OT" panose="02000500000000000001" pitchFamily="2" charset="2"/>
                <a:cs typeface="Phetsarath OT" panose="02000500000000000001" pitchFamily="2" charset="2"/>
              </a:rPr>
              <a:t>	</a:t>
            </a:r>
            <a:r>
              <a:rPr lang="lo-LA" sz="2400" dirty="0">
                <a:effectLst/>
                <a:latin typeface="Phetsarath OT" panose="02000500000000000001" pitchFamily="2" charset="2"/>
                <a:ea typeface="Phetsarath OT" panose="02000500000000000001" pitchFamily="2" charset="2"/>
                <a:cs typeface="Phetsarath OT" panose="02000500000000000001" pitchFamily="2" charset="2"/>
              </a:rPr>
              <a:t>ບັນຫາການຈັດການດ້ານການຂາຍ ເປັນບັນຫາໜຶ່ງເຊິ່ງໄດ້ຮັບຄວາມສົນໃຈຕໍ່ນັກຄົ້ນຄ້ວາທັງດ້ານສາຍວິທະຍາສາດທໍາມະຊາດ ແລະ ສາຍວິທະຍາສາດສັງຄົມ. ເວົ້າສະເພາະສາຍວິທະຍາສາດທໍາມະຊາດກໍຄື: ສາຂາການພັດທະນາເວັບໄຊ໌ ໄດ້ປະກົດມີຫຼາຍບົດຄົ້ນຄ້ວາທີ່ສຶກສາບັນຫາ ແລະ ນໍາໃຊ້ເທັກໂນໂລຊີເຂົ້າໃນການພັດທະນາລະບົບໃນຮູບແບບໂປຣແກຣມນໍາໃຊ້ ແລະ ໃນຮູບແບບ </a:t>
            </a:r>
            <a:r>
              <a:rPr lang="en-US" sz="2400" dirty="0">
                <a:effectLst/>
                <a:latin typeface="Phetsarath OT" panose="02000500000000000001" pitchFamily="2" charset="2"/>
                <a:ea typeface="Phetsarath OT" panose="02000500000000000001" pitchFamily="2" charset="2"/>
                <a:cs typeface="Phetsarath OT" panose="02000500000000000001" pitchFamily="2" charset="2"/>
              </a:rPr>
              <a:t>Website </a:t>
            </a:r>
            <a:r>
              <a:rPr lang="lo-LA" sz="2400" dirty="0">
                <a:effectLst/>
                <a:latin typeface="Phetsarath OT" panose="02000500000000000001" pitchFamily="2" charset="2"/>
                <a:ea typeface="Phetsarath OT" panose="02000500000000000001" pitchFamily="2" charset="2"/>
                <a:cs typeface="Phetsarath OT" panose="02000500000000000001" pitchFamily="2" charset="2"/>
              </a:rPr>
              <a:t>ເພື່ອຊ່ວຍແກ້ໄຂຂໍ້ຫຍຸ້ງຍາກ ແລະ ອໍານວຍຄວາມສະດວກ.</a:t>
            </a:r>
            <a:endParaRPr lang="en-US" sz="2400" dirty="0">
              <a:latin typeface="Phetsarath OT" panose="02000500000000000001" pitchFamily="2" charset="2"/>
              <a:ea typeface="Phetsarath OT" panose="02000500000000000001" pitchFamily="2" charset="2"/>
              <a:cs typeface="Phetsarath OT" panose="02000500000000000001" pitchFamily="2" charset="2"/>
            </a:endParaRPr>
          </a:p>
        </p:txBody>
      </p:sp>
      <p:sp>
        <p:nvSpPr>
          <p:cNvPr id="5" name="TextBox 4">
            <a:extLst>
              <a:ext uri="{FF2B5EF4-FFF2-40B4-BE49-F238E27FC236}">
                <a16:creationId xmlns:a16="http://schemas.microsoft.com/office/drawing/2014/main" id="{F949EA0A-28F8-4499-BBCC-AE7984C7150D}"/>
              </a:ext>
            </a:extLst>
          </p:cNvPr>
          <p:cNvSpPr txBox="1"/>
          <p:nvPr/>
        </p:nvSpPr>
        <p:spPr>
          <a:xfrm>
            <a:off x="203201" y="4583093"/>
            <a:ext cx="11768666" cy="954107"/>
          </a:xfrm>
          <a:prstGeom prst="rect">
            <a:avLst/>
          </a:prstGeom>
          <a:noFill/>
        </p:spPr>
        <p:txBody>
          <a:bodyPr wrap="square">
            <a:spAutoFit/>
          </a:bodyPr>
          <a:lstStyle/>
          <a:p>
            <a:r>
              <a:rPr lang="en-US" sz="2800" dirty="0">
                <a:effectLst/>
                <a:latin typeface="Phetsarath OT" panose="02000500000000000001" pitchFamily="2" charset="2"/>
              </a:rPr>
              <a:t>	Website </a:t>
            </a:r>
            <a:r>
              <a:rPr lang="lo-LA" sz="2800" dirty="0">
                <a:effectLst/>
                <a:cs typeface="Phetsarath OT" panose="02000500000000000001" pitchFamily="2" charset="2"/>
              </a:rPr>
              <a:t>ປະກອບມີ </a:t>
            </a:r>
            <a:r>
              <a:rPr lang="en-US" sz="2800" dirty="0">
                <a:effectLst/>
                <a:latin typeface="Phetsarath OT" panose="02000500000000000001" pitchFamily="2" charset="2"/>
              </a:rPr>
              <a:t>6</a:t>
            </a:r>
            <a:r>
              <a:rPr lang="lo-LA" sz="2800" dirty="0">
                <a:effectLst/>
                <a:cs typeface="Phetsarath OT" panose="02000500000000000001" pitchFamily="2" charset="2"/>
              </a:rPr>
              <a:t> ໜ້າວຽກຫຼັກຄືຈັດການຂໍ້ມູນພື້ນຖານ</a:t>
            </a:r>
            <a:r>
              <a:rPr lang="en-US" sz="2800" dirty="0">
                <a:effectLst/>
                <a:latin typeface="Phetsarath OT" panose="02000500000000000001" pitchFamily="2" charset="2"/>
              </a:rPr>
              <a:t>,</a:t>
            </a:r>
            <a:r>
              <a:rPr lang="lo-LA" sz="2800" dirty="0">
                <a:effectLst/>
                <a:cs typeface="Phetsarath OT" panose="02000500000000000001" pitchFamily="2" charset="2"/>
              </a:rPr>
              <a:t> ສັ່ງຊື້ສິນຄ້າເຂົ້າຮາ້ນ</a:t>
            </a:r>
            <a:r>
              <a:rPr lang="en-US" sz="2800" dirty="0">
                <a:effectLst/>
                <a:latin typeface="Phetsarath OT" panose="02000500000000000001" pitchFamily="2" charset="2"/>
              </a:rPr>
              <a:t>, </a:t>
            </a:r>
            <a:r>
              <a:rPr lang="lo-LA" sz="2800" dirty="0">
                <a:effectLst/>
                <a:cs typeface="Phetsarath OT" panose="02000500000000000001" pitchFamily="2" charset="2"/>
              </a:rPr>
              <a:t>ສະໝັກສະມາຊິກ</a:t>
            </a:r>
            <a:r>
              <a:rPr lang="en-US" sz="2800" dirty="0">
                <a:effectLst/>
                <a:latin typeface="Phetsarath OT" panose="02000500000000000001" pitchFamily="2" charset="2"/>
              </a:rPr>
              <a:t>,</a:t>
            </a:r>
            <a:r>
              <a:rPr lang="lo-LA" sz="2800" dirty="0">
                <a:effectLst/>
                <a:cs typeface="Phetsarath OT" panose="02000500000000000001" pitchFamily="2" charset="2"/>
              </a:rPr>
              <a:t> ຂາຍສິນຄ້າ</a:t>
            </a:r>
            <a:r>
              <a:rPr lang="en-US" sz="2800" dirty="0">
                <a:effectLst/>
                <a:latin typeface="Phetsarath OT" panose="02000500000000000001" pitchFamily="2" charset="2"/>
              </a:rPr>
              <a:t>, </a:t>
            </a:r>
            <a:r>
              <a:rPr lang="lo-LA" sz="2800" dirty="0">
                <a:effectLst/>
                <a:cs typeface="Phetsarath OT" panose="02000500000000000001" pitchFamily="2" charset="2"/>
              </a:rPr>
              <a:t>ຄົ້ນຫາຂໍ້ມູນ ແລະ ລາຍງານ</a:t>
            </a:r>
            <a:endParaRPr lang="en-US" sz="2800" dirty="0"/>
          </a:p>
        </p:txBody>
      </p:sp>
    </p:spTree>
    <p:extLst>
      <p:ext uri="{BB962C8B-B14F-4D97-AF65-F5344CB8AC3E}">
        <p14:creationId xmlns:p14="http://schemas.microsoft.com/office/powerpoint/2010/main" val="424659155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32FD37-2018-4760-B1C2-D2D837B119D6}"/>
              </a:ext>
            </a:extLst>
          </p:cNvPr>
          <p:cNvSpPr>
            <a:spLocks noGrp="1"/>
          </p:cNvSpPr>
          <p:nvPr>
            <p:ph type="title"/>
          </p:nvPr>
        </p:nvSpPr>
        <p:spPr/>
        <p:txBody>
          <a:bodyPr/>
          <a:lstStyle/>
          <a:p>
            <a:r>
              <a:rPr lang="en-US" dirty="0"/>
              <a:t>6. </a:t>
            </a:r>
            <a:r>
              <a:rPr lang="lo-LA" sz="3600" b="1" dirty="0">
                <a:effectLst/>
                <a:latin typeface="Calibri" panose="020F0502020204030204" pitchFamily="34" charset="0"/>
                <a:ea typeface="Calibri" panose="020F0502020204030204" pitchFamily="34" charset="0"/>
                <a:cs typeface="Phetsarath OT" panose="02000500000000020004" pitchFamily="2" charset="0"/>
              </a:rPr>
              <a:t>ວີທີດຳເນີນການຄົ້ນຄ້ວາ</a:t>
            </a:r>
            <a:endParaRPr lang="en-US" dirty="0"/>
          </a:p>
        </p:txBody>
      </p:sp>
      <p:sp>
        <p:nvSpPr>
          <p:cNvPr id="7" name="Content Placeholder 6">
            <a:extLst>
              <a:ext uri="{FF2B5EF4-FFF2-40B4-BE49-F238E27FC236}">
                <a16:creationId xmlns:a16="http://schemas.microsoft.com/office/drawing/2014/main" id="{C995BC97-5C46-4AA3-839B-8784AF68D64A}"/>
              </a:ext>
            </a:extLst>
          </p:cNvPr>
          <p:cNvSpPr>
            <a:spLocks noGrp="1"/>
          </p:cNvSpPr>
          <p:nvPr>
            <p:ph idx="1"/>
          </p:nvPr>
        </p:nvSpPr>
        <p:spPr>
          <a:xfrm>
            <a:off x="1122830" y="2352488"/>
            <a:ext cx="8825659" cy="3931771"/>
          </a:xfrm>
        </p:spPr>
        <p:txBody>
          <a:bodyPr>
            <a:normAutofit/>
          </a:bodyPr>
          <a:lstStyle/>
          <a:p>
            <a:r>
              <a:rPr lang="lo-LA" sz="2000" dirty="0">
                <a:effectLst/>
                <a:latin typeface="Phetsarath OT" panose="02000500000000020004" pitchFamily="2" charset="0"/>
                <a:cs typeface="Phetsarath OT" panose="02000500000000020004" pitchFamily="2" charset="0"/>
              </a:rPr>
              <a:t>ຂັ້ນຕອນ ແລະ ການດຳເນີນການໂຄງການໂດຍຫຼັກໆແລ້ວພວກຂ້າພະເຈົ້າໄດ້ອີ່່ງໃສ່ຕາມວົງຈອນການພັດທະນາລະບົບຂອງ </a:t>
            </a:r>
            <a:r>
              <a:rPr lang="en-US" sz="2000" dirty="0">
                <a:effectLst/>
                <a:latin typeface="Phetsarath OT" panose="02000500000000020004" pitchFamily="2" charset="0"/>
                <a:cs typeface="Phetsarath OT" panose="02000500000000020004" pitchFamily="2" charset="0"/>
              </a:rPr>
              <a:t>SDLC (System Development Life Cycle) </a:t>
            </a:r>
            <a:r>
              <a:rPr lang="lo-LA" sz="2000" dirty="0">
                <a:effectLst/>
                <a:latin typeface="Phetsarath OT" panose="02000500000000020004" pitchFamily="2" charset="0"/>
                <a:cs typeface="Phetsarath OT" panose="02000500000000020004" pitchFamily="2" charset="0"/>
              </a:rPr>
              <a:t>ດັ່ງລຸ່ມນີ້:</a:t>
            </a:r>
            <a:endParaRPr lang="en-US" sz="2000" dirty="0">
              <a:latin typeface="Phetsarath OT" panose="02000500000000020004" pitchFamily="2" charset="0"/>
              <a:cs typeface="Phetsarath OT" panose="02000500000000020004" pitchFamily="2" charset="0"/>
            </a:endParaRPr>
          </a:p>
          <a:p>
            <a:r>
              <a:rPr lang="lo-LA" sz="2000" dirty="0">
                <a:effectLst/>
                <a:latin typeface="Calibri" panose="020F0502020204030204" pitchFamily="34" charset="0"/>
                <a:ea typeface="Calibri" panose="020F0502020204030204" pitchFamily="34" charset="0"/>
                <a:cs typeface="Phetsarath OT" panose="02000500000000020004" pitchFamily="2" charset="0"/>
              </a:rPr>
              <a:t>6.1 </a:t>
            </a:r>
            <a:r>
              <a:rPr lang="en-US" sz="2000" dirty="0">
                <a:effectLst/>
                <a:latin typeface="Calibri" panose="020F0502020204030204" pitchFamily="34" charset="0"/>
                <a:ea typeface="Calibri" panose="020F0502020204030204" pitchFamily="34" charset="0"/>
                <a:cs typeface="Phetsarath OT" panose="02000500000000020004" pitchFamily="2" charset="0"/>
              </a:rPr>
              <a:t>	</a:t>
            </a:r>
            <a:r>
              <a:rPr lang="lo-LA" sz="2000" dirty="0">
                <a:effectLst/>
                <a:latin typeface="Calibri" panose="020F0502020204030204" pitchFamily="34" charset="0"/>
                <a:ea typeface="Calibri" panose="020F0502020204030204" pitchFamily="34" charset="0"/>
                <a:cs typeface="Phetsarath OT" panose="02000500000000020004" pitchFamily="2" charset="0"/>
              </a:rPr>
              <a:t>ໄລຍະການວາງແຜນໂຄງການ</a:t>
            </a:r>
            <a:endParaRPr lang="en-US" sz="2000" dirty="0">
              <a:effectLst/>
              <a:latin typeface="Calibri" panose="020F0502020204030204" pitchFamily="34" charset="0"/>
              <a:ea typeface="Calibri" panose="020F0502020204030204" pitchFamily="34" charset="0"/>
              <a:cs typeface="Phetsarath OT" panose="02000500000000020004" pitchFamily="2" charset="0"/>
            </a:endParaRPr>
          </a:p>
          <a:p>
            <a:r>
              <a:rPr lang="en-US" sz="2000" dirty="0">
                <a:latin typeface="Calibri" panose="020F0502020204030204" pitchFamily="34" charset="0"/>
                <a:cs typeface="Phetsarath OT" panose="02000500000000020004" pitchFamily="2" charset="0"/>
              </a:rPr>
              <a:t>6.2 	</a:t>
            </a:r>
            <a:r>
              <a:rPr lang="lo-LA" sz="2000" dirty="0">
                <a:latin typeface="Phetsarath OT" panose="02000500000000020004" pitchFamily="2" charset="0"/>
                <a:cs typeface="Phetsarath OT" panose="02000500000000020004" pitchFamily="2" charset="0"/>
              </a:rPr>
              <a:t>ໄລຍະກາານວິເຄາະ</a:t>
            </a:r>
            <a:endParaRPr lang="en-US" sz="2000" dirty="0">
              <a:latin typeface="Phetsarath OT" panose="02000500000000020004" pitchFamily="2" charset="0"/>
              <a:cs typeface="Phetsarath OT" panose="02000500000000020004" pitchFamily="2" charset="0"/>
            </a:endParaRPr>
          </a:p>
          <a:p>
            <a:r>
              <a:rPr lang="en-US" sz="2000" dirty="0">
                <a:effectLst/>
                <a:latin typeface="Phetsarath OT" panose="02000500000000020004" pitchFamily="2" charset="0"/>
                <a:cs typeface="Phetsarath OT" panose="02000500000000020004" pitchFamily="2" charset="0"/>
              </a:rPr>
              <a:t>6.3	</a:t>
            </a:r>
            <a:r>
              <a:rPr lang="lo-LA" sz="1800" dirty="0">
                <a:effectLst/>
                <a:cs typeface="Phetsarath OT" panose="02000500000000020004" pitchFamily="2" charset="0"/>
              </a:rPr>
              <a:t> ໄລຍະການອອກແບບ</a:t>
            </a:r>
            <a:endParaRPr lang="en-US" sz="2000" dirty="0">
              <a:effectLst/>
              <a:latin typeface="Phetsarath OT" panose="02000500000000020004" pitchFamily="2" charset="0"/>
              <a:cs typeface="Phetsarath OT" panose="02000500000000020004" pitchFamily="2" charset="0"/>
            </a:endParaRPr>
          </a:p>
          <a:p>
            <a:r>
              <a:rPr lang="en-US" sz="2000" dirty="0">
                <a:latin typeface="Phetsarath OT" panose="02000500000000020004" pitchFamily="2" charset="0"/>
                <a:cs typeface="Phetsarath OT" panose="02000500000000020004" pitchFamily="2" charset="0"/>
              </a:rPr>
              <a:t>6.4	</a:t>
            </a:r>
            <a:r>
              <a:rPr lang="lo-LA" sz="1800" dirty="0">
                <a:effectLst/>
                <a:latin typeface="Calibri" panose="020F0502020204030204" pitchFamily="34" charset="0"/>
                <a:ea typeface="Calibri" panose="020F0502020204030204" pitchFamily="34" charset="0"/>
                <a:cs typeface="Phetsarath OT" panose="02000500000000020004" pitchFamily="2" charset="0"/>
              </a:rPr>
              <a:t> ໄລຍະການພັດທະນາ ແລະ ຕິດຕັ້ງ</a:t>
            </a:r>
            <a:endParaRPr lang="en-US" sz="2000" dirty="0">
              <a:latin typeface="Phetsarath OT" panose="02000500000000020004" pitchFamily="2" charset="0"/>
              <a:cs typeface="Phetsarath OT" panose="02000500000000020004" pitchFamily="2" charset="0"/>
            </a:endParaRPr>
          </a:p>
          <a:p>
            <a:r>
              <a:rPr lang="en-US" sz="2000" dirty="0">
                <a:effectLst/>
                <a:latin typeface="Phetsarath OT" panose="02000500000000020004" pitchFamily="2" charset="0"/>
                <a:cs typeface="Phetsarath OT" panose="02000500000000020004" pitchFamily="2" charset="0"/>
              </a:rPr>
              <a:t>6.5	</a:t>
            </a:r>
            <a:r>
              <a:rPr lang="lo-LA" sz="1800" dirty="0">
                <a:effectLst/>
                <a:cs typeface="Phetsarath OT" panose="02000500000000020004" pitchFamily="2" charset="0"/>
              </a:rPr>
              <a:t> ໄລຍະການທິດສອບ ແລະ ການຳໃຊ້ </a:t>
            </a:r>
            <a:endParaRPr lang="en-US" sz="2000" dirty="0">
              <a:effectLst/>
              <a:latin typeface="Phetsarath OT" panose="02000500000000020004" pitchFamily="2" charset="0"/>
              <a:cs typeface="Phetsarath OT" panose="02000500000000020004" pitchFamily="2" charset="0"/>
            </a:endParaRPr>
          </a:p>
          <a:p>
            <a:endParaRPr lang="en-US" sz="2000" dirty="0">
              <a:latin typeface="Phetsarath OT" panose="02000500000000020004" pitchFamily="2" charset="0"/>
              <a:cs typeface="Phetsarath OT" panose="02000500000000020004" pitchFamily="2" charset="0"/>
            </a:endParaRPr>
          </a:p>
        </p:txBody>
      </p:sp>
      <p:pic>
        <p:nvPicPr>
          <p:cNvPr id="8" name="Content Placeholder 4">
            <a:extLst>
              <a:ext uri="{FF2B5EF4-FFF2-40B4-BE49-F238E27FC236}">
                <a16:creationId xmlns:a16="http://schemas.microsoft.com/office/drawing/2014/main" id="{EEA7DB32-18EA-4564-A174-A1A692BA2D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94445" y="2988982"/>
            <a:ext cx="4997555" cy="3869018"/>
          </a:xfrm>
          <a:prstGeom prst="rect">
            <a:avLst/>
          </a:prstGeom>
        </p:spPr>
      </p:pic>
    </p:spTree>
    <p:extLst>
      <p:ext uri="{BB962C8B-B14F-4D97-AF65-F5344CB8AC3E}">
        <p14:creationId xmlns:p14="http://schemas.microsoft.com/office/powerpoint/2010/main" val="17031110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A7165-F2E6-4CD2-B277-6C043A778BBA}"/>
              </a:ext>
            </a:extLst>
          </p:cNvPr>
          <p:cNvSpPr>
            <a:spLocks noGrp="1"/>
          </p:cNvSpPr>
          <p:nvPr>
            <p:ph type="title"/>
          </p:nvPr>
        </p:nvSpPr>
        <p:spPr/>
        <p:txBody>
          <a:bodyPr/>
          <a:lstStyle/>
          <a:p>
            <a:r>
              <a:rPr lang="en-US" dirty="0"/>
              <a:t>7. </a:t>
            </a:r>
            <a:r>
              <a:rPr lang="lo-LA" sz="3600" b="1" dirty="0">
                <a:effectLst/>
                <a:latin typeface="Calibri" panose="020F0502020204030204" pitchFamily="34" charset="0"/>
                <a:ea typeface="Calibri" panose="020F0502020204030204" pitchFamily="34" charset="0"/>
                <a:cs typeface="Phetsarath OT" panose="02000500000000020004" pitchFamily="2" charset="0"/>
              </a:rPr>
              <a:t>ສະຖານທີ້ໃນການຄົ້ນຄ້ວາ</a:t>
            </a:r>
            <a:endParaRPr lang="en-US" dirty="0"/>
          </a:p>
        </p:txBody>
      </p:sp>
      <p:graphicFrame>
        <p:nvGraphicFramePr>
          <p:cNvPr id="4" name="Table 4">
            <a:extLst>
              <a:ext uri="{FF2B5EF4-FFF2-40B4-BE49-F238E27FC236}">
                <a16:creationId xmlns:a16="http://schemas.microsoft.com/office/drawing/2014/main" id="{E43A3BBC-97D1-4D16-9F92-2679DDA66C67}"/>
              </a:ext>
            </a:extLst>
          </p:cNvPr>
          <p:cNvGraphicFramePr>
            <a:graphicFrameLocks noGrp="1"/>
          </p:cNvGraphicFramePr>
          <p:nvPr>
            <p:ph idx="1"/>
            <p:extLst>
              <p:ext uri="{D42A27DB-BD31-4B8C-83A1-F6EECF244321}">
                <p14:modId xmlns:p14="http://schemas.microsoft.com/office/powerpoint/2010/main" val="1869228031"/>
              </p:ext>
            </p:extLst>
          </p:nvPr>
        </p:nvGraphicFramePr>
        <p:xfrm>
          <a:off x="484095" y="1812758"/>
          <a:ext cx="11223813" cy="5045242"/>
        </p:xfrm>
        <a:graphic>
          <a:graphicData uri="http://schemas.openxmlformats.org/drawingml/2006/table">
            <a:tbl>
              <a:tblPr firstRow="1" bandRow="1">
                <a:tableStyleId>{D7AC3CCA-C797-4891-BE02-D94E43425B78}</a:tableStyleId>
              </a:tblPr>
              <a:tblGrid>
                <a:gridCol w="590727">
                  <a:extLst>
                    <a:ext uri="{9D8B030D-6E8A-4147-A177-3AD203B41FA5}">
                      <a16:colId xmlns:a16="http://schemas.microsoft.com/office/drawing/2014/main" val="3146426444"/>
                    </a:ext>
                  </a:extLst>
                </a:gridCol>
                <a:gridCol w="590727">
                  <a:extLst>
                    <a:ext uri="{9D8B030D-6E8A-4147-A177-3AD203B41FA5}">
                      <a16:colId xmlns:a16="http://schemas.microsoft.com/office/drawing/2014/main" val="2775138467"/>
                    </a:ext>
                  </a:extLst>
                </a:gridCol>
                <a:gridCol w="590727">
                  <a:extLst>
                    <a:ext uri="{9D8B030D-6E8A-4147-A177-3AD203B41FA5}">
                      <a16:colId xmlns:a16="http://schemas.microsoft.com/office/drawing/2014/main" val="3029324020"/>
                    </a:ext>
                  </a:extLst>
                </a:gridCol>
                <a:gridCol w="590727">
                  <a:extLst>
                    <a:ext uri="{9D8B030D-6E8A-4147-A177-3AD203B41FA5}">
                      <a16:colId xmlns:a16="http://schemas.microsoft.com/office/drawing/2014/main" val="51228447"/>
                    </a:ext>
                  </a:extLst>
                </a:gridCol>
                <a:gridCol w="590727">
                  <a:extLst>
                    <a:ext uri="{9D8B030D-6E8A-4147-A177-3AD203B41FA5}">
                      <a16:colId xmlns:a16="http://schemas.microsoft.com/office/drawing/2014/main" val="3356058240"/>
                    </a:ext>
                  </a:extLst>
                </a:gridCol>
                <a:gridCol w="590727">
                  <a:extLst>
                    <a:ext uri="{9D8B030D-6E8A-4147-A177-3AD203B41FA5}">
                      <a16:colId xmlns:a16="http://schemas.microsoft.com/office/drawing/2014/main" val="2338888312"/>
                    </a:ext>
                  </a:extLst>
                </a:gridCol>
                <a:gridCol w="590727">
                  <a:extLst>
                    <a:ext uri="{9D8B030D-6E8A-4147-A177-3AD203B41FA5}">
                      <a16:colId xmlns:a16="http://schemas.microsoft.com/office/drawing/2014/main" val="4273021269"/>
                    </a:ext>
                  </a:extLst>
                </a:gridCol>
                <a:gridCol w="590727">
                  <a:extLst>
                    <a:ext uri="{9D8B030D-6E8A-4147-A177-3AD203B41FA5}">
                      <a16:colId xmlns:a16="http://schemas.microsoft.com/office/drawing/2014/main" val="534902649"/>
                    </a:ext>
                  </a:extLst>
                </a:gridCol>
                <a:gridCol w="590727">
                  <a:extLst>
                    <a:ext uri="{9D8B030D-6E8A-4147-A177-3AD203B41FA5}">
                      <a16:colId xmlns:a16="http://schemas.microsoft.com/office/drawing/2014/main" val="1796885336"/>
                    </a:ext>
                  </a:extLst>
                </a:gridCol>
                <a:gridCol w="590727">
                  <a:extLst>
                    <a:ext uri="{9D8B030D-6E8A-4147-A177-3AD203B41FA5}">
                      <a16:colId xmlns:a16="http://schemas.microsoft.com/office/drawing/2014/main" val="2020126605"/>
                    </a:ext>
                  </a:extLst>
                </a:gridCol>
                <a:gridCol w="590727">
                  <a:extLst>
                    <a:ext uri="{9D8B030D-6E8A-4147-A177-3AD203B41FA5}">
                      <a16:colId xmlns:a16="http://schemas.microsoft.com/office/drawing/2014/main" val="3764980810"/>
                    </a:ext>
                  </a:extLst>
                </a:gridCol>
                <a:gridCol w="590727">
                  <a:extLst>
                    <a:ext uri="{9D8B030D-6E8A-4147-A177-3AD203B41FA5}">
                      <a16:colId xmlns:a16="http://schemas.microsoft.com/office/drawing/2014/main" val="3943448872"/>
                    </a:ext>
                  </a:extLst>
                </a:gridCol>
                <a:gridCol w="590727">
                  <a:extLst>
                    <a:ext uri="{9D8B030D-6E8A-4147-A177-3AD203B41FA5}">
                      <a16:colId xmlns:a16="http://schemas.microsoft.com/office/drawing/2014/main" val="1074368829"/>
                    </a:ext>
                  </a:extLst>
                </a:gridCol>
                <a:gridCol w="590727">
                  <a:extLst>
                    <a:ext uri="{9D8B030D-6E8A-4147-A177-3AD203B41FA5}">
                      <a16:colId xmlns:a16="http://schemas.microsoft.com/office/drawing/2014/main" val="3110911942"/>
                    </a:ext>
                  </a:extLst>
                </a:gridCol>
                <a:gridCol w="590727">
                  <a:extLst>
                    <a:ext uri="{9D8B030D-6E8A-4147-A177-3AD203B41FA5}">
                      <a16:colId xmlns:a16="http://schemas.microsoft.com/office/drawing/2014/main" val="1296267862"/>
                    </a:ext>
                  </a:extLst>
                </a:gridCol>
                <a:gridCol w="590727">
                  <a:extLst>
                    <a:ext uri="{9D8B030D-6E8A-4147-A177-3AD203B41FA5}">
                      <a16:colId xmlns:a16="http://schemas.microsoft.com/office/drawing/2014/main" val="2413679310"/>
                    </a:ext>
                  </a:extLst>
                </a:gridCol>
                <a:gridCol w="590727">
                  <a:extLst>
                    <a:ext uri="{9D8B030D-6E8A-4147-A177-3AD203B41FA5}">
                      <a16:colId xmlns:a16="http://schemas.microsoft.com/office/drawing/2014/main" val="3413646123"/>
                    </a:ext>
                  </a:extLst>
                </a:gridCol>
                <a:gridCol w="590727">
                  <a:extLst>
                    <a:ext uri="{9D8B030D-6E8A-4147-A177-3AD203B41FA5}">
                      <a16:colId xmlns:a16="http://schemas.microsoft.com/office/drawing/2014/main" val="165700516"/>
                    </a:ext>
                  </a:extLst>
                </a:gridCol>
                <a:gridCol w="590727">
                  <a:extLst>
                    <a:ext uri="{9D8B030D-6E8A-4147-A177-3AD203B41FA5}">
                      <a16:colId xmlns:a16="http://schemas.microsoft.com/office/drawing/2014/main" val="1768996752"/>
                    </a:ext>
                  </a:extLst>
                </a:gridCol>
              </a:tblGrid>
              <a:tr h="547261">
                <a:tc rowSpan="4">
                  <a:txBody>
                    <a:bodyPr/>
                    <a:lstStyle/>
                    <a:p>
                      <a:pPr algn="ctr"/>
                      <a:endParaRPr lang="lo-LA" b="0" dirty="0">
                        <a:latin typeface="Phetsarath OT" panose="02000500000000020004" pitchFamily="2" charset="0"/>
                        <a:cs typeface="Phetsarath OT" panose="02000500000000020004" pitchFamily="2" charset="0"/>
                      </a:endParaRPr>
                    </a:p>
                    <a:p>
                      <a:pPr algn="ctr"/>
                      <a:r>
                        <a:rPr lang="lo-LA" b="0" dirty="0">
                          <a:latin typeface="Phetsarath OT" panose="02000500000000020004" pitchFamily="2" charset="0"/>
                          <a:cs typeface="Phetsarath OT" panose="02000500000000020004" pitchFamily="2" charset="0"/>
                        </a:rPr>
                        <a:t>ລຳ</a:t>
                      </a:r>
                    </a:p>
                    <a:p>
                      <a:pPr algn="ctr"/>
                      <a:r>
                        <a:rPr lang="lo-LA" b="0" dirty="0">
                          <a:latin typeface="Phetsarath OT" panose="02000500000000020004" pitchFamily="2" charset="0"/>
                          <a:cs typeface="Phetsarath OT" panose="02000500000000020004" pitchFamily="2" charset="0"/>
                        </a:rPr>
                        <a:t>ດັບ</a:t>
                      </a:r>
                      <a:endParaRPr lang="en-US" b="0" dirty="0">
                        <a:latin typeface="Phetsarath OT" panose="02000500000000020004" pitchFamily="2" charset="0"/>
                        <a:cs typeface="Phetsarath OT" panose="02000500000000020004" pitchFamily="2" charset="0"/>
                      </a:endParaRPr>
                    </a:p>
                  </a:txBody>
                  <a:tcPr/>
                </a:tc>
                <a:tc rowSpan="4">
                  <a:txBody>
                    <a:bodyPr/>
                    <a:lstStyle/>
                    <a:p>
                      <a:pPr algn="ctr"/>
                      <a:r>
                        <a:rPr lang="lo-LA" b="0" dirty="0">
                          <a:latin typeface="Phetsarath OT" panose="02000500000000020004" pitchFamily="2" charset="0"/>
                          <a:cs typeface="Phetsarath OT" panose="02000500000000020004" pitchFamily="2" charset="0"/>
                        </a:rPr>
                        <a:t>ໜ້າວຽກທີ່ດຳ</a:t>
                      </a:r>
                    </a:p>
                    <a:p>
                      <a:pPr algn="ctr"/>
                      <a:r>
                        <a:rPr lang="lo-LA" b="0" dirty="0">
                          <a:latin typeface="Phetsarath OT" panose="02000500000000020004" pitchFamily="2" charset="0"/>
                          <a:cs typeface="Phetsarath OT" panose="02000500000000020004" pitchFamily="2" charset="0"/>
                        </a:rPr>
                        <a:t>ເນີນງານ</a:t>
                      </a:r>
                      <a:endParaRPr lang="en-US" b="0" dirty="0">
                        <a:latin typeface="Phetsarath OT" panose="02000500000000020004" pitchFamily="2" charset="0"/>
                        <a:cs typeface="Phetsarath OT" panose="02000500000000020004" pitchFamily="2" charset="0"/>
                      </a:endParaRPr>
                    </a:p>
                  </a:txBody>
                  <a:tcPr/>
                </a:tc>
                <a:tc rowSpan="4">
                  <a:txBody>
                    <a:bodyPr/>
                    <a:lstStyle/>
                    <a:p>
                      <a:pPr algn="ctr"/>
                      <a:r>
                        <a:rPr lang="lo-LA" b="0" dirty="0">
                          <a:latin typeface="Phetsarath OT" panose="02000500000000020004" pitchFamily="2" charset="0"/>
                          <a:cs typeface="Phetsarath OT" panose="02000500000000020004" pitchFamily="2" charset="0"/>
                        </a:rPr>
                        <a:t>ເວ</a:t>
                      </a:r>
                    </a:p>
                    <a:p>
                      <a:pPr algn="ctr"/>
                      <a:r>
                        <a:rPr lang="lo-LA" b="0" dirty="0">
                          <a:latin typeface="Phetsarath OT" panose="02000500000000020004" pitchFamily="2" charset="0"/>
                          <a:cs typeface="Phetsarath OT" panose="02000500000000020004" pitchFamily="2" charset="0"/>
                        </a:rPr>
                        <a:t>ລາໃຊ້</a:t>
                      </a:r>
                      <a:endParaRPr lang="en-US" b="0" dirty="0">
                        <a:latin typeface="Phetsarath OT" panose="02000500000000020004" pitchFamily="2" charset="0"/>
                        <a:cs typeface="Phetsarath OT" panose="02000500000000020004" pitchFamily="2" charset="0"/>
                      </a:endParaRPr>
                    </a:p>
                  </a:txBody>
                  <a:tcPr/>
                </a:tc>
                <a:tc gridSpan="16">
                  <a:txBody>
                    <a:bodyPr/>
                    <a:lstStyle/>
                    <a:p>
                      <a:pPr algn="ctr"/>
                      <a:r>
                        <a:rPr lang="lo-LA" dirty="0">
                          <a:latin typeface="Phetsarath OT" panose="02000500000000020004" pitchFamily="2" charset="0"/>
                          <a:cs typeface="Phetsarath OT" panose="02000500000000020004" pitchFamily="2" charset="0"/>
                        </a:rPr>
                        <a:t>ໄລຍະເວລາ</a:t>
                      </a:r>
                      <a:endParaRPr lang="en-US" dirty="0">
                        <a:latin typeface="Phetsarath OT" panose="02000500000000020004" pitchFamily="2" charset="0"/>
                        <a:cs typeface="Phetsarath OT" panose="02000500000000020004" pitchFamily="2" charset="0"/>
                      </a:endParaRPr>
                    </a:p>
                  </a:txBody>
                  <a:tcPr/>
                </a:tc>
                <a:tc hMerge="1">
                  <a:txBody>
                    <a:bodyPr/>
                    <a:lstStyle/>
                    <a:p>
                      <a:endParaRPr lang="en-US"/>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493017630"/>
                  </a:ext>
                </a:extLst>
              </a:tr>
              <a:tr h="378762">
                <a:tc vMerge="1">
                  <a:txBody>
                    <a:bodyPr/>
                    <a:lstStyle/>
                    <a:p>
                      <a:endParaRPr lang="en-US" dirty="0"/>
                    </a:p>
                  </a:txBody>
                  <a:tcPr/>
                </a:tc>
                <a:tc vMerge="1">
                  <a:txBody>
                    <a:bodyPr/>
                    <a:lstStyle/>
                    <a:p>
                      <a:endParaRPr lang="en-US" dirty="0"/>
                    </a:p>
                  </a:txBody>
                  <a:tcPr/>
                </a:tc>
                <a:tc vMerge="1">
                  <a:txBody>
                    <a:bodyPr/>
                    <a:lstStyle/>
                    <a:p>
                      <a:endParaRPr lang="en-US" dirty="0"/>
                    </a:p>
                  </a:txBody>
                  <a:tcPr/>
                </a:tc>
                <a:tc gridSpan="12">
                  <a:txBody>
                    <a:bodyPr/>
                    <a:lstStyle/>
                    <a:p>
                      <a:pPr algn="ctr"/>
                      <a:r>
                        <a:rPr lang="en-US" dirty="0"/>
                        <a:t>2021</a:t>
                      </a:r>
                    </a:p>
                  </a:txBody>
                  <a:tcPr/>
                </a:tc>
                <a:tc hMerge="1">
                  <a:txBody>
                    <a:bodyPr/>
                    <a:lstStyle/>
                    <a:p>
                      <a:endParaRPr lang="en-US"/>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gridSpan="4">
                  <a:txBody>
                    <a:bodyPr/>
                    <a:lstStyle/>
                    <a:p>
                      <a:pPr algn="ctr"/>
                      <a:r>
                        <a:rPr lang="en-US" dirty="0"/>
                        <a:t>2022</a:t>
                      </a:r>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234785345"/>
                  </a:ext>
                </a:extLst>
              </a:tr>
              <a:tr h="378762">
                <a:tc vMerge="1">
                  <a:txBody>
                    <a:bodyPr/>
                    <a:lstStyle/>
                    <a:p>
                      <a:endParaRPr lang="en-US" dirty="0"/>
                    </a:p>
                  </a:txBody>
                  <a:tcPr/>
                </a:tc>
                <a:tc vMerge="1">
                  <a:txBody>
                    <a:bodyPr/>
                    <a:lstStyle/>
                    <a:p>
                      <a:endParaRPr lang="en-US" dirty="0"/>
                    </a:p>
                  </a:txBody>
                  <a:tcPr/>
                </a:tc>
                <a:tc vMerge="1">
                  <a:txBody>
                    <a:bodyPr/>
                    <a:lstStyle/>
                    <a:p>
                      <a:endParaRPr lang="en-US" dirty="0"/>
                    </a:p>
                  </a:txBody>
                  <a:tcPr/>
                </a:tc>
                <a:tc gridSpan="4">
                  <a:txBody>
                    <a:bodyPr/>
                    <a:lstStyle/>
                    <a:p>
                      <a:pPr algn="ctr"/>
                      <a:r>
                        <a:rPr lang="en-US" dirty="0"/>
                        <a:t>October</a:t>
                      </a:r>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gridSpan="4">
                  <a:txBody>
                    <a:bodyPr/>
                    <a:lstStyle/>
                    <a:p>
                      <a:pPr algn="ctr"/>
                      <a:r>
                        <a:rPr lang="en-US" dirty="0"/>
                        <a:t>November</a:t>
                      </a:r>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gridSpan="4">
                  <a:txBody>
                    <a:bodyPr/>
                    <a:lstStyle/>
                    <a:p>
                      <a:pPr algn="ctr"/>
                      <a:r>
                        <a:rPr lang="en-US" dirty="0"/>
                        <a:t>December</a:t>
                      </a:r>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gridSpan="4">
                  <a:txBody>
                    <a:bodyPr/>
                    <a:lstStyle/>
                    <a:p>
                      <a:pPr algn="ctr"/>
                      <a:r>
                        <a:rPr lang="en-US"/>
                        <a:t>January</a:t>
                      </a:r>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2821944687"/>
                  </a:ext>
                </a:extLst>
              </a:tr>
              <a:tr h="480264">
                <a:tc vMerge="1">
                  <a:txBody>
                    <a:bodyPr/>
                    <a:lstStyle/>
                    <a:p>
                      <a:endParaRPr lang="en-US" dirty="0"/>
                    </a:p>
                  </a:txBody>
                  <a:tcPr/>
                </a:tc>
                <a:tc vMerge="1">
                  <a:txBody>
                    <a:bodyPr/>
                    <a:lstStyle/>
                    <a:p>
                      <a:endParaRPr lang="en-US" dirty="0"/>
                    </a:p>
                  </a:txBody>
                  <a:tcPr/>
                </a:tc>
                <a:tc vMerge="1">
                  <a:txBody>
                    <a:bodyPr/>
                    <a:lstStyle/>
                    <a:p>
                      <a:endParaRPr lang="en-US" dirty="0"/>
                    </a:p>
                  </a:txBody>
                  <a:tcPr/>
                </a:tc>
                <a:tc>
                  <a:txBody>
                    <a:bodyPr/>
                    <a:lstStyle/>
                    <a:p>
                      <a:pPr algn="ctr"/>
                      <a:r>
                        <a:rPr lang="en-US" dirty="0"/>
                        <a:t>1</a:t>
                      </a:r>
                    </a:p>
                  </a:txBody>
                  <a:tcPr/>
                </a:tc>
                <a:tc>
                  <a:txBody>
                    <a:bodyPr/>
                    <a:lstStyle/>
                    <a:p>
                      <a:pPr algn="ctr"/>
                      <a:r>
                        <a:rPr lang="en-US" dirty="0"/>
                        <a:t>2</a:t>
                      </a:r>
                    </a:p>
                  </a:txBody>
                  <a:tcPr/>
                </a:tc>
                <a:tc>
                  <a:txBody>
                    <a:bodyPr/>
                    <a:lstStyle/>
                    <a:p>
                      <a:pPr algn="ctr"/>
                      <a:r>
                        <a:rPr lang="en-US" dirty="0"/>
                        <a:t>3</a:t>
                      </a:r>
                    </a:p>
                  </a:txBody>
                  <a:tcPr/>
                </a:tc>
                <a:tc>
                  <a:txBody>
                    <a:bodyPr/>
                    <a:lstStyle/>
                    <a:p>
                      <a:pPr algn="ctr"/>
                      <a:r>
                        <a:rPr lang="en-US" dirty="0"/>
                        <a:t>4</a:t>
                      </a:r>
                    </a:p>
                  </a:txBody>
                  <a:tcPr/>
                </a:tc>
                <a:tc>
                  <a:txBody>
                    <a:bodyPr/>
                    <a:lstStyle/>
                    <a:p>
                      <a:pPr algn="ctr"/>
                      <a:r>
                        <a:rPr lang="en-US" dirty="0"/>
                        <a:t>1</a:t>
                      </a:r>
                    </a:p>
                  </a:txBody>
                  <a:tcPr/>
                </a:tc>
                <a:tc>
                  <a:txBody>
                    <a:bodyPr/>
                    <a:lstStyle/>
                    <a:p>
                      <a:pPr algn="ctr"/>
                      <a:r>
                        <a:rPr lang="en-US" dirty="0"/>
                        <a:t>2</a:t>
                      </a:r>
                    </a:p>
                  </a:txBody>
                  <a:tcPr/>
                </a:tc>
                <a:tc>
                  <a:txBody>
                    <a:bodyPr/>
                    <a:lstStyle/>
                    <a:p>
                      <a:pPr algn="ctr"/>
                      <a:r>
                        <a:rPr lang="en-US" dirty="0"/>
                        <a:t>3</a:t>
                      </a:r>
                    </a:p>
                  </a:txBody>
                  <a:tcPr/>
                </a:tc>
                <a:tc>
                  <a:txBody>
                    <a:bodyPr/>
                    <a:lstStyle/>
                    <a:p>
                      <a:pPr algn="ctr"/>
                      <a:r>
                        <a:rPr lang="en-US" dirty="0"/>
                        <a:t>4</a:t>
                      </a:r>
                    </a:p>
                  </a:txBody>
                  <a:tcPr/>
                </a:tc>
                <a:tc>
                  <a:txBody>
                    <a:bodyPr/>
                    <a:lstStyle/>
                    <a:p>
                      <a:pPr algn="ctr"/>
                      <a:r>
                        <a:rPr lang="en-US" dirty="0"/>
                        <a:t>1</a:t>
                      </a:r>
                    </a:p>
                  </a:txBody>
                  <a:tcPr/>
                </a:tc>
                <a:tc>
                  <a:txBody>
                    <a:bodyPr/>
                    <a:lstStyle/>
                    <a:p>
                      <a:pPr algn="ctr"/>
                      <a:r>
                        <a:rPr lang="en-US" dirty="0"/>
                        <a:t>2</a:t>
                      </a:r>
                    </a:p>
                  </a:txBody>
                  <a:tcPr/>
                </a:tc>
                <a:tc>
                  <a:txBody>
                    <a:bodyPr/>
                    <a:lstStyle/>
                    <a:p>
                      <a:pPr algn="ctr"/>
                      <a:r>
                        <a:rPr lang="en-US" dirty="0"/>
                        <a:t>3</a:t>
                      </a:r>
                    </a:p>
                  </a:txBody>
                  <a:tcPr/>
                </a:tc>
                <a:tc>
                  <a:txBody>
                    <a:bodyPr/>
                    <a:lstStyle/>
                    <a:p>
                      <a:pPr algn="ctr"/>
                      <a:r>
                        <a:rPr lang="en-US" dirty="0"/>
                        <a:t>4</a:t>
                      </a:r>
                    </a:p>
                  </a:txBody>
                  <a:tcPr/>
                </a:tc>
                <a:tc>
                  <a:txBody>
                    <a:bodyPr/>
                    <a:lstStyle/>
                    <a:p>
                      <a:pPr algn="ctr"/>
                      <a:r>
                        <a:rPr lang="en-US" dirty="0"/>
                        <a:t>1</a:t>
                      </a:r>
                    </a:p>
                  </a:txBody>
                  <a:tcPr/>
                </a:tc>
                <a:tc>
                  <a:txBody>
                    <a:bodyPr/>
                    <a:lstStyle/>
                    <a:p>
                      <a:pPr algn="ctr"/>
                      <a:r>
                        <a:rPr lang="en-US" dirty="0"/>
                        <a:t>2</a:t>
                      </a:r>
                    </a:p>
                  </a:txBody>
                  <a:tcPr/>
                </a:tc>
                <a:tc>
                  <a:txBody>
                    <a:bodyPr/>
                    <a:lstStyle/>
                    <a:p>
                      <a:pPr algn="ctr"/>
                      <a:r>
                        <a:rPr lang="en-US" dirty="0"/>
                        <a:t>3</a:t>
                      </a:r>
                    </a:p>
                  </a:txBody>
                  <a:tcPr/>
                </a:tc>
                <a:tc>
                  <a:txBody>
                    <a:bodyPr/>
                    <a:lstStyle/>
                    <a:p>
                      <a:pPr algn="ctr"/>
                      <a:r>
                        <a:rPr lang="en-US" dirty="0"/>
                        <a:t>4</a:t>
                      </a:r>
                    </a:p>
                  </a:txBody>
                  <a:tcPr/>
                </a:tc>
                <a:extLst>
                  <a:ext uri="{0D108BD9-81ED-4DB2-BD59-A6C34878D82A}">
                    <a16:rowId xmlns:a16="http://schemas.microsoft.com/office/drawing/2014/main" val="2319867357"/>
                  </a:ext>
                </a:extLst>
              </a:tr>
              <a:tr h="1033449">
                <a:tc>
                  <a:txBody>
                    <a:bodyPr/>
                    <a:lstStyle/>
                    <a:p>
                      <a:pPr algn="ctr"/>
                      <a:r>
                        <a:rPr lang="en-US" b="0" dirty="0"/>
                        <a:t>1</a:t>
                      </a:r>
                    </a:p>
                  </a:txBody>
                  <a:tcPr/>
                </a:tc>
                <a:tc>
                  <a:txBody>
                    <a:bodyPr/>
                    <a:lstStyle/>
                    <a:p>
                      <a:pPr algn="ctr"/>
                      <a:r>
                        <a:rPr lang="lo-LA" sz="1200" b="0" kern="1200" dirty="0">
                          <a:solidFill>
                            <a:schemeClr val="dk1"/>
                          </a:solidFill>
                          <a:effectLst/>
                          <a:latin typeface="+mn-lt"/>
                          <a:ea typeface="+mn-ea"/>
                          <a:cs typeface="+mn-cs"/>
                        </a:rPr>
                        <a:t>ຈັດກຸ່ນແລະເລືອກຫົວຂໍ້</a:t>
                      </a:r>
                      <a:endParaRPr lang="en-US" sz="1200" b="0" dirty="0"/>
                    </a:p>
                  </a:txBody>
                  <a:tcPr/>
                </a:tc>
                <a:tc>
                  <a:txBody>
                    <a:bodyPr/>
                    <a:lstStyle/>
                    <a:p>
                      <a:pPr algn="ctr"/>
                      <a:r>
                        <a:rPr lang="en-US" b="0" dirty="0"/>
                        <a:t>1</a:t>
                      </a:r>
                    </a:p>
                    <a:p>
                      <a:pPr algn="ctr"/>
                      <a:r>
                        <a:rPr lang="lo-LA" b="0" dirty="0"/>
                        <a:t>ອາທິດ</a:t>
                      </a:r>
                      <a:endParaRPr lang="en-US" b="0" dirty="0"/>
                    </a:p>
                  </a:txBody>
                  <a:tcPr/>
                </a:tc>
                <a:tc>
                  <a:txBody>
                    <a:bodyPr/>
                    <a:lstStyle/>
                    <a:p>
                      <a:pPr algn="ctr"/>
                      <a:endParaRPr lang="en-US" dirty="0"/>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dirty="0"/>
                    </a:p>
                  </a:txBody>
                  <a:tcPr/>
                </a:tc>
                <a:tc>
                  <a:txBody>
                    <a:bodyPr/>
                    <a:lstStyle/>
                    <a:p>
                      <a:pPr algn="ctr"/>
                      <a:endParaRPr lang="en-US"/>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2741931577"/>
                  </a:ext>
                </a:extLst>
              </a:tr>
              <a:tr h="1005395">
                <a:tc>
                  <a:txBody>
                    <a:bodyPr/>
                    <a:lstStyle/>
                    <a:p>
                      <a:pPr algn="ctr"/>
                      <a:r>
                        <a:rPr lang="en-US" b="0" dirty="0"/>
                        <a:t>2</a:t>
                      </a:r>
                    </a:p>
                  </a:txBody>
                  <a:tcPr/>
                </a:tc>
                <a:tc>
                  <a:txBody>
                    <a:bodyPr/>
                    <a:lstStyle/>
                    <a:p>
                      <a:pPr marL="0" marR="0" algn="ctr">
                        <a:lnSpc>
                          <a:spcPct val="107000"/>
                        </a:lnSpc>
                        <a:spcBef>
                          <a:spcPts val="0"/>
                        </a:spcBef>
                        <a:spcAft>
                          <a:spcPts val="0"/>
                        </a:spcAft>
                      </a:pPr>
                      <a:r>
                        <a:rPr lang="lo-LA" sz="1200" b="0" dirty="0">
                          <a:effectLst/>
                          <a:latin typeface="Calibri" panose="020F0502020204030204" pitchFamily="34" charset="0"/>
                          <a:ea typeface="Calibri" panose="020F0502020204030204" pitchFamily="34" charset="0"/>
                          <a:cs typeface="Phetsarath OT" panose="02000500000000020004" pitchFamily="2" charset="0"/>
                        </a:rPr>
                        <a:t>ສະເໜີຫົວຂໍ້ແລະສະມາຊິກ</a:t>
                      </a:r>
                      <a:endParaRPr lang="en-US" sz="1200" b="0" dirty="0">
                        <a:effectLst/>
                        <a:latin typeface="Calibri" panose="020F0502020204030204" pitchFamily="34" charset="0"/>
                        <a:ea typeface="Calibri" panose="020F0502020204030204" pitchFamily="34" charset="0"/>
                        <a:cs typeface="DokChampa" panose="020B0604020202020204" pitchFamily="34" charset="-34"/>
                      </a:endParaRPr>
                    </a:p>
                  </a:txBody>
                  <a:tcPr marL="68580" marR="68580" marT="0" marB="0"/>
                </a:tc>
                <a:tc>
                  <a:txBody>
                    <a:bodyPr/>
                    <a:lstStyle/>
                    <a:p>
                      <a:pPr algn="ctr"/>
                      <a:r>
                        <a:rPr lang="lo-LA" b="0" dirty="0"/>
                        <a:t>1</a:t>
                      </a:r>
                    </a:p>
                    <a:p>
                      <a:pPr algn="ctr"/>
                      <a:r>
                        <a:rPr lang="lo-LA" b="0" dirty="0"/>
                        <a:t>ອາທິດ</a:t>
                      </a:r>
                      <a:endParaRPr lang="en-US" b="0" dirty="0"/>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dirty="0"/>
                    </a:p>
                  </a:txBody>
                  <a:tcPr/>
                </a:tc>
                <a:tc>
                  <a:txBody>
                    <a:bodyPr/>
                    <a:lstStyle/>
                    <a:p>
                      <a:pPr algn="ctr"/>
                      <a:endParaRPr lang="en-US" dirty="0"/>
                    </a:p>
                  </a:txBody>
                  <a:tcPr/>
                </a:tc>
                <a:tc>
                  <a:txBody>
                    <a:bodyPr/>
                    <a:lstStyle/>
                    <a:p>
                      <a:pPr algn="ctr"/>
                      <a:endParaRPr lang="en-US"/>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694931041"/>
                  </a:ext>
                </a:extLst>
              </a:tr>
              <a:tr h="1221349">
                <a:tc>
                  <a:txBody>
                    <a:bodyPr/>
                    <a:lstStyle/>
                    <a:p>
                      <a:pPr algn="ctr"/>
                      <a:r>
                        <a:rPr lang="en-US" b="0" dirty="0"/>
                        <a:t>3</a:t>
                      </a:r>
                    </a:p>
                  </a:txBody>
                  <a:tcPr/>
                </a:tc>
                <a:tc>
                  <a:txBody>
                    <a:bodyPr/>
                    <a:lstStyle/>
                    <a:p>
                      <a:pPr algn="ctr"/>
                      <a:r>
                        <a:rPr lang="lo-LA" sz="1200" b="0" kern="1200" dirty="0">
                          <a:solidFill>
                            <a:schemeClr val="dk1"/>
                          </a:solidFill>
                          <a:effectLst/>
                          <a:latin typeface="+mn-lt"/>
                          <a:ea typeface="+mn-ea"/>
                          <a:cs typeface="+mn-cs"/>
                        </a:rPr>
                        <a:t>ຂຽນບົດສະເໜີໂຄງການ</a:t>
                      </a:r>
                      <a:endParaRPr lang="en-US" sz="1200" b="0" dirty="0"/>
                    </a:p>
                  </a:txBody>
                  <a:tcPr/>
                </a:tc>
                <a:tc>
                  <a:txBody>
                    <a:bodyPr/>
                    <a:lstStyle/>
                    <a:p>
                      <a:pPr algn="ctr"/>
                      <a:r>
                        <a:rPr lang="lo-LA" b="0" dirty="0"/>
                        <a:t>1</a:t>
                      </a:r>
                    </a:p>
                    <a:p>
                      <a:pPr algn="ctr"/>
                      <a:r>
                        <a:rPr lang="lo-LA" b="0" dirty="0"/>
                        <a:t>ອາ</a:t>
                      </a:r>
                    </a:p>
                    <a:p>
                      <a:pPr algn="ctr"/>
                      <a:r>
                        <a:rPr lang="lo-LA" b="0" dirty="0"/>
                        <a:t>ທິດ</a:t>
                      </a:r>
                      <a:endParaRPr lang="en-US" b="0" dirty="0"/>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1719438509"/>
                  </a:ext>
                </a:extLst>
              </a:tr>
            </a:tbl>
          </a:graphicData>
        </a:graphic>
      </p:graphicFrame>
      <p:sp>
        <p:nvSpPr>
          <p:cNvPr id="9" name="Rectangle 8">
            <a:extLst>
              <a:ext uri="{FF2B5EF4-FFF2-40B4-BE49-F238E27FC236}">
                <a16:creationId xmlns:a16="http://schemas.microsoft.com/office/drawing/2014/main" id="{A875AAE1-89E7-4E48-AE96-9F2D01FF6928}"/>
              </a:ext>
            </a:extLst>
          </p:cNvPr>
          <p:cNvSpPr/>
          <p:nvPr/>
        </p:nvSpPr>
        <p:spPr>
          <a:xfrm>
            <a:off x="2277979" y="3866147"/>
            <a:ext cx="593558" cy="1925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4C92C0F-B804-4C94-8530-BEC6DB2CC4D9}"/>
              </a:ext>
            </a:extLst>
          </p:cNvPr>
          <p:cNvSpPr/>
          <p:nvPr/>
        </p:nvSpPr>
        <p:spPr>
          <a:xfrm>
            <a:off x="2871537" y="4973053"/>
            <a:ext cx="593558" cy="1925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56644AB5-8417-4DE9-887C-03F167C39F33}"/>
              </a:ext>
            </a:extLst>
          </p:cNvPr>
          <p:cNvSpPr/>
          <p:nvPr/>
        </p:nvSpPr>
        <p:spPr>
          <a:xfrm>
            <a:off x="3465095" y="6079959"/>
            <a:ext cx="593558" cy="1925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1928321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4">
            <a:extLst>
              <a:ext uri="{FF2B5EF4-FFF2-40B4-BE49-F238E27FC236}">
                <a16:creationId xmlns:a16="http://schemas.microsoft.com/office/drawing/2014/main" id="{9E44E6DF-49F9-468F-AFF2-CB58BB41BB7D}"/>
              </a:ext>
            </a:extLst>
          </p:cNvPr>
          <p:cNvGraphicFramePr>
            <a:graphicFrameLocks noGrp="1"/>
          </p:cNvGraphicFramePr>
          <p:nvPr>
            <p:ph idx="1"/>
            <p:extLst>
              <p:ext uri="{D42A27DB-BD31-4B8C-83A1-F6EECF244321}">
                <p14:modId xmlns:p14="http://schemas.microsoft.com/office/powerpoint/2010/main" val="2887560410"/>
              </p:ext>
            </p:extLst>
          </p:nvPr>
        </p:nvGraphicFramePr>
        <p:xfrm>
          <a:off x="0" y="1"/>
          <a:ext cx="12191993" cy="5207697"/>
        </p:xfrm>
        <a:graphic>
          <a:graphicData uri="http://schemas.openxmlformats.org/drawingml/2006/table">
            <a:tbl>
              <a:tblPr firstRow="1" bandRow="1">
                <a:tableStyleId>{D7AC3CCA-C797-4891-BE02-D94E43425B78}</a:tableStyleId>
              </a:tblPr>
              <a:tblGrid>
                <a:gridCol w="481263">
                  <a:extLst>
                    <a:ext uri="{9D8B030D-6E8A-4147-A177-3AD203B41FA5}">
                      <a16:colId xmlns:a16="http://schemas.microsoft.com/office/drawing/2014/main" val="3146426444"/>
                    </a:ext>
                  </a:extLst>
                </a:gridCol>
                <a:gridCol w="796607">
                  <a:extLst>
                    <a:ext uri="{9D8B030D-6E8A-4147-A177-3AD203B41FA5}">
                      <a16:colId xmlns:a16="http://schemas.microsoft.com/office/drawing/2014/main" val="2775138467"/>
                    </a:ext>
                  </a:extLst>
                </a:gridCol>
                <a:gridCol w="580619">
                  <a:extLst>
                    <a:ext uri="{9D8B030D-6E8A-4147-A177-3AD203B41FA5}">
                      <a16:colId xmlns:a16="http://schemas.microsoft.com/office/drawing/2014/main" val="3029324020"/>
                    </a:ext>
                  </a:extLst>
                </a:gridCol>
                <a:gridCol w="645844">
                  <a:extLst>
                    <a:ext uri="{9D8B030D-6E8A-4147-A177-3AD203B41FA5}">
                      <a16:colId xmlns:a16="http://schemas.microsoft.com/office/drawing/2014/main" val="51228447"/>
                    </a:ext>
                  </a:extLst>
                </a:gridCol>
                <a:gridCol w="645844">
                  <a:extLst>
                    <a:ext uri="{9D8B030D-6E8A-4147-A177-3AD203B41FA5}">
                      <a16:colId xmlns:a16="http://schemas.microsoft.com/office/drawing/2014/main" val="3356058240"/>
                    </a:ext>
                  </a:extLst>
                </a:gridCol>
                <a:gridCol w="645844">
                  <a:extLst>
                    <a:ext uri="{9D8B030D-6E8A-4147-A177-3AD203B41FA5}">
                      <a16:colId xmlns:a16="http://schemas.microsoft.com/office/drawing/2014/main" val="2338888312"/>
                    </a:ext>
                  </a:extLst>
                </a:gridCol>
                <a:gridCol w="645844">
                  <a:extLst>
                    <a:ext uri="{9D8B030D-6E8A-4147-A177-3AD203B41FA5}">
                      <a16:colId xmlns:a16="http://schemas.microsoft.com/office/drawing/2014/main" val="4273021269"/>
                    </a:ext>
                  </a:extLst>
                </a:gridCol>
                <a:gridCol w="645844">
                  <a:extLst>
                    <a:ext uri="{9D8B030D-6E8A-4147-A177-3AD203B41FA5}">
                      <a16:colId xmlns:a16="http://schemas.microsoft.com/office/drawing/2014/main" val="534902649"/>
                    </a:ext>
                  </a:extLst>
                </a:gridCol>
                <a:gridCol w="645844">
                  <a:extLst>
                    <a:ext uri="{9D8B030D-6E8A-4147-A177-3AD203B41FA5}">
                      <a16:colId xmlns:a16="http://schemas.microsoft.com/office/drawing/2014/main" val="1796885336"/>
                    </a:ext>
                  </a:extLst>
                </a:gridCol>
                <a:gridCol w="645844">
                  <a:extLst>
                    <a:ext uri="{9D8B030D-6E8A-4147-A177-3AD203B41FA5}">
                      <a16:colId xmlns:a16="http://schemas.microsoft.com/office/drawing/2014/main" val="2020126605"/>
                    </a:ext>
                  </a:extLst>
                </a:gridCol>
                <a:gridCol w="645844">
                  <a:extLst>
                    <a:ext uri="{9D8B030D-6E8A-4147-A177-3AD203B41FA5}">
                      <a16:colId xmlns:a16="http://schemas.microsoft.com/office/drawing/2014/main" val="3764980810"/>
                    </a:ext>
                  </a:extLst>
                </a:gridCol>
                <a:gridCol w="645844">
                  <a:extLst>
                    <a:ext uri="{9D8B030D-6E8A-4147-A177-3AD203B41FA5}">
                      <a16:colId xmlns:a16="http://schemas.microsoft.com/office/drawing/2014/main" val="3943448872"/>
                    </a:ext>
                  </a:extLst>
                </a:gridCol>
                <a:gridCol w="645844">
                  <a:extLst>
                    <a:ext uri="{9D8B030D-6E8A-4147-A177-3AD203B41FA5}">
                      <a16:colId xmlns:a16="http://schemas.microsoft.com/office/drawing/2014/main" val="1074368829"/>
                    </a:ext>
                  </a:extLst>
                </a:gridCol>
                <a:gridCol w="645844">
                  <a:extLst>
                    <a:ext uri="{9D8B030D-6E8A-4147-A177-3AD203B41FA5}">
                      <a16:colId xmlns:a16="http://schemas.microsoft.com/office/drawing/2014/main" val="3110911942"/>
                    </a:ext>
                  </a:extLst>
                </a:gridCol>
                <a:gridCol w="645844">
                  <a:extLst>
                    <a:ext uri="{9D8B030D-6E8A-4147-A177-3AD203B41FA5}">
                      <a16:colId xmlns:a16="http://schemas.microsoft.com/office/drawing/2014/main" val="1296267862"/>
                    </a:ext>
                  </a:extLst>
                </a:gridCol>
                <a:gridCol w="645844">
                  <a:extLst>
                    <a:ext uri="{9D8B030D-6E8A-4147-A177-3AD203B41FA5}">
                      <a16:colId xmlns:a16="http://schemas.microsoft.com/office/drawing/2014/main" val="2413679310"/>
                    </a:ext>
                  </a:extLst>
                </a:gridCol>
                <a:gridCol w="645844">
                  <a:extLst>
                    <a:ext uri="{9D8B030D-6E8A-4147-A177-3AD203B41FA5}">
                      <a16:colId xmlns:a16="http://schemas.microsoft.com/office/drawing/2014/main" val="3413646123"/>
                    </a:ext>
                  </a:extLst>
                </a:gridCol>
                <a:gridCol w="645844">
                  <a:extLst>
                    <a:ext uri="{9D8B030D-6E8A-4147-A177-3AD203B41FA5}">
                      <a16:colId xmlns:a16="http://schemas.microsoft.com/office/drawing/2014/main" val="165700516"/>
                    </a:ext>
                  </a:extLst>
                </a:gridCol>
                <a:gridCol w="645844">
                  <a:extLst>
                    <a:ext uri="{9D8B030D-6E8A-4147-A177-3AD203B41FA5}">
                      <a16:colId xmlns:a16="http://schemas.microsoft.com/office/drawing/2014/main" val="1768996752"/>
                    </a:ext>
                  </a:extLst>
                </a:gridCol>
              </a:tblGrid>
              <a:tr h="563792">
                <a:tc rowSpan="4">
                  <a:txBody>
                    <a:bodyPr/>
                    <a:lstStyle/>
                    <a:p>
                      <a:pPr algn="ctr"/>
                      <a:endParaRPr lang="lo-LA" b="0" dirty="0">
                        <a:latin typeface="Phetsarath OT" panose="02000500000000020004" pitchFamily="2" charset="0"/>
                        <a:cs typeface="Phetsarath OT" panose="02000500000000020004" pitchFamily="2" charset="0"/>
                      </a:endParaRPr>
                    </a:p>
                    <a:p>
                      <a:pPr algn="ctr"/>
                      <a:r>
                        <a:rPr lang="lo-LA" b="0" dirty="0">
                          <a:latin typeface="Phetsarath OT" panose="02000500000000020004" pitchFamily="2" charset="0"/>
                          <a:cs typeface="Phetsarath OT" panose="02000500000000020004" pitchFamily="2" charset="0"/>
                        </a:rPr>
                        <a:t>ລຳ</a:t>
                      </a:r>
                    </a:p>
                    <a:p>
                      <a:pPr algn="ctr"/>
                      <a:r>
                        <a:rPr lang="lo-LA" b="0" dirty="0">
                          <a:latin typeface="Phetsarath OT" panose="02000500000000020004" pitchFamily="2" charset="0"/>
                          <a:cs typeface="Phetsarath OT" panose="02000500000000020004" pitchFamily="2" charset="0"/>
                        </a:rPr>
                        <a:t>ດັບ</a:t>
                      </a:r>
                      <a:endParaRPr lang="en-US" b="0" dirty="0">
                        <a:latin typeface="Phetsarath OT" panose="02000500000000020004" pitchFamily="2" charset="0"/>
                        <a:cs typeface="Phetsarath OT" panose="02000500000000020004" pitchFamily="2" charset="0"/>
                      </a:endParaRPr>
                    </a:p>
                  </a:txBody>
                  <a:tcPr/>
                </a:tc>
                <a:tc rowSpan="4">
                  <a:txBody>
                    <a:bodyPr/>
                    <a:lstStyle/>
                    <a:p>
                      <a:pPr algn="ctr"/>
                      <a:r>
                        <a:rPr lang="lo-LA" b="0" dirty="0">
                          <a:latin typeface="Phetsarath OT" panose="02000500000000020004" pitchFamily="2" charset="0"/>
                          <a:cs typeface="Phetsarath OT" panose="02000500000000020004" pitchFamily="2" charset="0"/>
                        </a:rPr>
                        <a:t>ໜ້າວຽກທີ່ດຳ</a:t>
                      </a:r>
                    </a:p>
                    <a:p>
                      <a:pPr algn="ctr"/>
                      <a:r>
                        <a:rPr lang="lo-LA" b="0" dirty="0">
                          <a:latin typeface="Phetsarath OT" panose="02000500000000020004" pitchFamily="2" charset="0"/>
                          <a:cs typeface="Phetsarath OT" panose="02000500000000020004" pitchFamily="2" charset="0"/>
                        </a:rPr>
                        <a:t>ເນີນງານ</a:t>
                      </a:r>
                      <a:endParaRPr lang="en-US" b="0" dirty="0">
                        <a:latin typeface="Phetsarath OT" panose="02000500000000020004" pitchFamily="2" charset="0"/>
                        <a:cs typeface="Phetsarath OT" panose="02000500000000020004" pitchFamily="2" charset="0"/>
                      </a:endParaRPr>
                    </a:p>
                  </a:txBody>
                  <a:tcPr/>
                </a:tc>
                <a:tc rowSpan="4">
                  <a:txBody>
                    <a:bodyPr/>
                    <a:lstStyle/>
                    <a:p>
                      <a:pPr algn="ctr"/>
                      <a:r>
                        <a:rPr lang="lo-LA" b="0" dirty="0">
                          <a:latin typeface="Phetsarath OT" panose="02000500000000020004" pitchFamily="2" charset="0"/>
                          <a:cs typeface="Phetsarath OT" panose="02000500000000020004" pitchFamily="2" charset="0"/>
                        </a:rPr>
                        <a:t>ເວ</a:t>
                      </a:r>
                    </a:p>
                    <a:p>
                      <a:pPr algn="ctr"/>
                      <a:r>
                        <a:rPr lang="lo-LA" b="0" dirty="0">
                          <a:latin typeface="Phetsarath OT" panose="02000500000000020004" pitchFamily="2" charset="0"/>
                          <a:cs typeface="Phetsarath OT" panose="02000500000000020004" pitchFamily="2" charset="0"/>
                        </a:rPr>
                        <a:t>ລາໃຊ້</a:t>
                      </a:r>
                      <a:endParaRPr lang="en-US" b="0" dirty="0">
                        <a:latin typeface="Phetsarath OT" panose="02000500000000020004" pitchFamily="2" charset="0"/>
                        <a:cs typeface="Phetsarath OT" panose="02000500000000020004" pitchFamily="2" charset="0"/>
                      </a:endParaRPr>
                    </a:p>
                  </a:txBody>
                  <a:tcPr/>
                </a:tc>
                <a:tc gridSpan="16">
                  <a:txBody>
                    <a:bodyPr/>
                    <a:lstStyle/>
                    <a:p>
                      <a:pPr algn="ctr"/>
                      <a:r>
                        <a:rPr lang="lo-LA" dirty="0">
                          <a:latin typeface="Phetsarath OT" panose="02000500000000020004" pitchFamily="2" charset="0"/>
                          <a:cs typeface="Phetsarath OT" panose="02000500000000020004" pitchFamily="2" charset="0"/>
                        </a:rPr>
                        <a:t>ໄລຍະເວລາ</a:t>
                      </a:r>
                      <a:endParaRPr lang="en-US" dirty="0">
                        <a:latin typeface="Phetsarath OT" panose="02000500000000020004" pitchFamily="2" charset="0"/>
                        <a:cs typeface="Phetsarath OT" panose="02000500000000020004" pitchFamily="2" charset="0"/>
                      </a:endParaRPr>
                    </a:p>
                  </a:txBody>
                  <a:tcPr/>
                </a:tc>
                <a:tc hMerge="1">
                  <a:txBody>
                    <a:bodyPr/>
                    <a:lstStyle/>
                    <a:p>
                      <a:endParaRPr lang="en-US"/>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493017630"/>
                  </a:ext>
                </a:extLst>
              </a:tr>
              <a:tr h="390203">
                <a:tc vMerge="1">
                  <a:txBody>
                    <a:bodyPr/>
                    <a:lstStyle/>
                    <a:p>
                      <a:endParaRPr lang="en-US" dirty="0"/>
                    </a:p>
                  </a:txBody>
                  <a:tcPr/>
                </a:tc>
                <a:tc vMerge="1">
                  <a:txBody>
                    <a:bodyPr/>
                    <a:lstStyle/>
                    <a:p>
                      <a:endParaRPr lang="en-US" dirty="0"/>
                    </a:p>
                  </a:txBody>
                  <a:tcPr/>
                </a:tc>
                <a:tc vMerge="1">
                  <a:txBody>
                    <a:bodyPr/>
                    <a:lstStyle/>
                    <a:p>
                      <a:endParaRPr lang="en-US" dirty="0"/>
                    </a:p>
                  </a:txBody>
                  <a:tcPr/>
                </a:tc>
                <a:tc gridSpan="12">
                  <a:txBody>
                    <a:bodyPr/>
                    <a:lstStyle/>
                    <a:p>
                      <a:pPr algn="ctr"/>
                      <a:r>
                        <a:rPr lang="en-US" dirty="0"/>
                        <a:t>2021</a:t>
                      </a:r>
                    </a:p>
                  </a:txBody>
                  <a:tcPr/>
                </a:tc>
                <a:tc hMerge="1">
                  <a:txBody>
                    <a:bodyPr/>
                    <a:lstStyle/>
                    <a:p>
                      <a:endParaRPr lang="en-US"/>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gridSpan="4">
                  <a:txBody>
                    <a:bodyPr/>
                    <a:lstStyle/>
                    <a:p>
                      <a:pPr algn="ctr"/>
                      <a:r>
                        <a:rPr lang="en-US" dirty="0"/>
                        <a:t>2022</a:t>
                      </a:r>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234785345"/>
                  </a:ext>
                </a:extLst>
              </a:tr>
              <a:tr h="390203">
                <a:tc vMerge="1">
                  <a:txBody>
                    <a:bodyPr/>
                    <a:lstStyle/>
                    <a:p>
                      <a:endParaRPr lang="en-US" dirty="0"/>
                    </a:p>
                  </a:txBody>
                  <a:tcPr/>
                </a:tc>
                <a:tc vMerge="1">
                  <a:txBody>
                    <a:bodyPr/>
                    <a:lstStyle/>
                    <a:p>
                      <a:endParaRPr lang="en-US" dirty="0"/>
                    </a:p>
                  </a:txBody>
                  <a:tcPr/>
                </a:tc>
                <a:tc vMerge="1">
                  <a:txBody>
                    <a:bodyPr/>
                    <a:lstStyle/>
                    <a:p>
                      <a:endParaRPr lang="en-US" dirty="0"/>
                    </a:p>
                  </a:txBody>
                  <a:tcPr/>
                </a:tc>
                <a:tc gridSpan="4">
                  <a:txBody>
                    <a:bodyPr/>
                    <a:lstStyle/>
                    <a:p>
                      <a:pPr algn="ctr"/>
                      <a:r>
                        <a:rPr lang="en-US" dirty="0"/>
                        <a:t>October</a:t>
                      </a:r>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gridSpan="4">
                  <a:txBody>
                    <a:bodyPr/>
                    <a:lstStyle/>
                    <a:p>
                      <a:pPr algn="ctr"/>
                      <a:r>
                        <a:rPr lang="en-US" dirty="0"/>
                        <a:t>November</a:t>
                      </a:r>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gridSpan="4">
                  <a:txBody>
                    <a:bodyPr/>
                    <a:lstStyle/>
                    <a:p>
                      <a:pPr algn="ctr"/>
                      <a:r>
                        <a:rPr lang="en-US" dirty="0"/>
                        <a:t>December</a:t>
                      </a:r>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gridSpan="4">
                  <a:txBody>
                    <a:bodyPr/>
                    <a:lstStyle/>
                    <a:p>
                      <a:pPr algn="ctr"/>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2821944687"/>
                  </a:ext>
                </a:extLst>
              </a:tr>
              <a:tr h="494771">
                <a:tc vMerge="1">
                  <a:txBody>
                    <a:bodyPr/>
                    <a:lstStyle/>
                    <a:p>
                      <a:endParaRPr lang="en-US" dirty="0"/>
                    </a:p>
                  </a:txBody>
                  <a:tcPr/>
                </a:tc>
                <a:tc vMerge="1">
                  <a:txBody>
                    <a:bodyPr/>
                    <a:lstStyle/>
                    <a:p>
                      <a:endParaRPr lang="en-US" dirty="0"/>
                    </a:p>
                  </a:txBody>
                  <a:tcPr/>
                </a:tc>
                <a:tc vMerge="1">
                  <a:txBody>
                    <a:bodyPr/>
                    <a:lstStyle/>
                    <a:p>
                      <a:endParaRPr lang="en-US" dirty="0"/>
                    </a:p>
                  </a:txBody>
                  <a:tcPr/>
                </a:tc>
                <a:tc>
                  <a:txBody>
                    <a:bodyPr/>
                    <a:lstStyle/>
                    <a:p>
                      <a:pPr algn="ctr"/>
                      <a:r>
                        <a:rPr lang="en-US" dirty="0"/>
                        <a:t>1</a:t>
                      </a:r>
                    </a:p>
                  </a:txBody>
                  <a:tcPr/>
                </a:tc>
                <a:tc>
                  <a:txBody>
                    <a:bodyPr/>
                    <a:lstStyle/>
                    <a:p>
                      <a:pPr algn="ctr"/>
                      <a:r>
                        <a:rPr lang="en-US" dirty="0"/>
                        <a:t>2</a:t>
                      </a:r>
                    </a:p>
                  </a:txBody>
                  <a:tcPr/>
                </a:tc>
                <a:tc>
                  <a:txBody>
                    <a:bodyPr/>
                    <a:lstStyle/>
                    <a:p>
                      <a:pPr algn="ctr"/>
                      <a:r>
                        <a:rPr lang="en-US" dirty="0"/>
                        <a:t>3</a:t>
                      </a:r>
                    </a:p>
                  </a:txBody>
                  <a:tcPr/>
                </a:tc>
                <a:tc>
                  <a:txBody>
                    <a:bodyPr/>
                    <a:lstStyle/>
                    <a:p>
                      <a:pPr algn="ctr"/>
                      <a:r>
                        <a:rPr lang="en-US" dirty="0"/>
                        <a:t>4</a:t>
                      </a:r>
                    </a:p>
                  </a:txBody>
                  <a:tcPr/>
                </a:tc>
                <a:tc>
                  <a:txBody>
                    <a:bodyPr/>
                    <a:lstStyle/>
                    <a:p>
                      <a:pPr algn="ctr"/>
                      <a:r>
                        <a:rPr lang="en-US" dirty="0"/>
                        <a:t>1</a:t>
                      </a:r>
                    </a:p>
                  </a:txBody>
                  <a:tcPr/>
                </a:tc>
                <a:tc>
                  <a:txBody>
                    <a:bodyPr/>
                    <a:lstStyle/>
                    <a:p>
                      <a:pPr algn="ctr"/>
                      <a:r>
                        <a:rPr lang="en-US" dirty="0"/>
                        <a:t>2</a:t>
                      </a:r>
                    </a:p>
                  </a:txBody>
                  <a:tcPr/>
                </a:tc>
                <a:tc>
                  <a:txBody>
                    <a:bodyPr/>
                    <a:lstStyle/>
                    <a:p>
                      <a:pPr algn="ctr"/>
                      <a:r>
                        <a:rPr lang="en-US" dirty="0"/>
                        <a:t>3</a:t>
                      </a:r>
                    </a:p>
                  </a:txBody>
                  <a:tcPr/>
                </a:tc>
                <a:tc>
                  <a:txBody>
                    <a:bodyPr/>
                    <a:lstStyle/>
                    <a:p>
                      <a:pPr algn="ctr"/>
                      <a:r>
                        <a:rPr lang="en-US" dirty="0"/>
                        <a:t>4</a:t>
                      </a:r>
                    </a:p>
                  </a:txBody>
                  <a:tcPr/>
                </a:tc>
                <a:tc>
                  <a:txBody>
                    <a:bodyPr/>
                    <a:lstStyle/>
                    <a:p>
                      <a:pPr algn="ctr"/>
                      <a:r>
                        <a:rPr lang="en-US" dirty="0"/>
                        <a:t>1</a:t>
                      </a:r>
                    </a:p>
                  </a:txBody>
                  <a:tcPr/>
                </a:tc>
                <a:tc>
                  <a:txBody>
                    <a:bodyPr/>
                    <a:lstStyle/>
                    <a:p>
                      <a:pPr algn="ctr"/>
                      <a:r>
                        <a:rPr lang="en-US" dirty="0"/>
                        <a:t>2</a:t>
                      </a:r>
                    </a:p>
                  </a:txBody>
                  <a:tcPr/>
                </a:tc>
                <a:tc>
                  <a:txBody>
                    <a:bodyPr/>
                    <a:lstStyle/>
                    <a:p>
                      <a:pPr algn="ctr"/>
                      <a:r>
                        <a:rPr lang="en-US" dirty="0"/>
                        <a:t>3</a:t>
                      </a:r>
                    </a:p>
                  </a:txBody>
                  <a:tcPr/>
                </a:tc>
                <a:tc>
                  <a:txBody>
                    <a:bodyPr/>
                    <a:lstStyle/>
                    <a:p>
                      <a:pPr algn="ctr"/>
                      <a:r>
                        <a:rPr lang="en-US" dirty="0"/>
                        <a:t>4</a:t>
                      </a:r>
                    </a:p>
                  </a:txBody>
                  <a:tcPr/>
                </a:tc>
                <a:tc>
                  <a:txBody>
                    <a:bodyPr/>
                    <a:lstStyle/>
                    <a:p>
                      <a:pPr algn="ctr"/>
                      <a:r>
                        <a:rPr lang="en-US" dirty="0"/>
                        <a:t>1</a:t>
                      </a:r>
                    </a:p>
                  </a:txBody>
                  <a:tcPr/>
                </a:tc>
                <a:tc>
                  <a:txBody>
                    <a:bodyPr/>
                    <a:lstStyle/>
                    <a:p>
                      <a:pPr algn="ctr"/>
                      <a:r>
                        <a:rPr lang="en-US" dirty="0"/>
                        <a:t>2</a:t>
                      </a:r>
                    </a:p>
                  </a:txBody>
                  <a:tcPr/>
                </a:tc>
                <a:tc>
                  <a:txBody>
                    <a:bodyPr/>
                    <a:lstStyle/>
                    <a:p>
                      <a:pPr algn="ctr"/>
                      <a:r>
                        <a:rPr lang="en-US" dirty="0"/>
                        <a:t>3</a:t>
                      </a:r>
                    </a:p>
                  </a:txBody>
                  <a:tcPr/>
                </a:tc>
                <a:tc>
                  <a:txBody>
                    <a:bodyPr/>
                    <a:lstStyle/>
                    <a:p>
                      <a:pPr algn="ctr"/>
                      <a:r>
                        <a:rPr lang="en-US" dirty="0"/>
                        <a:t>4</a:t>
                      </a:r>
                    </a:p>
                  </a:txBody>
                  <a:tcPr/>
                </a:tc>
                <a:extLst>
                  <a:ext uri="{0D108BD9-81ED-4DB2-BD59-A6C34878D82A}">
                    <a16:rowId xmlns:a16="http://schemas.microsoft.com/office/drawing/2014/main" val="2319867357"/>
                  </a:ext>
                </a:extLst>
              </a:tr>
              <a:tr h="1064666">
                <a:tc>
                  <a:txBody>
                    <a:bodyPr/>
                    <a:lstStyle/>
                    <a:p>
                      <a:pPr algn="ctr"/>
                      <a:r>
                        <a:rPr lang="lo-LA" b="0" dirty="0"/>
                        <a:t>4</a:t>
                      </a:r>
                      <a:endParaRPr lang="en-US" b="0" dirty="0"/>
                    </a:p>
                  </a:txBody>
                  <a:tcPr/>
                </a:tc>
                <a:tc>
                  <a:txBody>
                    <a:bodyPr/>
                    <a:lstStyle/>
                    <a:p>
                      <a:pPr algn="ctr"/>
                      <a:r>
                        <a:rPr lang="lo-LA" sz="1600" b="0" kern="1200" dirty="0">
                          <a:solidFill>
                            <a:schemeClr val="dk1"/>
                          </a:solidFill>
                          <a:effectLst/>
                          <a:latin typeface="Phetsarath OT" panose="02000500000000020004" pitchFamily="2" charset="0"/>
                          <a:ea typeface="+mn-ea"/>
                          <a:cs typeface="Phetsarath OT" panose="02000500000000020004" pitchFamily="2" charset="0"/>
                        </a:rPr>
                        <a:t>ຂຽນບົດສະເໜີໂຄງການ</a:t>
                      </a:r>
                      <a:endParaRPr lang="en-US" sz="1600" b="0" dirty="0">
                        <a:latin typeface="Phetsarath OT" panose="02000500000000020004" pitchFamily="2" charset="0"/>
                        <a:cs typeface="Phetsarath OT" panose="02000500000000020004" pitchFamily="2" charset="0"/>
                      </a:endParaRPr>
                    </a:p>
                  </a:txBody>
                  <a:tcPr/>
                </a:tc>
                <a:tc>
                  <a:txBody>
                    <a:bodyPr/>
                    <a:lstStyle/>
                    <a:p>
                      <a:pPr algn="ctr"/>
                      <a:r>
                        <a:rPr lang="en-US" b="0" dirty="0">
                          <a:latin typeface="Phetsarath OT" panose="02000500000000020004" pitchFamily="2" charset="0"/>
                          <a:cs typeface="Phetsarath OT" panose="02000500000000020004" pitchFamily="2" charset="0"/>
                        </a:rPr>
                        <a:t>6</a:t>
                      </a:r>
                    </a:p>
                    <a:p>
                      <a:pPr algn="ctr"/>
                      <a:r>
                        <a:rPr lang="lo-LA" b="0" dirty="0">
                          <a:latin typeface="Phetsarath OT" panose="02000500000000020004" pitchFamily="2" charset="0"/>
                          <a:cs typeface="Phetsarath OT" panose="02000500000000020004" pitchFamily="2" charset="0"/>
                        </a:rPr>
                        <a:t>ອາທິດ</a:t>
                      </a:r>
                      <a:endParaRPr lang="en-US" b="0" dirty="0">
                        <a:latin typeface="Phetsarath OT" panose="02000500000000020004" pitchFamily="2" charset="0"/>
                        <a:cs typeface="Phetsarath OT" panose="02000500000000020004" pitchFamily="2" charset="0"/>
                      </a:endParaRPr>
                    </a:p>
                  </a:txBody>
                  <a:tcPr/>
                </a:tc>
                <a:tc>
                  <a:txBody>
                    <a:bodyPr/>
                    <a:lstStyle/>
                    <a:p>
                      <a:pPr algn="ctr"/>
                      <a:endParaRPr lang="en-US" dirty="0"/>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dirty="0"/>
                    </a:p>
                  </a:txBody>
                  <a:tcPr/>
                </a:tc>
                <a:tc>
                  <a:txBody>
                    <a:bodyPr/>
                    <a:lstStyle/>
                    <a:p>
                      <a:pPr algn="ctr"/>
                      <a:endParaRPr lang="en-US"/>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2741931577"/>
                  </a:ext>
                </a:extLst>
              </a:tr>
              <a:tr h="1035765">
                <a:tc>
                  <a:txBody>
                    <a:bodyPr/>
                    <a:lstStyle/>
                    <a:p>
                      <a:pPr algn="ctr"/>
                      <a:r>
                        <a:rPr lang="lo-LA" b="0" dirty="0"/>
                        <a:t>5</a:t>
                      </a:r>
                      <a:endParaRPr lang="en-US" b="0" dirty="0"/>
                    </a:p>
                  </a:txBody>
                  <a:tcPr/>
                </a:tc>
                <a:tc>
                  <a:txBody>
                    <a:bodyPr/>
                    <a:lstStyle/>
                    <a:p>
                      <a:pPr marL="0" marR="0" algn="ctr">
                        <a:lnSpc>
                          <a:spcPct val="107000"/>
                        </a:lnSpc>
                        <a:spcBef>
                          <a:spcPts val="0"/>
                        </a:spcBef>
                        <a:spcAft>
                          <a:spcPts val="0"/>
                        </a:spcAft>
                      </a:pPr>
                      <a:r>
                        <a:rPr lang="lo-LA" sz="1600" b="0" kern="1200" dirty="0">
                          <a:solidFill>
                            <a:schemeClr val="dk1"/>
                          </a:solidFill>
                          <a:effectLst/>
                          <a:latin typeface="Phetsarath OT" panose="02000500000000020004" pitchFamily="2" charset="0"/>
                          <a:ea typeface="+mn-ea"/>
                          <a:cs typeface="Phetsarath OT" panose="02000500000000020004" pitchFamily="2" charset="0"/>
                        </a:rPr>
                        <a:t>ສົ່ງບົດສະເໜີໂຄງການ</a:t>
                      </a:r>
                      <a:endParaRPr lang="en-US" sz="1600" b="0" dirty="0">
                        <a:effectLst/>
                        <a:latin typeface="Phetsarath OT" panose="02000500000000020004" pitchFamily="2" charset="0"/>
                        <a:ea typeface="Calibri" panose="020F0502020204030204" pitchFamily="34" charset="0"/>
                        <a:cs typeface="Phetsarath OT" panose="02000500000000020004" pitchFamily="2" charset="0"/>
                      </a:endParaRPr>
                    </a:p>
                  </a:txBody>
                  <a:tcPr marL="68580" marR="68580" marT="0" marB="0"/>
                </a:tc>
                <a:tc>
                  <a:txBody>
                    <a:bodyPr/>
                    <a:lstStyle/>
                    <a:p>
                      <a:pPr algn="ctr"/>
                      <a:r>
                        <a:rPr lang="lo-LA" b="0" dirty="0">
                          <a:latin typeface="Phetsarath OT" panose="02000500000000020004" pitchFamily="2" charset="0"/>
                          <a:cs typeface="Phetsarath OT" panose="02000500000000020004" pitchFamily="2" charset="0"/>
                        </a:rPr>
                        <a:t>1</a:t>
                      </a:r>
                    </a:p>
                    <a:p>
                      <a:pPr algn="ctr"/>
                      <a:r>
                        <a:rPr lang="lo-LA" b="0" dirty="0">
                          <a:latin typeface="Phetsarath OT" panose="02000500000000020004" pitchFamily="2" charset="0"/>
                          <a:cs typeface="Phetsarath OT" panose="02000500000000020004" pitchFamily="2" charset="0"/>
                        </a:rPr>
                        <a:t>ອາທິດ</a:t>
                      </a:r>
                      <a:endParaRPr lang="en-US" b="0" dirty="0">
                        <a:latin typeface="Phetsarath OT" panose="02000500000000020004" pitchFamily="2" charset="0"/>
                        <a:cs typeface="Phetsarath OT" panose="02000500000000020004" pitchFamily="2" charset="0"/>
                      </a:endParaRPr>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dirty="0"/>
                    </a:p>
                  </a:txBody>
                  <a:tcPr/>
                </a:tc>
                <a:tc>
                  <a:txBody>
                    <a:bodyPr/>
                    <a:lstStyle/>
                    <a:p>
                      <a:pPr algn="ctr"/>
                      <a:endParaRPr lang="en-US" dirty="0"/>
                    </a:p>
                  </a:txBody>
                  <a:tcPr/>
                </a:tc>
                <a:tc>
                  <a:txBody>
                    <a:bodyPr/>
                    <a:lstStyle/>
                    <a:p>
                      <a:pPr algn="ctr"/>
                      <a:endParaRPr lang="en-US"/>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694931041"/>
                  </a:ext>
                </a:extLst>
              </a:tr>
              <a:tr h="1258242">
                <a:tc>
                  <a:txBody>
                    <a:bodyPr/>
                    <a:lstStyle/>
                    <a:p>
                      <a:pPr algn="ctr"/>
                      <a:r>
                        <a:rPr lang="lo-LA" b="0" dirty="0"/>
                        <a:t>6</a:t>
                      </a:r>
                      <a:endParaRPr lang="en-US" b="0" dirty="0"/>
                    </a:p>
                  </a:txBody>
                  <a:tcPr/>
                </a:tc>
                <a:tc>
                  <a:txBody>
                    <a:bodyPr/>
                    <a:lstStyle/>
                    <a:p>
                      <a:pPr algn="ctr"/>
                      <a:r>
                        <a:rPr lang="lo-LA" sz="1600" b="0" kern="1200" dirty="0">
                          <a:solidFill>
                            <a:schemeClr val="dk1"/>
                          </a:solidFill>
                          <a:effectLst/>
                          <a:latin typeface="Phetsarath OT" panose="02000500000000020004" pitchFamily="2" charset="0"/>
                          <a:ea typeface="+mn-ea"/>
                          <a:cs typeface="Phetsarath OT" panose="02000500000000020004" pitchFamily="2" charset="0"/>
                        </a:rPr>
                        <a:t>ສົ່ງບົດສະເໜີໂຄງການ</a:t>
                      </a:r>
                      <a:endParaRPr lang="en-US" sz="1600" b="0" dirty="0">
                        <a:latin typeface="Phetsarath OT" panose="02000500000000020004" pitchFamily="2" charset="0"/>
                        <a:cs typeface="Phetsarath OT" panose="02000500000000020004" pitchFamily="2" charset="0"/>
                      </a:endParaRPr>
                    </a:p>
                  </a:txBody>
                  <a:tcPr/>
                </a:tc>
                <a:tc>
                  <a:txBody>
                    <a:bodyPr/>
                    <a:lstStyle/>
                    <a:p>
                      <a:pPr algn="ctr"/>
                      <a:r>
                        <a:rPr lang="lo-LA" b="0" dirty="0">
                          <a:latin typeface="Phetsarath OT" panose="02000500000000020004" pitchFamily="2" charset="0"/>
                          <a:cs typeface="Phetsarath OT" panose="02000500000000020004" pitchFamily="2" charset="0"/>
                        </a:rPr>
                        <a:t>1</a:t>
                      </a:r>
                    </a:p>
                    <a:p>
                      <a:pPr algn="ctr"/>
                      <a:r>
                        <a:rPr lang="lo-LA" b="0" dirty="0">
                          <a:latin typeface="Phetsarath OT" panose="02000500000000020004" pitchFamily="2" charset="0"/>
                          <a:cs typeface="Phetsarath OT" panose="02000500000000020004" pitchFamily="2" charset="0"/>
                        </a:rPr>
                        <a:t>ອາ</a:t>
                      </a:r>
                    </a:p>
                    <a:p>
                      <a:pPr algn="ctr"/>
                      <a:r>
                        <a:rPr lang="lo-LA" b="0" dirty="0">
                          <a:latin typeface="Phetsarath OT" panose="02000500000000020004" pitchFamily="2" charset="0"/>
                          <a:cs typeface="Phetsarath OT" panose="02000500000000020004" pitchFamily="2" charset="0"/>
                        </a:rPr>
                        <a:t>ທິດ</a:t>
                      </a:r>
                      <a:endParaRPr lang="en-US" b="0" dirty="0">
                        <a:latin typeface="Phetsarath OT" panose="02000500000000020004" pitchFamily="2" charset="0"/>
                        <a:cs typeface="Phetsarath OT" panose="02000500000000020004" pitchFamily="2" charset="0"/>
                      </a:endParaRPr>
                    </a:p>
                  </a:txBody>
                  <a:tcPr/>
                </a:tc>
                <a:tc>
                  <a:txBody>
                    <a:bodyPr/>
                    <a:lstStyle/>
                    <a:p>
                      <a:pPr algn="ctr"/>
                      <a:endParaRPr lang="en-US"/>
                    </a:p>
                  </a:txBody>
                  <a:tcPr/>
                </a:tc>
                <a:tc>
                  <a:txBody>
                    <a:bodyPr/>
                    <a:lstStyle/>
                    <a:p>
                      <a:pPr algn="ctr"/>
                      <a:endParaRPr lang="en-US"/>
                    </a:p>
                  </a:txBody>
                  <a:tcPr/>
                </a:tc>
                <a:tc>
                  <a:txBody>
                    <a:bodyPr/>
                    <a:lstStyle/>
                    <a:p>
                      <a:pPr algn="ctr"/>
                      <a:endParaRPr lang="en-US" dirty="0"/>
                    </a:p>
                  </a:txBody>
                  <a:tcPr/>
                </a:tc>
                <a:tc>
                  <a:txBody>
                    <a:bodyPr/>
                    <a:lstStyle/>
                    <a:p>
                      <a:pPr algn="ctr"/>
                      <a:endParaRPr lang="en-US" dirty="0"/>
                    </a:p>
                  </a:txBody>
                  <a:tcPr/>
                </a:tc>
                <a:tc>
                  <a:txBody>
                    <a:bodyPr/>
                    <a:lstStyle/>
                    <a:p>
                      <a:pPr algn="ctr"/>
                      <a:endParaRPr lang="en-US"/>
                    </a:p>
                  </a:txBody>
                  <a:tcPr/>
                </a:tc>
                <a:tc>
                  <a:txBody>
                    <a:bodyPr/>
                    <a:lstStyle/>
                    <a:p>
                      <a:pPr algn="ctr"/>
                      <a:endParaRPr lang="en-US" dirty="0"/>
                    </a:p>
                  </a:txBody>
                  <a:tcPr/>
                </a:tc>
                <a:tc>
                  <a:txBody>
                    <a:bodyPr/>
                    <a:lstStyle/>
                    <a:p>
                      <a:pPr algn="ctr"/>
                      <a:endParaRPr lang="en-US"/>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1719438509"/>
                  </a:ext>
                </a:extLst>
              </a:tr>
            </a:tbl>
          </a:graphicData>
        </a:graphic>
      </p:graphicFrame>
      <p:sp>
        <p:nvSpPr>
          <p:cNvPr id="7" name="Rectangle 6">
            <a:extLst>
              <a:ext uri="{FF2B5EF4-FFF2-40B4-BE49-F238E27FC236}">
                <a16:creationId xmlns:a16="http://schemas.microsoft.com/office/drawing/2014/main" id="{CB3F0239-8F3B-4944-ABF0-9B9EFADB7A45}"/>
              </a:ext>
            </a:extLst>
          </p:cNvPr>
          <p:cNvSpPr/>
          <p:nvPr/>
        </p:nvSpPr>
        <p:spPr>
          <a:xfrm>
            <a:off x="3962400" y="2165684"/>
            <a:ext cx="3529263"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6205975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C71754-904F-4919-A1FD-C6748B8D76B3}"/>
              </a:ext>
            </a:extLst>
          </p:cNvPr>
          <p:cNvSpPr>
            <a:spLocks noGrp="1"/>
          </p:cNvSpPr>
          <p:nvPr>
            <p:ph type="title"/>
          </p:nvPr>
        </p:nvSpPr>
        <p:spPr>
          <a:xfrm>
            <a:off x="1154954" y="838200"/>
            <a:ext cx="8761413" cy="706964"/>
          </a:xfrm>
        </p:spPr>
        <p:txBody>
          <a:bodyPr/>
          <a:lstStyle/>
          <a:p>
            <a:br>
              <a:rPr lang="lo-LA" b="1" dirty="0">
                <a:effectLst/>
                <a:latin typeface="Calibri" panose="020F0502020204030204" pitchFamily="34" charset="0"/>
                <a:ea typeface="Calibri" panose="020F0502020204030204" pitchFamily="34" charset="0"/>
                <a:cs typeface="Phetsarath OT" panose="02000500000000000001" pitchFamily="2" charset="2"/>
              </a:rPr>
            </a:br>
            <a:r>
              <a:rPr lang="lo-LA" b="1" dirty="0">
                <a:effectLst/>
                <a:latin typeface="Calibri" panose="020F0502020204030204" pitchFamily="34" charset="0"/>
                <a:ea typeface="Calibri" panose="020F0502020204030204" pitchFamily="34" charset="0"/>
                <a:cs typeface="Phetsarath OT" panose="02000500000000000001" pitchFamily="2" charset="2"/>
              </a:rPr>
              <a:t>1. ຄວາມສຳຄັນຂອງບັນຫາ</a:t>
            </a:r>
            <a:br>
              <a:rPr lang="en-US" dirty="0">
                <a:effectLst/>
                <a:latin typeface="Calibri" panose="020F0502020204030204" pitchFamily="34" charset="0"/>
                <a:ea typeface="Calibri" panose="020F0502020204030204" pitchFamily="34" charset="0"/>
                <a:cs typeface="DokChampa" panose="020B0604020202020204" pitchFamily="34" charset="-34"/>
              </a:rPr>
            </a:br>
            <a:endParaRPr lang="en-US" dirty="0"/>
          </a:p>
        </p:txBody>
      </p:sp>
      <p:sp>
        <p:nvSpPr>
          <p:cNvPr id="3" name="Content Placeholder 2">
            <a:extLst>
              <a:ext uri="{FF2B5EF4-FFF2-40B4-BE49-F238E27FC236}">
                <a16:creationId xmlns:a16="http://schemas.microsoft.com/office/drawing/2014/main" id="{C0B62F8F-80E0-4A21-A915-CAEBDF16E97A}"/>
              </a:ext>
            </a:extLst>
          </p:cNvPr>
          <p:cNvSpPr>
            <a:spLocks noGrp="1"/>
          </p:cNvSpPr>
          <p:nvPr>
            <p:ph idx="1"/>
          </p:nvPr>
        </p:nvSpPr>
        <p:spPr>
          <a:xfrm>
            <a:off x="716069" y="4642318"/>
            <a:ext cx="10990555" cy="2359117"/>
          </a:xfrm>
        </p:spPr>
        <p:txBody>
          <a:bodyPr>
            <a:normAutofit/>
          </a:bodyPr>
          <a:lstStyle/>
          <a:p>
            <a:pPr marL="0" indent="0">
              <a:buNone/>
            </a:pPr>
            <a:r>
              <a:rPr lang="lo-LA" dirty="0">
                <a:effectLst/>
                <a:cs typeface="Phetsarath OT" panose="02000500000000000001" pitchFamily="2" charset="2"/>
              </a:rPr>
              <a:t>	ໃນຍຸກແຫ່ງຄວາມກ້າວໜ້າ ທາງດ້ານເທັກໂນໂລຊິຂໍ້ມູນຂ່າວສານ ທີ່ນັບມີການພັດທະນາຢ່າງບໍ່ຢຸດຢັ້ງທຸກບາດກ້າວໃນການດຳລົງຊິວິດຂອງຄົນເຮົາລວ້ມແລ້ວແຕ່ນຳໃຊ້ເທັກໂນໂລຊີ, ບໍ່ວ່າຈະເປັນວິສາຫະກິດ,ທຸລະກິດ ແລະ ອົງກອນຕ່າງໆ.ໄດ້ນຳໃຊ້ເທັກໂນໂລຊິເຂົ້າມາຊ່ວຍ ໃນການເສີມສ້າງປະສິດທິພາບຂອງການເຮັດວຽກເພື່ອເຮັດໃຫ້ການເຮັດວຽກໄວຂື້້ນ.ການນຳໃຊ້ເທັກໂນໂລຊີເຂົ້າມາຊ່ວຍໃນການເສີມສ້າງປະສິດທີພາບຂອງການເຮັວຽກເພືອເຮັດວຽກໄວຂື້ນ.ການນຳໃຊ້ໂປຣແກຣມເຂົ້າມາຊ່ວຍໃຫ້ທຸລະກິດດຳເນີນໄປຢ່າງມີປະສິດທິພາບແລະວອງໄວ.ຮ້ານ ທ້າວ ຕົ້ນສ້ອມແປງຄອມພິວເຕີ ກໍເປັນຮ້ານໜື່ງທີ່ຕ້ອງການນຳໃຊ້ເທັກໂນໂລຊີທີ່ທັນສະໄໜເຂົ້າມາຊ່ວຍແກ້ບັນຫາຕ່າງໆໃນການເຮັດວຽກ.</a:t>
            </a:r>
            <a:endParaRPr lang="en-US" dirty="0"/>
          </a:p>
        </p:txBody>
      </p:sp>
      <p:sp>
        <p:nvSpPr>
          <p:cNvPr id="5" name="TextBox 4">
            <a:extLst>
              <a:ext uri="{FF2B5EF4-FFF2-40B4-BE49-F238E27FC236}">
                <a16:creationId xmlns:a16="http://schemas.microsoft.com/office/drawing/2014/main" id="{672D03CE-AB0C-41F3-B9AB-29870C5C5F76}"/>
              </a:ext>
            </a:extLst>
          </p:cNvPr>
          <p:cNvSpPr txBox="1"/>
          <p:nvPr/>
        </p:nvSpPr>
        <p:spPr>
          <a:xfrm>
            <a:off x="600721" y="3590525"/>
            <a:ext cx="11221250" cy="923330"/>
          </a:xfrm>
          <a:prstGeom prst="rect">
            <a:avLst/>
          </a:prstGeom>
          <a:noFill/>
        </p:spPr>
        <p:txBody>
          <a:bodyPr wrap="square">
            <a:spAutoFit/>
          </a:bodyPr>
          <a:lstStyle/>
          <a:p>
            <a:r>
              <a:rPr lang="lo-LA" sz="1800" dirty="0">
                <a:effectLst/>
                <a:cs typeface="Phetsarath OT" panose="02000500000000000001" pitchFamily="2" charset="2"/>
              </a:rPr>
              <a:t>	ຮ້ານ ທ້າວ ຕົ້ນຂາຍເຄື່ອງສ້ອມແປງຄອມພິວເຕີທົ່ວໄປແມ່ນຮ້ານຂາຍເຄື່ອງສ້ອມແປງຄອມພີວເຕີທົ່ວໄປ ທີ່ປະກອບໄປດ້ວຍສີນນຄ້າຫຼາຍໆປະເພດຄື: ເມນບອດ,ໜ່ວຍປະມວນຜົນກາງ (</a:t>
            </a:r>
            <a:r>
              <a:rPr lang="en-US" sz="1800" dirty="0">
                <a:effectLst/>
                <a:latin typeface="Phetsarath OT" panose="02000500000000000001" pitchFamily="2" charset="2"/>
              </a:rPr>
              <a:t>CPU)</a:t>
            </a:r>
            <a:r>
              <a:rPr lang="lo-LA" sz="1800" dirty="0">
                <a:effectLst/>
                <a:cs typeface="Phetsarath OT" panose="02000500000000000001" pitchFamily="2" charset="2"/>
              </a:rPr>
              <a:t>,ໜ່ວຍປະມວນຜົນກາຟິກ (</a:t>
            </a:r>
            <a:r>
              <a:rPr lang="en-US" sz="1800" dirty="0">
                <a:effectLst/>
                <a:latin typeface="Phetsarath OT" panose="02000500000000000001" pitchFamily="2" charset="2"/>
              </a:rPr>
              <a:t>GPU)</a:t>
            </a:r>
            <a:r>
              <a:rPr lang="lo-LA" sz="1800" dirty="0">
                <a:effectLst/>
                <a:cs typeface="Phetsarath OT" panose="02000500000000000001" pitchFamily="2" charset="2"/>
              </a:rPr>
              <a:t>,</a:t>
            </a:r>
            <a:r>
              <a:rPr lang="lo-LA" sz="1800" dirty="0">
                <a:solidFill>
                  <a:srgbClr val="202124"/>
                </a:solidFill>
                <a:effectLst/>
                <a:cs typeface="Phetsarath OT" panose="02000500000000000001" pitchFamily="2" charset="2"/>
              </a:rPr>
              <a:t> ໜ່ວຍຄວາມຈຳການເຂົ້າເຖິງແບບສຸ່ມ (</a:t>
            </a:r>
            <a:r>
              <a:rPr lang="en-US" sz="1800" dirty="0">
                <a:solidFill>
                  <a:srgbClr val="202124"/>
                </a:solidFill>
                <a:effectLst/>
                <a:latin typeface="Phetsarath OT" panose="02000500000000000001" pitchFamily="2" charset="2"/>
              </a:rPr>
              <a:t>RAM)</a:t>
            </a:r>
            <a:r>
              <a:rPr lang="lo-LA" sz="1800" dirty="0">
                <a:solidFill>
                  <a:srgbClr val="202124"/>
                </a:solidFill>
                <a:effectLst/>
                <a:cs typeface="Phetsarath OT" panose="02000500000000000001" pitchFamily="2" charset="2"/>
              </a:rPr>
              <a:t>,</a:t>
            </a:r>
            <a:r>
              <a:rPr lang="lo-LA" sz="1800" dirty="0">
                <a:effectLst/>
                <a:cs typeface="Phetsarath OT" panose="02000500000000000001" pitchFamily="2" charset="2"/>
              </a:rPr>
              <a:t> </a:t>
            </a:r>
            <a:r>
              <a:rPr lang="en-US" sz="1800" dirty="0">
                <a:solidFill>
                  <a:srgbClr val="202124"/>
                </a:solidFill>
                <a:effectLst/>
                <a:latin typeface="Phetsarath OT" panose="02000500000000000001" pitchFamily="2" charset="2"/>
              </a:rPr>
              <a:t>SSD</a:t>
            </a:r>
            <a:r>
              <a:rPr lang="lo-LA" sz="1800" dirty="0">
                <a:solidFill>
                  <a:srgbClr val="202124"/>
                </a:solidFill>
                <a:effectLst/>
                <a:latin typeface="Phetsarath OT" panose="02000500000000000001" pitchFamily="2" charset="2"/>
              </a:rPr>
              <a:t>,</a:t>
            </a:r>
            <a:r>
              <a:rPr lang="en-US" sz="1800" dirty="0">
                <a:solidFill>
                  <a:srgbClr val="202124"/>
                </a:solidFill>
                <a:effectLst/>
                <a:latin typeface="Phetsarath OT" panose="02000500000000000001" pitchFamily="2" charset="2"/>
              </a:rPr>
              <a:t> HDD</a:t>
            </a:r>
            <a:r>
              <a:rPr lang="lo-LA" sz="1800" dirty="0">
                <a:solidFill>
                  <a:srgbClr val="202124"/>
                </a:solidFill>
                <a:effectLst/>
                <a:cs typeface="Phetsarath OT" panose="02000500000000000001" pitchFamily="2" charset="2"/>
              </a:rPr>
              <a:t>,ຂາຍສົ່ງ ແລະ ຂາຍຍ່ອຍເຄື່ອງສອມແປງຄອມພີເຕີ.</a:t>
            </a:r>
            <a:endParaRPr lang="en-US" dirty="0"/>
          </a:p>
        </p:txBody>
      </p:sp>
      <p:sp>
        <p:nvSpPr>
          <p:cNvPr id="7" name="TextBox 6">
            <a:extLst>
              <a:ext uri="{FF2B5EF4-FFF2-40B4-BE49-F238E27FC236}">
                <a16:creationId xmlns:a16="http://schemas.microsoft.com/office/drawing/2014/main" id="{457F1B7B-C687-4564-9294-ADC37DF51A5C}"/>
              </a:ext>
            </a:extLst>
          </p:cNvPr>
          <p:cNvSpPr txBox="1"/>
          <p:nvPr/>
        </p:nvSpPr>
        <p:spPr>
          <a:xfrm>
            <a:off x="600722" y="2407218"/>
            <a:ext cx="10837859" cy="923330"/>
          </a:xfrm>
          <a:prstGeom prst="rect">
            <a:avLst/>
          </a:prstGeom>
          <a:noFill/>
        </p:spPr>
        <p:txBody>
          <a:bodyPr wrap="square">
            <a:spAutoFit/>
          </a:bodyPr>
          <a:lstStyle/>
          <a:p>
            <a:r>
              <a:rPr lang="lo-LA" sz="1800" dirty="0">
                <a:solidFill>
                  <a:srgbClr val="202124"/>
                </a:solidFill>
                <a:effectLst/>
                <a:cs typeface="Phetsarath OT" panose="02000500000000000001" pitchFamily="2" charset="2"/>
              </a:rPr>
              <a:t>	ພາຍໃນຮ້ານປະກອບມີຄົນເຮັດວຽກ3ຄົນຄື: ເຈົ້າຂອງຮ້ານ,ພະນັກງານ 3 ຄົນ(ຍິງ 1). ພະນັກງານຊາຍຈະເຮັດໜ້າທີ່ໃນການຈັດອຸປະກອບຄອມພີວເຕີເພື່ອກຽມຂາຍສ່ວນພະນັກງານຍິງແມ່ນປະຈຳຢູ່ໜ້າຮ້ານເພື່ອຂາຍ ແລະ ຮັບລາຍການສັ່ງຊື້ຈາກລູກຄ້າ.ພະນັກງານຍິງແມ່ນປະຈຳຢູ່ໜ້າຮ້ານເພື່ອຂາຍ ແລະ ຮັບລາຍການສັ່ງຊື້ຈາກລູກຄ້າ.</a:t>
            </a:r>
            <a:endParaRPr lang="en-US" dirty="0"/>
          </a:p>
        </p:txBody>
      </p:sp>
    </p:spTree>
    <p:extLst>
      <p:ext uri="{BB962C8B-B14F-4D97-AF65-F5344CB8AC3E}">
        <p14:creationId xmlns:p14="http://schemas.microsoft.com/office/powerpoint/2010/main" val="335136237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heel(1)">
                                      <p:cBhvr>
                                        <p:cTn id="12" dur="20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xit" presetSubtype="21" fill="hold" grpId="1" nodeType="clickEffect">
                                  <p:stCondLst>
                                    <p:cond delay="0"/>
                                  </p:stCondLst>
                                  <p:childTnLst>
                                    <p:animEffect transition="out" filter="barn(inVertical)">
                                      <p:cBhvr>
                                        <p:cTn id="16" dur="500"/>
                                        <p:tgtEl>
                                          <p:spTgt spid="3">
                                            <p:txEl>
                                              <p:pRg st="0" end="0"/>
                                            </p:txEl>
                                          </p:spTgt>
                                        </p:tgtEl>
                                      </p:cBhvr>
                                    </p:animEffect>
                                    <p:set>
                                      <p:cBhvr>
                                        <p:cTn id="17" dur="1" fill="hold">
                                          <p:stCondLst>
                                            <p:cond delay="499"/>
                                          </p:stCondLst>
                                        </p:cTn>
                                        <p:tgtEl>
                                          <p:spTgt spid="3">
                                            <p:txEl>
                                              <p:pRg st="0" end="0"/>
                                            </p:txEl>
                                          </p:spTgt>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21" presetClass="entr" presetSubtype="1"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heel(1)">
                                      <p:cBhvr>
                                        <p:cTn id="22" dur="20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xit" presetSubtype="21" fill="hold" grpId="1" nodeType="clickEffect">
                                  <p:stCondLst>
                                    <p:cond delay="0"/>
                                  </p:stCondLst>
                                  <p:childTnLst>
                                    <p:animEffect transition="out" filter="barn(inVertical)">
                                      <p:cBhvr>
                                        <p:cTn id="26" dur="500"/>
                                        <p:tgtEl>
                                          <p:spTgt spid="5"/>
                                        </p:tgtEl>
                                      </p:cBhvr>
                                    </p:animEffect>
                                    <p:set>
                                      <p:cBhvr>
                                        <p:cTn id="27" dur="1" fill="hold">
                                          <p:stCondLst>
                                            <p:cond delay="499"/>
                                          </p:stCondLst>
                                        </p:cTn>
                                        <p:tgtEl>
                                          <p:spTgt spid="5"/>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21" presetClass="entr" presetSubtype="1" fill="hold" grpId="0"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wheel(1)">
                                      <p:cBhvr>
                                        <p:cTn id="32" dur="2000"/>
                                        <p:tgtEl>
                                          <p:spTgt spid="7"/>
                                        </p:tgtEl>
                                      </p:cBhvr>
                                    </p:animEffect>
                                  </p:childTnLst>
                                </p:cTn>
                              </p:par>
                            </p:childTnLst>
                          </p:cTn>
                        </p:par>
                      </p:childTnLst>
                    </p:cTn>
                  </p:par>
                  <p:par>
                    <p:cTn id="33" fill="hold">
                      <p:stCondLst>
                        <p:cond delay="indefinite"/>
                      </p:stCondLst>
                      <p:childTnLst>
                        <p:par>
                          <p:cTn id="34" fill="hold">
                            <p:stCondLst>
                              <p:cond delay="0"/>
                            </p:stCondLst>
                            <p:childTnLst>
                              <p:par>
                                <p:cTn id="35" presetID="6" presetClass="exit" presetSubtype="32" fill="hold" grpId="1" nodeType="clickEffect">
                                  <p:stCondLst>
                                    <p:cond delay="0"/>
                                  </p:stCondLst>
                                  <p:childTnLst>
                                    <p:animEffect transition="out" filter="circle(out)">
                                      <p:cBhvr>
                                        <p:cTn id="36" dur="2000"/>
                                        <p:tgtEl>
                                          <p:spTgt spid="7"/>
                                        </p:tgtEl>
                                      </p:cBhvr>
                                    </p:animEffect>
                                    <p:set>
                                      <p:cBhvr>
                                        <p:cTn id="37" dur="1" fill="hold">
                                          <p:stCondLst>
                                            <p:cond delay="19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3" grpId="1" build="p"/>
      <p:bldP spid="5" grpId="0"/>
      <p:bldP spid="5" grpId="1"/>
      <p:bldP spid="7" grpId="0"/>
      <p:bldP spid="7" grpId="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1F452B-4D44-4F80-A2FF-D823F6899648}"/>
              </a:ext>
            </a:extLst>
          </p:cNvPr>
          <p:cNvSpPr>
            <a:spLocks noGrp="1"/>
          </p:cNvSpPr>
          <p:nvPr>
            <p:ph type="title"/>
          </p:nvPr>
        </p:nvSpPr>
        <p:spPr/>
        <p:txBody>
          <a:bodyPr/>
          <a:lstStyle/>
          <a:p>
            <a:r>
              <a:rPr lang="en-US" b="1" dirty="0">
                <a:latin typeface="Calibri" panose="020F0502020204030204" pitchFamily="34" charset="0"/>
                <a:ea typeface="Calibri" panose="020F0502020204030204" pitchFamily="34" charset="0"/>
                <a:cs typeface="Phetsarath OT" panose="02000500000000020004" pitchFamily="2" charset="0"/>
              </a:rPr>
              <a:t>9. </a:t>
            </a:r>
            <a:r>
              <a:rPr lang="lo-LA" b="1" dirty="0">
                <a:effectLst/>
                <a:latin typeface="Calibri" panose="020F0502020204030204" pitchFamily="34" charset="0"/>
                <a:ea typeface="Calibri" panose="020F0502020204030204" pitchFamily="34" charset="0"/>
                <a:cs typeface="Phetsarath OT" panose="02000500000000020004" pitchFamily="2" charset="0"/>
              </a:rPr>
              <a:t>ເຄື່ອງມືໃນການຄົ້ວຄ້ວາ</a:t>
            </a:r>
            <a:endParaRPr lang="en-US" dirty="0"/>
          </a:p>
        </p:txBody>
      </p:sp>
      <p:sp>
        <p:nvSpPr>
          <p:cNvPr id="3" name="Content Placeholder 2">
            <a:extLst>
              <a:ext uri="{FF2B5EF4-FFF2-40B4-BE49-F238E27FC236}">
                <a16:creationId xmlns:a16="http://schemas.microsoft.com/office/drawing/2014/main" id="{EB475B39-AB6D-43C5-BC0E-E2B12C9D3FFC}"/>
              </a:ext>
            </a:extLst>
          </p:cNvPr>
          <p:cNvSpPr>
            <a:spLocks noGrp="1"/>
          </p:cNvSpPr>
          <p:nvPr>
            <p:ph idx="1"/>
          </p:nvPr>
        </p:nvSpPr>
        <p:spPr>
          <a:xfrm>
            <a:off x="1154954" y="2603500"/>
            <a:ext cx="8825659" cy="4254500"/>
          </a:xfrm>
        </p:spPr>
        <p:txBody>
          <a:bodyPr>
            <a:normAutofit/>
          </a:bodyPr>
          <a:lstStyle/>
          <a:p>
            <a:r>
              <a:rPr lang="en-US" dirty="0">
                <a:latin typeface="Phetsarath OT" panose="02000500000000020004" pitchFamily="2" charset="0"/>
                <a:cs typeface="Phetsarath OT" panose="02000500000000020004" pitchFamily="2" charset="0"/>
              </a:rPr>
              <a:t>9.1	</a:t>
            </a:r>
            <a:r>
              <a:rPr lang="lo-LA" sz="1800" b="1" dirty="0">
                <a:effectLst/>
                <a:latin typeface="Phetsarath OT" panose="02000500000000020004" pitchFamily="2" charset="0"/>
                <a:ea typeface="Calibri" panose="020F0502020204030204" pitchFamily="34" charset="0"/>
                <a:cs typeface="Phetsarath OT" panose="02000500000000020004" pitchFamily="2" charset="0"/>
              </a:rPr>
              <a:t> ເຄື່ອງມືທາງດ້ານ</a:t>
            </a:r>
            <a:r>
              <a:rPr lang="en-US" sz="1800" b="1" dirty="0">
                <a:effectLst/>
                <a:latin typeface="Phetsarath OT" panose="02000500000000020004" pitchFamily="2" charset="0"/>
                <a:ea typeface="Calibri" panose="020F0502020204030204" pitchFamily="34" charset="0"/>
                <a:cs typeface="Phetsarath OT" panose="02000500000000020004" pitchFamily="2" charset="0"/>
              </a:rPr>
              <a:t> Hardware</a:t>
            </a:r>
          </a:p>
          <a:p>
            <a:pPr marL="0" indent="0">
              <a:lnSpc>
                <a:spcPct val="120000"/>
              </a:lnSpc>
              <a:buNone/>
            </a:pPr>
            <a:r>
              <a:rPr lang="en-US" sz="1800" b="1" dirty="0">
                <a:effectLst/>
                <a:latin typeface="Phetsarath OT" panose="02000500000000020004" pitchFamily="2" charset="0"/>
                <a:ea typeface="Calibri" panose="020F0502020204030204" pitchFamily="34" charset="0"/>
                <a:cs typeface="Phetsarath OT" panose="02000500000000020004" pitchFamily="2" charset="0"/>
              </a:rPr>
              <a:t>		</a:t>
            </a:r>
            <a:r>
              <a:rPr lang="lo-LA" sz="1800" b="1" dirty="0">
                <a:effectLst/>
                <a:latin typeface="Phetsarath OT" panose="02000500000000020004" pitchFamily="2" charset="0"/>
                <a:ea typeface="Calibri" panose="020F0502020204030204" pitchFamily="34" charset="0"/>
                <a:cs typeface="Phetsarath OT" panose="02000500000000020004" pitchFamily="2" charset="0"/>
              </a:rPr>
              <a:t>ເ</a:t>
            </a:r>
            <a:r>
              <a:rPr lang="lo-LA" b="1" dirty="0">
                <a:latin typeface="Phetsarath OT" panose="02000500000000020004" pitchFamily="2" charset="0"/>
                <a:ea typeface="Calibri" panose="020F0502020204030204" pitchFamily="34" charset="0"/>
                <a:cs typeface="Phetsarath OT" panose="02000500000000020004" pitchFamily="2" charset="0"/>
              </a:rPr>
              <a:t>ຄື່ອງມືທາງດ້ານ </a:t>
            </a:r>
            <a:r>
              <a:rPr lang="en-US" b="1" dirty="0">
                <a:latin typeface="Phetsarath OT" panose="02000500000000020004" pitchFamily="2" charset="0"/>
                <a:ea typeface="Calibri" panose="020F0502020204030204" pitchFamily="34" charset="0"/>
                <a:cs typeface="Phetsarath OT" panose="02000500000000020004" pitchFamily="2" charset="0"/>
              </a:rPr>
              <a:t>Hardware </a:t>
            </a:r>
            <a:r>
              <a:rPr lang="lo-LA" b="1" dirty="0">
                <a:latin typeface="Phetsarath OT" panose="02000500000000020004" pitchFamily="2" charset="0"/>
                <a:ea typeface="Calibri" panose="020F0502020204030204" pitchFamily="34" charset="0"/>
                <a:cs typeface="Phetsarath OT" panose="02000500000000020004" pitchFamily="2" charset="0"/>
              </a:rPr>
              <a:t>ທີ່ໃຊ້ປະກອບໃນການເຮັດວຽກໃນຄັ້ງນີ້ປະກອບມີ:</a:t>
            </a:r>
          </a:p>
          <a:p>
            <a:pPr marL="0" indent="0">
              <a:lnSpc>
                <a:spcPct val="120000"/>
              </a:lnSpc>
              <a:buNone/>
            </a:pPr>
            <a:r>
              <a:rPr lang="lo-LA" b="1" dirty="0">
                <a:latin typeface="Phetsarath OT" panose="02000500000000020004" pitchFamily="2" charset="0"/>
                <a:ea typeface="Calibri" panose="020F0502020204030204" pitchFamily="34" charset="0"/>
                <a:cs typeface="Phetsarath OT" panose="02000500000000020004" pitchFamily="2" charset="0"/>
              </a:rPr>
              <a:t>	-	</a:t>
            </a:r>
            <a:r>
              <a:rPr lang="en-US" b="1" dirty="0" err="1">
                <a:latin typeface="Phetsarath OT" panose="02000500000000020004" pitchFamily="2" charset="0"/>
                <a:ea typeface="Calibri" panose="020F0502020204030204" pitchFamily="34" charset="0"/>
                <a:cs typeface="Phetsarath OT" panose="02000500000000020004" pitchFamily="2" charset="0"/>
              </a:rPr>
              <a:t>Notbook</a:t>
            </a:r>
            <a:r>
              <a:rPr lang="en-US" b="1" dirty="0">
                <a:latin typeface="Phetsarath OT" panose="02000500000000020004" pitchFamily="2" charset="0"/>
                <a:ea typeface="Calibri" panose="020F0502020204030204" pitchFamily="34" charset="0"/>
                <a:cs typeface="Phetsarath OT" panose="02000500000000020004" pitchFamily="2" charset="0"/>
              </a:rPr>
              <a:t> Computer Sony VAIO</a:t>
            </a:r>
          </a:p>
          <a:p>
            <a:pPr marL="0" indent="0">
              <a:lnSpc>
                <a:spcPct val="120000"/>
              </a:lnSpc>
              <a:buNone/>
            </a:pPr>
            <a:r>
              <a:rPr lang="en-US" sz="1800" b="1" dirty="0">
                <a:effectLst/>
                <a:latin typeface="Phetsarath OT" panose="02000500000000020004" pitchFamily="2" charset="0"/>
                <a:ea typeface="Calibri" panose="020F0502020204030204" pitchFamily="34" charset="0"/>
                <a:cs typeface="Phetsarath OT" panose="02000500000000020004" pitchFamily="2" charset="0"/>
              </a:rPr>
              <a:t>	-	Processor Intel(R) Cor (TM) i5-6200U CPU @ 2.30GHZ 2.40 GHZ</a:t>
            </a:r>
          </a:p>
          <a:p>
            <a:pPr marL="0" indent="0">
              <a:lnSpc>
                <a:spcPct val="120000"/>
              </a:lnSpc>
              <a:buNone/>
            </a:pPr>
            <a:r>
              <a:rPr lang="en-US" b="1" dirty="0">
                <a:latin typeface="Phetsarath OT" panose="02000500000000020004" pitchFamily="2" charset="0"/>
                <a:ea typeface="Calibri" panose="020F0502020204030204" pitchFamily="34" charset="0"/>
                <a:cs typeface="Phetsarath OT" panose="02000500000000020004" pitchFamily="2" charset="0"/>
              </a:rPr>
              <a:t>	-	RAM 16 GB</a:t>
            </a:r>
          </a:p>
          <a:p>
            <a:pPr marL="0" indent="0">
              <a:lnSpc>
                <a:spcPct val="120000"/>
              </a:lnSpc>
              <a:buNone/>
            </a:pPr>
            <a:r>
              <a:rPr lang="en-US" sz="1800" dirty="0">
                <a:effectLst/>
                <a:latin typeface="Phetsarath OT" panose="02000500000000020004" pitchFamily="2" charset="0"/>
                <a:ea typeface="Calibri" panose="020F0502020204030204" pitchFamily="34" charset="0"/>
                <a:cs typeface="Phetsarath OT" panose="02000500000000020004" pitchFamily="2" charset="0"/>
              </a:rPr>
              <a:t>	-	Operating System 64-bit</a:t>
            </a:r>
          </a:p>
        </p:txBody>
      </p:sp>
    </p:spTree>
    <p:extLst>
      <p:ext uri="{BB962C8B-B14F-4D97-AF65-F5344CB8AC3E}">
        <p14:creationId xmlns:p14="http://schemas.microsoft.com/office/powerpoint/2010/main" val="73393362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A5D97-BA72-474D-9B6C-E83C53665373}"/>
              </a:ext>
            </a:extLst>
          </p:cNvPr>
          <p:cNvSpPr>
            <a:spLocks noGrp="1"/>
          </p:cNvSpPr>
          <p:nvPr>
            <p:ph type="title"/>
          </p:nvPr>
        </p:nvSpPr>
        <p:spPr/>
        <p:txBody>
          <a:bodyPr/>
          <a:lstStyle/>
          <a:p>
            <a:r>
              <a:rPr lang="en-US" dirty="0"/>
              <a:t>9.2	</a:t>
            </a:r>
            <a:r>
              <a:rPr lang="lo-LA" sz="3600" b="1" dirty="0">
                <a:effectLst/>
                <a:latin typeface="Calibri" panose="020F0502020204030204" pitchFamily="34" charset="0"/>
                <a:ea typeface="Calibri" panose="020F0502020204030204" pitchFamily="34" charset="0"/>
                <a:cs typeface="Phetsarath OT" panose="02000500000000020004" pitchFamily="2" charset="0"/>
              </a:rPr>
              <a:t> ເຄື່ອງມືທາງດ້ານ</a:t>
            </a:r>
            <a:r>
              <a:rPr lang="en-US" sz="3600" b="1" dirty="0">
                <a:effectLst/>
                <a:latin typeface="Phetsarath OT" panose="02000500000000020004" pitchFamily="2" charset="0"/>
                <a:ea typeface="Calibri" panose="020F0502020204030204" pitchFamily="34" charset="0"/>
                <a:cs typeface="DokChampa" panose="020B0604020202020204" pitchFamily="34" charset="-34"/>
              </a:rPr>
              <a:t> Software</a:t>
            </a:r>
            <a:endParaRPr lang="en-US" dirty="0"/>
          </a:p>
        </p:txBody>
      </p:sp>
      <p:sp>
        <p:nvSpPr>
          <p:cNvPr id="3" name="Content Placeholder 2">
            <a:extLst>
              <a:ext uri="{FF2B5EF4-FFF2-40B4-BE49-F238E27FC236}">
                <a16:creationId xmlns:a16="http://schemas.microsoft.com/office/drawing/2014/main" id="{978592C7-54EF-4B72-A066-168540BDC1A5}"/>
              </a:ext>
            </a:extLst>
          </p:cNvPr>
          <p:cNvSpPr>
            <a:spLocks noGrp="1"/>
          </p:cNvSpPr>
          <p:nvPr>
            <p:ph idx="1"/>
          </p:nvPr>
        </p:nvSpPr>
        <p:spPr>
          <a:xfrm>
            <a:off x="1154954" y="2422358"/>
            <a:ext cx="8825659" cy="3930316"/>
          </a:xfrm>
        </p:spPr>
        <p:txBody>
          <a:bodyPr>
            <a:noAutofit/>
          </a:bodyPr>
          <a:lstStyle/>
          <a:p>
            <a:pPr marL="1143000" marR="0" algn="just">
              <a:lnSpc>
                <a:spcPct val="107000"/>
              </a:lnSpc>
              <a:spcBef>
                <a:spcPts val="1200"/>
              </a:spcBef>
              <a:spcAft>
                <a:spcPts val="800"/>
              </a:spcAft>
            </a:pPr>
            <a:r>
              <a:rPr lang="lo-LA" sz="2000" dirty="0">
                <a:effectLst/>
                <a:latin typeface="Phetsarath OT" panose="02000500000000020004" pitchFamily="2" charset="0"/>
                <a:ea typeface="Calibri" panose="020F0502020204030204" pitchFamily="34" charset="0"/>
                <a:cs typeface="Phetsarath OT" panose="02000500000000020004" pitchFamily="2" charset="0"/>
              </a:rPr>
              <a:t>ເຄື່ອງມືທາງດ້ານ </a:t>
            </a:r>
            <a:r>
              <a:rPr lang="en-US" sz="2000" dirty="0">
                <a:effectLst/>
                <a:latin typeface="Phetsarath OT" panose="02000500000000020004" pitchFamily="2" charset="0"/>
                <a:ea typeface="Calibri" panose="020F0502020204030204" pitchFamily="34" charset="0"/>
                <a:cs typeface="Phetsarath OT" panose="02000500000000020004" pitchFamily="2" charset="0"/>
              </a:rPr>
              <a:t>Software</a:t>
            </a:r>
            <a:r>
              <a:rPr lang="lo-LA" sz="2000" dirty="0">
                <a:effectLst/>
                <a:latin typeface="Phetsarath OT" panose="02000500000000020004" pitchFamily="2" charset="0"/>
                <a:ea typeface="Calibri" panose="020F0502020204030204" pitchFamily="34" charset="0"/>
                <a:cs typeface="Phetsarath OT" panose="02000500000000020004" pitchFamily="2" charset="0"/>
              </a:rPr>
              <a:t> ທີ່ໃຊ້ປະກອບໃນການເຮັດວຽກໃນຄັ້ງນີ້ປະກອບມີ:</a:t>
            </a:r>
            <a:endParaRPr lang="en-US" sz="2000" dirty="0">
              <a:effectLst/>
              <a:latin typeface="Phetsarath OT" panose="02000500000000020004" pitchFamily="2" charset="0"/>
              <a:ea typeface="Calibri" panose="020F0502020204030204" pitchFamily="34" charset="0"/>
              <a:cs typeface="Phetsarath OT" panose="02000500000000020004" pitchFamily="2" charset="0"/>
            </a:endParaRPr>
          </a:p>
          <a:p>
            <a:pPr marL="342900" marR="0" lvl="0" indent="-342900" algn="just">
              <a:lnSpc>
                <a:spcPct val="107000"/>
              </a:lnSpc>
              <a:spcBef>
                <a:spcPts val="1200"/>
              </a:spcBef>
              <a:spcAft>
                <a:spcPts val="800"/>
              </a:spcAft>
              <a:buFont typeface="Phetsarath OT" panose="02000500000000020004" pitchFamily="2" charset="0"/>
              <a:buChar char="-"/>
            </a:pPr>
            <a:r>
              <a:rPr lang="en-US" sz="2000" dirty="0">
                <a:effectLst/>
                <a:latin typeface="Phetsarath OT" panose="02000500000000020004" pitchFamily="2" charset="0"/>
                <a:ea typeface="Calibri" panose="020F0502020204030204" pitchFamily="34" charset="0"/>
                <a:cs typeface="Phetsarath OT" panose="02000500000000020004" pitchFamily="2" charset="0"/>
              </a:rPr>
              <a:t>Microsoft Windows 10 Professional 64bitG</a:t>
            </a:r>
          </a:p>
          <a:p>
            <a:pPr marL="342900" marR="0" lvl="0" indent="-342900" algn="just">
              <a:lnSpc>
                <a:spcPct val="107000"/>
              </a:lnSpc>
              <a:spcBef>
                <a:spcPts val="1200"/>
              </a:spcBef>
              <a:spcAft>
                <a:spcPts val="800"/>
              </a:spcAft>
              <a:buFont typeface="Phetsarath OT" panose="02000500000000020004" pitchFamily="2" charset="0"/>
              <a:buChar char="-"/>
            </a:pPr>
            <a:r>
              <a:rPr lang="en-US" sz="2000" dirty="0">
                <a:effectLst/>
                <a:latin typeface="Phetsarath OT" panose="02000500000000020004" pitchFamily="2" charset="0"/>
                <a:ea typeface="Calibri" panose="020F0502020204030204" pitchFamily="34" charset="0"/>
                <a:cs typeface="Phetsarath OT" panose="02000500000000020004" pitchFamily="2" charset="0"/>
              </a:rPr>
              <a:t>Microsoft Visio Studio 2019.</a:t>
            </a:r>
          </a:p>
          <a:p>
            <a:pPr marL="342900" marR="0" lvl="0" indent="-342900" algn="just">
              <a:lnSpc>
                <a:spcPct val="107000"/>
              </a:lnSpc>
              <a:spcBef>
                <a:spcPts val="1200"/>
              </a:spcBef>
              <a:spcAft>
                <a:spcPts val="800"/>
              </a:spcAft>
              <a:buFont typeface="Phetsarath OT" panose="02000500000000020004" pitchFamily="2" charset="0"/>
              <a:buChar char="-"/>
            </a:pPr>
            <a:r>
              <a:rPr lang="en-US" sz="2000" dirty="0">
                <a:effectLst/>
                <a:latin typeface="Phetsarath OT" panose="02000500000000020004" pitchFamily="2" charset="0"/>
                <a:ea typeface="Calibri" panose="020F0502020204030204" pitchFamily="34" charset="0"/>
                <a:cs typeface="Phetsarath OT" panose="02000500000000020004" pitchFamily="2" charset="0"/>
              </a:rPr>
              <a:t>Microsoft SQL Server 2019.</a:t>
            </a:r>
          </a:p>
          <a:p>
            <a:pPr marL="342900" marR="0" lvl="0" indent="-342900" algn="just">
              <a:lnSpc>
                <a:spcPct val="107000"/>
              </a:lnSpc>
              <a:spcBef>
                <a:spcPts val="1200"/>
              </a:spcBef>
              <a:spcAft>
                <a:spcPts val="800"/>
              </a:spcAft>
              <a:buFont typeface="Phetsarath OT" panose="02000500000000020004" pitchFamily="2" charset="0"/>
              <a:buChar char="-"/>
            </a:pPr>
            <a:r>
              <a:rPr lang="en-US" sz="2000" dirty="0">
                <a:effectLst/>
                <a:latin typeface="Phetsarath OT" panose="02000500000000020004" pitchFamily="2" charset="0"/>
                <a:ea typeface="Calibri" panose="020F0502020204030204" pitchFamily="34" charset="0"/>
                <a:cs typeface="Phetsarath OT" panose="02000500000000020004" pitchFamily="2" charset="0"/>
              </a:rPr>
              <a:t>Microsoft Office Professional Plus 2019.</a:t>
            </a:r>
          </a:p>
          <a:p>
            <a:pPr marL="342900" marR="0" lvl="0" indent="-342900" algn="just">
              <a:lnSpc>
                <a:spcPct val="107000"/>
              </a:lnSpc>
              <a:spcBef>
                <a:spcPts val="1200"/>
              </a:spcBef>
              <a:spcAft>
                <a:spcPts val="800"/>
              </a:spcAft>
              <a:buFont typeface="Phetsarath OT" panose="02000500000000020004" pitchFamily="2" charset="0"/>
              <a:buChar char="-"/>
            </a:pPr>
            <a:r>
              <a:rPr lang="en-US" sz="2000" dirty="0">
                <a:effectLst/>
                <a:latin typeface="Phetsarath OT" panose="02000500000000020004" pitchFamily="2" charset="0"/>
                <a:ea typeface="Calibri" panose="020F0502020204030204" pitchFamily="34" charset="0"/>
                <a:cs typeface="Phetsarath OT" panose="02000500000000020004" pitchFamily="2" charset="0"/>
              </a:rPr>
              <a:t>Microsoft Visio 2019.</a:t>
            </a:r>
          </a:p>
          <a:p>
            <a:pPr marL="342900" marR="0" lvl="0" indent="-342900" algn="just">
              <a:lnSpc>
                <a:spcPct val="107000"/>
              </a:lnSpc>
              <a:spcBef>
                <a:spcPts val="1200"/>
              </a:spcBef>
              <a:spcAft>
                <a:spcPts val="800"/>
              </a:spcAft>
              <a:buFont typeface="Phetsarath OT" panose="02000500000000020004" pitchFamily="2" charset="0"/>
              <a:buChar char="-"/>
            </a:pPr>
            <a:r>
              <a:rPr lang="en-US" sz="2000" dirty="0">
                <a:effectLst/>
                <a:latin typeface="Phetsarath OT" panose="02000500000000020004" pitchFamily="2" charset="0"/>
                <a:ea typeface="Calibri" panose="020F0502020204030204" pitchFamily="34" charset="0"/>
                <a:cs typeface="Phetsarath OT" panose="02000500000000020004" pitchFamily="2" charset="0"/>
              </a:rPr>
              <a:t>Crystal Report.</a:t>
            </a:r>
          </a:p>
        </p:txBody>
      </p:sp>
    </p:spTree>
    <p:extLst>
      <p:ext uri="{BB962C8B-B14F-4D97-AF65-F5344CB8AC3E}">
        <p14:creationId xmlns:p14="http://schemas.microsoft.com/office/powerpoint/2010/main" val="132406161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05EE60-BD4C-445C-B801-0EBCE94DF6D5}"/>
              </a:ext>
            </a:extLst>
          </p:cNvPr>
          <p:cNvSpPr>
            <a:spLocks noGrp="1"/>
          </p:cNvSpPr>
          <p:nvPr>
            <p:ph type="title"/>
          </p:nvPr>
        </p:nvSpPr>
        <p:spPr/>
        <p:txBody>
          <a:bodyPr/>
          <a:lstStyle/>
          <a:p>
            <a:r>
              <a:rPr lang="en-US" dirty="0"/>
              <a:t>9.3 </a:t>
            </a:r>
            <a:r>
              <a:rPr lang="lo-LA" sz="3600" b="1" dirty="0">
                <a:effectLst/>
                <a:latin typeface="Calibri" panose="020F0502020204030204" pitchFamily="34" charset="0"/>
                <a:ea typeface="Calibri" panose="020F0502020204030204" pitchFamily="34" charset="0"/>
                <a:cs typeface="Phetsarath OT" panose="02000500000000020004" pitchFamily="2" charset="0"/>
              </a:rPr>
              <a:t>ເຄື່ອງມືທີ່ໃຊ້ໃນການເອົາຂໍ້ມູນ</a:t>
            </a:r>
            <a:endParaRPr lang="en-US" dirty="0"/>
          </a:p>
        </p:txBody>
      </p:sp>
      <p:sp>
        <p:nvSpPr>
          <p:cNvPr id="3" name="Content Placeholder 2">
            <a:extLst>
              <a:ext uri="{FF2B5EF4-FFF2-40B4-BE49-F238E27FC236}">
                <a16:creationId xmlns:a16="http://schemas.microsoft.com/office/drawing/2014/main" id="{4F84B0F4-E998-4536-BDC8-1F4189E88597}"/>
              </a:ext>
            </a:extLst>
          </p:cNvPr>
          <p:cNvSpPr>
            <a:spLocks noGrp="1"/>
          </p:cNvSpPr>
          <p:nvPr>
            <p:ph idx="1"/>
          </p:nvPr>
        </p:nvSpPr>
        <p:spPr/>
        <p:txBody>
          <a:bodyPr>
            <a:normAutofit/>
          </a:bodyPr>
          <a:lstStyle/>
          <a:p>
            <a:r>
              <a:rPr lang="lo-LA" sz="2000" b="1" dirty="0">
                <a:effectLst/>
                <a:latin typeface="Phetsarath OT" panose="02000500000000020004" pitchFamily="2" charset="0"/>
                <a:cs typeface="Phetsarath OT" panose="02000500000000020004" pitchFamily="2" charset="0"/>
              </a:rPr>
              <a:t>ເຄື່ອງມືທີ່ໃຊ້ໃນການເອົາຂໍ້ມູນໃນຄັ້ງນີ້ພວກເຮົາໄດ້ໃຊ້ວິທີໃນການສຳພາດກັບເຈົ້າຂອງຮ້ານປະກອບມີ: ບີກ, ເຈ້ຍ,</a:t>
            </a:r>
            <a:r>
              <a:rPr lang="en-US" sz="2000" b="1" dirty="0">
                <a:effectLst/>
                <a:latin typeface="Phetsarath OT" panose="02000500000000020004" pitchFamily="2" charset="0"/>
                <a:cs typeface="Phetsarath OT" panose="02000500000000020004" pitchFamily="2" charset="0"/>
              </a:rPr>
              <a:t>HUAWEI Assistant</a:t>
            </a:r>
            <a:r>
              <a:rPr lang="lo-LA" sz="2000" b="1" dirty="0">
                <a:effectLst/>
                <a:latin typeface="Phetsarath OT" panose="02000500000000020004" pitchFamily="2" charset="0"/>
                <a:cs typeface="Phetsarath OT" panose="02000500000000020004" pitchFamily="2" charset="0"/>
              </a:rPr>
              <a:t> </a:t>
            </a:r>
            <a:r>
              <a:rPr lang="en-US" sz="2000" b="1" dirty="0">
                <a:effectLst/>
                <a:latin typeface="Phetsarath OT" panose="02000500000000020004" pitchFamily="2" charset="0"/>
                <a:cs typeface="Phetsarath OT" panose="02000500000000020004" pitchFamily="2" charset="0"/>
              </a:rPr>
              <a:t>Y</a:t>
            </a:r>
            <a:r>
              <a:rPr lang="lo-LA" sz="2000" b="1" dirty="0">
                <a:effectLst/>
                <a:latin typeface="Phetsarath OT" panose="02000500000000020004" pitchFamily="2" charset="0"/>
                <a:cs typeface="Phetsarath OT" panose="02000500000000020004" pitchFamily="2" charset="0"/>
              </a:rPr>
              <a:t>6</a:t>
            </a:r>
            <a:r>
              <a:rPr lang="en-US" sz="2000" b="1" dirty="0">
                <a:effectLst/>
                <a:latin typeface="Phetsarath OT" panose="02000500000000020004" pitchFamily="2" charset="0"/>
                <a:cs typeface="Phetsarath OT" panose="02000500000000020004" pitchFamily="2" charset="0"/>
              </a:rPr>
              <a:t>P</a:t>
            </a:r>
            <a:r>
              <a:rPr lang="lo-LA" sz="2000" b="1" dirty="0">
                <a:effectLst/>
                <a:latin typeface="Phetsarath OT" panose="02000500000000020004" pitchFamily="2" charset="0"/>
                <a:cs typeface="Phetsarath OT" panose="02000500000000020004" pitchFamily="2" charset="0"/>
              </a:rPr>
              <a:t> ເພື່ອຈົດບັນທືກຂໍ້ມູນ, ຂັ້ນຕອນໃນການເຮັດວຽກ ແລະ ວິທີການຕ່າງໆ.</a:t>
            </a:r>
            <a:endParaRPr lang="en-US" sz="2000" dirty="0">
              <a:latin typeface="Phetsarath OT" panose="02000500000000020004" pitchFamily="2" charset="0"/>
              <a:cs typeface="Phetsarath OT" panose="02000500000000020004" pitchFamily="2" charset="0"/>
            </a:endParaRPr>
          </a:p>
        </p:txBody>
      </p:sp>
    </p:spTree>
    <p:extLst>
      <p:ext uri="{BB962C8B-B14F-4D97-AF65-F5344CB8AC3E}">
        <p14:creationId xmlns:p14="http://schemas.microsoft.com/office/powerpoint/2010/main" val="252608185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965C5B-4EC5-47CB-9177-D476E94CEF49}"/>
              </a:ext>
            </a:extLst>
          </p:cNvPr>
          <p:cNvSpPr>
            <a:spLocks noGrp="1"/>
          </p:cNvSpPr>
          <p:nvPr>
            <p:ph type="title"/>
          </p:nvPr>
        </p:nvSpPr>
        <p:spPr/>
        <p:txBody>
          <a:bodyPr/>
          <a:lstStyle/>
          <a:p>
            <a:r>
              <a:rPr lang="en-US" dirty="0">
                <a:latin typeface="Phetsarath OT" panose="02000500000000020004" pitchFamily="2" charset="0"/>
                <a:cs typeface="Phetsarath OT" panose="02000500000000020004" pitchFamily="2" charset="0"/>
              </a:rPr>
              <a:t>10. </a:t>
            </a:r>
            <a:r>
              <a:rPr lang="lo-LA" dirty="0">
                <a:latin typeface="Phetsarath OT" panose="02000500000000020004" pitchFamily="2" charset="0"/>
                <a:cs typeface="Phetsarath OT" panose="02000500000000020004" pitchFamily="2" charset="0"/>
              </a:rPr>
              <a:t>ເອກະສານອ້າງອີງ</a:t>
            </a:r>
            <a:endParaRPr lang="en-US" dirty="0">
              <a:latin typeface="Phetsarath OT" panose="02000500000000020004" pitchFamily="2" charset="0"/>
              <a:cs typeface="Phetsarath OT" panose="02000500000000020004" pitchFamily="2" charset="0"/>
            </a:endParaRPr>
          </a:p>
        </p:txBody>
      </p:sp>
      <p:sp>
        <p:nvSpPr>
          <p:cNvPr id="3" name="Content Placeholder 2">
            <a:extLst>
              <a:ext uri="{FF2B5EF4-FFF2-40B4-BE49-F238E27FC236}">
                <a16:creationId xmlns:a16="http://schemas.microsoft.com/office/drawing/2014/main" id="{80007B0B-805E-488A-8FE5-713CF941E086}"/>
              </a:ext>
            </a:extLst>
          </p:cNvPr>
          <p:cNvSpPr>
            <a:spLocks noGrp="1"/>
          </p:cNvSpPr>
          <p:nvPr>
            <p:ph idx="1"/>
          </p:nvPr>
        </p:nvSpPr>
        <p:spPr>
          <a:xfrm>
            <a:off x="1154954" y="2390274"/>
            <a:ext cx="10668078" cy="4154904"/>
          </a:xfrm>
        </p:spPr>
        <p:txBody>
          <a:bodyPr>
            <a:normAutofit lnSpcReduction="10000"/>
          </a:bodyPr>
          <a:lstStyle/>
          <a:p>
            <a:pPr marL="0" marR="0" indent="0">
              <a:lnSpc>
                <a:spcPct val="107000"/>
              </a:lnSpc>
              <a:spcBef>
                <a:spcPts val="1200"/>
              </a:spcBef>
              <a:spcAft>
                <a:spcPts val="800"/>
              </a:spcAft>
              <a:buNone/>
            </a:pPr>
            <a:r>
              <a:rPr lang="en-US" sz="1800" dirty="0">
                <a:effectLst/>
                <a:latin typeface="Calibri" panose="020F0502020204030204" pitchFamily="34" charset="0"/>
                <a:ea typeface="Calibri" panose="020F0502020204030204" pitchFamily="34" charset="0"/>
                <a:cs typeface="Phetsarath OT" panose="02000500000000020004" pitchFamily="2" charset="0"/>
              </a:rPr>
              <a:t>	</a:t>
            </a:r>
            <a:r>
              <a:rPr lang="lo-LA" sz="1800" dirty="0">
                <a:effectLst/>
                <a:latin typeface="Calibri" panose="020F0502020204030204" pitchFamily="34" charset="0"/>
                <a:ea typeface="Calibri" panose="020F0502020204030204" pitchFamily="34" charset="0"/>
                <a:cs typeface="Phetsarath OT" panose="02000500000000020004" pitchFamily="2" charset="0"/>
              </a:rPr>
              <a:t>ສົມມິດ ທຸມມະລີ ແລະ ອາມອນ ຈັນທະພາວົງ.(2012).</a:t>
            </a:r>
            <a:r>
              <a:rPr lang="lo-LA" sz="1800" i="1" dirty="0">
                <a:effectLst/>
                <a:latin typeface="Calibri" panose="020F0502020204030204" pitchFamily="34" charset="0"/>
                <a:ea typeface="Calibri" panose="020F0502020204030204" pitchFamily="34" charset="0"/>
                <a:cs typeface="Phetsarath OT" panose="02000500000000020004" pitchFamily="2" charset="0"/>
              </a:rPr>
              <a:t>ວິເຄາະ ແລະ ອອກແບບລະບົບ</a:t>
            </a:r>
            <a:r>
              <a:rPr lang="lo-LA" sz="1800" dirty="0">
                <a:effectLst/>
                <a:latin typeface="Calibri" panose="020F0502020204030204" pitchFamily="34" charset="0"/>
                <a:ea typeface="Calibri" panose="020F0502020204030204" pitchFamily="34" charset="0"/>
                <a:cs typeface="Phetsarath OT" panose="02000500000000020004" pitchFamily="2" charset="0"/>
              </a:rPr>
              <a:t>.ນະຄອນຫຼວງວຽງ	ຈັນ: ຄະນະວິທະຍາສາດທຳມະຊາດ,ມະຫາວິທະຍາໄລແຫ່ງຊາດ.</a:t>
            </a:r>
            <a:endParaRPr lang="en-US" sz="1800" dirty="0">
              <a:effectLst/>
              <a:latin typeface="Calibri" panose="020F0502020204030204" pitchFamily="34" charset="0"/>
              <a:ea typeface="Calibri" panose="020F0502020204030204" pitchFamily="34" charset="0"/>
              <a:cs typeface="DokChampa" panose="020B0604020202020204" pitchFamily="34" charset="-34"/>
            </a:endParaRPr>
          </a:p>
          <a:p>
            <a:pPr marL="0" marR="0" indent="0">
              <a:lnSpc>
                <a:spcPct val="107000"/>
              </a:lnSpc>
              <a:spcBef>
                <a:spcPts val="1200"/>
              </a:spcBef>
              <a:spcAft>
                <a:spcPts val="800"/>
              </a:spcAft>
              <a:buNone/>
            </a:pPr>
            <a:r>
              <a:rPr lang="en-US" sz="1800" dirty="0">
                <a:effectLst/>
                <a:latin typeface="Calibri" panose="020F0502020204030204" pitchFamily="34" charset="0"/>
                <a:ea typeface="Calibri" panose="020F0502020204030204" pitchFamily="34" charset="0"/>
                <a:cs typeface="Phetsarath OT" panose="02000500000000020004" pitchFamily="2" charset="0"/>
              </a:rPr>
              <a:t>	</a:t>
            </a:r>
            <a:r>
              <a:rPr lang="lo-LA" sz="1800" dirty="0">
                <a:effectLst/>
                <a:latin typeface="Calibri" panose="020F0502020204030204" pitchFamily="34" charset="0"/>
                <a:ea typeface="Calibri" panose="020F0502020204030204" pitchFamily="34" charset="0"/>
                <a:cs typeface="Phetsarath OT" panose="02000500000000020004" pitchFamily="2" charset="0"/>
              </a:rPr>
              <a:t>ສົມມິດ ທຸມມາລີ ແລະ ກົງໃຈ ສິສຸຣາດ.(2013).</a:t>
            </a:r>
            <a:r>
              <a:rPr lang="lo-LA" sz="1800" i="1" dirty="0">
                <a:effectLst/>
                <a:latin typeface="Calibri" panose="020F0502020204030204" pitchFamily="34" charset="0"/>
                <a:ea typeface="Calibri" panose="020F0502020204030204" pitchFamily="34" charset="0"/>
                <a:cs typeface="Phetsarath OT" panose="02000500000000020004" pitchFamily="2" charset="0"/>
              </a:rPr>
              <a:t>ລະບົບຖານຂໍ້ມູນ.</a:t>
            </a:r>
            <a:r>
              <a:rPr lang="lo-LA" sz="1800" dirty="0">
                <a:effectLst/>
                <a:latin typeface="Calibri" panose="020F0502020204030204" pitchFamily="34" charset="0"/>
                <a:ea typeface="Calibri" panose="020F0502020204030204" pitchFamily="34" charset="0"/>
                <a:cs typeface="Phetsarath OT" panose="02000500000000020004" pitchFamily="2" charset="0"/>
              </a:rPr>
              <a:t>ນະຄອນຫຼວງວຽງຈັນ: ຄະນະ	ວິທະຍາສາດທຳມະຊາດ,ມະຫາວິທະຍາໄລແຫ່ງຊາດ.</a:t>
            </a:r>
            <a:endParaRPr lang="en-US" sz="1800" dirty="0">
              <a:effectLst/>
              <a:latin typeface="Calibri" panose="020F0502020204030204" pitchFamily="34" charset="0"/>
              <a:ea typeface="Calibri" panose="020F0502020204030204" pitchFamily="34" charset="0"/>
              <a:cs typeface="DokChampa" panose="020B0604020202020204" pitchFamily="34" charset="-34"/>
            </a:endParaRPr>
          </a:p>
          <a:p>
            <a:pPr marL="0" marR="0" indent="0">
              <a:lnSpc>
                <a:spcPct val="107000"/>
              </a:lnSpc>
              <a:spcBef>
                <a:spcPts val="1200"/>
              </a:spcBef>
              <a:spcAft>
                <a:spcPts val="800"/>
              </a:spcAft>
              <a:buNone/>
            </a:pPr>
            <a:r>
              <a:rPr lang="en-US" sz="1800" dirty="0">
                <a:effectLst/>
                <a:latin typeface="Calibri" panose="020F0502020204030204" pitchFamily="34" charset="0"/>
                <a:ea typeface="Calibri" panose="020F0502020204030204" pitchFamily="34" charset="0"/>
                <a:cs typeface="Phetsarath OT" panose="02000500000000020004" pitchFamily="2" charset="0"/>
              </a:rPr>
              <a:t>	</a:t>
            </a:r>
            <a:r>
              <a:rPr lang="lo-LA" sz="1800" dirty="0">
                <a:effectLst/>
                <a:latin typeface="Calibri" panose="020F0502020204030204" pitchFamily="34" charset="0"/>
                <a:ea typeface="Calibri" panose="020F0502020204030204" pitchFamily="34" charset="0"/>
                <a:cs typeface="Phetsarath OT" panose="02000500000000020004" pitchFamily="2" charset="0"/>
              </a:rPr>
              <a:t>ອໍຣະຍາປຮິຊາພານິດ.(ພ. ສ 2557).</a:t>
            </a:r>
            <a:r>
              <a:rPr lang="lo-LA" sz="1800" i="1" dirty="0">
                <a:effectLst/>
                <a:latin typeface="Calibri" panose="020F0502020204030204" pitchFamily="34" charset="0"/>
                <a:ea typeface="Calibri" panose="020F0502020204030204" pitchFamily="34" charset="0"/>
                <a:cs typeface="Phetsarath OT" panose="02000500000000020004" pitchFamily="2" charset="0"/>
              </a:rPr>
              <a:t>ຄູ່ມືຮຽນການວີເຄາະ ແລະ ອອກແບບບົບສະບັບສົມບູນ.</a:t>
            </a:r>
            <a:r>
              <a:rPr lang="lo-LA" sz="1800" dirty="0">
                <a:effectLst/>
                <a:latin typeface="Calibri" panose="020F0502020204030204" pitchFamily="34" charset="0"/>
                <a:ea typeface="Calibri" panose="020F0502020204030204" pitchFamily="34" charset="0"/>
                <a:cs typeface="Phetsarath OT" panose="02000500000000020004" pitchFamily="2" charset="0"/>
              </a:rPr>
              <a:t>ນົນ</a:t>
            </a:r>
            <a:endParaRPr lang="en-US" sz="1800" dirty="0">
              <a:effectLst/>
              <a:latin typeface="Calibri" panose="020F0502020204030204" pitchFamily="34" charset="0"/>
              <a:ea typeface="Calibri" panose="020F0502020204030204" pitchFamily="34" charset="0"/>
              <a:cs typeface="DokChampa" panose="020B0604020202020204" pitchFamily="34" charset="-34"/>
            </a:endParaRPr>
          </a:p>
          <a:p>
            <a:pPr marL="0" marR="0" indent="0">
              <a:lnSpc>
                <a:spcPct val="107000"/>
              </a:lnSpc>
              <a:spcBef>
                <a:spcPts val="1200"/>
              </a:spcBef>
              <a:spcAft>
                <a:spcPts val="800"/>
              </a:spcAft>
              <a:buNone/>
            </a:pPr>
            <a:r>
              <a:rPr lang="lo-LA" sz="1800" dirty="0">
                <a:effectLst/>
                <a:latin typeface="Calibri" panose="020F0502020204030204" pitchFamily="34" charset="0"/>
                <a:ea typeface="Calibri" panose="020F0502020204030204" pitchFamily="34" charset="0"/>
                <a:cs typeface="Phetsarath OT" panose="02000500000000020004" pitchFamily="2" charset="0"/>
              </a:rPr>
              <a:t>ທະບູລີ:ບໍລິສັດໄອດີຊີພຣິມຽມຈຳກັດ.</a:t>
            </a:r>
            <a:endParaRPr lang="en-US" sz="1800" dirty="0">
              <a:effectLst/>
              <a:latin typeface="Calibri" panose="020F0502020204030204" pitchFamily="34" charset="0"/>
              <a:ea typeface="Calibri" panose="020F0502020204030204" pitchFamily="34" charset="0"/>
              <a:cs typeface="DokChampa" panose="020B0604020202020204" pitchFamily="34" charset="-34"/>
            </a:endParaRPr>
          </a:p>
          <a:p>
            <a:pPr marL="0" marR="0" indent="0">
              <a:lnSpc>
                <a:spcPct val="107000"/>
              </a:lnSpc>
              <a:spcBef>
                <a:spcPts val="1200"/>
              </a:spcBef>
              <a:spcAft>
                <a:spcPts val="800"/>
              </a:spcAft>
              <a:buNone/>
            </a:pPr>
            <a:r>
              <a:rPr lang="en-US" sz="1800" dirty="0">
                <a:effectLst/>
                <a:latin typeface="Calibri" panose="020F0502020204030204" pitchFamily="34" charset="0"/>
                <a:ea typeface="Calibri" panose="020F0502020204030204" pitchFamily="34" charset="0"/>
                <a:cs typeface="Phetsarath OT" panose="02000500000000020004" pitchFamily="2" charset="0"/>
              </a:rPr>
              <a:t>	</a:t>
            </a:r>
            <a:r>
              <a:rPr lang="lo-LA" sz="1800" dirty="0">
                <a:effectLst/>
                <a:latin typeface="Calibri" panose="020F0502020204030204" pitchFamily="34" charset="0"/>
                <a:ea typeface="Calibri" panose="020F0502020204030204" pitchFamily="34" charset="0"/>
                <a:cs typeface="Phetsarath OT" panose="02000500000000020004" pitchFamily="2" charset="0"/>
              </a:rPr>
              <a:t>ດາ ແກ້ວມະນີວົງພ້ອມດ້ວຍຍຄະນະສືກສາ.(2018).ບົດໂຄງການຈົບຊັ້ນປະລິນຍາຕິວິທະຍາສາດ: </a:t>
            </a:r>
            <a:r>
              <a:rPr lang="lo-LA" sz="1800" i="1" dirty="0">
                <a:effectLst/>
                <a:latin typeface="Calibri" panose="020F0502020204030204" pitchFamily="34" charset="0"/>
                <a:ea typeface="Calibri" panose="020F0502020204030204" pitchFamily="34" charset="0"/>
                <a:cs typeface="Phetsarath OT" panose="02000500000000020004" pitchFamily="2" charset="0"/>
              </a:rPr>
              <a:t>ລະບົບບໍ	ຫານການຂາຍເບ້ຍໄມ້ຮ້ານຈັນຟອງ.</a:t>
            </a:r>
            <a:endParaRPr lang="en-US" sz="1800" dirty="0">
              <a:effectLst/>
              <a:latin typeface="Calibri" panose="020F0502020204030204" pitchFamily="34" charset="0"/>
              <a:ea typeface="Calibri" panose="020F0502020204030204" pitchFamily="34" charset="0"/>
              <a:cs typeface="DokChampa" panose="020B0604020202020204" pitchFamily="34" charset="-34"/>
            </a:endParaRPr>
          </a:p>
          <a:p>
            <a:pPr marL="0" marR="0" indent="0">
              <a:lnSpc>
                <a:spcPct val="107000"/>
              </a:lnSpc>
              <a:spcBef>
                <a:spcPts val="1200"/>
              </a:spcBef>
              <a:spcAft>
                <a:spcPts val="800"/>
              </a:spcAft>
              <a:buNone/>
            </a:pPr>
            <a:r>
              <a:rPr lang="en-US" sz="1800" dirty="0">
                <a:effectLst/>
                <a:latin typeface="Calibri" panose="020F0502020204030204" pitchFamily="34" charset="0"/>
                <a:ea typeface="Calibri" panose="020F0502020204030204" pitchFamily="34" charset="0"/>
                <a:cs typeface="Phetsarath OT" panose="02000500000000020004" pitchFamily="2" charset="0"/>
              </a:rPr>
              <a:t>	</a:t>
            </a:r>
            <a:r>
              <a:rPr lang="lo-LA" sz="1800" dirty="0">
                <a:effectLst/>
                <a:latin typeface="Calibri" panose="020F0502020204030204" pitchFamily="34" charset="0"/>
                <a:ea typeface="Calibri" panose="020F0502020204030204" pitchFamily="34" charset="0"/>
                <a:cs typeface="Phetsarath OT" panose="02000500000000020004" pitchFamily="2" charset="0"/>
              </a:rPr>
              <a:t>ຄຳພັນ ພີລາວັນ ພ້ອມດ້ວຍຄະຍະສືກສາ.(2016). ບົດໂຄງການຈົບຊັ້ນປະລີນຍາຕິວີທະຍາສາດ:</a:t>
            </a:r>
            <a:r>
              <a:rPr lang="lo-LA" sz="1800" i="1" dirty="0">
                <a:effectLst/>
                <a:latin typeface="Calibri" panose="020F0502020204030204" pitchFamily="34" charset="0"/>
                <a:ea typeface="Calibri" panose="020F0502020204030204" pitchFamily="34" charset="0"/>
                <a:cs typeface="Phetsarath OT" panose="02000500000000020004" pitchFamily="2" charset="0"/>
              </a:rPr>
              <a:t>ໂປຣແກຣມ	ບໍລິຫານການຂາຍສີນຄ້າ ແລະ ສ້ອມແປງຄອມພິວເຕີຂອງສສູນ ເອສເອສ - ຄອມພິວເຕີ.</a:t>
            </a:r>
            <a:endParaRPr lang="en-US" sz="1800" dirty="0">
              <a:effectLst/>
              <a:latin typeface="Calibri" panose="020F0502020204030204" pitchFamily="34" charset="0"/>
              <a:ea typeface="Calibri" panose="020F0502020204030204" pitchFamily="34" charset="0"/>
              <a:cs typeface="DokChampa" panose="020B0604020202020204" pitchFamily="34" charset="-34"/>
            </a:endParaRPr>
          </a:p>
          <a:p>
            <a:endParaRPr lang="en-US" dirty="0"/>
          </a:p>
        </p:txBody>
      </p:sp>
    </p:spTree>
    <p:extLst>
      <p:ext uri="{BB962C8B-B14F-4D97-AF65-F5344CB8AC3E}">
        <p14:creationId xmlns:p14="http://schemas.microsoft.com/office/powerpoint/2010/main" val="422429055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2CB99-48DB-4551-92DD-0F1DD63A8A17}"/>
              </a:ext>
            </a:extLst>
          </p:cNvPr>
          <p:cNvSpPr>
            <a:spLocks noGrp="1"/>
          </p:cNvSpPr>
          <p:nvPr>
            <p:ph type="title"/>
          </p:nvPr>
        </p:nvSpPr>
        <p:spPr>
          <a:xfrm>
            <a:off x="660400" y="973668"/>
            <a:ext cx="9255967" cy="706964"/>
          </a:xfrm>
        </p:spPr>
        <p:txBody>
          <a:bodyPr/>
          <a:lstStyle/>
          <a:p>
            <a:br>
              <a:rPr lang="en-US" sz="1800" b="1" dirty="0">
                <a:effectLst/>
                <a:latin typeface="Calibri" panose="020F0502020204030204" pitchFamily="34" charset="0"/>
                <a:ea typeface="Calibri" panose="020F0502020204030204" pitchFamily="34" charset="0"/>
                <a:cs typeface="Phetsarath OT" panose="02000500000000000001" pitchFamily="2" charset="2"/>
              </a:rPr>
            </a:br>
            <a:r>
              <a:rPr lang="en-US" sz="3200" b="1" dirty="0">
                <a:effectLst/>
                <a:latin typeface="Calibri" panose="020F0502020204030204" pitchFamily="34" charset="0"/>
                <a:ea typeface="Calibri" panose="020F0502020204030204" pitchFamily="34" charset="0"/>
                <a:cs typeface="Phetsarath OT" panose="02000500000000000001" pitchFamily="2" charset="2"/>
              </a:rPr>
              <a:t>2.</a:t>
            </a:r>
            <a:r>
              <a:rPr lang="lo-LA" sz="3200" b="1" dirty="0">
                <a:effectLst/>
                <a:latin typeface="Calibri" panose="020F0502020204030204" pitchFamily="34" charset="0"/>
                <a:ea typeface="Calibri" panose="020F0502020204030204" pitchFamily="34" charset="0"/>
                <a:cs typeface="Phetsarath OT" panose="02000500000000000001" pitchFamily="2" charset="2"/>
              </a:rPr>
              <a:t>ຈຸດປະສົງຂອງການຄົ້ນຄວ້າ</a:t>
            </a:r>
            <a:br>
              <a:rPr lang="en-US" sz="1800" dirty="0">
                <a:effectLst/>
                <a:latin typeface="Calibri" panose="020F0502020204030204" pitchFamily="34" charset="0"/>
                <a:ea typeface="Calibri" panose="020F0502020204030204" pitchFamily="34" charset="0"/>
                <a:cs typeface="DokChampa" panose="020B0604020202020204" pitchFamily="34" charset="-34"/>
              </a:rPr>
            </a:br>
            <a:endParaRPr lang="en-US" dirty="0"/>
          </a:p>
        </p:txBody>
      </p:sp>
      <p:sp>
        <p:nvSpPr>
          <p:cNvPr id="3" name="Content Placeholder 2">
            <a:extLst>
              <a:ext uri="{FF2B5EF4-FFF2-40B4-BE49-F238E27FC236}">
                <a16:creationId xmlns:a16="http://schemas.microsoft.com/office/drawing/2014/main" id="{A2DB1B61-18B8-4DC1-9F7A-D4DD1F5D8B19}"/>
              </a:ext>
            </a:extLst>
          </p:cNvPr>
          <p:cNvSpPr>
            <a:spLocks noGrp="1"/>
          </p:cNvSpPr>
          <p:nvPr>
            <p:ph idx="1"/>
          </p:nvPr>
        </p:nvSpPr>
        <p:spPr>
          <a:xfrm>
            <a:off x="440267" y="2603500"/>
            <a:ext cx="11751733" cy="3416300"/>
          </a:xfrm>
        </p:spPr>
        <p:txBody>
          <a:bodyPr/>
          <a:lstStyle/>
          <a:p>
            <a:pPr marL="0" marR="0" indent="0" algn="just">
              <a:lnSpc>
                <a:spcPct val="107000"/>
              </a:lnSpc>
              <a:spcBef>
                <a:spcPts val="0"/>
              </a:spcBef>
              <a:spcAft>
                <a:spcPts val="800"/>
              </a:spcAft>
              <a:buNone/>
              <a:tabLst>
                <a:tab pos="792480" algn="l"/>
              </a:tabLst>
            </a:pPr>
            <a:r>
              <a:rPr lang="en-US" sz="1800" dirty="0">
                <a:effectLst/>
                <a:latin typeface="Calibri" panose="020F0502020204030204" pitchFamily="34" charset="0"/>
                <a:ea typeface="Calibri" panose="020F0502020204030204" pitchFamily="34" charset="0"/>
                <a:cs typeface="Phetsarath OT" panose="02000500000000000001" pitchFamily="2" charset="2"/>
              </a:rPr>
              <a:t>	</a:t>
            </a:r>
            <a:r>
              <a:rPr lang="lo-LA" sz="1800" dirty="0">
                <a:effectLst/>
                <a:latin typeface="Calibri" panose="020F0502020204030204" pitchFamily="34" charset="0"/>
                <a:ea typeface="Calibri" panose="020F0502020204030204" pitchFamily="34" charset="0"/>
                <a:cs typeface="Phetsarath OT" panose="02000500000000000001" pitchFamily="2" charset="2"/>
              </a:rPr>
              <a:t>ຫຼຸດຜ່ອນຄວາມຜິດພາດໃນການເຮັດວຽກຂອງຮ້ານ ທ້າວຕົ້ນຂາຍເຄື່ອງສອມແປງຄວາມພີວເຕີທົ່ວໄປ,ບໍ່ວ່າຈະເປັນການເກັບກຳຂໍ້ມູນການຂາຍແລະຄິດໄລ່ລາຍໄດ້ຈາກຂາຍແຕ່ລະມື້,ບັນທຶກລາຍລະອຽດລາຍການສັ່ງຊື້ ແລະ ການນນຳເຂົ້າຂອງອຸປະກອດຄອມພີວເຕີແບບໄໜ່.ຈຸດປະສົງຫຼັກຂອງການຄົ້ນຄວ້າມີດັ່ງນີ:</a:t>
            </a:r>
            <a:endParaRPr lang="en-US" sz="1800" dirty="0">
              <a:effectLst/>
              <a:latin typeface="Calibri" panose="020F0502020204030204" pitchFamily="34" charset="0"/>
              <a:ea typeface="Calibri" panose="020F0502020204030204" pitchFamily="34" charset="0"/>
              <a:cs typeface="DokChampa" panose="020B0604020202020204" pitchFamily="34" charset="-34"/>
            </a:endParaRPr>
          </a:p>
          <a:p>
            <a:pPr marR="0" lvl="0" algn="just">
              <a:lnSpc>
                <a:spcPct val="107000"/>
              </a:lnSpc>
              <a:spcBef>
                <a:spcPts val="0"/>
              </a:spcBef>
              <a:spcAft>
                <a:spcPts val="0"/>
              </a:spcAft>
              <a:buFont typeface="Wingdings" panose="05000000000000000000" pitchFamily="2" charset="2"/>
              <a:buChar char="§"/>
              <a:tabLst>
                <a:tab pos="792480" algn="l"/>
              </a:tabLst>
            </a:pPr>
            <a:r>
              <a:rPr lang="lo-LA" sz="1800" dirty="0">
                <a:effectLst/>
                <a:latin typeface="Calibri" panose="020F0502020204030204" pitchFamily="34" charset="0"/>
                <a:ea typeface="Calibri" panose="020F0502020204030204" pitchFamily="34" charset="0"/>
                <a:cs typeface="Phetsarath OT" panose="02000500000000000001" pitchFamily="2" charset="2"/>
              </a:rPr>
              <a:t>ເພື່ອສຶກສາຂະບບວນການຂອງການຂາຍ ແລະ ສະພາບບັນຫາດ້ານການຈັດການ ການຂາຍທີ່ເກີດຂື້ນພາຍໃນຮ້ານ ທ້າວຕົ້ນສອມແປ່ງຄອມພີວເຕີ.</a:t>
            </a:r>
            <a:endParaRPr lang="en-US" sz="1800" dirty="0">
              <a:effectLst/>
              <a:latin typeface="Calibri" panose="020F0502020204030204" pitchFamily="34" charset="0"/>
              <a:ea typeface="Calibri" panose="020F0502020204030204" pitchFamily="34" charset="0"/>
              <a:cs typeface="DokChampa" panose="020B0604020202020204" pitchFamily="34" charset="-34"/>
            </a:endParaRPr>
          </a:p>
          <a:p>
            <a:pPr marR="0" lvl="0" algn="just">
              <a:lnSpc>
                <a:spcPct val="107000"/>
              </a:lnSpc>
              <a:spcBef>
                <a:spcPts val="0"/>
              </a:spcBef>
              <a:spcAft>
                <a:spcPts val="0"/>
              </a:spcAft>
              <a:buFont typeface="Wingdings" panose="05000000000000000000" pitchFamily="2" charset="2"/>
              <a:buChar char="§"/>
              <a:tabLst>
                <a:tab pos="792480" algn="l"/>
              </a:tabLst>
            </a:pPr>
            <a:r>
              <a:rPr lang="lo-LA" sz="1800" dirty="0">
                <a:effectLst/>
                <a:latin typeface="Calibri" panose="020F0502020204030204" pitchFamily="34" charset="0"/>
                <a:ea typeface="Calibri" panose="020F0502020204030204" pitchFamily="34" charset="0"/>
                <a:cs typeface="Phetsarath OT" panose="02000500000000000001" pitchFamily="2" charset="2"/>
              </a:rPr>
              <a:t>ເພື່ອສ້າງລະບົບຈັດການການຂາຍຂອງຮ້ານ ທ້າວ ຕົ້ນສອມແປ່ງງຄອມພີວເຕີ ແບບ </a:t>
            </a:r>
            <a:r>
              <a:rPr lang="en-US" sz="1800" dirty="0">
                <a:effectLst/>
                <a:latin typeface="Phetsarath OT" panose="02000500000000000001" pitchFamily="2" charset="2"/>
                <a:ea typeface="Calibri" panose="020F0502020204030204" pitchFamily="34" charset="0"/>
                <a:cs typeface="DokChampa" panose="020B0604020202020204" pitchFamily="34" charset="-34"/>
              </a:rPr>
              <a:t>On line</a:t>
            </a:r>
            <a:endParaRPr lang="en-US" sz="1800" dirty="0">
              <a:effectLst/>
              <a:latin typeface="Calibri" panose="020F0502020204030204" pitchFamily="34" charset="0"/>
              <a:ea typeface="Calibri" panose="020F0502020204030204" pitchFamily="34" charset="0"/>
              <a:cs typeface="DokChampa" panose="020B0604020202020204" pitchFamily="34" charset="-34"/>
            </a:endParaRPr>
          </a:p>
          <a:p>
            <a:pPr marR="0" lvl="0" algn="just">
              <a:lnSpc>
                <a:spcPct val="107000"/>
              </a:lnSpc>
              <a:spcBef>
                <a:spcPts val="0"/>
              </a:spcBef>
              <a:spcAft>
                <a:spcPts val="800"/>
              </a:spcAft>
              <a:buFont typeface="Wingdings" panose="05000000000000000000" pitchFamily="2" charset="2"/>
              <a:buChar char="§"/>
              <a:tabLst>
                <a:tab pos="792480" algn="l"/>
              </a:tabLst>
            </a:pPr>
            <a:r>
              <a:rPr lang="lo-LA" sz="1800" dirty="0">
                <a:effectLst/>
                <a:latin typeface="Calibri" panose="020F0502020204030204" pitchFamily="34" charset="0"/>
                <a:ea typeface="Calibri" panose="020F0502020204030204" pitchFamily="34" charset="0"/>
                <a:cs typeface="Phetsarath OT" panose="02000500000000000001" pitchFamily="2" charset="2"/>
              </a:rPr>
              <a:t>ເພື່ອແກ້ໄຂບັນຫາໃນການຈັດການຂໍ້ມຸນການຂາຍຮ້ານ ທ້າວ ຕົ້ນສອ້ມແປງຄອມພີວເຕີໃຫ້ມີຄວາມປອດໄພ,ຫຼຸດຜ່ອນຄວາມຜິດພາດ ແລະ ປ້ອງກັນກາານຕົກເຮ່ຍເສຍຫາຍຂອງຂໍ້ມຸນ.</a:t>
            </a:r>
            <a:endParaRPr lang="en-US" sz="1800" dirty="0">
              <a:effectLst/>
              <a:latin typeface="Calibri" panose="020F0502020204030204" pitchFamily="34" charset="0"/>
              <a:ea typeface="Calibri" panose="020F0502020204030204" pitchFamily="34" charset="0"/>
              <a:cs typeface="DokChampa" panose="020B0604020202020204" pitchFamily="34" charset="-34"/>
            </a:endParaRPr>
          </a:p>
          <a:p>
            <a:pPr marL="0" indent="0">
              <a:buNone/>
            </a:pPr>
            <a:endParaRPr lang="en-US" dirty="0"/>
          </a:p>
        </p:txBody>
      </p:sp>
    </p:spTree>
    <p:extLst>
      <p:ext uri="{BB962C8B-B14F-4D97-AF65-F5344CB8AC3E}">
        <p14:creationId xmlns:p14="http://schemas.microsoft.com/office/powerpoint/2010/main" val="108327925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CA282-E0BA-435B-94DC-123EB567A36D}"/>
              </a:ext>
            </a:extLst>
          </p:cNvPr>
          <p:cNvSpPr>
            <a:spLocks noGrp="1"/>
          </p:cNvSpPr>
          <p:nvPr>
            <p:ph type="title"/>
          </p:nvPr>
        </p:nvSpPr>
        <p:spPr/>
        <p:txBody>
          <a:bodyPr/>
          <a:lstStyle/>
          <a:p>
            <a:r>
              <a:rPr lang="en-US" sz="3200" b="1" dirty="0">
                <a:effectLst/>
                <a:cs typeface="Phetsarath OT" panose="02000500000000000001" pitchFamily="2" charset="2"/>
              </a:rPr>
              <a:t>3 </a:t>
            </a:r>
            <a:r>
              <a:rPr lang="lo-LA" sz="3200" b="1" dirty="0">
                <a:effectLst/>
                <a:cs typeface="Phetsarath OT" panose="02000500000000000001" pitchFamily="2" charset="2"/>
              </a:rPr>
              <a:t>ຂອບເຂດໃນການຄົ້ນຄວ້າ</a:t>
            </a:r>
            <a:endParaRPr lang="en-US" sz="3200" dirty="0"/>
          </a:p>
        </p:txBody>
      </p:sp>
      <p:sp>
        <p:nvSpPr>
          <p:cNvPr id="3" name="Content Placeholder 2">
            <a:extLst>
              <a:ext uri="{FF2B5EF4-FFF2-40B4-BE49-F238E27FC236}">
                <a16:creationId xmlns:a16="http://schemas.microsoft.com/office/drawing/2014/main" id="{0F671710-0480-4012-B89C-B50240028A95}"/>
              </a:ext>
            </a:extLst>
          </p:cNvPr>
          <p:cNvSpPr>
            <a:spLocks noGrp="1"/>
          </p:cNvSpPr>
          <p:nvPr>
            <p:ph idx="1"/>
          </p:nvPr>
        </p:nvSpPr>
        <p:spPr/>
        <p:txBody>
          <a:bodyPr/>
          <a:lstStyle/>
          <a:p>
            <a:pPr marL="0" marR="0" algn="just">
              <a:lnSpc>
                <a:spcPct val="107000"/>
              </a:lnSpc>
              <a:spcBef>
                <a:spcPts val="0"/>
              </a:spcBef>
              <a:spcAft>
                <a:spcPts val="0"/>
              </a:spcAft>
              <a:tabLst>
                <a:tab pos="792480" algn="l"/>
              </a:tabLst>
            </a:pPr>
            <a:r>
              <a:rPr lang="lo-LA" sz="1800" dirty="0">
                <a:effectLst/>
                <a:latin typeface="Calibri" panose="020F0502020204030204" pitchFamily="34" charset="0"/>
                <a:ea typeface="Calibri" panose="020F0502020204030204" pitchFamily="34" charset="0"/>
                <a:cs typeface="Phetsarath OT" panose="02000500000000000001" pitchFamily="2" charset="2"/>
              </a:rPr>
              <a:t>ລະບົບຈັດການການຂາຍນີ້ ແມ່ນໄດ້ສືກສາບັນຫາຈາກລະບົບດັ່ງເດີມ ແລະ ຂໍ້ມູນຕົວຈີງຈາກຮ້ານ ທ້າວ ຕົ້ນສ້ອມແປງຄອມພີວເຕີ ເຊີ່ງລະບົບຈະຢູ່ໃນ </a:t>
            </a:r>
            <a:r>
              <a:rPr lang="en-US" sz="1800" dirty="0">
                <a:effectLst/>
                <a:latin typeface="Phetsarath OT" panose="02000500000000000001" pitchFamily="2" charset="2"/>
                <a:ea typeface="Calibri" panose="020F0502020204030204" pitchFamily="34" charset="0"/>
                <a:cs typeface="DokChampa" panose="020B0604020202020204" pitchFamily="34" charset="-34"/>
              </a:rPr>
              <a:t>On line</a:t>
            </a:r>
            <a:r>
              <a:rPr lang="lo-LA" sz="1800" dirty="0">
                <a:effectLst/>
                <a:latin typeface="Phetsarath OT" panose="02000500000000000001" pitchFamily="2" charset="2"/>
                <a:ea typeface="Calibri" panose="020F0502020204030204" pitchFamily="34" charset="0"/>
                <a:cs typeface="DokChampa" panose="020B0604020202020204" pitchFamily="34" charset="-34"/>
              </a:rPr>
              <a:t> ທີ່ມີຂອບເຂດໃນການເຮັດວຽກ ແລະ ໜ້າວຽກຫຼັກ </a:t>
            </a:r>
            <a:r>
              <a:rPr lang="en-US" sz="1800" dirty="0">
                <a:effectLst/>
                <a:latin typeface="Phetsarath OT" panose="02000500000000000001" pitchFamily="2" charset="2"/>
                <a:ea typeface="Calibri" panose="020F0502020204030204" pitchFamily="34" charset="0"/>
                <a:cs typeface="DokChampa" panose="020B0604020202020204" pitchFamily="34" charset="-34"/>
              </a:rPr>
              <a:t>6 </a:t>
            </a:r>
            <a:r>
              <a:rPr lang="lo-LA" sz="1800" dirty="0">
                <a:effectLst/>
                <a:latin typeface="Phetsarath OT" panose="02000500000000000001" pitchFamily="2" charset="2"/>
                <a:ea typeface="Calibri" panose="020F0502020204030204" pitchFamily="34" charset="0"/>
                <a:cs typeface="DokChampa" panose="020B0604020202020204" pitchFamily="34" charset="-34"/>
              </a:rPr>
              <a:t>ໜ້າວຽກດັ່ງນີ້:</a:t>
            </a:r>
            <a:endParaRPr lang="en-US" sz="1800" dirty="0">
              <a:effectLst/>
              <a:latin typeface="Calibri" panose="020F0502020204030204" pitchFamily="34" charset="0"/>
              <a:ea typeface="Calibri" panose="020F0502020204030204" pitchFamily="34" charset="0"/>
              <a:cs typeface="DokChampa" panose="020B0604020202020204" pitchFamily="34" charset="-34"/>
            </a:endParaRPr>
          </a:p>
          <a:p>
            <a:pPr marR="0" lvl="0" algn="just">
              <a:lnSpc>
                <a:spcPct val="107000"/>
              </a:lnSpc>
              <a:spcBef>
                <a:spcPts val="0"/>
              </a:spcBef>
              <a:spcAft>
                <a:spcPts val="0"/>
              </a:spcAft>
              <a:buFont typeface="Wingdings" panose="05000000000000000000" pitchFamily="2" charset="2"/>
              <a:buChar char="§"/>
              <a:tabLst>
                <a:tab pos="792480" algn="l"/>
              </a:tabLst>
            </a:pPr>
            <a:r>
              <a:rPr lang="lo-LA" sz="1800" dirty="0">
                <a:effectLst/>
                <a:latin typeface="Calibri" panose="020F0502020204030204" pitchFamily="34" charset="0"/>
                <a:ea typeface="Calibri" panose="020F0502020204030204" pitchFamily="34" charset="0"/>
                <a:cs typeface="Phetsarath OT" panose="02000500000000000001" pitchFamily="2" charset="2"/>
              </a:rPr>
              <a:t>ຈັດການຂໍໍມູນພື້ນຖາມ.</a:t>
            </a:r>
            <a:endParaRPr lang="en-US" sz="1800" dirty="0">
              <a:effectLst/>
              <a:latin typeface="Calibri" panose="020F0502020204030204" pitchFamily="34" charset="0"/>
              <a:ea typeface="Calibri" panose="020F0502020204030204" pitchFamily="34" charset="0"/>
              <a:cs typeface="DokChampa" panose="020B0604020202020204" pitchFamily="34" charset="-34"/>
            </a:endParaRPr>
          </a:p>
          <a:p>
            <a:pPr marR="0" lvl="0" algn="just">
              <a:lnSpc>
                <a:spcPct val="107000"/>
              </a:lnSpc>
              <a:spcBef>
                <a:spcPts val="0"/>
              </a:spcBef>
              <a:spcAft>
                <a:spcPts val="0"/>
              </a:spcAft>
              <a:buFont typeface="Wingdings" panose="05000000000000000000" pitchFamily="2" charset="2"/>
              <a:buChar char="§"/>
              <a:tabLst>
                <a:tab pos="792480" algn="l"/>
              </a:tabLst>
            </a:pPr>
            <a:r>
              <a:rPr lang="lo-LA" sz="1800" dirty="0">
                <a:effectLst/>
                <a:latin typeface="Calibri" panose="020F0502020204030204" pitchFamily="34" charset="0"/>
                <a:ea typeface="Calibri" panose="020F0502020204030204" pitchFamily="34" charset="0"/>
                <a:cs typeface="Phetsarath OT" panose="02000500000000000001" pitchFamily="2" charset="2"/>
              </a:rPr>
              <a:t>ຂາຍສິນຄ້າ.</a:t>
            </a:r>
            <a:endParaRPr lang="en-US" sz="1800" dirty="0">
              <a:effectLst/>
              <a:latin typeface="Calibri" panose="020F0502020204030204" pitchFamily="34" charset="0"/>
              <a:ea typeface="Calibri" panose="020F0502020204030204" pitchFamily="34" charset="0"/>
              <a:cs typeface="DokChampa" panose="020B0604020202020204" pitchFamily="34" charset="-34"/>
            </a:endParaRPr>
          </a:p>
          <a:p>
            <a:pPr marR="0" lvl="0" algn="just">
              <a:lnSpc>
                <a:spcPct val="107000"/>
              </a:lnSpc>
              <a:spcBef>
                <a:spcPts val="0"/>
              </a:spcBef>
              <a:spcAft>
                <a:spcPts val="0"/>
              </a:spcAft>
              <a:buFont typeface="Wingdings" panose="05000000000000000000" pitchFamily="2" charset="2"/>
              <a:buChar char="§"/>
              <a:tabLst>
                <a:tab pos="792480" algn="l"/>
              </a:tabLst>
            </a:pPr>
            <a:r>
              <a:rPr lang="lo-LA" sz="1800" dirty="0">
                <a:effectLst/>
                <a:latin typeface="Calibri" panose="020F0502020204030204" pitchFamily="34" charset="0"/>
                <a:ea typeface="Calibri" panose="020F0502020204030204" pitchFamily="34" charset="0"/>
                <a:cs typeface="Phetsarath OT" panose="02000500000000000001" pitchFamily="2" charset="2"/>
              </a:rPr>
              <a:t>ສັ່ງຊື້ </a:t>
            </a:r>
            <a:endParaRPr lang="en-US" sz="1800" dirty="0">
              <a:effectLst/>
              <a:latin typeface="Calibri" panose="020F0502020204030204" pitchFamily="34" charset="0"/>
              <a:ea typeface="Calibri" panose="020F0502020204030204" pitchFamily="34" charset="0"/>
              <a:cs typeface="DokChampa" panose="020B0604020202020204" pitchFamily="34" charset="-34"/>
            </a:endParaRPr>
          </a:p>
          <a:p>
            <a:pPr marR="0" lvl="0" algn="just">
              <a:lnSpc>
                <a:spcPct val="107000"/>
              </a:lnSpc>
              <a:spcBef>
                <a:spcPts val="0"/>
              </a:spcBef>
              <a:spcAft>
                <a:spcPts val="0"/>
              </a:spcAft>
              <a:buFont typeface="Wingdings" panose="05000000000000000000" pitchFamily="2" charset="2"/>
              <a:buChar char="§"/>
              <a:tabLst>
                <a:tab pos="792480" algn="l"/>
              </a:tabLst>
            </a:pPr>
            <a:r>
              <a:rPr lang="lo-LA" sz="1800" dirty="0">
                <a:effectLst/>
                <a:latin typeface="Calibri" panose="020F0502020204030204" pitchFamily="34" charset="0"/>
                <a:ea typeface="Calibri" panose="020F0502020204030204" pitchFamily="34" charset="0"/>
                <a:cs typeface="Phetsarath OT" panose="02000500000000000001" pitchFamily="2" charset="2"/>
              </a:rPr>
              <a:t>ນຳເຂົ້າຄອມພີວເຕີ.</a:t>
            </a:r>
            <a:endParaRPr lang="en-US" sz="1800" dirty="0">
              <a:effectLst/>
              <a:latin typeface="Calibri" panose="020F0502020204030204" pitchFamily="34" charset="0"/>
              <a:ea typeface="Calibri" panose="020F0502020204030204" pitchFamily="34" charset="0"/>
              <a:cs typeface="DokChampa" panose="020B0604020202020204" pitchFamily="34" charset="-34"/>
            </a:endParaRPr>
          </a:p>
          <a:p>
            <a:pPr marR="0" lvl="0" algn="just">
              <a:lnSpc>
                <a:spcPct val="107000"/>
              </a:lnSpc>
              <a:spcBef>
                <a:spcPts val="0"/>
              </a:spcBef>
              <a:spcAft>
                <a:spcPts val="0"/>
              </a:spcAft>
              <a:buFont typeface="Wingdings" panose="05000000000000000000" pitchFamily="2" charset="2"/>
              <a:buChar char="§"/>
              <a:tabLst>
                <a:tab pos="792480" algn="l"/>
              </a:tabLst>
            </a:pPr>
            <a:r>
              <a:rPr lang="lo-LA" sz="1800" dirty="0">
                <a:effectLst/>
                <a:latin typeface="Calibri" panose="020F0502020204030204" pitchFamily="34" charset="0"/>
                <a:ea typeface="Calibri" panose="020F0502020204030204" pitchFamily="34" charset="0"/>
                <a:cs typeface="Phetsarath OT" panose="02000500000000000001" pitchFamily="2" charset="2"/>
              </a:rPr>
              <a:t>ຜະລີິດສີນຄ້າ.</a:t>
            </a:r>
            <a:endParaRPr lang="en-US" sz="1800" dirty="0">
              <a:effectLst/>
              <a:latin typeface="Calibri" panose="020F0502020204030204" pitchFamily="34" charset="0"/>
              <a:ea typeface="Calibri" panose="020F0502020204030204" pitchFamily="34" charset="0"/>
              <a:cs typeface="DokChampa" panose="020B0604020202020204" pitchFamily="34" charset="-34"/>
            </a:endParaRPr>
          </a:p>
          <a:p>
            <a:pPr marR="0" lvl="0" algn="just">
              <a:lnSpc>
                <a:spcPct val="107000"/>
              </a:lnSpc>
              <a:spcBef>
                <a:spcPts val="0"/>
              </a:spcBef>
              <a:spcAft>
                <a:spcPts val="800"/>
              </a:spcAft>
              <a:buFont typeface="Wingdings" panose="05000000000000000000" pitchFamily="2" charset="2"/>
              <a:buChar char="§"/>
              <a:tabLst>
                <a:tab pos="792480" algn="l"/>
              </a:tabLst>
            </a:pPr>
            <a:r>
              <a:rPr lang="lo-LA" sz="1800" dirty="0">
                <a:effectLst/>
                <a:latin typeface="Calibri" panose="020F0502020204030204" pitchFamily="34" charset="0"/>
                <a:ea typeface="Calibri" panose="020F0502020204030204" pitchFamily="34" charset="0"/>
                <a:cs typeface="Phetsarath OT" panose="02000500000000000001" pitchFamily="2" charset="2"/>
              </a:rPr>
              <a:t>ລາຍງານ.</a:t>
            </a:r>
            <a:endParaRPr lang="en-US" sz="1800" dirty="0">
              <a:effectLst/>
              <a:latin typeface="Calibri" panose="020F0502020204030204" pitchFamily="34" charset="0"/>
              <a:ea typeface="Calibri" panose="020F0502020204030204" pitchFamily="34" charset="0"/>
              <a:cs typeface="DokChampa" panose="020B0604020202020204" pitchFamily="34" charset="-34"/>
            </a:endParaRPr>
          </a:p>
          <a:p>
            <a:pPr marL="0" indent="0">
              <a:buNone/>
            </a:pPr>
            <a:endParaRPr lang="en-US" dirty="0"/>
          </a:p>
        </p:txBody>
      </p:sp>
    </p:spTree>
    <p:extLst>
      <p:ext uri="{BB962C8B-B14F-4D97-AF65-F5344CB8AC3E}">
        <p14:creationId xmlns:p14="http://schemas.microsoft.com/office/powerpoint/2010/main" val="227588790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BF997-E2FD-4FBB-9CB7-93926C5ACE91}"/>
              </a:ext>
            </a:extLst>
          </p:cNvPr>
          <p:cNvSpPr>
            <a:spLocks noGrp="1"/>
          </p:cNvSpPr>
          <p:nvPr>
            <p:ph type="title"/>
          </p:nvPr>
        </p:nvSpPr>
        <p:spPr/>
        <p:txBody>
          <a:bodyPr/>
          <a:lstStyle/>
          <a:p>
            <a:br>
              <a:rPr lang="en-US" dirty="0"/>
            </a:br>
            <a:r>
              <a:rPr lang="en-US" sz="3200" dirty="0"/>
              <a:t>4 </a:t>
            </a:r>
            <a:r>
              <a:rPr lang="lo-LA" sz="3200" b="1" dirty="0">
                <a:effectLst/>
                <a:latin typeface="Calibri" panose="020F0502020204030204" pitchFamily="34" charset="0"/>
                <a:ea typeface="Calibri" panose="020F0502020204030204" pitchFamily="34" charset="0"/>
                <a:cs typeface="Phetsarath OT" panose="02000500000000000001" pitchFamily="2" charset="2"/>
              </a:rPr>
              <a:t>ປະໂຫຍດທິຄາດວ່າຈະໄດ້ຮັັບ</a:t>
            </a:r>
            <a:br>
              <a:rPr lang="en-US" sz="1800" dirty="0">
                <a:effectLst/>
                <a:latin typeface="Calibri" panose="020F0502020204030204" pitchFamily="34" charset="0"/>
                <a:ea typeface="Calibri" panose="020F0502020204030204" pitchFamily="34" charset="0"/>
                <a:cs typeface="DokChampa" panose="020B0604020202020204" pitchFamily="34" charset="-34"/>
              </a:rPr>
            </a:br>
            <a:endParaRPr lang="en-US" dirty="0"/>
          </a:p>
        </p:txBody>
      </p:sp>
      <p:sp>
        <p:nvSpPr>
          <p:cNvPr id="3" name="Content Placeholder 2">
            <a:extLst>
              <a:ext uri="{FF2B5EF4-FFF2-40B4-BE49-F238E27FC236}">
                <a16:creationId xmlns:a16="http://schemas.microsoft.com/office/drawing/2014/main" id="{BE4A696C-1E95-4E1D-A937-D9AB1E88BB25}"/>
              </a:ext>
            </a:extLst>
          </p:cNvPr>
          <p:cNvSpPr>
            <a:spLocks noGrp="1"/>
          </p:cNvSpPr>
          <p:nvPr>
            <p:ph idx="1"/>
          </p:nvPr>
        </p:nvSpPr>
        <p:spPr>
          <a:xfrm>
            <a:off x="1154954" y="2603500"/>
            <a:ext cx="10173446" cy="3416300"/>
          </a:xfrm>
        </p:spPr>
        <p:txBody>
          <a:bodyPr/>
          <a:lstStyle/>
          <a:p>
            <a:pPr marL="0" marR="0" algn="just">
              <a:lnSpc>
                <a:spcPct val="107000"/>
              </a:lnSpc>
              <a:spcBef>
                <a:spcPts val="0"/>
              </a:spcBef>
              <a:spcAft>
                <a:spcPts val="0"/>
              </a:spcAft>
              <a:tabLst>
                <a:tab pos="792480" algn="l"/>
              </a:tabLst>
            </a:pPr>
            <a:r>
              <a:rPr lang="lo-LA" sz="1800" dirty="0">
                <a:effectLst/>
                <a:latin typeface="Calibri" panose="020F0502020204030204" pitchFamily="34" charset="0"/>
                <a:ea typeface="Calibri" panose="020F0502020204030204" pitchFamily="34" charset="0"/>
                <a:cs typeface="Phetsarath OT" panose="02000500000000000001" pitchFamily="2" charset="2"/>
              </a:rPr>
              <a:t>ລະບົບຈັດການການຂາຍນີ້ສາມາດຮັບໃຊ້ການປະຕິບັດງານຕົວຈິງໃນການຈັດການການຂາຍຂອງຮາ້ນທ້າວຕົ້ນ. ເພື່ອຫຸຼດຜ່ອນຄວາມຜິດພາດ</a:t>
            </a:r>
            <a:r>
              <a:rPr lang="en-US" sz="1800" dirty="0">
                <a:effectLst/>
                <a:latin typeface="Phetsarath OT" panose="02000500000000000001" pitchFamily="2" charset="2"/>
                <a:ea typeface="Calibri" panose="020F0502020204030204" pitchFamily="34" charset="0"/>
                <a:cs typeface="DokChampa" panose="020B0604020202020204" pitchFamily="34" charset="-34"/>
              </a:rPr>
              <a:t>, </a:t>
            </a:r>
            <a:r>
              <a:rPr lang="lo-LA" sz="1800" dirty="0">
                <a:effectLst/>
                <a:latin typeface="Calibri" panose="020F0502020204030204" pitchFamily="34" charset="0"/>
                <a:ea typeface="Calibri" panose="020F0502020204030204" pitchFamily="34" charset="0"/>
                <a:cs typeface="Phetsarath OT" panose="02000500000000000001" pitchFamily="2" charset="2"/>
              </a:rPr>
              <a:t>ສະດວກໃນການຈັດການຂໍ້ມູນຕ່າງໆ ແລະ ປອ້ງກັນການຕົກເຮ່ຍເສຍຫາຍຂອງຂໍ້ມູນ. ຫຼັງຈາກມີລະບົບຈັດການການຂາຍຮາ້ນ ທ້າວຕົ້ນປະໂຫຍດທີ່ຄາດວ່າໄດ້ຮັບມີດັ່ງນີ້:</a:t>
            </a:r>
            <a:endParaRPr lang="en-US" sz="1800" dirty="0">
              <a:effectLst/>
              <a:latin typeface="Calibri" panose="020F0502020204030204" pitchFamily="34" charset="0"/>
              <a:ea typeface="Calibri" panose="020F0502020204030204" pitchFamily="34" charset="0"/>
              <a:cs typeface="DokChampa" panose="020B0604020202020204" pitchFamily="34" charset="-34"/>
            </a:endParaRPr>
          </a:p>
          <a:p>
            <a:pPr marR="0" lvl="0" algn="just">
              <a:lnSpc>
                <a:spcPct val="107000"/>
              </a:lnSpc>
              <a:spcBef>
                <a:spcPts val="0"/>
              </a:spcBef>
              <a:spcAft>
                <a:spcPts val="0"/>
              </a:spcAft>
              <a:buFont typeface="Wingdings" panose="05000000000000000000" pitchFamily="2" charset="2"/>
              <a:buChar char="§"/>
              <a:tabLst>
                <a:tab pos="792480" algn="l"/>
              </a:tabLst>
            </a:pPr>
            <a:r>
              <a:rPr lang="en-US" sz="1800" dirty="0">
                <a:effectLst/>
                <a:latin typeface="Phetsarath OT" panose="02000500000000000001" pitchFamily="2" charset="2"/>
                <a:ea typeface="Calibri" panose="020F0502020204030204" pitchFamily="34" charset="0"/>
                <a:cs typeface="DokChampa" panose="020B0604020202020204" pitchFamily="34" charset="-34"/>
              </a:rPr>
              <a:t> </a:t>
            </a:r>
            <a:r>
              <a:rPr lang="lo-LA" sz="1800" dirty="0">
                <a:effectLst/>
                <a:latin typeface="Calibri" panose="020F0502020204030204" pitchFamily="34" charset="0"/>
                <a:ea typeface="Calibri" panose="020F0502020204030204" pitchFamily="34" charset="0"/>
                <a:cs typeface="Phetsarath OT" panose="02000500000000000001" pitchFamily="2" charset="2"/>
              </a:rPr>
              <a:t>ໄດ້ລະບົບຈັດການການຂາຍທີ່ສະດວກ</a:t>
            </a:r>
            <a:endParaRPr lang="en-US" sz="1800" dirty="0">
              <a:effectLst/>
              <a:latin typeface="Calibri" panose="020F0502020204030204" pitchFamily="34" charset="0"/>
              <a:ea typeface="Calibri" panose="020F0502020204030204" pitchFamily="34" charset="0"/>
              <a:cs typeface="DokChampa" panose="020B0604020202020204" pitchFamily="34" charset="-34"/>
            </a:endParaRPr>
          </a:p>
          <a:p>
            <a:pPr marR="0" lvl="0" algn="just">
              <a:lnSpc>
                <a:spcPct val="107000"/>
              </a:lnSpc>
              <a:spcBef>
                <a:spcPts val="0"/>
              </a:spcBef>
              <a:spcAft>
                <a:spcPts val="0"/>
              </a:spcAft>
              <a:buFont typeface="Wingdings" panose="05000000000000000000" pitchFamily="2" charset="2"/>
              <a:buChar char="§"/>
              <a:tabLst>
                <a:tab pos="792480" algn="l"/>
              </a:tabLst>
            </a:pPr>
            <a:r>
              <a:rPr lang="lo-LA" sz="1800" dirty="0">
                <a:effectLst/>
                <a:latin typeface="Calibri" panose="020F0502020204030204" pitchFamily="34" charset="0"/>
                <a:ea typeface="Calibri" panose="020F0502020204030204" pitchFamily="34" charset="0"/>
                <a:cs typeface="Phetsarath OT" panose="02000500000000000001" pitchFamily="2" charset="2"/>
              </a:rPr>
              <a:t>ລູກຄ້າສາມາດເບິ່ງສີ້ນຄ້າກ່ອນສັ່ງໄດ້ </a:t>
            </a:r>
            <a:endParaRPr lang="en-US" sz="1800" dirty="0">
              <a:effectLst/>
              <a:latin typeface="Calibri" panose="020F0502020204030204" pitchFamily="34" charset="0"/>
              <a:ea typeface="Calibri" panose="020F0502020204030204" pitchFamily="34" charset="0"/>
              <a:cs typeface="DokChampa" panose="020B0604020202020204" pitchFamily="34" charset="-34"/>
            </a:endParaRPr>
          </a:p>
          <a:p>
            <a:pPr marR="0" lvl="0" algn="just">
              <a:lnSpc>
                <a:spcPct val="107000"/>
              </a:lnSpc>
              <a:spcBef>
                <a:spcPts val="0"/>
              </a:spcBef>
              <a:spcAft>
                <a:spcPts val="0"/>
              </a:spcAft>
              <a:buFont typeface="Wingdings" panose="05000000000000000000" pitchFamily="2" charset="2"/>
              <a:buChar char="§"/>
              <a:tabLst>
                <a:tab pos="792480" algn="l"/>
              </a:tabLst>
            </a:pPr>
            <a:r>
              <a:rPr lang="lo-LA" sz="1800" dirty="0">
                <a:effectLst/>
                <a:latin typeface="Calibri" panose="020F0502020204030204" pitchFamily="34" charset="0"/>
                <a:ea typeface="Calibri" panose="020F0502020204030204" pitchFamily="34" charset="0"/>
                <a:cs typeface="Phetsarath OT" panose="02000500000000000001" pitchFamily="2" charset="2"/>
              </a:rPr>
              <a:t>ລູກຄ້າສາມາດເບີ່ງລາຄາການສ້ອມແປງແຕ່ລະປະເພດ ລາຍລະອຽດທັງໝົດ</a:t>
            </a:r>
            <a:endParaRPr lang="en-US" sz="1800" dirty="0">
              <a:effectLst/>
              <a:latin typeface="Calibri" panose="020F0502020204030204" pitchFamily="34" charset="0"/>
              <a:ea typeface="Calibri" panose="020F0502020204030204" pitchFamily="34" charset="0"/>
              <a:cs typeface="DokChampa" panose="020B0604020202020204" pitchFamily="34" charset="-34"/>
            </a:endParaRPr>
          </a:p>
          <a:p>
            <a:pPr marR="0" lvl="0" algn="just">
              <a:lnSpc>
                <a:spcPct val="107000"/>
              </a:lnSpc>
              <a:spcBef>
                <a:spcPts val="0"/>
              </a:spcBef>
              <a:spcAft>
                <a:spcPts val="800"/>
              </a:spcAft>
              <a:buFont typeface="Wingdings" panose="05000000000000000000" pitchFamily="2" charset="2"/>
              <a:buChar char="§"/>
              <a:tabLst>
                <a:tab pos="792480" algn="l"/>
              </a:tabLst>
            </a:pPr>
            <a:r>
              <a:rPr lang="lo-LA" sz="1800" dirty="0">
                <a:effectLst/>
                <a:latin typeface="Calibri" panose="020F0502020204030204" pitchFamily="34" charset="0"/>
                <a:ea typeface="Calibri" panose="020F0502020204030204" pitchFamily="34" charset="0"/>
                <a:cs typeface="Phetsarath OT" panose="02000500000000000001" pitchFamily="2" charset="2"/>
              </a:rPr>
              <a:t>ໄດ້ລະບົບທີ່ມີຄວາມປອດໄພ, ຫຼຸດຜ້ອນຄວາມຜິດພາດ, ປ້ອງກັນການຕົກເຮ່ຍເສຍຫາຍຂອງຂໍ້ມູນແລະ ສະດວກໃນການຄົ້ນຫາ, ເພີ່ມ, ລົບ ແລະ ແກ້ໄຂ.</a:t>
            </a:r>
            <a:endParaRPr lang="en-US" sz="1800" dirty="0">
              <a:effectLst/>
              <a:latin typeface="Calibri" panose="020F0502020204030204" pitchFamily="34" charset="0"/>
              <a:ea typeface="Calibri" panose="020F0502020204030204" pitchFamily="34" charset="0"/>
              <a:cs typeface="DokChampa" panose="020B0604020202020204" pitchFamily="34" charset="-34"/>
            </a:endParaRPr>
          </a:p>
          <a:p>
            <a:pPr marL="0" indent="0">
              <a:buNone/>
            </a:pPr>
            <a:endParaRPr lang="en-US" dirty="0"/>
          </a:p>
        </p:txBody>
      </p:sp>
    </p:spTree>
    <p:extLst>
      <p:ext uri="{BB962C8B-B14F-4D97-AF65-F5344CB8AC3E}">
        <p14:creationId xmlns:p14="http://schemas.microsoft.com/office/powerpoint/2010/main" val="184403115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B6706F-6D1A-4D57-843B-0BC1815CA982}"/>
              </a:ext>
            </a:extLst>
          </p:cNvPr>
          <p:cNvSpPr>
            <a:spLocks noGrp="1"/>
          </p:cNvSpPr>
          <p:nvPr>
            <p:ph type="title"/>
          </p:nvPr>
        </p:nvSpPr>
        <p:spPr/>
        <p:txBody>
          <a:bodyPr/>
          <a:lstStyle/>
          <a:p>
            <a:br>
              <a:rPr lang="en-US" sz="1800" b="1" dirty="0">
                <a:effectLst/>
                <a:latin typeface="Calibri" panose="020F0502020204030204" pitchFamily="34" charset="0"/>
                <a:ea typeface="Calibri" panose="020F0502020204030204" pitchFamily="34" charset="0"/>
                <a:cs typeface="Phetsarath OT" panose="02000500000000000001" pitchFamily="2" charset="2"/>
              </a:rPr>
            </a:br>
            <a:r>
              <a:rPr lang="en-US" sz="3200" b="1" dirty="0">
                <a:effectLst/>
                <a:latin typeface="Calibri" panose="020F0502020204030204" pitchFamily="34" charset="0"/>
                <a:ea typeface="Calibri" panose="020F0502020204030204" pitchFamily="34" charset="0"/>
                <a:cs typeface="Phetsarath OT" panose="02000500000000000001" pitchFamily="2" charset="2"/>
              </a:rPr>
              <a:t>5  </a:t>
            </a:r>
            <a:r>
              <a:rPr lang="lo-LA" sz="3200" b="1" dirty="0">
                <a:effectLst/>
                <a:latin typeface="Calibri" panose="020F0502020204030204" pitchFamily="34" charset="0"/>
                <a:ea typeface="Calibri" panose="020F0502020204030204" pitchFamily="34" charset="0"/>
                <a:cs typeface="Phetsarath OT" panose="02000500000000000001" pitchFamily="2" charset="2"/>
              </a:rPr>
              <a:t>ທົບທວນທິດສະດີ ແລະ ບົດໂຄງການຈົບຊັ້ນທີ່ກ່ຽວຂ້ອງ</a:t>
            </a:r>
            <a:br>
              <a:rPr lang="en-US" sz="3200" dirty="0">
                <a:effectLst/>
                <a:latin typeface="Calibri" panose="020F0502020204030204" pitchFamily="34" charset="0"/>
                <a:ea typeface="Calibri" panose="020F0502020204030204" pitchFamily="34" charset="0"/>
                <a:cs typeface="DokChampa" panose="020B0604020202020204" pitchFamily="34" charset="-34"/>
              </a:rPr>
            </a:br>
            <a:endParaRPr lang="en-US" sz="3200" dirty="0"/>
          </a:p>
        </p:txBody>
      </p:sp>
      <p:sp>
        <p:nvSpPr>
          <p:cNvPr id="3" name="Content Placeholder 2">
            <a:extLst>
              <a:ext uri="{FF2B5EF4-FFF2-40B4-BE49-F238E27FC236}">
                <a16:creationId xmlns:a16="http://schemas.microsoft.com/office/drawing/2014/main" id="{219DF22C-6810-4518-8C42-334D125DF088}"/>
              </a:ext>
            </a:extLst>
          </p:cNvPr>
          <p:cNvSpPr>
            <a:spLocks noGrp="1"/>
          </p:cNvSpPr>
          <p:nvPr>
            <p:ph idx="1"/>
          </p:nvPr>
        </p:nvSpPr>
        <p:spPr>
          <a:xfrm>
            <a:off x="1154954" y="2603500"/>
            <a:ext cx="11037046" cy="3416300"/>
          </a:xfrm>
        </p:spPr>
        <p:txBody>
          <a:bodyPr/>
          <a:lstStyle/>
          <a:p>
            <a:pPr marL="0" indent="0">
              <a:buNone/>
            </a:pPr>
            <a:r>
              <a:rPr lang="en-US" sz="2800" b="1" dirty="0">
                <a:effectLst/>
                <a:latin typeface="Calibri" panose="020F0502020204030204" pitchFamily="34" charset="0"/>
                <a:ea typeface="Calibri" panose="020F0502020204030204" pitchFamily="34" charset="0"/>
                <a:cs typeface="Phetsarath OT" panose="02000500000000000001" pitchFamily="2" charset="2"/>
              </a:rPr>
              <a:t>5.1 </a:t>
            </a:r>
            <a:r>
              <a:rPr lang="lo-LA" sz="2800" b="1" dirty="0">
                <a:effectLst/>
                <a:latin typeface="Calibri" panose="020F0502020204030204" pitchFamily="34" charset="0"/>
                <a:ea typeface="Calibri" panose="020F0502020204030204" pitchFamily="34" charset="0"/>
                <a:cs typeface="Phetsarath OT" panose="02000500000000000001" pitchFamily="2" charset="2"/>
              </a:rPr>
              <a:t>ທົບທວນທິດສະດີທີ່ກ່ຽວຂ້ອງ</a:t>
            </a:r>
            <a:endParaRPr lang="en-US" sz="2800" dirty="0">
              <a:effectLst/>
              <a:latin typeface="Calibri" panose="020F0502020204030204" pitchFamily="34" charset="0"/>
              <a:ea typeface="Calibri" panose="020F0502020204030204" pitchFamily="34" charset="0"/>
              <a:cs typeface="DokChampa" panose="020B0604020202020204" pitchFamily="34" charset="-34"/>
            </a:endParaRPr>
          </a:p>
          <a:p>
            <a:pPr marL="0" indent="0">
              <a:buNone/>
            </a:pPr>
            <a:r>
              <a:rPr lang="en-US" dirty="0"/>
              <a:t>	</a:t>
            </a:r>
            <a:r>
              <a:rPr lang="lo-LA" sz="2000" dirty="0">
                <a:effectLst/>
                <a:cs typeface="Phetsarath OT" panose="02000500000000000001" pitchFamily="2" charset="2"/>
              </a:rPr>
              <a:t>ລະບົບຈັດການຂາຍເຄືອງສອ້ມແປງຄອມພິວເຕີທົ່ວໄປຮ້ານທ້າວຕົ້ນສ້ອມແປງຄອມພິວເຕີ ແມ່ນພັດທະນາຂຶ້ນໂດຍນາໍໃຊ້ທິດສະດີຫຼືຄວາມຮູ້ຈາກ </a:t>
            </a:r>
            <a:r>
              <a:rPr lang="en-US" sz="2000" dirty="0">
                <a:effectLst/>
                <a:latin typeface="Phetsarath OT" panose="02000500000000000001" pitchFamily="2" charset="2"/>
              </a:rPr>
              <a:t>3</a:t>
            </a:r>
            <a:r>
              <a:rPr lang="lo-LA" sz="2000" dirty="0">
                <a:effectLst/>
                <a:cs typeface="Phetsarath OT" panose="02000500000000000001" pitchFamily="2" charset="2"/>
              </a:rPr>
              <a:t> ສ່ວນຄື:ທິດສະດິໃນການວິເຄາະ ແລະ ອອກແບບລະບບ</a:t>
            </a:r>
            <a:r>
              <a:rPr lang="en-US" sz="2000" dirty="0">
                <a:effectLst/>
                <a:latin typeface="Phetsarath OT" panose="02000500000000000001" pitchFamily="2" charset="2"/>
              </a:rPr>
              <a:t>, </a:t>
            </a:r>
            <a:r>
              <a:rPr lang="lo-LA" sz="2000" dirty="0">
                <a:effectLst/>
                <a:cs typeface="Phetsarath OT" panose="02000500000000000001" pitchFamily="2" charset="2"/>
              </a:rPr>
              <a:t>ທີດສະດີກ່ຽວກບັການສາ້ງຖານຂໍ້ມຸນ ແລະຄວາມຮູ້ກ່ຽວກັບພາສາໃນການພັດທະນາລະບົບ. </a:t>
            </a:r>
            <a:endParaRPr lang="en-US" sz="2000" dirty="0"/>
          </a:p>
        </p:txBody>
      </p:sp>
    </p:spTree>
    <p:extLst>
      <p:ext uri="{BB962C8B-B14F-4D97-AF65-F5344CB8AC3E}">
        <p14:creationId xmlns:p14="http://schemas.microsoft.com/office/powerpoint/2010/main" val="343705777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9A1626-C98B-4323-99CA-97B5FBF9208A}"/>
              </a:ext>
            </a:extLst>
          </p:cNvPr>
          <p:cNvSpPr>
            <a:spLocks noGrp="1"/>
          </p:cNvSpPr>
          <p:nvPr>
            <p:ph type="title"/>
          </p:nvPr>
        </p:nvSpPr>
        <p:spPr>
          <a:xfrm>
            <a:off x="0" y="728133"/>
            <a:ext cx="8761413" cy="706964"/>
          </a:xfrm>
        </p:spPr>
        <p:txBody>
          <a:bodyPr/>
          <a:lstStyle/>
          <a:p>
            <a:pPr marL="914400" marR="0">
              <a:lnSpc>
                <a:spcPct val="107000"/>
              </a:lnSpc>
              <a:spcBef>
                <a:spcPts val="0"/>
              </a:spcBef>
              <a:spcAft>
                <a:spcPts val="800"/>
              </a:spcAft>
            </a:pPr>
            <a:r>
              <a:rPr lang="en-US" sz="1800" dirty="0">
                <a:effectLst/>
                <a:latin typeface="Phetsarath OT" panose="02000500000000000001" pitchFamily="2" charset="2"/>
                <a:ea typeface="Calibri" panose="020F0502020204030204" pitchFamily="34" charset="0"/>
                <a:cs typeface="DokChampa" panose="020B0604020202020204" pitchFamily="34" charset="-34"/>
              </a:rPr>
              <a:t> </a:t>
            </a:r>
            <a:br>
              <a:rPr lang="en-US" sz="1800" dirty="0">
                <a:latin typeface="Calibri" panose="020F0502020204030204" pitchFamily="34" charset="0"/>
                <a:ea typeface="Calibri" panose="020F0502020204030204" pitchFamily="34" charset="0"/>
                <a:cs typeface="DokChampa" panose="020B0604020202020204" pitchFamily="34" charset="-34"/>
              </a:rPr>
            </a:br>
            <a:br>
              <a:rPr lang="en-US" sz="1800" dirty="0">
                <a:latin typeface="Calibri" panose="020F0502020204030204" pitchFamily="34" charset="0"/>
                <a:ea typeface="Calibri" panose="020F0502020204030204" pitchFamily="34" charset="0"/>
                <a:cs typeface="DokChampa" panose="020B0604020202020204" pitchFamily="34" charset="-34"/>
              </a:rPr>
            </a:br>
            <a:r>
              <a:rPr lang="lo-LA" sz="3200" b="1" dirty="0">
                <a:effectLst/>
                <a:latin typeface="Calibri" panose="020F0502020204030204" pitchFamily="34" charset="0"/>
                <a:ea typeface="Calibri" panose="020F0502020204030204" pitchFamily="34" charset="0"/>
                <a:cs typeface="Phetsarath OT" panose="02000500000000000001" pitchFamily="2" charset="2"/>
              </a:rPr>
              <a:t>5.1.2. ທິດສະດີກຽ່ວກັບລະບົບຖາມຂໍ້ມູນ</a:t>
            </a:r>
            <a:br>
              <a:rPr lang="en-US" sz="1800" dirty="0">
                <a:effectLst/>
                <a:latin typeface="Calibri" panose="020F0502020204030204" pitchFamily="34" charset="0"/>
                <a:ea typeface="Calibri" panose="020F0502020204030204" pitchFamily="34" charset="0"/>
                <a:cs typeface="DokChampa" panose="020B0604020202020204" pitchFamily="34" charset="-34"/>
              </a:rPr>
            </a:br>
            <a:endParaRPr lang="en-US" dirty="0"/>
          </a:p>
        </p:txBody>
      </p:sp>
      <p:sp>
        <p:nvSpPr>
          <p:cNvPr id="3" name="Content Placeholder 2">
            <a:extLst>
              <a:ext uri="{FF2B5EF4-FFF2-40B4-BE49-F238E27FC236}">
                <a16:creationId xmlns:a16="http://schemas.microsoft.com/office/drawing/2014/main" id="{CB560B16-5DCB-4664-869A-45A9AC01DA10}"/>
              </a:ext>
            </a:extLst>
          </p:cNvPr>
          <p:cNvSpPr>
            <a:spLocks noGrp="1"/>
          </p:cNvSpPr>
          <p:nvPr>
            <p:ph idx="1"/>
          </p:nvPr>
        </p:nvSpPr>
        <p:spPr>
          <a:xfrm>
            <a:off x="524934" y="2603500"/>
            <a:ext cx="11667066" cy="3416300"/>
          </a:xfrm>
        </p:spPr>
        <p:txBody>
          <a:bodyPr/>
          <a:lstStyle/>
          <a:p>
            <a:pPr marL="0" indent="0">
              <a:buNone/>
            </a:pPr>
            <a:r>
              <a:rPr lang="en-US" sz="1800" dirty="0">
                <a:effectLst/>
                <a:cs typeface="Phetsarath OT" panose="02000500000000000001" pitchFamily="2" charset="2"/>
              </a:rPr>
              <a:t>	</a:t>
            </a:r>
            <a:r>
              <a:rPr lang="lo-LA" sz="1800" dirty="0">
                <a:effectLst/>
                <a:cs typeface="Phetsarath OT" panose="02000500000000000001" pitchFamily="2" charset="2"/>
              </a:rPr>
              <a:t>ລະບົບຖານຂໍ້ມູນແມ່ນ ການຈັດເກັບຂໍ້ມູນທີ່ມີຄວາມ</a:t>
            </a:r>
            <a:r>
              <a:rPr lang="lo-LA" sz="2800" dirty="0">
                <a:effectLst/>
                <a:cs typeface="Phetsarath OT" panose="02000500000000000001" pitchFamily="2" charset="2"/>
              </a:rPr>
              <a:t>ສຳພັນ</a:t>
            </a:r>
            <a:r>
              <a:rPr lang="lo-LA" sz="1800" dirty="0">
                <a:effectLst/>
                <a:cs typeface="Phetsarath OT" panose="02000500000000000001" pitchFamily="2" charset="2"/>
              </a:rPr>
              <a:t>ກັນໄວ້ນຳກັນຢ່າງເປັນລະບົບໜາຍຄວາມວ່າແມ່ນການຈັດເກັບຂໍ້ມູນໄວ້ສວ່ນກາງເພື່ອຫຼຸດຜ່ອນຄວາມຊໍ້າຊ້ອນຂອງຂໍ້ມຸນໂດຍຜູ້ໃຊ້ສາມາດເອື້ນໃຊ້ ແລະ ປະຕິບັດກັບຂໍ້ມູນໃນຖານຂໍ້ມູນຮ່ວນກັນໄດ້,ເຊີ່ງຜູ້ໃຊ້ແຕ່ລະຄົນຈະເບີ່ງຂໍ້ມູນໃນມຸມມອງທີ່ແຕກຕ່າງກກັນໄປຕາມຈຸດປະຕາມຈຸດປະສົງຂອງການນຳໃຊ້</a:t>
            </a:r>
            <a:endParaRPr lang="en-US" dirty="0"/>
          </a:p>
        </p:txBody>
      </p:sp>
    </p:spTree>
    <p:extLst>
      <p:ext uri="{BB962C8B-B14F-4D97-AF65-F5344CB8AC3E}">
        <p14:creationId xmlns:p14="http://schemas.microsoft.com/office/powerpoint/2010/main" val="12499598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AE9110-D15D-4D88-A71B-E3F778D4F033}"/>
              </a:ext>
            </a:extLst>
          </p:cNvPr>
          <p:cNvSpPr>
            <a:spLocks noGrp="1"/>
          </p:cNvSpPr>
          <p:nvPr>
            <p:ph type="title"/>
          </p:nvPr>
        </p:nvSpPr>
        <p:spPr>
          <a:xfrm>
            <a:off x="802841" y="584200"/>
            <a:ext cx="8761413" cy="1397000"/>
          </a:xfrm>
        </p:spPr>
        <p:txBody>
          <a:bodyPr/>
          <a:lstStyle/>
          <a:p>
            <a:br>
              <a:rPr lang="en-US" sz="2800" b="1" dirty="0">
                <a:effectLst/>
                <a:latin typeface="Calibri" panose="020F0502020204030204" pitchFamily="34" charset="0"/>
                <a:ea typeface="Calibri" panose="020F0502020204030204" pitchFamily="34" charset="0"/>
                <a:cs typeface="Phetsarath OT" panose="02000500000000000001" pitchFamily="2" charset="2"/>
              </a:rPr>
            </a:br>
            <a:r>
              <a:rPr lang="lo-LA" b="1" dirty="0">
                <a:effectLst/>
                <a:latin typeface="Calibri" panose="020F0502020204030204" pitchFamily="34" charset="0"/>
                <a:ea typeface="Calibri" panose="020F0502020204030204" pitchFamily="34" charset="0"/>
                <a:cs typeface="Phetsarath OT" panose="02000500000000000001" pitchFamily="2" charset="2"/>
              </a:rPr>
              <a:t>5.1.2.1.  ການເຮັດ </a:t>
            </a:r>
            <a:r>
              <a:rPr lang="en-US" b="1" dirty="0">
                <a:effectLst/>
                <a:latin typeface="Phetsarath OT" panose="02000500000000000001" pitchFamily="2" charset="2"/>
                <a:ea typeface="Calibri" panose="020F0502020204030204" pitchFamily="34" charset="0"/>
                <a:cs typeface="DokChampa" panose="020B0604020202020204" pitchFamily="34" charset="-34"/>
              </a:rPr>
              <a:t>Normalization</a:t>
            </a:r>
            <a:br>
              <a:rPr lang="en-US" sz="2800" dirty="0">
                <a:effectLst/>
                <a:latin typeface="Calibri" panose="020F0502020204030204" pitchFamily="34" charset="0"/>
                <a:ea typeface="Calibri" panose="020F0502020204030204" pitchFamily="34" charset="0"/>
                <a:cs typeface="DokChampa" panose="020B0604020202020204" pitchFamily="34" charset="-34"/>
              </a:rPr>
            </a:br>
            <a:endParaRPr lang="en-US" sz="2800" dirty="0"/>
          </a:p>
        </p:txBody>
      </p:sp>
      <p:sp>
        <p:nvSpPr>
          <p:cNvPr id="3" name="Content Placeholder 2">
            <a:extLst>
              <a:ext uri="{FF2B5EF4-FFF2-40B4-BE49-F238E27FC236}">
                <a16:creationId xmlns:a16="http://schemas.microsoft.com/office/drawing/2014/main" id="{35A05ECB-9423-478E-82A0-54D6E519698D}"/>
              </a:ext>
            </a:extLst>
          </p:cNvPr>
          <p:cNvSpPr>
            <a:spLocks noGrp="1"/>
          </p:cNvSpPr>
          <p:nvPr>
            <p:ph idx="1"/>
          </p:nvPr>
        </p:nvSpPr>
        <p:spPr>
          <a:xfrm>
            <a:off x="135467" y="2434167"/>
            <a:ext cx="12192000" cy="3416300"/>
          </a:xfrm>
        </p:spPr>
        <p:txBody>
          <a:bodyPr/>
          <a:lstStyle/>
          <a:p>
            <a:pPr marL="0" indent="0">
              <a:buNone/>
            </a:pPr>
            <a:r>
              <a:rPr lang="en-US" sz="2400" b="1" dirty="0">
                <a:effectLst/>
                <a:latin typeface="Phetsarath OT" panose="02000500000000000001" pitchFamily="2" charset="2"/>
                <a:ea typeface="Calibri" panose="020F0502020204030204" pitchFamily="34" charset="0"/>
                <a:cs typeface="DokChampa" panose="020B0604020202020204" pitchFamily="34" charset="-34"/>
              </a:rPr>
              <a:t>	Normalization </a:t>
            </a:r>
            <a:r>
              <a:rPr lang="lo-LA" sz="2400" dirty="0">
                <a:effectLst/>
                <a:latin typeface="Calibri" panose="020F0502020204030204" pitchFamily="34" charset="0"/>
                <a:ea typeface="Calibri" panose="020F0502020204030204" pitchFamily="34" charset="0"/>
                <a:cs typeface="Phetsarath OT" panose="02000500000000000001" pitchFamily="2" charset="2"/>
              </a:rPr>
              <a:t>ເປັນວິທີການເພື່ອໃຊ້ເຂົ້າໃນການວິເຄາະ ແລະ ຈັດໂຄງສ້າງຂອງຖານຂໍ້ມູນໃໜ່ໂດຍພະຍາຍາມ ຫຼຸດຄວາມຊໍ້າຊ້ອນຂອງໂຄງສ້າງຖາມຂໍ້ມູນ ເພື່ອໃໃຫ້ໄດ້ໂຄງສ້າງທີ່ມີປະສິດທິພາບ ແລະ ສະດວກໃນເວລາເອົາໄປໃຊ້. ເຊີ່ງວິທີປະຕິບັດແມ່ນຈະເປັນໂຄງສ້າງຂອງຖາມຂໍ້ມູນໃຫ້ຢູ່ໃນຮູບແບບ</a:t>
            </a:r>
            <a:r>
              <a:rPr lang="lo-LA" sz="2400" b="1" dirty="0">
                <a:effectLst/>
                <a:latin typeface="Calibri" panose="020F0502020204030204" pitchFamily="34" charset="0"/>
                <a:ea typeface="Calibri" panose="020F0502020204030204" pitchFamily="34" charset="0"/>
                <a:cs typeface="Phetsarath OT" panose="02000500000000000001" pitchFamily="2" charset="2"/>
              </a:rPr>
              <a:t> </a:t>
            </a:r>
            <a:r>
              <a:rPr lang="en-US" sz="2400" dirty="0">
                <a:effectLst/>
                <a:latin typeface="Phetsarath OT" panose="02000500000000000001" pitchFamily="2" charset="2"/>
                <a:ea typeface="Calibri" panose="020F0502020204030204" pitchFamily="34" charset="0"/>
                <a:cs typeface="DokChampa" panose="020B0604020202020204" pitchFamily="34" charset="-34"/>
              </a:rPr>
              <a:t>Normalization</a:t>
            </a:r>
            <a:r>
              <a:rPr lang="lo-LA" sz="2400" dirty="0">
                <a:effectLst/>
                <a:latin typeface="Phetsarath OT" panose="02000500000000000001" pitchFamily="2" charset="2"/>
                <a:ea typeface="Calibri" panose="020F0502020204030204" pitchFamily="34" charset="0"/>
                <a:cs typeface="DokChampa" panose="020B0604020202020204" pitchFamily="34" charset="-34"/>
              </a:rPr>
              <a:t> ໃນລະດັບຕ່າງໆເຊໍັ້ນ: </a:t>
            </a:r>
            <a:r>
              <a:rPr lang="en-US" sz="2400" dirty="0">
                <a:effectLst/>
                <a:latin typeface="Phetsarath OT" panose="02000500000000000001" pitchFamily="2" charset="2"/>
                <a:ea typeface="Calibri" panose="020F0502020204030204" pitchFamily="34" charset="0"/>
                <a:cs typeface="DokChampa" panose="020B0604020202020204" pitchFamily="34" charset="-34"/>
              </a:rPr>
              <a:t>1NF, 2NF,3NF,BCNF,4NF</a:t>
            </a:r>
            <a:r>
              <a:rPr lang="lo-LA" sz="2400" dirty="0">
                <a:effectLst/>
                <a:latin typeface="Phetsarath OT" panose="02000500000000000001" pitchFamily="2" charset="2"/>
                <a:ea typeface="Calibri" panose="020F0502020204030204" pitchFamily="34" charset="0"/>
                <a:cs typeface="DokChampa" panose="020B0604020202020204" pitchFamily="34" charset="-34"/>
              </a:rPr>
              <a:t> ແລະ </a:t>
            </a:r>
            <a:r>
              <a:rPr lang="en-US" sz="2400" dirty="0">
                <a:effectLst/>
                <a:latin typeface="Phetsarath OT" panose="02000500000000000001" pitchFamily="2" charset="2"/>
                <a:ea typeface="Calibri" panose="020F0502020204030204" pitchFamily="34" charset="0"/>
                <a:cs typeface="DokChampa" panose="020B0604020202020204" pitchFamily="34" charset="-34"/>
              </a:rPr>
              <a:t>5NF</a:t>
            </a:r>
            <a:r>
              <a:rPr lang="lo-LA" sz="2400" dirty="0">
                <a:effectLst/>
                <a:latin typeface="Phetsarath OT" panose="02000500000000000001" pitchFamily="2" charset="2"/>
                <a:ea typeface="Calibri" panose="020F0502020204030204" pitchFamily="34" charset="0"/>
                <a:cs typeface="DokChampa" panose="020B0604020202020204" pitchFamily="34" charset="-34"/>
              </a:rPr>
              <a:t>.</a:t>
            </a:r>
            <a:endParaRPr lang="en-US" sz="2400" dirty="0">
              <a:effectLst/>
              <a:latin typeface="Calibri" panose="020F0502020204030204" pitchFamily="34" charset="0"/>
              <a:ea typeface="Calibri" panose="020F0502020204030204" pitchFamily="34" charset="0"/>
              <a:cs typeface="DokChampa" panose="020B0604020202020204" pitchFamily="34" charset="-34"/>
            </a:endParaRPr>
          </a:p>
          <a:p>
            <a:pPr marL="0" indent="0">
              <a:buNone/>
            </a:pPr>
            <a:endParaRPr lang="en-US" dirty="0"/>
          </a:p>
        </p:txBody>
      </p:sp>
    </p:spTree>
    <p:extLst>
      <p:ext uri="{BB962C8B-B14F-4D97-AF65-F5344CB8AC3E}">
        <p14:creationId xmlns:p14="http://schemas.microsoft.com/office/powerpoint/2010/main" val="57355915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5C0EA7D-3794-489A-952C-5B484827EFFE}"/>
              </a:ext>
            </a:extLst>
          </p:cNvPr>
          <p:cNvSpPr txBox="1"/>
          <p:nvPr/>
        </p:nvSpPr>
        <p:spPr>
          <a:xfrm>
            <a:off x="228600" y="680629"/>
            <a:ext cx="11734800" cy="4885312"/>
          </a:xfrm>
          <a:prstGeom prst="rect">
            <a:avLst/>
          </a:prstGeom>
          <a:noFill/>
        </p:spPr>
        <p:txBody>
          <a:bodyPr wrap="square">
            <a:spAutoFit/>
          </a:bodyPr>
          <a:lstStyle/>
          <a:p>
            <a:pPr marR="0" lvl="0" algn="just">
              <a:lnSpc>
                <a:spcPct val="107000"/>
              </a:lnSpc>
              <a:spcBef>
                <a:spcPts val="0"/>
              </a:spcBef>
              <a:spcAft>
                <a:spcPts val="0"/>
              </a:spcAft>
            </a:pPr>
            <a:r>
              <a:rPr lang="en-US" sz="1800" dirty="0">
                <a:effectLst/>
                <a:latin typeface="Phetsarath OT" panose="02000500000000000001" pitchFamily="2" charset="2"/>
                <a:ea typeface="Calibri" panose="020F0502020204030204" pitchFamily="34" charset="0"/>
                <a:cs typeface="DokChampa" panose="020B0604020202020204" pitchFamily="34" charset="-34"/>
              </a:rPr>
              <a:t>1</a:t>
            </a:r>
            <a:r>
              <a:rPr lang="en-US" sz="2400" dirty="0">
                <a:effectLst/>
                <a:latin typeface="Phetsarath OT" panose="02000500000000000001" pitchFamily="2" charset="2"/>
                <a:ea typeface="Phetsarath OT" panose="02000500000000000001" pitchFamily="2" charset="2"/>
                <a:cs typeface="Phetsarath OT" panose="02000500000000000001" pitchFamily="2" charset="2"/>
              </a:rPr>
              <a:t>) Normalization</a:t>
            </a:r>
            <a:r>
              <a:rPr lang="lo-LA" sz="2400" dirty="0">
                <a:effectLst/>
                <a:latin typeface="Phetsarath OT" panose="02000500000000000001" pitchFamily="2" charset="2"/>
                <a:ea typeface="Phetsarath OT" panose="02000500000000000001" pitchFamily="2" charset="2"/>
                <a:cs typeface="Phetsarath OT" panose="02000500000000000001" pitchFamily="2" charset="2"/>
              </a:rPr>
              <a:t> ລະດັບ </a:t>
            </a:r>
            <a:r>
              <a:rPr lang="en-US" sz="2400" dirty="0">
                <a:effectLst/>
                <a:latin typeface="Phetsarath OT" panose="02000500000000000001" pitchFamily="2" charset="2"/>
                <a:ea typeface="Phetsarath OT" panose="02000500000000000001" pitchFamily="2" charset="2"/>
                <a:cs typeface="Phetsarath OT" panose="02000500000000000001" pitchFamily="2" charset="2"/>
              </a:rPr>
              <a:t>(</a:t>
            </a:r>
            <a:r>
              <a:rPr lang="lo-LA" sz="2400" dirty="0">
                <a:effectLst/>
                <a:latin typeface="Phetsarath OT" panose="02000500000000000001" pitchFamily="2" charset="2"/>
                <a:ea typeface="Phetsarath OT" panose="02000500000000000001" pitchFamily="2" charset="2"/>
                <a:cs typeface="Phetsarath OT" panose="02000500000000000001" pitchFamily="2" charset="2"/>
              </a:rPr>
              <a:t>1</a:t>
            </a:r>
            <a:r>
              <a:rPr lang="en-US" sz="2400" baseline="30000" dirty="0" err="1">
                <a:effectLst/>
                <a:latin typeface="Phetsarath OT" panose="02000500000000000001" pitchFamily="2" charset="2"/>
                <a:ea typeface="Phetsarath OT" panose="02000500000000000001" pitchFamily="2" charset="2"/>
                <a:cs typeface="Phetsarath OT" panose="02000500000000000001" pitchFamily="2" charset="2"/>
              </a:rPr>
              <a:t>st</a:t>
            </a:r>
            <a:r>
              <a:rPr lang="en-US" sz="2400" dirty="0">
                <a:effectLst/>
                <a:latin typeface="Phetsarath OT" panose="02000500000000000001" pitchFamily="2" charset="2"/>
                <a:ea typeface="Phetsarath OT" panose="02000500000000000001" pitchFamily="2" charset="2"/>
                <a:cs typeface="Phetsarath OT" panose="02000500000000000001" pitchFamily="2" charset="2"/>
              </a:rPr>
              <a:t> </a:t>
            </a:r>
            <a:r>
              <a:rPr lang="en-US" sz="2400" b="1" dirty="0">
                <a:effectLst/>
                <a:latin typeface="Phetsarath OT" panose="02000500000000000001" pitchFamily="2" charset="2"/>
                <a:ea typeface="Phetsarath OT" panose="02000500000000000001" pitchFamily="2" charset="2"/>
                <a:cs typeface="Phetsarath OT" panose="02000500000000000001" pitchFamily="2" charset="2"/>
              </a:rPr>
              <a:t>Normal Form: 1NF</a:t>
            </a:r>
            <a:r>
              <a:rPr lang="en-US" sz="2400" dirty="0">
                <a:effectLst/>
                <a:latin typeface="Phetsarath OT" panose="02000500000000000001" pitchFamily="2" charset="2"/>
                <a:ea typeface="Phetsarath OT" panose="02000500000000000001" pitchFamily="2" charset="2"/>
                <a:cs typeface="Phetsarath OT" panose="02000500000000000001" pitchFamily="2" charset="2"/>
              </a:rPr>
              <a:t>)</a:t>
            </a:r>
          </a:p>
          <a:p>
            <a:pPr marL="457200" marR="0" algn="just">
              <a:lnSpc>
                <a:spcPct val="107000"/>
              </a:lnSpc>
              <a:spcBef>
                <a:spcPts val="0"/>
              </a:spcBef>
              <a:spcAft>
                <a:spcPts val="0"/>
              </a:spcAft>
            </a:pPr>
            <a:r>
              <a:rPr lang="en-US" sz="2400" dirty="0">
                <a:effectLst/>
                <a:latin typeface="Phetsarath OT" panose="02000500000000000001" pitchFamily="2" charset="2"/>
                <a:ea typeface="Phetsarath OT" panose="02000500000000000001" pitchFamily="2" charset="2"/>
                <a:cs typeface="Phetsarath OT" panose="02000500000000000001" pitchFamily="2" charset="2"/>
              </a:rPr>
              <a:t>	Relation </a:t>
            </a:r>
            <a:r>
              <a:rPr lang="lo-LA" sz="2400" dirty="0">
                <a:effectLst/>
                <a:latin typeface="Phetsarath OT" panose="02000500000000000001" pitchFamily="2" charset="2"/>
                <a:ea typeface="Phetsarath OT" panose="02000500000000000001" pitchFamily="2" charset="2"/>
                <a:cs typeface="Phetsarath OT" panose="02000500000000000001" pitchFamily="2" charset="2"/>
              </a:rPr>
              <a:t>ໜື່ງຈະຢູ່ໃນຮູບ</a:t>
            </a:r>
            <a:r>
              <a:rPr lang="en-US" sz="2400" dirty="0">
                <a:effectLst/>
                <a:latin typeface="Phetsarath OT" panose="02000500000000000001" pitchFamily="2" charset="2"/>
                <a:ea typeface="Phetsarath OT" panose="02000500000000000001" pitchFamily="2" charset="2"/>
                <a:cs typeface="Phetsarath OT" panose="02000500000000000001" pitchFamily="2" charset="2"/>
              </a:rPr>
              <a:t> 1NF</a:t>
            </a:r>
            <a:r>
              <a:rPr lang="lo-LA" sz="2400" dirty="0">
                <a:effectLst/>
                <a:latin typeface="Phetsarath OT" panose="02000500000000000001" pitchFamily="2" charset="2"/>
                <a:ea typeface="Phetsarath OT" panose="02000500000000000001" pitchFamily="2" charset="2"/>
                <a:cs typeface="Phetsarath OT" panose="02000500000000000001" pitchFamily="2" charset="2"/>
              </a:rPr>
              <a:t> ກໍຕໍ່ເມື່ອ </a:t>
            </a:r>
            <a:r>
              <a:rPr lang="en-US" sz="2400" dirty="0">
                <a:effectLst/>
                <a:latin typeface="Phetsarath OT" panose="02000500000000000001" pitchFamily="2" charset="2"/>
                <a:ea typeface="Phetsarath OT" panose="02000500000000000001" pitchFamily="2" charset="2"/>
                <a:cs typeface="Phetsarath OT" panose="02000500000000000001" pitchFamily="2" charset="2"/>
              </a:rPr>
              <a:t>Attribute</a:t>
            </a:r>
            <a:r>
              <a:rPr lang="lo-LA" sz="2400" dirty="0">
                <a:effectLst/>
                <a:latin typeface="Phetsarath OT" panose="02000500000000000001" pitchFamily="2" charset="2"/>
                <a:ea typeface="Phetsarath OT" panose="02000500000000000001" pitchFamily="2" charset="2"/>
                <a:cs typeface="Phetsarath OT" panose="02000500000000000001" pitchFamily="2" charset="2"/>
              </a:rPr>
              <a:t>ໃດໃນ </a:t>
            </a:r>
            <a:r>
              <a:rPr lang="en-US" sz="2400" dirty="0">
                <a:effectLst/>
                <a:latin typeface="Phetsarath OT" panose="02000500000000000001" pitchFamily="2" charset="2"/>
                <a:ea typeface="Phetsarath OT" panose="02000500000000000001" pitchFamily="2" charset="2"/>
                <a:cs typeface="Phetsarath OT" panose="02000500000000000001" pitchFamily="2" charset="2"/>
              </a:rPr>
              <a:t>Relation</a:t>
            </a:r>
            <a:r>
              <a:rPr lang="lo-LA" sz="2400" dirty="0">
                <a:effectLst/>
                <a:latin typeface="Phetsarath OT" panose="02000500000000000001" pitchFamily="2" charset="2"/>
                <a:ea typeface="Phetsarath OT" panose="02000500000000000001" pitchFamily="2" charset="2"/>
                <a:cs typeface="Phetsarath OT" panose="02000500000000000001" pitchFamily="2" charset="2"/>
              </a:rPr>
              <a:t> ນັ້ນມີຄ່າໄດ້ຫຼາຍຄ່າ </a:t>
            </a:r>
            <a:r>
              <a:rPr lang="en-US" sz="2400" dirty="0">
                <a:effectLst/>
                <a:latin typeface="Phetsarath OT" panose="02000500000000000001" pitchFamily="2" charset="2"/>
                <a:ea typeface="Phetsarath OT" panose="02000500000000000001" pitchFamily="2" charset="2"/>
                <a:cs typeface="Phetsarath OT" panose="02000500000000000001" pitchFamily="2" charset="2"/>
              </a:rPr>
              <a:t>(Multi Valued) </a:t>
            </a:r>
            <a:r>
              <a:rPr lang="lo-LA" sz="2400" dirty="0">
                <a:effectLst/>
                <a:latin typeface="Phetsarath OT" panose="02000500000000000001" pitchFamily="2" charset="2"/>
                <a:ea typeface="Phetsarath OT" panose="02000500000000000001" pitchFamily="2" charset="2"/>
                <a:cs typeface="Phetsarath OT" panose="02000500000000000001" pitchFamily="2" charset="2"/>
              </a:rPr>
              <a:t>ຫຼື ໃນ </a:t>
            </a:r>
            <a:r>
              <a:rPr lang="en-US" sz="2400" dirty="0">
                <a:effectLst/>
                <a:latin typeface="Phetsarath OT" panose="02000500000000000001" pitchFamily="2" charset="2"/>
                <a:ea typeface="Phetsarath OT" panose="02000500000000000001" pitchFamily="2" charset="2"/>
                <a:cs typeface="Phetsarath OT" panose="02000500000000000001" pitchFamily="2" charset="2"/>
              </a:rPr>
              <a:t>Relation</a:t>
            </a:r>
            <a:r>
              <a:rPr lang="lo-LA" sz="2400" dirty="0">
                <a:effectLst/>
                <a:latin typeface="Phetsarath OT" panose="02000500000000000001" pitchFamily="2" charset="2"/>
                <a:ea typeface="Phetsarath OT" panose="02000500000000000001" pitchFamily="2" charset="2"/>
                <a:cs typeface="Phetsarath OT" panose="02000500000000000001" pitchFamily="2" charset="2"/>
              </a:rPr>
              <a:t> ນັ້ນບໍ່ມີ </a:t>
            </a:r>
            <a:r>
              <a:rPr lang="en-US" sz="2400" dirty="0">
                <a:effectLst/>
                <a:latin typeface="Phetsarath OT" panose="02000500000000000001" pitchFamily="2" charset="2"/>
                <a:ea typeface="Phetsarath OT" panose="02000500000000000001" pitchFamily="2" charset="2"/>
                <a:cs typeface="Phetsarath OT" panose="02000500000000000001" pitchFamily="2" charset="2"/>
              </a:rPr>
              <a:t>Columns </a:t>
            </a:r>
            <a:r>
              <a:rPr lang="lo-LA" sz="2400" dirty="0">
                <a:effectLst/>
                <a:latin typeface="Phetsarath OT" panose="02000500000000000001" pitchFamily="2" charset="2"/>
                <a:ea typeface="Phetsarath OT" panose="02000500000000000001" pitchFamily="2" charset="2"/>
                <a:cs typeface="Phetsarath OT" panose="02000500000000000001" pitchFamily="2" charset="2"/>
              </a:rPr>
              <a:t>ທີ່ມີຄຸນສົນບັດດຽ່ວກັນ </a:t>
            </a:r>
            <a:r>
              <a:rPr lang="en-US" sz="2400" dirty="0">
                <a:effectLst/>
                <a:latin typeface="Phetsarath OT" panose="02000500000000000001" pitchFamily="2" charset="2"/>
                <a:ea typeface="Phetsarath OT" panose="02000500000000000001" pitchFamily="2" charset="2"/>
                <a:cs typeface="Phetsarath OT" panose="02000500000000000001" pitchFamily="2" charset="2"/>
              </a:rPr>
              <a:t>(Repeating group).</a:t>
            </a:r>
          </a:p>
          <a:p>
            <a:pPr marR="0" lvl="0" algn="just">
              <a:lnSpc>
                <a:spcPct val="107000"/>
              </a:lnSpc>
              <a:spcBef>
                <a:spcPts val="0"/>
              </a:spcBef>
              <a:spcAft>
                <a:spcPts val="0"/>
              </a:spcAft>
            </a:pPr>
            <a:r>
              <a:rPr lang="en-US" sz="2400" dirty="0">
                <a:effectLst/>
                <a:latin typeface="Phetsarath OT" panose="02000500000000000001" pitchFamily="2" charset="2"/>
                <a:ea typeface="Phetsarath OT" panose="02000500000000000001" pitchFamily="2" charset="2"/>
                <a:cs typeface="Phetsarath OT" panose="02000500000000000001" pitchFamily="2" charset="2"/>
              </a:rPr>
              <a:t>2) Normal Form</a:t>
            </a:r>
            <a:r>
              <a:rPr lang="lo-LA" sz="2400" dirty="0">
                <a:effectLst/>
                <a:latin typeface="Phetsarath OT" panose="02000500000000000001" pitchFamily="2" charset="2"/>
                <a:ea typeface="Phetsarath OT" panose="02000500000000000001" pitchFamily="2" charset="2"/>
                <a:cs typeface="Phetsarath OT" panose="02000500000000000001" pitchFamily="2" charset="2"/>
              </a:rPr>
              <a:t> ລະດັບ</a:t>
            </a:r>
            <a:r>
              <a:rPr lang="en-US" sz="2400" dirty="0">
                <a:effectLst/>
                <a:latin typeface="Phetsarath OT" panose="02000500000000000001" pitchFamily="2" charset="2"/>
                <a:ea typeface="Phetsarath OT" panose="02000500000000000001" pitchFamily="2" charset="2"/>
                <a:cs typeface="Phetsarath OT" panose="02000500000000000001" pitchFamily="2" charset="2"/>
              </a:rPr>
              <a:t>2 (2</a:t>
            </a:r>
            <a:r>
              <a:rPr lang="en-US" sz="2400" baseline="30000" dirty="0">
                <a:effectLst/>
                <a:latin typeface="Phetsarath OT" panose="02000500000000000001" pitchFamily="2" charset="2"/>
                <a:ea typeface="Phetsarath OT" panose="02000500000000000001" pitchFamily="2" charset="2"/>
                <a:cs typeface="Phetsarath OT" panose="02000500000000000001" pitchFamily="2" charset="2"/>
              </a:rPr>
              <a:t>nd</a:t>
            </a:r>
            <a:r>
              <a:rPr lang="en-US" sz="2400" dirty="0">
                <a:effectLst/>
                <a:latin typeface="Phetsarath OT" panose="02000500000000000001" pitchFamily="2" charset="2"/>
                <a:ea typeface="Phetsarath OT" panose="02000500000000000001" pitchFamily="2" charset="2"/>
                <a:cs typeface="Phetsarath OT" panose="02000500000000000001" pitchFamily="2" charset="2"/>
              </a:rPr>
              <a:t> Normal Form: 2NF)</a:t>
            </a:r>
          </a:p>
          <a:p>
            <a:pPr marL="457200" marR="0" algn="just">
              <a:lnSpc>
                <a:spcPct val="107000"/>
              </a:lnSpc>
              <a:spcBef>
                <a:spcPts val="0"/>
              </a:spcBef>
              <a:spcAft>
                <a:spcPts val="0"/>
              </a:spcAft>
            </a:pPr>
            <a:r>
              <a:rPr lang="en-US" sz="2400" dirty="0">
                <a:effectLst/>
                <a:latin typeface="Phetsarath OT" panose="02000500000000000001" pitchFamily="2" charset="2"/>
                <a:ea typeface="Phetsarath OT" panose="02000500000000000001" pitchFamily="2" charset="2"/>
                <a:cs typeface="Phetsarath OT" panose="02000500000000000001" pitchFamily="2" charset="2"/>
              </a:rPr>
              <a:t>	Relation </a:t>
            </a:r>
            <a:r>
              <a:rPr lang="lo-LA" sz="2400" dirty="0">
                <a:effectLst/>
                <a:latin typeface="Phetsarath OT" panose="02000500000000000001" pitchFamily="2" charset="2"/>
                <a:ea typeface="Phetsarath OT" panose="02000500000000000001" pitchFamily="2" charset="2"/>
                <a:cs typeface="Phetsarath OT" panose="02000500000000000001" pitchFamily="2" charset="2"/>
              </a:rPr>
              <a:t>ໜື່ງຈະໃນຮູບ </a:t>
            </a:r>
            <a:r>
              <a:rPr lang="en-US" sz="2400" dirty="0">
                <a:effectLst/>
                <a:latin typeface="Phetsarath OT" panose="02000500000000000001" pitchFamily="2" charset="2"/>
                <a:ea typeface="Phetsarath OT" panose="02000500000000000001" pitchFamily="2" charset="2"/>
                <a:cs typeface="Phetsarath OT" panose="02000500000000000001" pitchFamily="2" charset="2"/>
              </a:rPr>
              <a:t>2NF</a:t>
            </a:r>
            <a:r>
              <a:rPr lang="lo-LA" sz="2400" dirty="0">
                <a:effectLst/>
                <a:latin typeface="Phetsarath OT" panose="02000500000000000001" pitchFamily="2" charset="2"/>
                <a:ea typeface="Phetsarath OT" panose="02000500000000000001" pitchFamily="2" charset="2"/>
                <a:cs typeface="Phetsarath OT" panose="02000500000000000001" pitchFamily="2" charset="2"/>
              </a:rPr>
              <a:t> ກໍ່ຕໍ່ເມືອ </a:t>
            </a:r>
            <a:r>
              <a:rPr lang="en-US" sz="2400" dirty="0">
                <a:effectLst/>
                <a:latin typeface="Phetsarath OT" panose="02000500000000000001" pitchFamily="2" charset="2"/>
                <a:ea typeface="Phetsarath OT" panose="02000500000000000001" pitchFamily="2" charset="2"/>
                <a:cs typeface="Phetsarath OT" panose="02000500000000000001" pitchFamily="2" charset="2"/>
              </a:rPr>
              <a:t>Relation</a:t>
            </a:r>
            <a:r>
              <a:rPr lang="lo-LA" sz="2400" dirty="0">
                <a:effectLst/>
                <a:latin typeface="Phetsarath OT" panose="02000500000000000001" pitchFamily="2" charset="2"/>
                <a:ea typeface="Phetsarath OT" panose="02000500000000000001" pitchFamily="2" charset="2"/>
                <a:cs typeface="Phetsarath OT" panose="02000500000000000001" pitchFamily="2" charset="2"/>
              </a:rPr>
              <a:t> ດັ່ງກ່າວເປັນ </a:t>
            </a:r>
            <a:r>
              <a:rPr lang="en-US" sz="2400" dirty="0">
                <a:effectLst/>
                <a:latin typeface="Phetsarath OT" panose="02000500000000000001" pitchFamily="2" charset="2"/>
                <a:ea typeface="Phetsarath OT" panose="02000500000000000001" pitchFamily="2" charset="2"/>
                <a:cs typeface="Phetsarath OT" panose="02000500000000000001" pitchFamily="2" charset="2"/>
              </a:rPr>
              <a:t>1NF</a:t>
            </a:r>
            <a:r>
              <a:rPr lang="lo-LA" sz="2400" dirty="0">
                <a:effectLst/>
                <a:latin typeface="Phetsarath OT" panose="02000500000000000001" pitchFamily="2" charset="2"/>
                <a:ea typeface="Phetsarath OT" panose="02000500000000000001" pitchFamily="2" charset="2"/>
                <a:cs typeface="Phetsarath OT" panose="02000500000000000001" pitchFamily="2" charset="2"/>
              </a:rPr>
              <a:t> ແລະທຸກຄ່າຂອງ</a:t>
            </a:r>
            <a:r>
              <a:rPr lang="en-US" sz="2400" dirty="0">
                <a:effectLst/>
                <a:latin typeface="Phetsarath OT" panose="02000500000000000001" pitchFamily="2" charset="2"/>
                <a:ea typeface="Phetsarath OT" panose="02000500000000000001" pitchFamily="2" charset="2"/>
                <a:cs typeface="Phetsarath OT" panose="02000500000000000001" pitchFamily="2" charset="2"/>
              </a:rPr>
              <a:t>Attribute</a:t>
            </a:r>
            <a:r>
              <a:rPr lang="lo-LA" sz="2400" dirty="0">
                <a:effectLst/>
                <a:latin typeface="Phetsarath OT" panose="02000500000000000001" pitchFamily="2" charset="2"/>
                <a:ea typeface="Phetsarath OT" panose="02000500000000000001" pitchFamily="2" charset="2"/>
                <a:cs typeface="Phetsarath OT" panose="02000500000000000001" pitchFamily="2" charset="2"/>
              </a:rPr>
              <a:t> ທີ່ບໍ່ແມ່ນສ່ວນປະກອບຂອງຄື</a:t>
            </a:r>
            <a:r>
              <a:rPr lang="en-US" sz="2400" dirty="0">
                <a:effectLst/>
                <a:latin typeface="Phetsarath OT" panose="02000500000000000001" pitchFamily="2" charset="2"/>
                <a:ea typeface="Phetsarath OT" panose="02000500000000000001" pitchFamily="2" charset="2"/>
                <a:cs typeface="Phetsarath OT" panose="02000500000000000001" pitchFamily="2" charset="2"/>
              </a:rPr>
              <a:t> (None Key Attribute)</a:t>
            </a:r>
            <a:r>
              <a:rPr lang="lo-LA" sz="2400" dirty="0">
                <a:effectLst/>
                <a:latin typeface="Phetsarath OT" panose="02000500000000000001" pitchFamily="2" charset="2"/>
                <a:ea typeface="Phetsarath OT" panose="02000500000000000001" pitchFamily="2" charset="2"/>
                <a:cs typeface="Phetsarath OT" panose="02000500000000000001" pitchFamily="2" charset="2"/>
              </a:rPr>
              <a:t> ຕ້ອງມີຟັງຊັນການຂື້ນຕໍ່ກັນຂງຄືຫຼັກຢ່າງສົມບຸນ.</a:t>
            </a:r>
            <a:endParaRPr lang="en-US" sz="2400" dirty="0">
              <a:effectLst/>
              <a:latin typeface="Phetsarath OT" panose="02000500000000000001" pitchFamily="2" charset="2"/>
              <a:ea typeface="Phetsarath OT" panose="02000500000000000001" pitchFamily="2" charset="2"/>
              <a:cs typeface="Phetsarath OT" panose="02000500000000000001" pitchFamily="2" charset="2"/>
            </a:endParaRPr>
          </a:p>
          <a:p>
            <a:pPr marR="0" lvl="0" algn="just">
              <a:lnSpc>
                <a:spcPct val="107000"/>
              </a:lnSpc>
              <a:spcBef>
                <a:spcPts val="0"/>
              </a:spcBef>
              <a:spcAft>
                <a:spcPts val="0"/>
              </a:spcAft>
            </a:pPr>
            <a:r>
              <a:rPr lang="en-US" sz="2400" dirty="0">
                <a:effectLst/>
                <a:latin typeface="Phetsarath OT" panose="02000500000000000001" pitchFamily="2" charset="2"/>
                <a:ea typeface="Phetsarath OT" panose="02000500000000000001" pitchFamily="2" charset="2"/>
                <a:cs typeface="Phetsarath OT" panose="02000500000000000001" pitchFamily="2" charset="2"/>
              </a:rPr>
              <a:t>3) Normal Form</a:t>
            </a:r>
            <a:r>
              <a:rPr lang="lo-LA" sz="2400" dirty="0">
                <a:effectLst/>
                <a:latin typeface="Phetsarath OT" panose="02000500000000000001" pitchFamily="2" charset="2"/>
                <a:ea typeface="Phetsarath OT" panose="02000500000000000001" pitchFamily="2" charset="2"/>
                <a:cs typeface="Phetsarath OT" panose="02000500000000000001" pitchFamily="2" charset="2"/>
              </a:rPr>
              <a:t> ລະດັບ3 (</a:t>
            </a:r>
            <a:r>
              <a:rPr lang="en-US" sz="2400" dirty="0">
                <a:effectLst/>
                <a:latin typeface="Phetsarath OT" panose="02000500000000000001" pitchFamily="2" charset="2"/>
                <a:ea typeface="Phetsarath OT" panose="02000500000000000001" pitchFamily="2" charset="2"/>
                <a:cs typeface="Phetsarath OT" panose="02000500000000000001" pitchFamily="2" charset="2"/>
              </a:rPr>
              <a:t>3</a:t>
            </a:r>
            <a:r>
              <a:rPr lang="en-US" sz="2400" baseline="30000" dirty="0">
                <a:effectLst/>
                <a:latin typeface="Phetsarath OT" panose="02000500000000000001" pitchFamily="2" charset="2"/>
                <a:ea typeface="Phetsarath OT" panose="02000500000000000001" pitchFamily="2" charset="2"/>
                <a:cs typeface="Phetsarath OT" panose="02000500000000000001" pitchFamily="2" charset="2"/>
              </a:rPr>
              <a:t>rd</a:t>
            </a:r>
            <a:r>
              <a:rPr lang="en-US" sz="2400" dirty="0">
                <a:effectLst/>
                <a:latin typeface="Phetsarath OT" panose="02000500000000000001" pitchFamily="2" charset="2"/>
                <a:ea typeface="Phetsarath OT" panose="02000500000000000001" pitchFamily="2" charset="2"/>
                <a:cs typeface="Phetsarath OT" panose="02000500000000000001" pitchFamily="2" charset="2"/>
              </a:rPr>
              <a:t> Normal Form 3NF</a:t>
            </a:r>
            <a:r>
              <a:rPr lang="lo-LA" sz="2400" dirty="0">
                <a:effectLst/>
                <a:latin typeface="Phetsarath OT" panose="02000500000000000001" pitchFamily="2" charset="2"/>
                <a:ea typeface="Phetsarath OT" panose="02000500000000000001" pitchFamily="2" charset="2"/>
                <a:cs typeface="Phetsarath OT" panose="02000500000000000001" pitchFamily="2" charset="2"/>
              </a:rPr>
              <a:t>)</a:t>
            </a:r>
            <a:endParaRPr lang="en-US" sz="2400" dirty="0">
              <a:effectLst/>
              <a:latin typeface="Phetsarath OT" panose="02000500000000000001" pitchFamily="2" charset="2"/>
              <a:ea typeface="Phetsarath OT" panose="02000500000000000001" pitchFamily="2" charset="2"/>
              <a:cs typeface="Phetsarath OT" panose="02000500000000000001" pitchFamily="2" charset="2"/>
            </a:endParaRPr>
          </a:p>
          <a:p>
            <a:pPr marL="457200" marR="0" algn="just">
              <a:lnSpc>
                <a:spcPct val="107000"/>
              </a:lnSpc>
              <a:spcBef>
                <a:spcPts val="0"/>
              </a:spcBef>
              <a:spcAft>
                <a:spcPts val="0"/>
              </a:spcAft>
            </a:pPr>
            <a:r>
              <a:rPr lang="en-US" sz="2400" dirty="0">
                <a:effectLst/>
                <a:latin typeface="Phetsarath OT" panose="02000500000000000001" pitchFamily="2" charset="2"/>
                <a:ea typeface="Phetsarath OT" panose="02000500000000000001" pitchFamily="2" charset="2"/>
                <a:cs typeface="Phetsarath OT" panose="02000500000000000001" pitchFamily="2" charset="2"/>
              </a:rPr>
              <a:t>Relation </a:t>
            </a:r>
            <a:r>
              <a:rPr lang="lo-LA" sz="2400" dirty="0">
                <a:effectLst/>
                <a:latin typeface="Phetsarath OT" panose="02000500000000000001" pitchFamily="2" charset="2"/>
                <a:ea typeface="Phetsarath OT" panose="02000500000000000001" pitchFamily="2" charset="2"/>
                <a:cs typeface="Phetsarath OT" panose="02000500000000000001" pitchFamily="2" charset="2"/>
              </a:rPr>
              <a:t>ໜື່ງຈະຢູ່ໃນຮູບ </a:t>
            </a:r>
            <a:r>
              <a:rPr lang="en-US" sz="2400" dirty="0">
                <a:effectLst/>
                <a:latin typeface="Phetsarath OT" panose="02000500000000000001" pitchFamily="2" charset="2"/>
                <a:ea typeface="Phetsarath OT" panose="02000500000000000001" pitchFamily="2" charset="2"/>
                <a:cs typeface="Phetsarath OT" panose="02000500000000000001" pitchFamily="2" charset="2"/>
              </a:rPr>
              <a:t>3NF</a:t>
            </a:r>
            <a:r>
              <a:rPr lang="lo-LA" sz="2400" dirty="0">
                <a:effectLst/>
                <a:latin typeface="Phetsarath OT" panose="02000500000000000001" pitchFamily="2" charset="2"/>
                <a:ea typeface="Phetsarath OT" panose="02000500000000000001" pitchFamily="2" charset="2"/>
                <a:cs typeface="Phetsarath OT" panose="02000500000000000001" pitchFamily="2" charset="2"/>
              </a:rPr>
              <a:t> ກໍຕໍ່ເມື່ອ </a:t>
            </a:r>
            <a:r>
              <a:rPr lang="en-US" sz="2400" dirty="0">
                <a:effectLst/>
                <a:latin typeface="Phetsarath OT" panose="02000500000000000001" pitchFamily="2" charset="2"/>
                <a:ea typeface="Phetsarath OT" panose="02000500000000000001" pitchFamily="2" charset="2"/>
                <a:cs typeface="Phetsarath OT" panose="02000500000000000001" pitchFamily="2" charset="2"/>
              </a:rPr>
              <a:t>Relation</a:t>
            </a:r>
            <a:r>
              <a:rPr lang="lo-LA" sz="2400" dirty="0">
                <a:effectLst/>
                <a:latin typeface="Phetsarath OT" panose="02000500000000000001" pitchFamily="2" charset="2"/>
                <a:ea typeface="Phetsarath OT" panose="02000500000000000001" pitchFamily="2" charset="2"/>
                <a:cs typeface="Phetsarath OT" panose="02000500000000000001" pitchFamily="2" charset="2"/>
              </a:rPr>
              <a:t> ດັ່ງດັ່ງກ່າວຢູ່ໃນຮູບ </a:t>
            </a:r>
            <a:r>
              <a:rPr lang="en-US" sz="2400" dirty="0">
                <a:effectLst/>
                <a:latin typeface="Phetsarath OT" panose="02000500000000000001" pitchFamily="2" charset="2"/>
                <a:ea typeface="Phetsarath OT" panose="02000500000000000001" pitchFamily="2" charset="2"/>
                <a:cs typeface="Phetsarath OT" panose="02000500000000000001" pitchFamily="2" charset="2"/>
              </a:rPr>
              <a:t>2NF</a:t>
            </a:r>
            <a:r>
              <a:rPr lang="lo-LA" sz="2400" dirty="0">
                <a:effectLst/>
                <a:latin typeface="Phetsarath OT" panose="02000500000000000001" pitchFamily="2" charset="2"/>
                <a:ea typeface="Phetsarath OT" panose="02000500000000000001" pitchFamily="2" charset="2"/>
                <a:cs typeface="Phetsarath OT" panose="02000500000000000001" pitchFamily="2" charset="2"/>
              </a:rPr>
              <a:t> </a:t>
            </a:r>
            <a:r>
              <a:rPr lang="en-US" sz="2400" dirty="0">
                <a:effectLst/>
                <a:latin typeface="Phetsarath OT" panose="02000500000000000001" pitchFamily="2" charset="2"/>
                <a:ea typeface="Phetsarath OT" panose="02000500000000000001" pitchFamily="2" charset="2"/>
                <a:cs typeface="Phetsarath OT" panose="02000500000000000001" pitchFamily="2" charset="2"/>
              </a:rPr>
              <a:t>(Transitive Dependent) </a:t>
            </a:r>
            <a:r>
              <a:rPr lang="lo-LA" sz="2400" dirty="0">
                <a:effectLst/>
                <a:latin typeface="Phetsarath OT" panose="02000500000000000001" pitchFamily="2" charset="2"/>
                <a:ea typeface="Phetsarath OT" panose="02000500000000000001" pitchFamily="2" charset="2"/>
                <a:cs typeface="Phetsarath OT" panose="02000500000000000001" pitchFamily="2" charset="2"/>
              </a:rPr>
              <a:t>ກັບຄືຫຼັກ.</a:t>
            </a:r>
            <a:endParaRPr lang="en-US" sz="2400" dirty="0">
              <a:effectLst/>
              <a:latin typeface="Phetsarath OT" panose="02000500000000000001" pitchFamily="2" charset="2"/>
              <a:ea typeface="Phetsarath OT" panose="02000500000000000001" pitchFamily="2" charset="2"/>
              <a:cs typeface="Phetsarath OT" panose="02000500000000000001" pitchFamily="2" charset="2"/>
            </a:endParaRPr>
          </a:p>
          <a:p>
            <a:pPr marR="0" lvl="0" algn="just">
              <a:lnSpc>
                <a:spcPct val="107000"/>
              </a:lnSpc>
              <a:spcBef>
                <a:spcPts val="0"/>
              </a:spcBef>
              <a:spcAft>
                <a:spcPts val="800"/>
              </a:spcAft>
            </a:pPr>
            <a:r>
              <a:rPr lang="en-US" sz="2400" dirty="0">
                <a:effectLst/>
                <a:latin typeface="Phetsarath OT" panose="02000500000000000001" pitchFamily="2" charset="2"/>
                <a:ea typeface="Phetsarath OT" panose="02000500000000000001" pitchFamily="2" charset="2"/>
                <a:cs typeface="Phetsarath OT" panose="02000500000000000001" pitchFamily="2" charset="2"/>
              </a:rPr>
              <a:t>4) </a:t>
            </a:r>
            <a:r>
              <a:rPr lang="en-US" sz="2400" dirty="0" err="1">
                <a:effectLst/>
                <a:latin typeface="Phetsarath OT" panose="02000500000000000001" pitchFamily="2" charset="2"/>
                <a:ea typeface="Phetsarath OT" panose="02000500000000000001" pitchFamily="2" charset="2"/>
                <a:cs typeface="Phetsarath OT" panose="02000500000000000001" pitchFamily="2" charset="2"/>
              </a:rPr>
              <a:t>Boyee</a:t>
            </a:r>
            <a:r>
              <a:rPr lang="en-US" sz="2400" dirty="0">
                <a:effectLst/>
                <a:latin typeface="Phetsarath OT" panose="02000500000000000001" pitchFamily="2" charset="2"/>
                <a:ea typeface="Phetsarath OT" panose="02000500000000000001" pitchFamily="2" charset="2"/>
                <a:cs typeface="Phetsarath OT" panose="02000500000000000001" pitchFamily="2" charset="2"/>
              </a:rPr>
              <a:t> Codd Normal Form (BCNF)</a:t>
            </a:r>
          </a:p>
          <a:p>
            <a:r>
              <a:rPr lang="en-US" sz="2400" dirty="0">
                <a:effectLst/>
                <a:latin typeface="Phetsarath OT" panose="02000500000000000001" pitchFamily="2" charset="2"/>
                <a:ea typeface="Phetsarath OT" panose="02000500000000000001" pitchFamily="2" charset="2"/>
                <a:cs typeface="Phetsarath OT" panose="02000500000000000001" pitchFamily="2" charset="2"/>
              </a:rPr>
              <a:t>	Relation </a:t>
            </a:r>
            <a:r>
              <a:rPr lang="lo-LA" sz="2400" dirty="0">
                <a:effectLst/>
                <a:latin typeface="Phetsarath OT" panose="02000500000000000001" pitchFamily="2" charset="2"/>
                <a:ea typeface="Phetsarath OT" panose="02000500000000000001" pitchFamily="2" charset="2"/>
                <a:cs typeface="Phetsarath OT" panose="02000500000000000001" pitchFamily="2" charset="2"/>
              </a:rPr>
              <a:t>ໜື່ງຢູ່ໃນຮູບແບບ</a:t>
            </a:r>
            <a:r>
              <a:rPr lang="en-US" sz="2400" dirty="0">
                <a:effectLst/>
                <a:latin typeface="Phetsarath OT" panose="02000500000000000001" pitchFamily="2" charset="2"/>
                <a:ea typeface="Phetsarath OT" panose="02000500000000000001" pitchFamily="2" charset="2"/>
                <a:cs typeface="Phetsarath OT" panose="02000500000000000001" pitchFamily="2" charset="2"/>
              </a:rPr>
              <a:t> BCNF</a:t>
            </a:r>
            <a:r>
              <a:rPr lang="lo-LA" sz="2400" dirty="0">
                <a:effectLst/>
                <a:latin typeface="Phetsarath OT" panose="02000500000000000001" pitchFamily="2" charset="2"/>
                <a:ea typeface="Phetsarath OT" panose="02000500000000000001" pitchFamily="2" charset="2"/>
                <a:cs typeface="Phetsarath OT" panose="02000500000000000001" pitchFamily="2" charset="2"/>
              </a:rPr>
              <a:t> ກໍຕໍ່ເມື່ຶອ </a:t>
            </a:r>
            <a:r>
              <a:rPr lang="en-US" sz="2400" dirty="0">
                <a:effectLst/>
                <a:latin typeface="Phetsarath OT" panose="02000500000000000001" pitchFamily="2" charset="2"/>
                <a:ea typeface="Phetsarath OT" panose="02000500000000000001" pitchFamily="2" charset="2"/>
                <a:cs typeface="Phetsarath OT" panose="02000500000000000001" pitchFamily="2" charset="2"/>
              </a:rPr>
              <a:t>Relation</a:t>
            </a:r>
            <a:r>
              <a:rPr lang="lo-LA" sz="2400" dirty="0">
                <a:effectLst/>
                <a:latin typeface="Phetsarath OT" panose="02000500000000000001" pitchFamily="2" charset="2"/>
                <a:ea typeface="Phetsarath OT" panose="02000500000000000001" pitchFamily="2" charset="2"/>
                <a:cs typeface="Phetsarath OT" panose="02000500000000000001" pitchFamily="2" charset="2"/>
              </a:rPr>
              <a:t> </a:t>
            </a:r>
            <a:r>
              <a:rPr lang="en-US" sz="2400" dirty="0">
                <a:effectLst/>
                <a:latin typeface="Phetsarath OT" panose="02000500000000000001" pitchFamily="2" charset="2"/>
                <a:ea typeface="Phetsarath OT" panose="02000500000000000001" pitchFamily="2" charset="2"/>
                <a:cs typeface="Phetsarath OT" panose="02000500000000000001" pitchFamily="2" charset="2"/>
              </a:rPr>
              <a:t>3NF</a:t>
            </a:r>
            <a:r>
              <a:rPr lang="lo-LA" sz="2400" dirty="0">
                <a:effectLst/>
                <a:latin typeface="Phetsarath OT" panose="02000500000000000001" pitchFamily="2" charset="2"/>
                <a:ea typeface="Phetsarath OT" panose="02000500000000000001" pitchFamily="2" charset="2"/>
                <a:cs typeface="Phetsarath OT" panose="02000500000000000001" pitchFamily="2" charset="2"/>
              </a:rPr>
              <a:t> ແລະ ຕົວເລືອກ </a:t>
            </a:r>
            <a:r>
              <a:rPr lang="en-US" sz="2400" dirty="0">
                <a:effectLst/>
                <a:latin typeface="Phetsarath OT" panose="02000500000000000001" pitchFamily="2" charset="2"/>
                <a:ea typeface="Phetsarath OT" panose="02000500000000000001" pitchFamily="2" charset="2"/>
                <a:cs typeface="Phetsarath OT" panose="02000500000000000001" pitchFamily="2" charset="2"/>
              </a:rPr>
              <a:t>(Determinant) </a:t>
            </a:r>
            <a:r>
              <a:rPr lang="lo-LA" sz="2400" dirty="0">
                <a:effectLst/>
                <a:latin typeface="Phetsarath OT" panose="02000500000000000001" pitchFamily="2" charset="2"/>
                <a:ea typeface="Phetsarath OT" panose="02000500000000000001" pitchFamily="2" charset="2"/>
                <a:cs typeface="Phetsarath OT" panose="02000500000000000001" pitchFamily="2" charset="2"/>
              </a:rPr>
              <a:t>ຈະຕ້ອງເປັນ </a:t>
            </a:r>
            <a:r>
              <a:rPr lang="en-US" sz="2400" dirty="0">
                <a:effectLst/>
                <a:latin typeface="Phetsarath OT" panose="02000500000000000001" pitchFamily="2" charset="2"/>
                <a:ea typeface="Phetsarath OT" panose="02000500000000000001" pitchFamily="2" charset="2"/>
                <a:cs typeface="Phetsarath OT" panose="02000500000000000001" pitchFamily="2" charset="2"/>
              </a:rPr>
              <a:t>Candidate Key</a:t>
            </a:r>
            <a:r>
              <a:rPr lang="en-US" sz="2000" dirty="0">
                <a:effectLst/>
                <a:latin typeface="Phetsarath OT" panose="02000500000000000001" pitchFamily="2" charset="2"/>
              </a:rPr>
              <a:t>.</a:t>
            </a:r>
            <a:endParaRPr lang="en-US" sz="2000" dirty="0"/>
          </a:p>
        </p:txBody>
      </p:sp>
    </p:spTree>
    <p:extLst>
      <p:ext uri="{BB962C8B-B14F-4D97-AF65-F5344CB8AC3E}">
        <p14:creationId xmlns:p14="http://schemas.microsoft.com/office/powerpoint/2010/main" val="137124048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3147</TotalTime>
  <Words>2739</Words>
  <Application>Microsoft Office PowerPoint</Application>
  <PresentationFormat>Widescreen</PresentationFormat>
  <Paragraphs>218</Paragraphs>
  <Slides>23</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Arial</vt:lpstr>
      <vt:lpstr>Calibri</vt:lpstr>
      <vt:lpstr>Century Gothic</vt:lpstr>
      <vt:lpstr>Phetsarath OT</vt:lpstr>
      <vt:lpstr>Times New Roman</vt:lpstr>
      <vt:lpstr>Wingdings</vt:lpstr>
      <vt:lpstr>Wingdings 3</vt:lpstr>
      <vt:lpstr>Ion Boardroom</vt:lpstr>
      <vt:lpstr>PowerPoint Presentation</vt:lpstr>
      <vt:lpstr> 1. ຄວາມສຳຄັນຂອງບັນຫາ </vt:lpstr>
      <vt:lpstr> 2.ຈຸດປະສົງຂອງການຄົ້ນຄວ້າ </vt:lpstr>
      <vt:lpstr>3 ຂອບເຂດໃນການຄົ້ນຄວ້າ</vt:lpstr>
      <vt:lpstr> 4 ປະໂຫຍດທິຄາດວ່າຈະໄດ້ຮັັບ </vt:lpstr>
      <vt:lpstr> 5  ທົບທວນທິດສະດີ ແລະ ບົດໂຄງການຈົບຊັ້ນທີ່ກ່ຽວຂ້ອງ </vt:lpstr>
      <vt:lpstr>   5.1.2. ທິດສະດີກຽ່ວກັບລະບົບຖາມຂໍ້ມູນ </vt:lpstr>
      <vt:lpstr> 5.1.2.1.  ການເຮັດ Normalization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5.2. ທົບທວນບົດຄົ້ນຄ້ວາທີ່ກ່ຽວຂ້ອງ. </vt:lpstr>
      <vt:lpstr>6. ວີທີດຳເນີນການຄົ້ນຄ້ວາ</vt:lpstr>
      <vt:lpstr>7. ສະຖານທີ້ໃນການຄົ້ນຄ້ວາ</vt:lpstr>
      <vt:lpstr>PowerPoint Presentation</vt:lpstr>
      <vt:lpstr>9. ເຄື່ອງມືໃນການຄົ້ວຄ້ວາ</vt:lpstr>
      <vt:lpstr>9.2  ເຄື່ອງມືທາງດ້ານ Software</vt:lpstr>
      <vt:lpstr>9.3 ເຄື່ອງມືທີ່ໃຊ້ໃນການເອົາຂໍ້ມູນ</vt:lpstr>
      <vt:lpstr>10. ເອກະສານອ້າງອີງ</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Thorva</dc:creator>
  <cp:lastModifiedBy>SK V</cp:lastModifiedBy>
  <cp:revision>208</cp:revision>
  <dcterms:created xsi:type="dcterms:W3CDTF">2021-09-04T09:35:32Z</dcterms:created>
  <dcterms:modified xsi:type="dcterms:W3CDTF">2021-12-23T01:11:25Z</dcterms:modified>
</cp:coreProperties>
</file>