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94660"/>
  </p:normalViewPr>
  <p:slideViewPr>
    <p:cSldViewPr snapToGrid="0">
      <p:cViewPr varScale="1">
        <p:scale>
          <a:sx n="85" d="100"/>
          <a:sy n="85" d="100"/>
        </p:scale>
        <p:origin x="3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1/17/2022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pache_HTTP_Server" TargetMode="External"/><Relationship Id="rId5" Type="http://schemas.openxmlformats.org/officeDocument/2006/relationships/hyperlink" Target="https://en.wikipedia.org/wiki/Proprietary_software" TargetMode="External"/><Relationship Id="rId4" Type="http://schemas.openxmlformats.org/officeDocument/2006/relationships/hyperlink" Target="https://www.globo.tech/learning-center/litespeed-web-server-overview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rand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Computer_software" TargetMode="External"/><Relationship Id="rId4" Type="http://schemas.openxmlformats.org/officeDocument/2006/relationships/hyperlink" Target="https://en.wikipedia.org/wiki/Sun_Microsystem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Jigsaw/Activity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.org/Statu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DD94-4FA9-466F-8828-ED6A388E1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855045"/>
            <a:ext cx="9966960" cy="3035808"/>
          </a:xfrm>
        </p:spPr>
        <p:txBody>
          <a:bodyPr/>
          <a:lstStyle/>
          <a:p>
            <a:pPr algn="ctr"/>
            <a:r>
              <a:rPr lang="en-US" sz="9600" b="1" dirty="0">
                <a:effectLst/>
                <a:latin typeface="Phetsarath OT" panose="02000500000000020004" pitchFamily="2" charset="0"/>
                <a:ea typeface="Calibri" panose="020F0502020204030204" pitchFamily="34" charset="0"/>
                <a:cs typeface="DokChampa" panose="020B0604020202020204" pitchFamily="34" charset="-34"/>
              </a:rPr>
              <a:t>Web analytic</a:t>
            </a:r>
            <a:br>
              <a:rPr lang="en-US" sz="9600" b="1" dirty="0">
                <a:effectLst/>
                <a:latin typeface="Phetsarath OT" panose="02000500000000020004" pitchFamily="2" charset="0"/>
                <a:ea typeface="Calibri" panose="020F0502020204030204" pitchFamily="34" charset="0"/>
                <a:cs typeface="DokChampa" panose="020B0604020202020204" pitchFamily="34" charset="-34"/>
              </a:rPr>
            </a:br>
            <a:r>
              <a:rPr lang="en-US" dirty="0"/>
              <a:t>Homework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6BEF4-7851-49F7-B46C-7954308E5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5788152"/>
            <a:ext cx="7891272" cy="1069848"/>
          </a:xfrm>
        </p:spPr>
        <p:txBody>
          <a:bodyPr>
            <a:normAutofit/>
          </a:bodyPr>
          <a:lstStyle/>
          <a:p>
            <a:r>
              <a:rPr lang="lo-LA" sz="3200" dirty="0">
                <a:latin typeface="Phetsarath OT" panose="02000500000000020004" pitchFamily="2" charset="0"/>
                <a:cs typeface="Phetsarath OT" panose="02000500000000020004" pitchFamily="2" charset="0"/>
              </a:rPr>
              <a:t>ທ. ເຊັງວ່າງ ບູົ່ງໄມ</a:t>
            </a:r>
            <a:r>
              <a:rPr lang="en-US" sz="3200" dirty="0">
                <a:latin typeface="Phetsarath OT" panose="02000500000000020004" pitchFamily="2" charset="0"/>
                <a:cs typeface="Phetsarath OT" panose="02000500000000020004" pitchFamily="2" charset="0"/>
              </a:rPr>
              <a:t>     </a:t>
            </a:r>
            <a:r>
              <a:rPr lang="lo-LA" sz="3200" dirty="0">
                <a:latin typeface="Phetsarath OT" panose="02000500000000020004" pitchFamily="2" charset="0"/>
                <a:cs typeface="Phetsarath OT" panose="02000500000000020004" pitchFamily="2" charset="0"/>
              </a:rPr>
              <a:t>          ຫ້ອງ3</a:t>
            </a:r>
            <a:r>
              <a:rPr lang="en-US" sz="3200" dirty="0">
                <a:latin typeface="Phetsarath OT" panose="02000500000000020004" pitchFamily="2" charset="0"/>
                <a:cs typeface="Phetsarath OT" panose="02000500000000020004" pitchFamily="2" charset="0"/>
              </a:rPr>
              <a:t>cw1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3A9A1-355E-4A5D-A174-CB05C996B83D}"/>
              </a:ext>
            </a:extLst>
          </p:cNvPr>
          <p:cNvSpPr/>
          <p:nvPr/>
        </p:nvSpPr>
        <p:spPr>
          <a:xfrm>
            <a:off x="1051560" y="4355930"/>
            <a:ext cx="8549640" cy="1069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4000" dirty="0">
                <a:solidFill>
                  <a:schemeClr val="tx1"/>
                </a:solidFill>
                <a:latin typeface="Phetsarath OT" panose="02000500000000020004" pitchFamily="2" charset="0"/>
                <a:cs typeface="Phetsarath OT" panose="02000500000000020004" pitchFamily="2" charset="0"/>
              </a:rPr>
              <a:t>ຄົ້ນຫາ ແລະ ສຶກສາ ປະເພດ </a:t>
            </a:r>
            <a:r>
              <a:rPr lang="en-US" sz="4000" dirty="0">
                <a:solidFill>
                  <a:schemeClr val="tx1"/>
                </a:solidFill>
                <a:latin typeface="Phetsarath OT" panose="02000500000000020004" pitchFamily="2" charset="0"/>
                <a:cs typeface="Phetsarath OT" panose="02000500000000020004" pitchFamily="2" charset="0"/>
              </a:rPr>
              <a:t>web server ?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43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6479C3-46BD-44CF-82D7-96F1440D7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429000"/>
            <a:ext cx="7924800" cy="3276599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CA365D8-2384-424B-89E0-C939A4E3D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1"/>
            <a:ext cx="2404533" cy="965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92374A-FD5C-46E5-A983-21B99C7E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050505"/>
                </a:solidFill>
                <a:effectLst/>
                <a:latin typeface="inherit"/>
                <a:ea typeface="Times New Roman" panose="02020603050405020304" pitchFamily="18" charset="0"/>
                <a:cs typeface="Segoe UI Historic" panose="020B0502040204020203" pitchFamily="34" charset="0"/>
              </a:rPr>
              <a:t>6. </a:t>
            </a:r>
            <a:r>
              <a:rPr lang="en-US" sz="5400" dirty="0" err="1">
                <a:solidFill>
                  <a:srgbClr val="050505"/>
                </a:solidFill>
                <a:effectLst/>
                <a:latin typeface="inherit"/>
                <a:ea typeface="Times New Roman" panose="02020603050405020304" pitchFamily="18" charset="0"/>
                <a:cs typeface="Segoe UI Historic" panose="020B0502040204020203" pitchFamily="34" charset="0"/>
              </a:rPr>
              <a:t>LiteSpeed</a:t>
            </a:r>
            <a:r>
              <a:rPr lang="en-US" sz="5400" dirty="0">
                <a:solidFill>
                  <a:srgbClr val="050505"/>
                </a:solidFill>
                <a:effectLst/>
                <a:latin typeface="inherit"/>
                <a:ea typeface="Times New Roman" panose="02020603050405020304" pitchFamily="18" charset="0"/>
                <a:cs typeface="Segoe UI Historic" panose="020B0502040204020203" pitchFamily="34" charset="0"/>
              </a:rPr>
              <a:t> server Web Server.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330A1B-8D04-48FD-B7CE-0ED97947D9D3}"/>
              </a:ext>
            </a:extLst>
          </p:cNvPr>
          <p:cNvSpPr/>
          <p:nvPr/>
        </p:nvSpPr>
        <p:spPr>
          <a:xfrm>
            <a:off x="-461433" y="3554224"/>
            <a:ext cx="5190067" cy="1246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01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lo-LA" sz="1800" dirty="0">
                <a:solidFill>
                  <a:schemeClr val="tx1"/>
                </a:solidFill>
                <a:effectLst/>
                <a:latin typeface="Phetsarath OT" panose="02000500000000020004" pitchFamily="2" charset="0"/>
                <a:ea typeface="Calibri" panose="020F0502020204030204" pitchFamily="34" charset="0"/>
                <a:cs typeface="Phetsarath OT" panose="02000500000000020004" pitchFamily="2" charset="0"/>
              </a:rPr>
              <a:t> ເຊິ່ງພັດທະນາດ້ອຍພາສາ : </a:t>
            </a:r>
            <a:r>
              <a:rPr lang="en-US" sz="1800" dirty="0">
                <a:solidFill>
                  <a:schemeClr val="tx1"/>
                </a:solidFill>
                <a:effectLst/>
                <a:latin typeface="Phetsarath OT" panose="02000500000000020004" pitchFamily="2" charset="0"/>
                <a:ea typeface="Calibri" panose="020F0502020204030204" pitchFamily="34" charset="0"/>
                <a:cs typeface="Phetsarath OT" panose="02000500000000020004" pitchFamily="2" charset="0"/>
              </a:rPr>
              <a:t>C &amp; </a:t>
            </a:r>
            <a:r>
              <a:rPr lang="en-US" sz="1800" dirty="0">
                <a:solidFill>
                  <a:schemeClr val="tx1"/>
                </a:solidFill>
                <a:latin typeface="Phetsarath OT" panose="02000500000000020004" pitchFamily="2" charset="0"/>
                <a:ea typeface="Calibri" panose="020F0502020204030204" pitchFamily="34" charset="0"/>
                <a:cs typeface="Phetsarath OT" panose="02000500000000020004" pitchFamily="2" charset="0"/>
              </a:rPr>
              <a:t>C</a:t>
            </a:r>
            <a:r>
              <a:rPr lang="lo-LA" dirty="0">
                <a:solidFill>
                  <a:schemeClr val="tx1"/>
                </a:solidFill>
                <a:latin typeface="Phetsarath OT" panose="02000500000000020004" pitchFamily="2" charset="0"/>
                <a:ea typeface="Calibri" panose="020F0502020204030204" pitchFamily="34" charset="0"/>
                <a:cs typeface="Phetsarath OT" panose="02000500000000020004" pitchFamily="2" charset="0"/>
              </a:rPr>
              <a:t>+</a:t>
            </a:r>
            <a:r>
              <a:rPr lang="en-US" dirty="0">
                <a:solidFill>
                  <a:schemeClr val="tx1"/>
                </a:solidFill>
                <a:latin typeface="Phetsarath OT" panose="02000500000000020004" pitchFamily="2" charset="0"/>
                <a:ea typeface="Calibri" panose="020F0502020204030204" pitchFamily="34" charset="0"/>
                <a:cs typeface="Phetsarath OT" panose="02000500000000020004" pitchFamily="2" charset="0"/>
              </a:rPr>
              <a:t>+</a:t>
            </a:r>
            <a:endParaRPr lang="en-US" sz="1800" dirty="0">
              <a:solidFill>
                <a:schemeClr val="tx1"/>
              </a:solidFill>
              <a:effectLst/>
              <a:latin typeface="Phetsarath OT" panose="02000500000000020004" pitchFamily="2" charset="0"/>
              <a:ea typeface="Calibri" panose="020F0502020204030204" pitchFamily="34" charset="0"/>
              <a:cs typeface="Phetsarath OT" panose="0200050000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048CC3-A6E1-4AFA-A48E-41C7455CDB46}"/>
              </a:ext>
            </a:extLst>
          </p:cNvPr>
          <p:cNvSpPr/>
          <p:nvPr/>
        </p:nvSpPr>
        <p:spPr>
          <a:xfrm>
            <a:off x="0" y="859876"/>
            <a:ext cx="12192000" cy="320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rgbClr val="20212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     </a:t>
            </a:r>
            <a:r>
              <a:rPr lang="en-US" sz="2000" b="1" i="0" dirty="0" err="1">
                <a:solidFill>
                  <a:srgbClr val="20212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LiteSpeed</a:t>
            </a:r>
            <a:r>
              <a:rPr lang="en-US" sz="2000" b="1" i="0" dirty="0">
                <a:solidFill>
                  <a:srgbClr val="20212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 ​​Web Server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 ( </a:t>
            </a:r>
            <a:r>
              <a:rPr lang="en-US" sz="2000" b="1" i="0" dirty="0">
                <a:solidFill>
                  <a:srgbClr val="20212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LSWS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 ) , </a:t>
            </a:r>
            <a:r>
              <a:rPr lang="lo-LA" sz="2000" b="0" i="0" dirty="0">
                <a:solidFill>
                  <a:srgbClr val="20212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ເປັນ </a:t>
            </a:r>
            <a:r>
              <a:rPr lang="lo-LA" sz="2000" b="0" i="0" u="none" strike="noStrike" dirty="0">
                <a:solidFill>
                  <a:srgbClr val="0645AD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  <a:hlinkClick r:id="rId5" tooltip="ຊອບແວທີ່ເປັນເຈົ້າຂອງ"/>
              </a:rPr>
              <a:t>ຊອບ ແວ </a:t>
            </a:r>
            <a:r>
              <a:rPr lang="lo-LA" sz="2000" dirty="0">
                <a:solidFill>
                  <a:srgbClr val="0645AD"/>
                </a:solidFill>
                <a:latin typeface="Phetsarath OT" panose="02000500000000020004" pitchFamily="2" charset="0"/>
                <a:cs typeface="Phetsarath OT" panose="02000500000000020004" pitchFamily="2" charset="0"/>
              </a:rPr>
              <a:t>ຂອງ ເຄື່ອງ ແມ່ ຂ່າຍ ເວັບ ໄຊ</a:t>
            </a:r>
            <a:r>
              <a:rPr lang="lo-LA" sz="2000" b="0" i="0" dirty="0">
                <a:solidFill>
                  <a:srgbClr val="20212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. ມັນເປັນເຊີບເວີເວັບທີ 4 ທີ່ນິຍົມຫຼາຍທີ່ສຸດ, ຄາດວ່າຈະຖືກນໍາໃຊ້ໂດຍ 10% ຂອງເວັບໄຊທ໌ໃນເດືອນກໍລະກົດ 2021.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LSWS </a:t>
            </a:r>
            <a:r>
              <a:rPr lang="lo-LA" sz="2000" b="0" i="0" dirty="0">
                <a:solidFill>
                  <a:srgbClr val="20212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ຖືກ</a:t>
            </a:r>
            <a:r>
              <a:rPr lang="lo-LA" sz="2400" b="0" i="0" dirty="0">
                <a:solidFill>
                  <a:srgbClr val="20212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ພັດທະນາໂດຍ </a:t>
            </a:r>
            <a:r>
              <a:rPr lang="en-US" sz="2400" b="0" i="0" dirty="0" err="1">
                <a:solidFill>
                  <a:srgbClr val="20212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LiteSpeed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 ​​Technologies </a:t>
            </a:r>
            <a:r>
              <a:rPr lang="lo-LA" sz="2400" b="0" i="0" dirty="0">
                <a:solidFill>
                  <a:srgbClr val="20212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ທີ່ຖືຄອງສ່ວນຕົວ. ຊອບແວໃຊ້ຮູບແບບການຕັ້ງຄ່າດຽວກັນກັບ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  <a:hlinkClick r:id="rId6" tooltip="Apache HTTP Server"/>
              </a:rPr>
              <a:t>Apache HTTP Server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 </a:t>
            </a:r>
            <a:r>
              <a:rPr lang="lo-LA" sz="2400" b="0" i="0" dirty="0">
                <a:solidFill>
                  <a:srgbClr val="20212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ແລະເຂົ້າກັນໄດ້ກັບຄຸນສົມບັດຂອງ 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Apache </a:t>
            </a:r>
            <a:r>
              <a:rPr lang="lo-LA" sz="2400" b="0" i="0" dirty="0">
                <a:solidFill>
                  <a:srgbClr val="20212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ສ່ວນໃຫຍ່.</a:t>
            </a:r>
            <a:endParaRPr lang="en-US" sz="2000" dirty="0"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36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2AB559-7E80-4F94-BD34-0D3F3D8DC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4554" y="4171950"/>
            <a:ext cx="9003324" cy="268604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41E883-DE17-4DD6-99E6-C79DFB2AB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860" y="0"/>
            <a:ext cx="10058400" cy="1609344"/>
          </a:xfrm>
        </p:spPr>
        <p:txBody>
          <a:bodyPr/>
          <a:lstStyle/>
          <a:p>
            <a:r>
              <a:rPr lang="en-US" sz="5400" dirty="0">
                <a:solidFill>
                  <a:srgbClr val="050505"/>
                </a:solidFill>
                <a:effectLst/>
                <a:latin typeface="inherit"/>
                <a:ea typeface="Times New Roman" panose="02020603050405020304" pitchFamily="18" charset="0"/>
                <a:cs typeface="Segoe UI Historic" panose="020B0502040204020203" pitchFamily="34" charset="0"/>
              </a:rPr>
              <a:t>7. Node. </a:t>
            </a:r>
            <a:r>
              <a:rPr lang="en-US" sz="5400" dirty="0" err="1">
                <a:solidFill>
                  <a:srgbClr val="050505"/>
                </a:solidFill>
                <a:effectLst/>
                <a:latin typeface="inherit"/>
                <a:ea typeface="Times New Roman" panose="02020603050405020304" pitchFamily="18" charset="0"/>
                <a:cs typeface="Segoe UI Historic" panose="020B0502040204020203" pitchFamily="34" charset="0"/>
              </a:rPr>
              <a:t>js</a:t>
            </a:r>
            <a:r>
              <a:rPr lang="en-US" sz="5400" dirty="0">
                <a:solidFill>
                  <a:srgbClr val="050505"/>
                </a:solidFill>
                <a:effectLst/>
                <a:latin typeface="inherit"/>
                <a:ea typeface="Times New Roman" panose="02020603050405020304" pitchFamily="18" charset="0"/>
                <a:cs typeface="Segoe UI Historic" panose="020B0502040204020203" pitchFamily="34" charset="0"/>
              </a:rPr>
              <a:t> Web Server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D04B2E-A862-4A19-B831-87DA216441B1}"/>
              </a:ext>
            </a:extLst>
          </p:cNvPr>
          <p:cNvSpPr/>
          <p:nvPr/>
        </p:nvSpPr>
        <p:spPr>
          <a:xfrm>
            <a:off x="381000" y="0"/>
            <a:ext cx="11810999" cy="6057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Phetsarath OT" panose="02000500000000020004" pitchFamily="2" charset="0"/>
                <a:cs typeface="Phetsarath OT" panose="02000500000000020004" pitchFamily="2" charset="0"/>
              </a:rPr>
              <a:t>   </a:t>
            </a:r>
            <a:r>
              <a:rPr lang="en-US" sz="20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Node.js </a:t>
            </a:r>
            <a:r>
              <a:rPr lang="lo-LA" sz="20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ແມ່ນເປັນທີ່ຮູ້ຈັກສໍາລັບການປະຕິບັດລະຫັດ </a:t>
            </a:r>
            <a:r>
              <a:rPr lang="en-US" sz="20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JavaScript </a:t>
            </a:r>
            <a:r>
              <a:rPr lang="lo-LA" sz="20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ຢູ່ນອກຕົວທ່ອງເວັບ. ມັນເປັນ </a:t>
            </a:r>
            <a:r>
              <a:rPr lang="en-US" sz="20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open-source, cross-platform, JavaScript runtime environment </a:t>
            </a:r>
            <a:r>
              <a:rPr lang="lo-LA" sz="20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ແລະເຮັດໃຫ້ນັກພັດທະນາສາມາດໃຊ້ </a:t>
            </a:r>
            <a:r>
              <a:rPr lang="en-US" sz="20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JavaScript </a:t>
            </a:r>
            <a:r>
              <a:rPr lang="lo-LA" sz="20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ສໍາລັບການຂຽນຄໍາສັ່ງ.</a:t>
            </a:r>
            <a:endParaRPr lang="en-US" sz="2000" b="0" i="0" dirty="0">
              <a:solidFill>
                <a:srgbClr val="424B52"/>
              </a:solidFill>
              <a:effectLst/>
              <a:latin typeface="Phetsarath OT" panose="02000500000000020004" pitchFamily="2" charset="0"/>
              <a:cs typeface="Phetsarath OT" panose="02000500000000020004" pitchFamily="2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lo-LA" sz="20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ບາງລັກສະນະທີ່ໂດດເດັ່ນຂອງ </a:t>
            </a:r>
            <a:r>
              <a:rPr lang="en-US" sz="20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Node.js Web Server </a:t>
            </a:r>
            <a:r>
              <a:rPr lang="lo-LA" sz="20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ແມ່ນ: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lo-LA" sz="20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ເນື່ອງຈາກຄວາມຈິງທີ່ວ່າມັນຖືກສ້າງຂຶ້ນໃນ </a:t>
            </a:r>
            <a:r>
              <a:rPr lang="en-US" sz="20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V8 JavaScript Engine </a:t>
            </a:r>
            <a:r>
              <a:rPr lang="lo-LA" sz="20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ຂອງ </a:t>
            </a:r>
            <a:r>
              <a:rPr lang="en-US" sz="20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Google Chrome, </a:t>
            </a:r>
            <a:r>
              <a:rPr lang="lo-LA" sz="20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ມັນໄວຫຼາຍໃນການປະຕິບັດລະຫັດ.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lo-LA" sz="20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ເຖິງແມ່ນວ່າມັນອີງໃສ່ແບບຈໍາລອງ </a:t>
            </a:r>
            <a:r>
              <a:rPr lang="en-US" sz="20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Single-threaded, Node.js Web Server </a:t>
            </a:r>
            <a:r>
              <a:rPr lang="lo-LA" sz="20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ແມ່ນສາມາດຂະຫຍາຍໄດ້ສູງເຊິ່ງເຮັດໃຫ້ມັນມີຈຸດເດັ່ນກວ່າເຄື່ອງແມ່ຂ່າຍເວັບແບບດັ້ງເດີມອື່ນໆ.</a:t>
            </a:r>
          </a:p>
          <a:p>
            <a:pPr algn="l"/>
            <a:r>
              <a:rPr lang="lo-LA" sz="20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ລູກຄ້າທຸກຄົນມາພ້ອມກັບຄວາມຕ້ອງການທີ່ແຕກຕ່າງກັນແລະມັນອີງໃສ່ຂໍ້ກໍານົດເຫຼົ່ານີ້ທີ່ບໍລິສັດເວັບໂຮດຕິ້ງຕັດສິນໃຈວ່າເຄື່ອງແມ່ຂ່າຍເວັບໃດທີ່ຈະເລືອກ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7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E339-BEFD-43C1-8E10-634E6C3C1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o-LA" dirty="0">
                <a:latin typeface="Phetsarath OT" panose="02000500000000020004" pitchFamily="2" charset="0"/>
                <a:cs typeface="Phetsarath OT" panose="02000500000000020004" pitchFamily="2" charset="0"/>
              </a:rPr>
              <a:t>ຂໍມູນອ້າງອິງ</a:t>
            </a:r>
            <a:endParaRPr lang="en-US" dirty="0"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EF4DA-0C6F-4A0B-9314-99ED28055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https://www.hostitsmart.com/blog/types-of-web-server/</a:t>
            </a:r>
          </a:p>
        </p:txBody>
      </p:sp>
    </p:spTree>
    <p:extLst>
      <p:ext uri="{BB962C8B-B14F-4D97-AF65-F5344CB8AC3E}">
        <p14:creationId xmlns:p14="http://schemas.microsoft.com/office/powerpoint/2010/main" val="356604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3BBB-C3AF-4673-BAE5-5B6B0A23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FCBA5-3FE6-452B-A208-79273662A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05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06453-3CAC-4FCE-AF75-110854AD8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61E34-1766-439B-81D1-03017E610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9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B100E-74DC-4F09-9D2D-F0200EC03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>
                <a:effectLst/>
                <a:latin typeface="Phetsarath OT" panose="02000500000000020004" pitchFamily="2" charset="0"/>
                <a:ea typeface="Calibri" panose="020F0502020204030204" pitchFamily="34" charset="0"/>
                <a:cs typeface="DokChampa" panose="020B0604020202020204" pitchFamily="34" charset="-34"/>
              </a:rPr>
              <a:t>What is as web server?</a:t>
            </a:r>
            <a:br>
              <a:rPr lang="en-US" sz="5400" b="1" dirty="0">
                <a:effectLst/>
                <a:latin typeface="Phetsarath OT" panose="02000500000000020004" pitchFamily="2" charset="0"/>
                <a:ea typeface="Calibri" panose="020F0502020204030204" pitchFamily="34" charset="0"/>
                <a:cs typeface="DokChampa" panose="020B0604020202020204" pitchFamily="34" charset="-34"/>
              </a:rPr>
            </a:br>
            <a:r>
              <a:rPr lang="lo-LA" sz="4400" b="1" dirty="0">
                <a:effectLst/>
                <a:latin typeface="Phetsarath OT" panose="02000500000000020004" pitchFamily="2" charset="0"/>
                <a:ea typeface="Calibri" panose="020F0502020204030204" pitchFamily="34" charset="0"/>
                <a:cs typeface="Phetsarath OT" panose="02000500000000020004" pitchFamily="2" charset="0"/>
              </a:rPr>
              <a:t>ເຄື່ອງແມ່ຂ່າຍເວັບແມ່ນຫຍັງ?</a:t>
            </a:r>
            <a:endParaRPr lang="en-US" sz="4400" dirty="0"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BFFEF-DD40-4CD9-99E4-D4CA914C4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2576"/>
            <a:ext cx="10058400" cy="4050792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ts val="362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342900" algn="l"/>
              </a:tabLst>
            </a:pPr>
            <a:r>
              <a:rPr lang="en-US" dirty="0" err="1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ເວບເຊ</a:t>
            </a:r>
            <a:r>
              <a:rPr lang="lo-LA" dirty="0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ີ</a:t>
            </a:r>
            <a:r>
              <a:rPr lang="en-US" dirty="0" err="1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ເວີ</a:t>
            </a:r>
            <a:r>
              <a:rPr lang="en-US" dirty="0">
                <a:effectLst/>
                <a:latin typeface="Phetsarath OT" panose="02000500000000020004" pitchFamily="2" charset="0"/>
                <a:ea typeface="Arial" panose="020B0604020202020204" pitchFamily="34" charset="0"/>
                <a:cs typeface="Phetsarath OT" panose="02000500000000020004" pitchFamily="2" charset="0"/>
              </a:rPr>
              <a:t>(Web Server) </a:t>
            </a:r>
            <a:r>
              <a:rPr lang="en-US" dirty="0" err="1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ເປັນໂປຣແກຣມຢ</a:t>
            </a:r>
            <a:r>
              <a:rPr lang="lo-LA" dirty="0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ູ່</a:t>
            </a:r>
            <a:r>
              <a:rPr lang="en-US" dirty="0" err="1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ໃນເຄ</a:t>
            </a:r>
            <a:r>
              <a:rPr lang="lo-LA" dirty="0"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ື່</a:t>
            </a:r>
            <a:r>
              <a:rPr lang="en-US" dirty="0" err="1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ອງເຊ</a:t>
            </a:r>
            <a:r>
              <a:rPr lang="lo-LA" dirty="0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ີ</a:t>
            </a:r>
            <a:r>
              <a:rPr lang="en-US" dirty="0" err="1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ເວີທີ່ີໃຫ</a:t>
            </a:r>
            <a:r>
              <a:rPr lang="lo-LA" dirty="0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້</a:t>
            </a:r>
            <a:r>
              <a:rPr lang="en-US" dirty="0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ບ</a:t>
            </a:r>
            <a:r>
              <a:rPr lang="lo-LA" dirty="0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ໍ</a:t>
            </a:r>
            <a:r>
              <a:rPr lang="en-US" dirty="0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ລ</a:t>
            </a:r>
            <a:r>
              <a:rPr lang="lo-LA" dirty="0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ິ</a:t>
            </a:r>
            <a:r>
              <a:rPr lang="en-US" dirty="0" err="1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ການຂ</a:t>
            </a:r>
            <a:r>
              <a:rPr lang="lo-LA" dirty="0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ໍ້</a:t>
            </a:r>
            <a:r>
              <a:rPr lang="en-US" dirty="0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ມ</a:t>
            </a:r>
            <a:r>
              <a:rPr lang="lo-LA" dirty="0"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ູນ</a:t>
            </a:r>
            <a:r>
              <a:rPr lang="en-US" dirty="0" err="1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ເວບໄຊ</a:t>
            </a:r>
            <a:r>
              <a:rPr lang="en-US" dirty="0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, </a:t>
            </a:r>
            <a:r>
              <a:rPr lang="en-US" dirty="0" err="1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ເຊ່ັນວ</a:t>
            </a:r>
            <a:r>
              <a:rPr lang="lo-LA" dirty="0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່າ</a:t>
            </a:r>
            <a:r>
              <a:rPr lang="en-US" dirty="0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:</a:t>
            </a:r>
            <a:r>
              <a:rPr lang="en-US" dirty="0" err="1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ເວບໄຊຂອງອ</a:t>
            </a:r>
            <a:r>
              <a:rPr lang="lo-LA" dirty="0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ົ</a:t>
            </a:r>
            <a:r>
              <a:rPr lang="en-US" dirty="0" err="1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ງກອນ</a:t>
            </a:r>
            <a:r>
              <a:rPr lang="en-US" dirty="0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 </a:t>
            </a:r>
            <a:r>
              <a:rPr lang="en-US" dirty="0" err="1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ຫຼື</a:t>
            </a:r>
            <a:r>
              <a:rPr lang="en-US" dirty="0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 ບ</a:t>
            </a:r>
            <a:r>
              <a:rPr lang="lo-LA" dirty="0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ໍ</a:t>
            </a:r>
            <a:r>
              <a:rPr lang="en-US" dirty="0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ລ</a:t>
            </a:r>
            <a:r>
              <a:rPr lang="lo-LA" dirty="0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ິສັດ</a:t>
            </a:r>
            <a:r>
              <a:rPr lang="en-US" dirty="0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ຕ</a:t>
            </a:r>
            <a:r>
              <a:rPr lang="lo-LA" dirty="0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່</a:t>
            </a:r>
            <a:r>
              <a:rPr lang="en-US" dirty="0" err="1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າງໆເປ</a:t>
            </a:r>
            <a:r>
              <a:rPr lang="lo-LA" dirty="0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ັນ</a:t>
            </a:r>
            <a:r>
              <a:rPr lang="en-US" dirty="0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ຊ</a:t>
            </a:r>
            <a:r>
              <a:rPr lang="lo-LA" dirty="0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ຸດ</a:t>
            </a:r>
            <a:r>
              <a:rPr lang="en-US" dirty="0" err="1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ແຟ</a:t>
            </a:r>
            <a:r>
              <a:rPr lang="lo-LA" dirty="0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້</a:t>
            </a:r>
            <a:r>
              <a:rPr lang="en-US" dirty="0" err="1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ມຂ</a:t>
            </a:r>
            <a:r>
              <a:rPr lang="lo-LA" dirty="0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ໍ້ມູນ</a:t>
            </a:r>
            <a:r>
              <a:rPr lang="en-US" dirty="0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ທ</a:t>
            </a:r>
            <a:r>
              <a:rPr lang="lo-LA" dirty="0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ີ່</a:t>
            </a:r>
            <a:r>
              <a:rPr lang="en-US" dirty="0" err="1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ເກ</a:t>
            </a:r>
            <a:r>
              <a:rPr lang="lo-LA" dirty="0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ັ</a:t>
            </a:r>
            <a:r>
              <a:rPr lang="en-US" dirty="0" err="1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ບໄວັໃນ</a:t>
            </a:r>
            <a:r>
              <a:rPr lang="lo-LA" dirty="0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 </a:t>
            </a:r>
            <a:r>
              <a:rPr lang="en-US" dirty="0">
                <a:effectLst/>
                <a:latin typeface="Phetsarath OT" panose="02000500000000020004" pitchFamily="2" charset="0"/>
                <a:ea typeface="Arial" panose="020B0604020202020204" pitchFamily="34" charset="0"/>
                <a:cs typeface="Phetsarath OT" panose="02000500000000020004" pitchFamily="2" charset="0"/>
              </a:rPr>
              <a:t>Web Server</a:t>
            </a:r>
            <a:r>
              <a:rPr lang="lo-LA" dirty="0">
                <a:effectLst/>
                <a:latin typeface="Phetsarath OT" panose="02000500000000020004" pitchFamily="2" charset="0"/>
                <a:ea typeface="Arial" panose="020B0604020202020204" pitchFamily="34" charset="0"/>
                <a:cs typeface="Phetsarath OT" panose="02000500000000020004" pitchFamily="2" charset="0"/>
              </a:rPr>
              <a:t> ຊຶ່ງ</a:t>
            </a:r>
            <a:r>
              <a:rPr lang="en-US" dirty="0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ຕ</a:t>
            </a:r>
            <a:r>
              <a:rPr lang="lo-LA" dirty="0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້</a:t>
            </a:r>
            <a:r>
              <a:rPr lang="en-US" dirty="0" err="1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ອງການອ</a:t>
            </a:r>
            <a:r>
              <a:rPr lang="lo-LA" dirty="0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້າ</a:t>
            </a:r>
            <a:r>
              <a:rPr lang="en-US" dirty="0" err="1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ງອ</a:t>
            </a:r>
            <a:r>
              <a:rPr lang="lo-LA" dirty="0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ີ</a:t>
            </a:r>
            <a:r>
              <a:rPr lang="en-US" dirty="0" err="1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ງເຖີງໂດຍ</a:t>
            </a:r>
            <a:r>
              <a:rPr lang="en-US" dirty="0">
                <a:effectLst/>
                <a:latin typeface="Phetsarath OT" panose="02000500000000020004" pitchFamily="2" charset="0"/>
                <a:ea typeface="Arial" panose="020B0604020202020204" pitchFamily="34" charset="0"/>
                <a:cs typeface="Phetsarath OT" panose="02000500000000020004" pitchFamily="2" charset="0"/>
              </a:rPr>
              <a:t> Web Address </a:t>
            </a:r>
            <a:r>
              <a:rPr lang="en-US" dirty="0" err="1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ຫຼື</a:t>
            </a:r>
            <a:r>
              <a:rPr lang="lo-LA" dirty="0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 </a:t>
            </a:r>
            <a:r>
              <a:rPr lang="en-US" dirty="0">
                <a:effectLst/>
                <a:latin typeface="Phetsarath OT" panose="02000500000000020004" pitchFamily="2" charset="0"/>
                <a:ea typeface="Arial" panose="020B0604020202020204" pitchFamily="34" charset="0"/>
                <a:cs typeface="Phetsarath OT" panose="02000500000000020004" pitchFamily="2" charset="0"/>
              </a:rPr>
              <a:t>URL – Uniform Resource Locator </a:t>
            </a:r>
            <a:r>
              <a:rPr lang="en-US" dirty="0" err="1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ເອ</a:t>
            </a:r>
            <a:r>
              <a:rPr lang="lo-LA" dirty="0">
                <a:effectLst/>
                <a:latin typeface="Phetsarath OT" panose="02000500000000020004" pitchFamily="2" charset="0"/>
                <a:ea typeface="Times New Roman" panose="02020603050405020304" pitchFamily="18" charset="0"/>
                <a:cs typeface="Phetsarath OT" panose="02000500000000020004" pitchFamily="2" charset="0"/>
              </a:rPr>
              <a:t>ີ່ນໃຊ້ຜ່ານ</a:t>
            </a:r>
            <a:r>
              <a:rPr lang="en-US" dirty="0">
                <a:effectLst/>
                <a:latin typeface="Phetsarath OT" panose="02000500000000020004" pitchFamily="2" charset="0"/>
                <a:ea typeface="Arial" panose="020B0604020202020204" pitchFamily="34" charset="0"/>
                <a:cs typeface="Phetsarath OT" panose="02000500000000020004" pitchFamily="2" charset="0"/>
              </a:rPr>
              <a:t> HTTP (Hypertext Transfer Protocol)</a:t>
            </a:r>
            <a:endParaRPr lang="en-US" dirty="0">
              <a:effectLst/>
              <a:latin typeface="Phetsarath OT" panose="02000500000000020004" pitchFamily="2" charset="0"/>
              <a:ea typeface="Times New Roman" panose="02020603050405020304" pitchFamily="18" charset="0"/>
              <a:cs typeface="Phetsarath O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05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73FD62-16E5-4AF1-9B0A-0948A8AB3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45766" y="0"/>
            <a:ext cx="11531926" cy="6858000"/>
          </a:xfrm>
        </p:spPr>
      </p:pic>
    </p:spTree>
    <p:extLst>
      <p:ext uri="{BB962C8B-B14F-4D97-AF65-F5344CB8AC3E}">
        <p14:creationId xmlns:p14="http://schemas.microsoft.com/office/powerpoint/2010/main" val="396796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C50A6F5-4BB0-44B1-8E02-B15BFC767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9" y="1828801"/>
            <a:ext cx="6841067" cy="48937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D5D50D-6E63-4301-AAD4-FBB26196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50505"/>
                </a:solidFill>
                <a:effectLst/>
                <a:latin typeface="Segoe UI Historic" panose="020B0502040204020203" pitchFamily="34" charset="0"/>
                <a:ea typeface="Calibri" panose="020F0502020204030204" pitchFamily="34" charset="0"/>
                <a:cs typeface="DokChampa" panose="020B0604020202020204" pitchFamily="34" charset="-34"/>
              </a:rPr>
              <a:t>What types of Web servers are there?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B0FCA-A9AF-466E-9C7D-12C90538A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50505"/>
                </a:solidFill>
                <a:effectLst/>
                <a:latin typeface="inherit"/>
                <a:ea typeface="Times New Roman" panose="02020603050405020304" pitchFamily="18" charset="0"/>
                <a:cs typeface="Segoe UI Historic" panose="020B0502040204020203" pitchFamily="34" charset="0"/>
              </a:rPr>
              <a:t>The most prominent types of Web Servers available in the market are: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DokChampa" panose="020B0604020202020204" pitchFamily="34" charset="-34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lo-LA" sz="1800" dirty="0">
                <a:solidFill>
                  <a:srgbClr val="05050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Phetsarath OT" panose="02000500000000020004" pitchFamily="2" charset="0"/>
              </a:rPr>
              <a:t>ປະເພດເວບທີ່ໂດດເດັ່ນທີ່ສຸດຂອງເຄື່ອງແມ່ຂ່າຍເວັບທີ່ມີຢູ່ໃນຕະຫຼາດແມ່ນ: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DokChampa" panose="020B0604020202020204" pitchFamily="34" charset="-34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50505"/>
                </a:solidFill>
                <a:effectLst/>
                <a:latin typeface="inherit"/>
                <a:ea typeface="Times New Roman" panose="02020603050405020304" pitchFamily="18" charset="0"/>
                <a:cs typeface="Segoe UI Historic" panose="020B0502040204020203" pitchFamily="34" charset="0"/>
              </a:rPr>
              <a:t>1. Apache HTTP Server Web Server.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DokChampa" panose="020B0604020202020204" pitchFamily="34" charset="-34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50505"/>
                </a:solidFill>
                <a:effectLst/>
                <a:latin typeface="inherit"/>
                <a:ea typeface="Times New Roman" panose="02020603050405020304" pitchFamily="18" charset="0"/>
                <a:cs typeface="Segoe UI Historic" panose="020B0502040204020203" pitchFamily="34" charset="0"/>
              </a:rPr>
              <a:t>2. Internet Information Services (IIS) Web Server.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DokChampa" panose="020B0604020202020204" pitchFamily="34" charset="-34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50505"/>
                </a:solidFill>
                <a:effectLst/>
                <a:latin typeface="inherit"/>
                <a:ea typeface="Times New Roman" panose="02020603050405020304" pitchFamily="18" charset="0"/>
                <a:cs typeface="Segoe UI Historic" panose="020B0502040204020203" pitchFamily="34" charset="0"/>
              </a:rPr>
              <a:t>3. </a:t>
            </a:r>
            <a:r>
              <a:rPr lang="en-US" sz="1800" dirty="0" err="1">
                <a:solidFill>
                  <a:srgbClr val="050505"/>
                </a:solidFill>
                <a:effectLst/>
                <a:latin typeface="inherit"/>
                <a:ea typeface="Times New Roman" panose="02020603050405020304" pitchFamily="18" charset="0"/>
                <a:cs typeface="Segoe UI Historic" panose="020B0502040204020203" pitchFamily="34" charset="0"/>
              </a:rPr>
              <a:t>Lighttpd</a:t>
            </a:r>
            <a:r>
              <a:rPr lang="en-US" sz="1800" dirty="0">
                <a:solidFill>
                  <a:srgbClr val="050505"/>
                </a:solidFill>
                <a:effectLst/>
                <a:latin typeface="inherit"/>
                <a:ea typeface="Times New Roman" panose="02020603050405020304" pitchFamily="18" charset="0"/>
                <a:cs typeface="Segoe UI Historic" panose="020B0502040204020203" pitchFamily="34" charset="0"/>
              </a:rPr>
              <a:t> Web Server.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DokChampa" panose="020B0604020202020204" pitchFamily="34" charset="-34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50505"/>
                </a:solidFill>
                <a:effectLst/>
                <a:latin typeface="inherit"/>
                <a:ea typeface="Times New Roman" panose="02020603050405020304" pitchFamily="18" charset="0"/>
                <a:cs typeface="Segoe UI Historic" panose="020B0502040204020203" pitchFamily="34" charset="0"/>
              </a:rPr>
              <a:t>4. Sun Java System Web Server.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DokChampa" panose="020B0604020202020204" pitchFamily="34" charset="-34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50505"/>
                </a:solidFill>
                <a:effectLst/>
                <a:latin typeface="inherit"/>
                <a:ea typeface="Times New Roman" panose="02020603050405020304" pitchFamily="18" charset="0"/>
                <a:cs typeface="Segoe UI Historic" panose="020B0502040204020203" pitchFamily="34" charset="0"/>
              </a:rPr>
              <a:t>5. Jigsaw Server Web Server.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DokChampa" panose="020B0604020202020204" pitchFamily="34" charset="-34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50505"/>
                </a:solidFill>
                <a:effectLst/>
                <a:latin typeface="inherit"/>
                <a:ea typeface="Times New Roman" panose="02020603050405020304" pitchFamily="18" charset="0"/>
                <a:cs typeface="Segoe UI Historic" panose="020B0502040204020203" pitchFamily="34" charset="0"/>
              </a:rPr>
              <a:t>6. </a:t>
            </a:r>
            <a:r>
              <a:rPr lang="en-US" sz="1800" dirty="0" err="1">
                <a:solidFill>
                  <a:srgbClr val="050505"/>
                </a:solidFill>
                <a:effectLst/>
                <a:latin typeface="inherit"/>
                <a:ea typeface="Times New Roman" panose="02020603050405020304" pitchFamily="18" charset="0"/>
                <a:cs typeface="Segoe UI Historic" panose="020B0502040204020203" pitchFamily="34" charset="0"/>
              </a:rPr>
              <a:t>LiteSpeed</a:t>
            </a:r>
            <a:r>
              <a:rPr lang="en-US" sz="1800" dirty="0">
                <a:solidFill>
                  <a:srgbClr val="050505"/>
                </a:solidFill>
                <a:effectLst/>
                <a:latin typeface="inherit"/>
                <a:ea typeface="Times New Roman" panose="02020603050405020304" pitchFamily="18" charset="0"/>
                <a:cs typeface="Segoe UI Historic" panose="020B0502040204020203" pitchFamily="34" charset="0"/>
              </a:rPr>
              <a:t> server Web Server.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DokChampa" panose="020B0604020202020204" pitchFamily="34" charset="-34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50505"/>
                </a:solidFill>
                <a:effectLst/>
                <a:latin typeface="inherit"/>
                <a:ea typeface="Times New Roman" panose="02020603050405020304" pitchFamily="18" charset="0"/>
                <a:cs typeface="Segoe UI Historic" panose="020B0502040204020203" pitchFamily="34" charset="0"/>
              </a:rPr>
              <a:t>7. Node. </a:t>
            </a:r>
            <a:r>
              <a:rPr lang="en-US" sz="1800" dirty="0" err="1">
                <a:solidFill>
                  <a:srgbClr val="050505"/>
                </a:solidFill>
                <a:effectLst/>
                <a:latin typeface="inherit"/>
                <a:ea typeface="Times New Roman" panose="02020603050405020304" pitchFamily="18" charset="0"/>
                <a:cs typeface="Segoe UI Historic" panose="020B0502040204020203" pitchFamily="34" charset="0"/>
              </a:rPr>
              <a:t>js</a:t>
            </a:r>
            <a:r>
              <a:rPr lang="en-US" sz="1800" dirty="0">
                <a:solidFill>
                  <a:srgbClr val="050505"/>
                </a:solidFill>
                <a:effectLst/>
                <a:latin typeface="inherit"/>
                <a:ea typeface="Times New Roman" panose="02020603050405020304" pitchFamily="18" charset="0"/>
                <a:cs typeface="Segoe UI Historic" panose="020B0502040204020203" pitchFamily="34" charset="0"/>
              </a:rPr>
              <a:t> Web Server.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DokChampa" panose="020B0604020202020204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36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DE6FBA-FA07-4D85-B81F-C94ED64CA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6" y="3977641"/>
            <a:ext cx="10935885" cy="26138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0040DD-7709-4711-9C1E-B06124755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827867" cy="11763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8930B9-F04F-42D3-AE01-0E765F96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685800"/>
            <a:ext cx="10058400" cy="1394968"/>
          </a:xfrm>
        </p:spPr>
        <p:txBody>
          <a:bodyPr/>
          <a:lstStyle/>
          <a:p>
            <a:r>
              <a:rPr lang="en-US" dirty="0"/>
              <a:t>1. Apache http server 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7B822-B017-44AD-BE76-E59952A08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lo-LA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ພັດທະນາໂດຍ </a:t>
            </a:r>
            <a:r>
              <a:rPr lang="en-US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Apache Software Foundation, Apache HTTP Web Server </a:t>
            </a:r>
            <a:r>
              <a:rPr lang="lo-LA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ເປັນຫນຶ່ງໃນ </a:t>
            </a:r>
            <a:r>
              <a:rPr lang="en-US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Web Server </a:t>
            </a:r>
            <a:r>
              <a:rPr lang="lo-LA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ທີ່ນິຍົມຫລາຍທີ່ສຸດ.</a:t>
            </a:r>
            <a:r>
              <a:rPr lang="lo-LA" sz="18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 ຜົນປະໂຫຍດທີ່ສໍາຄັນຂອງ </a:t>
            </a:r>
            <a:r>
              <a:rPr lang="en-US" sz="18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Apache HTTP Web Server </a:t>
            </a:r>
            <a:r>
              <a:rPr lang="lo-LA" sz="18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ແມ່ນມັນມີແນວໂນ້ມທີ່ຈະສະຫນັບສະຫນູນເກືອບທຸກປະເພດຂອງລະບົບປະຕິບັດການ; ບໍ່ວ່າຈະເປັນ </a:t>
            </a:r>
            <a:r>
              <a:rPr lang="en-US" sz="18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Windows, Linux, Mac OS, Unix, FreeBSD </a:t>
            </a:r>
            <a:r>
              <a:rPr lang="lo-LA" sz="18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ແລະອື່ນໆອີກ.</a:t>
            </a:r>
            <a:endParaRPr lang="en-US" b="0" i="0" dirty="0">
              <a:solidFill>
                <a:srgbClr val="424B52"/>
              </a:solidFill>
              <a:effectLst/>
              <a:latin typeface="Phetsarath OT" panose="02000500000000020004" pitchFamily="2" charset="0"/>
              <a:cs typeface="Phetsarath OT" panose="02000500000000020004" pitchFamily="2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lo-LA" dirty="0">
                <a:effectLst/>
                <a:latin typeface="Phetsarath OT" panose="02000500000000020004" pitchFamily="2" charset="0"/>
                <a:ea typeface="Calibri" panose="020F0502020204030204" pitchFamily="34" charset="0"/>
                <a:cs typeface="Phetsarath OT" panose="02000500000000020004" pitchFamily="2" charset="0"/>
              </a:rPr>
              <a:t>ເຊິ່ງພັດທະນາດ້ອຍພາສາ : </a:t>
            </a:r>
            <a:r>
              <a:rPr lang="en-US" dirty="0">
                <a:latin typeface="Phetsarath OT" panose="02000500000000020004" pitchFamily="2" charset="0"/>
                <a:ea typeface="Calibri" panose="020F0502020204030204" pitchFamily="34" charset="0"/>
                <a:cs typeface="Phetsarath OT" panose="02000500000000020004" pitchFamily="2" charset="0"/>
              </a:rPr>
              <a:t>C</a:t>
            </a:r>
            <a:r>
              <a:rPr lang="en-US" dirty="0">
                <a:effectLst/>
                <a:latin typeface="Phetsarath OT" panose="02000500000000020004" pitchFamily="2" charset="0"/>
                <a:ea typeface="Calibri" panose="020F0502020204030204" pitchFamily="34" charset="0"/>
                <a:cs typeface="Phetsarath OT" panose="02000500000000020004" pitchFamily="2" charset="0"/>
              </a:rPr>
              <a:t> &amp; XML</a:t>
            </a: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lo-LA" dirty="0">
                <a:latin typeface="Phetsarath OT" panose="02000500000000020004" pitchFamily="2" charset="0"/>
                <a:ea typeface="Calibri" panose="020F0502020204030204" pitchFamily="34" charset="0"/>
                <a:cs typeface="Phetsarath OT" panose="02000500000000020004" pitchFamily="2" charset="0"/>
              </a:rPr>
              <a:t>ພາສາທີຮ້ອງຮັບ: </a:t>
            </a:r>
            <a:r>
              <a:rPr lang="en-US" dirty="0">
                <a:latin typeface="Phetsarath OT" panose="02000500000000020004" pitchFamily="2" charset="0"/>
                <a:ea typeface="Calibri" panose="020F0502020204030204" pitchFamily="34" charset="0"/>
                <a:cs typeface="Phetsarath OT" panose="02000500000000020004" pitchFamily="2" charset="0"/>
              </a:rPr>
              <a:t>PHP,</a:t>
            </a:r>
            <a:r>
              <a:rPr lang="lo-LA" dirty="0">
                <a:latin typeface="Phetsarath OT" panose="02000500000000020004" pitchFamily="2" charset="0"/>
                <a:ea typeface="Calibri" panose="020F0502020204030204" pitchFamily="34" charset="0"/>
                <a:cs typeface="Phetsarath OT" panose="02000500000000020004" pitchFamily="2" charset="0"/>
              </a:rPr>
              <a:t> </a:t>
            </a:r>
            <a:r>
              <a:rPr lang="en-US" dirty="0">
                <a:latin typeface="Phetsarath OT" panose="02000500000000020004" pitchFamily="2" charset="0"/>
                <a:ea typeface="Calibri" panose="020F0502020204030204" pitchFamily="34" charset="0"/>
                <a:cs typeface="Phetsarath OT" panose="02000500000000020004" pitchFamily="2" charset="0"/>
              </a:rPr>
              <a:t>Scripting language, Python </a:t>
            </a:r>
            <a:r>
              <a:rPr lang="lo-LA" dirty="0">
                <a:latin typeface="Phetsarath OT" panose="02000500000000020004" pitchFamily="2" charset="0"/>
                <a:ea typeface="Calibri" panose="020F0502020204030204" pitchFamily="34" charset="0"/>
                <a:cs typeface="Phetsarath OT" panose="02000500000000020004" pitchFamily="2" charset="0"/>
              </a:rPr>
              <a:t>ແລະ </a:t>
            </a:r>
            <a:r>
              <a:rPr lang="en-US" dirty="0">
                <a:latin typeface="Phetsarath OT" panose="02000500000000020004" pitchFamily="2" charset="0"/>
                <a:ea typeface="Calibri" panose="020F0502020204030204" pitchFamily="34" charset="0"/>
                <a:cs typeface="Phetsarath OT" panose="02000500000000020004" pitchFamily="2" charset="0"/>
              </a:rPr>
              <a:t>Perl</a:t>
            </a:r>
          </a:p>
        </p:txBody>
      </p:sp>
    </p:spTree>
    <p:extLst>
      <p:ext uri="{BB962C8B-B14F-4D97-AF65-F5344CB8AC3E}">
        <p14:creationId xmlns:p14="http://schemas.microsoft.com/office/powerpoint/2010/main" val="424892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C21E46-3F62-447E-9F9F-AD8D17EB3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38515"/>
            <a:ext cx="2336800" cy="124629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AF810A-62A6-4912-9427-5C0B441A0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4631"/>
            <a:ext cx="10058400" cy="1246293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Phetsarath OT" panose="02000500000000020004" pitchFamily="2" charset="0"/>
                <a:ea typeface="Calibri" panose="020F0502020204030204" pitchFamily="34" charset="0"/>
                <a:cs typeface="DokChampa" panose="020B0604020202020204" pitchFamily="34" charset="-34"/>
              </a:rPr>
              <a:t>2. Internet Information Services (IIS) </a:t>
            </a:r>
            <a:endParaRPr lang="en-US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CD0529-EDEF-4E17-B617-4316B3CCCB3F}"/>
              </a:ext>
            </a:extLst>
          </p:cNvPr>
          <p:cNvSpPr/>
          <p:nvPr/>
        </p:nvSpPr>
        <p:spPr>
          <a:xfrm>
            <a:off x="660400" y="1485392"/>
            <a:ext cx="11531600" cy="1943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Phetsarath OT" panose="02000500000000020004" pitchFamily="2" charset="0"/>
                <a:ea typeface="Calibri" panose="020F0502020204030204" pitchFamily="34" charset="0"/>
                <a:cs typeface="DokChampa" panose="020B0604020202020204" pitchFamily="34" charset="-34"/>
              </a:rPr>
              <a:t>Internet Information Services (IIS) </a:t>
            </a:r>
            <a:r>
              <a:rPr lang="lo-LA" sz="2400" b="0" i="0" dirty="0">
                <a:solidFill>
                  <a:schemeClr val="tx1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ເປັນເວັບ</a:t>
            </a:r>
            <a:r>
              <a:rPr lang="lo-LA" sz="24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ເຊີບເວີທີ່ສາມາດຂະຫຍາຍໄດ້ໂດຍ </a:t>
            </a:r>
            <a:r>
              <a:rPr lang="en-US" sz="24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Microsoft </a:t>
            </a:r>
            <a:r>
              <a:rPr lang="lo-LA" sz="24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ທີ່ຖືກສ້າງຂຶ້ນດ້ວຍຕະກຸນ </a:t>
            </a:r>
            <a:r>
              <a:rPr lang="en-US" sz="24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Windows NT.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Internet information </a:t>
            </a:r>
            <a:r>
              <a:rPr lang="en-US" sz="2400" b="0" i="0" dirty="0" err="1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servies</a:t>
            </a:r>
            <a:r>
              <a:rPr lang="en-US" sz="24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lo-LA" sz="24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ຮອງຮັບ </a:t>
            </a:r>
            <a:r>
              <a:rPr lang="en-US" sz="24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HTTP, HTTP/2, HTTPS, FTP, SMTP, </a:t>
            </a:r>
            <a:r>
              <a:rPr lang="lo-LA" sz="24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ແລະ </a:t>
            </a:r>
            <a:r>
              <a:rPr lang="en-US" sz="24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NNTP </a:t>
            </a:r>
            <a:r>
              <a:rPr lang="lo-LA" sz="2400" dirty="0">
                <a:solidFill>
                  <a:srgbClr val="424B52"/>
                </a:solidFill>
                <a:latin typeface="Phetsarath OT" panose="02000500000000020004" pitchFamily="2" charset="0"/>
                <a:cs typeface="Phetsarath OT" panose="02000500000000020004" pitchFamily="2" charset="0"/>
              </a:rPr>
              <a:t>ຕ່າງຈາກ</a:t>
            </a:r>
            <a:r>
              <a:rPr lang="lo-LA" sz="24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sz="24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Apache </a:t>
            </a:r>
            <a:r>
              <a:rPr lang="lo-LA" sz="2400" dirty="0">
                <a:solidFill>
                  <a:srgbClr val="424B52"/>
                </a:solidFill>
                <a:latin typeface="Phetsarath OT" panose="02000500000000020004" pitchFamily="2" charset="0"/>
                <a:cs typeface="Phetsarath OT" panose="02000500000000020004" pitchFamily="2" charset="0"/>
              </a:rPr>
              <a:t>ຄື</a:t>
            </a:r>
            <a:r>
              <a:rPr lang="lo-LA" sz="24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ບໍ່ແມ່ນ</a:t>
            </a:r>
            <a:r>
              <a:rPr lang="en-US" sz="24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open-source</a:t>
            </a:r>
            <a:r>
              <a:rPr lang="lo-LA" sz="24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.</a:t>
            </a:r>
            <a:r>
              <a:rPr lang="en-US" sz="24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lo-LA" sz="24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ນີ້ເຮັດໃຫ້ຂະບວນການປັບແຕ່ງນ້ອຍສັບສົນແລະການດັດແປງບໍ່ແມ່ນເລື່ອງງ່າຍ.</a:t>
            </a:r>
            <a:endParaRPr lang="en-US" sz="2400" dirty="0">
              <a:solidFill>
                <a:schemeClr val="tx1"/>
              </a:solidFill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6D4D59-E15D-451C-A101-2400619FC0A7}"/>
              </a:ext>
            </a:extLst>
          </p:cNvPr>
          <p:cNvSpPr/>
          <p:nvPr/>
        </p:nvSpPr>
        <p:spPr>
          <a:xfrm>
            <a:off x="660400" y="3674533"/>
            <a:ext cx="5435600" cy="1246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lo-LA" sz="1800" dirty="0">
                <a:solidFill>
                  <a:schemeClr val="tx1"/>
                </a:solidFill>
                <a:effectLst/>
                <a:latin typeface="Phetsarath OT" panose="02000500000000020004" pitchFamily="2" charset="0"/>
                <a:ea typeface="Calibri" panose="020F0502020204030204" pitchFamily="34" charset="0"/>
                <a:cs typeface="Phetsarath OT" panose="02000500000000020004" pitchFamily="2" charset="0"/>
              </a:rPr>
              <a:t>* ເຊິ່ງພັດທະນາດ້ອຍພາສາ : </a:t>
            </a:r>
            <a:r>
              <a:rPr lang="en-US" sz="1800" dirty="0">
                <a:solidFill>
                  <a:schemeClr val="tx1"/>
                </a:solidFill>
                <a:latin typeface="Phetsarath OT" panose="02000500000000020004" pitchFamily="2" charset="0"/>
                <a:ea typeface="Calibri" panose="020F0502020204030204" pitchFamily="34" charset="0"/>
                <a:cs typeface="Phetsarath OT" panose="02000500000000020004" pitchFamily="2" charset="0"/>
              </a:rPr>
              <a:t>C</a:t>
            </a:r>
            <a:r>
              <a:rPr lang="lo-LA" dirty="0">
                <a:solidFill>
                  <a:schemeClr val="tx1"/>
                </a:solidFill>
                <a:latin typeface="Phetsarath OT" panose="02000500000000020004" pitchFamily="2" charset="0"/>
                <a:ea typeface="Calibri" panose="020F0502020204030204" pitchFamily="34" charset="0"/>
                <a:cs typeface="Phetsarath OT" panose="02000500000000020004" pitchFamily="2" charset="0"/>
              </a:rPr>
              <a:t>+</a:t>
            </a:r>
            <a:r>
              <a:rPr lang="en-US" dirty="0">
                <a:solidFill>
                  <a:schemeClr val="tx1"/>
                </a:solidFill>
                <a:latin typeface="Phetsarath OT" panose="02000500000000020004" pitchFamily="2" charset="0"/>
                <a:ea typeface="Calibri" panose="020F0502020204030204" pitchFamily="34" charset="0"/>
                <a:cs typeface="Phetsarath OT" panose="02000500000000020004" pitchFamily="2" charset="0"/>
              </a:rPr>
              <a:t>+</a:t>
            </a:r>
            <a:endParaRPr lang="en-US" sz="1800" dirty="0">
              <a:solidFill>
                <a:schemeClr val="tx1"/>
              </a:solidFill>
              <a:effectLst/>
              <a:latin typeface="Phetsarath OT" panose="02000500000000020004" pitchFamily="2" charset="0"/>
              <a:ea typeface="Calibri" panose="020F0502020204030204" pitchFamily="34" charset="0"/>
              <a:cs typeface="Phetsarath OT" panose="02000500000000020004" pitchFamily="2" charset="0"/>
            </a:endParaRP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2DB23C40-E6EF-4111-AF6F-7EA8069A3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50" y="2642276"/>
            <a:ext cx="6210300" cy="400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6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CBA0C3-B2BF-405A-8B0A-46B4998C0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867" y="3763518"/>
            <a:ext cx="7315200" cy="2609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5D0CAD-0893-44CB-9A81-EB05F42EC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048000" cy="1036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EEE4B2-4E77-4ADD-86A8-0F3640B1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050505"/>
                </a:solidFill>
                <a:effectLst/>
                <a:latin typeface="inherit"/>
                <a:ea typeface="Times New Roman" panose="02020603050405020304" pitchFamily="18" charset="0"/>
                <a:cs typeface="Segoe UI Historic" panose="020B0502040204020203" pitchFamily="34" charset="0"/>
              </a:rPr>
              <a:t>3. </a:t>
            </a:r>
            <a:r>
              <a:rPr lang="en-US" sz="5400" dirty="0" err="1">
                <a:solidFill>
                  <a:srgbClr val="050505"/>
                </a:solidFill>
                <a:effectLst/>
                <a:latin typeface="inherit"/>
                <a:ea typeface="Times New Roman" panose="02020603050405020304" pitchFamily="18" charset="0"/>
                <a:cs typeface="Segoe UI Historic" panose="020B0502040204020203" pitchFamily="34" charset="0"/>
              </a:rPr>
              <a:t>Lighttpd</a:t>
            </a:r>
            <a:r>
              <a:rPr lang="en-US" sz="5400" dirty="0">
                <a:solidFill>
                  <a:srgbClr val="050505"/>
                </a:solidFill>
                <a:effectLst/>
                <a:latin typeface="inherit"/>
                <a:ea typeface="Times New Roman" panose="02020603050405020304" pitchFamily="18" charset="0"/>
                <a:cs typeface="Segoe UI Historic" panose="020B0502040204020203" pitchFamily="34" charset="0"/>
              </a:rPr>
              <a:t> Web Server.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DE2C6-5A99-441F-BA71-622F1A428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738122"/>
            <a:ext cx="9987619" cy="40507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20212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   </a:t>
            </a:r>
            <a:r>
              <a:rPr lang="lo-LA" sz="24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ເຊີບເວີເວັບ </a:t>
            </a:r>
            <a:r>
              <a:rPr lang="en-US" sz="2400" b="0" i="0" dirty="0" err="1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Lighttpd</a:t>
            </a:r>
            <a:r>
              <a:rPr lang="en-US" sz="24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lo-LA" sz="24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ເປັນເວັບເຊີບເວີເປີດແຫຼ່ງອື່ນ. ເຊີບເວີເວັບນີ້ພ້ອມກັບຄວາມຍືດຫຍຸ່ນ ແລະຄວາມປອດໄພຫຼາຍແມ່ນອອກແບບສະເພາະ ແລະຖືກປັບແຕ່ງໃຫ້ມີປະສິດທິພາບສູງ, ສະພາບແວດລ້ອມທີ່ສຳຄັນ.</a:t>
            </a:r>
            <a:endParaRPr lang="en-US" sz="2400" b="0" i="0" dirty="0">
              <a:solidFill>
                <a:srgbClr val="424B52"/>
              </a:solidFill>
              <a:effectLst/>
              <a:latin typeface="Phetsarath OT" panose="02000500000000020004" pitchFamily="2" charset="0"/>
              <a:cs typeface="Phetsarath OT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lo-LA" sz="24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ລັກສະນະທີ່ໂດດເດັ່ນຂອງ </a:t>
            </a:r>
            <a:r>
              <a:rPr lang="en-US" sz="2400" b="0" i="0" dirty="0" err="1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Lighttpd</a:t>
            </a:r>
            <a:r>
              <a:rPr lang="en-US" sz="24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 Web Server </a:t>
            </a:r>
            <a:r>
              <a:rPr lang="lo-LA" sz="24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ແມ່ນປະສິດທິພາບທີ່ມັນສະຫນອງໂດຍສະເພາະໃນກໍລະນີຂອງເຄື່ອງແມ່ຂ່າຍທີ່ມີບັນຫາການໂຫຼດ.</a:t>
            </a:r>
            <a:endParaRPr lang="en-US" sz="2400" dirty="0"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EEC558-3975-4C03-88D5-EC26CAC8C081}"/>
              </a:ext>
            </a:extLst>
          </p:cNvPr>
          <p:cNvSpPr/>
          <p:nvPr/>
        </p:nvSpPr>
        <p:spPr>
          <a:xfrm>
            <a:off x="1" y="4013200"/>
            <a:ext cx="3810000" cy="2186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01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lo-LA" sz="1800" dirty="0">
                <a:solidFill>
                  <a:schemeClr val="tx1"/>
                </a:solidFill>
                <a:effectLst/>
                <a:latin typeface="Phetsarath OT" panose="02000500000000020004" pitchFamily="2" charset="0"/>
                <a:ea typeface="Calibri" panose="020F0502020204030204" pitchFamily="34" charset="0"/>
                <a:cs typeface="Phetsarath OT" panose="02000500000000020004" pitchFamily="2" charset="0"/>
              </a:rPr>
              <a:t>ເຊິ່ງພັດທະນາດ້ອຍພາສາ : </a:t>
            </a:r>
            <a:r>
              <a:rPr lang="en-US" dirty="0">
                <a:solidFill>
                  <a:schemeClr val="tx1"/>
                </a:solidFill>
                <a:effectLst/>
                <a:latin typeface="Phetsarath OT" panose="02000500000000020004" pitchFamily="2" charset="0"/>
                <a:ea typeface="Calibri" panose="020F0502020204030204" pitchFamily="34" charset="0"/>
                <a:cs typeface="Phetsarath OT" panose="02000500000000020004" pitchFamily="2" charset="0"/>
              </a:rPr>
              <a:t>C</a:t>
            </a:r>
            <a:endParaRPr lang="en-US" sz="1800" dirty="0">
              <a:solidFill>
                <a:schemeClr val="tx1"/>
              </a:solidFill>
              <a:effectLst/>
              <a:latin typeface="Phetsarath OT" panose="02000500000000020004" pitchFamily="2" charset="0"/>
              <a:ea typeface="Calibri" panose="020F0502020204030204" pitchFamily="34" charset="0"/>
              <a:cs typeface="Phetsarath OT" panose="02000500000000020004" pitchFamily="2" charset="0"/>
            </a:endParaRPr>
          </a:p>
          <a:p>
            <a:pPr marL="12001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lo-LA" sz="1800" dirty="0">
                <a:solidFill>
                  <a:schemeClr val="tx1"/>
                </a:solidFill>
                <a:latin typeface="Phetsarath OT" panose="02000500000000020004" pitchFamily="2" charset="0"/>
                <a:ea typeface="Calibri" panose="020F0502020204030204" pitchFamily="34" charset="0"/>
                <a:cs typeface="Phetsarath OT" panose="02000500000000020004" pitchFamily="2" charset="0"/>
              </a:rPr>
              <a:t>ພາສາທີຮ້ອງຮັບ:</a:t>
            </a:r>
            <a:r>
              <a:rPr lang="en-US" sz="1800" dirty="0">
                <a:solidFill>
                  <a:schemeClr val="tx1"/>
                </a:solidFill>
                <a:latin typeface="Phetsarath OT" panose="02000500000000020004" pitchFamily="2" charset="0"/>
                <a:ea typeface="Calibri" panose="020F0502020204030204" pitchFamily="34" charset="0"/>
                <a:cs typeface="Phetsarath OT" panose="02000500000000020004" pitchFamily="2" charset="0"/>
              </a:rPr>
              <a:t> Perl, Python, Ruby &amp; Lua.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1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4D2E24-5504-4E8A-85A5-5395E89E2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701446" cy="9144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E115D6-454A-443F-A589-C3D73850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050505"/>
                </a:solidFill>
                <a:effectLst/>
                <a:latin typeface="inherit"/>
                <a:ea typeface="Times New Roman" panose="02020603050405020304" pitchFamily="18" charset="0"/>
                <a:cs typeface="Segoe UI Historic" panose="020B0502040204020203" pitchFamily="34" charset="0"/>
              </a:rPr>
              <a:t>4. Sun Java System Web Server.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167718-0C75-4922-98F1-1E9999D368D9}"/>
              </a:ext>
            </a:extLst>
          </p:cNvPr>
          <p:cNvSpPr/>
          <p:nvPr/>
        </p:nvSpPr>
        <p:spPr>
          <a:xfrm>
            <a:off x="887475" y="778934"/>
            <a:ext cx="11128248" cy="5336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0212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Sun Java System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 </a:t>
            </a:r>
            <a:r>
              <a:rPr lang="lo-LA" sz="2400" b="0" i="0" dirty="0">
                <a:solidFill>
                  <a:srgbClr val="20212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ເປັນ </a:t>
            </a:r>
            <a:r>
              <a:rPr lang="lo-LA" sz="2400" b="0" i="0" u="none" strike="noStrike" dirty="0">
                <a:solidFill>
                  <a:srgbClr val="0645AD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  <a:hlinkClick r:id="rId3" tooltip="ຍີ່ຫໍ້"/>
              </a:rPr>
              <a:t>ຍີ່ຫໍ້</a:t>
            </a:r>
            <a:r>
              <a:rPr lang="lo-LA" sz="2400" b="0" i="0" dirty="0">
                <a:solidFill>
                  <a:srgbClr val="20212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 ທີ່ໃຊ້ໂດຍ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  <a:hlinkClick r:id="rId4" tooltip="Sun Microsystems"/>
              </a:rPr>
              <a:t>Sun Microsystems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 </a:t>
            </a:r>
            <a:r>
              <a:rPr lang="lo-LA" sz="2400" b="0" i="0" dirty="0">
                <a:solidFill>
                  <a:srgbClr val="20212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ເພື່ອຕະຫຼາດ </a:t>
            </a:r>
            <a:r>
              <a:rPr lang="lo-LA" sz="2400" b="0" i="0" u="none" strike="noStrike" dirty="0">
                <a:solidFill>
                  <a:srgbClr val="0645AD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  <a:hlinkClick r:id="rId5" tooltip="ຊອບແວຄອມພິວເຕີ"/>
              </a:rPr>
              <a:t>ຊອບແວຄອມພິວເຕີ</a:t>
            </a:r>
            <a:r>
              <a:rPr lang="lo-LA" sz="2400" b="0" i="0" dirty="0">
                <a:solidFill>
                  <a:srgbClr val="20212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 . ຍີ່ຫໍ້ 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Sun Java System </a:t>
            </a:r>
            <a:r>
              <a:rPr lang="lo-LA" sz="2400" b="0" i="0" dirty="0">
                <a:solidFill>
                  <a:srgbClr val="20212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ແທນຍີ່ຫໍ້ </a:t>
            </a:r>
            <a:r>
              <a:rPr lang="en-US" sz="2400" b="1" i="0" dirty="0">
                <a:solidFill>
                  <a:srgbClr val="20212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Sun ONE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 .</a:t>
            </a:r>
            <a:r>
              <a:rPr lang="lo-LA" sz="24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ໂດຍພື້ນຖານແລ້ວ, </a:t>
            </a:r>
            <a:r>
              <a:rPr lang="en-US" sz="24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Sun Java System Web Server </a:t>
            </a:r>
            <a:r>
              <a:rPr lang="lo-LA" sz="24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ແມ່ນເຄື່ອງແມ່ຂ່າຍເວັບຈາກ </a:t>
            </a:r>
            <a:r>
              <a:rPr lang="en-US" sz="24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Sun </a:t>
            </a:r>
            <a:r>
              <a:rPr lang="lo-LA" sz="24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ທີ່ເຮັດວຽກພາຍໃຕ້ </a:t>
            </a:r>
            <a:r>
              <a:rPr lang="en-US" sz="24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Windows, Solaris </a:t>
            </a:r>
            <a:r>
              <a:rPr lang="lo-LA" sz="24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ແລະ </a:t>
            </a:r>
            <a:r>
              <a:rPr lang="en-US" sz="24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HP- UX </a:t>
            </a:r>
            <a:r>
              <a:rPr lang="lo-LA" sz="24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ແລະເປັນທີ່ຮູ້ຈັກສໍາລັບການສະຫນັບສະຫນູນເຕັກໂນໂລຢີ </a:t>
            </a:r>
            <a:r>
              <a:rPr lang="en-US" sz="2400" b="0" i="0" dirty="0" err="1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JavaServer</a:t>
            </a:r>
            <a:r>
              <a:rPr lang="en-US" sz="24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 Pages (JSP), Server-Side JavaScript (SSJS) </a:t>
            </a:r>
            <a:r>
              <a:rPr lang="lo-LA" sz="24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ແລະ </a:t>
            </a:r>
            <a:r>
              <a:rPr lang="en-US" sz="24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Java Servlets.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Sun Java Web Server </a:t>
            </a:r>
            <a:r>
              <a:rPr lang="lo-LA" sz="2400" b="0" i="0" dirty="0">
                <a:solidFill>
                  <a:srgbClr val="424B52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ສາມາດຈໍາແນກໄດ້ວ່າເປັນເວັບເຊີບເວີທີ່ເຊື່ອຖືໄດ້, ໃຊ້ງ່າຍ ແລະປອດໄພ ອອກແບບສະເພາະສໍາລັບເວັບໄຊທ໌ໃຫຍ່ ຫຼືຂະຫນາດກາງ.</a:t>
            </a:r>
          </a:p>
          <a:p>
            <a:endParaRPr lang="en-US" sz="2400" dirty="0"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15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FFBBCC5-FC62-4A58-97CF-C9ABCFD4D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233" y="2604855"/>
            <a:ext cx="6161617" cy="3846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FE0FC4-39C4-4041-B6D5-B239F86F2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79"/>
            <a:ext cx="2827867" cy="8629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2C66B7-2C2A-43CB-8F67-3471C383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050505"/>
                </a:solidFill>
                <a:effectLst/>
                <a:latin typeface="inherit"/>
                <a:ea typeface="Times New Roman" panose="02020603050405020304" pitchFamily="18" charset="0"/>
                <a:cs typeface="Segoe UI Historic" panose="020B0502040204020203" pitchFamily="34" charset="0"/>
              </a:rPr>
              <a:t>5. Jigsaw Server Web Server.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56829-B580-4A79-87A6-5041A1B5D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62666"/>
            <a:ext cx="11122152" cy="48429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00000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Jigsaw</a:t>
            </a:r>
            <a:r>
              <a:rPr lang="en-US" b="0" i="0" dirty="0">
                <a:solidFill>
                  <a:srgbClr val="000000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 </a:t>
            </a:r>
            <a:r>
              <a:rPr lang="lo-LA" b="0" i="0" dirty="0">
                <a:solidFill>
                  <a:srgbClr val="000000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ເປັນແພລດຟອມເຊີບເວີຊັ້ນນໍາຂອງ </a:t>
            </a:r>
            <a:r>
              <a:rPr lang="en-US" b="0" i="0" dirty="0">
                <a:solidFill>
                  <a:srgbClr val="000000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W3C, </a:t>
            </a:r>
            <a:r>
              <a:rPr lang="lo-LA" b="0" i="0" dirty="0">
                <a:solidFill>
                  <a:srgbClr val="000000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ສະຫນອງຕົວຢ່າງ </a:t>
            </a:r>
            <a:r>
              <a:rPr lang="en-US" b="0" i="0" dirty="0">
                <a:solidFill>
                  <a:srgbClr val="000000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HTTP 1.1 </a:t>
            </a:r>
            <a:r>
              <a:rPr lang="lo-LA" b="0" i="0" dirty="0">
                <a:solidFill>
                  <a:srgbClr val="000000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ການປະຕິບັດແລະລັກສະນະອື່ນໆທີ່ຫລາກຫລາຍຢູ່ເທິງສະຖາປັດຕະຍະກໍາຂັ້ນສູງທີ່ປະຕິບັດຢູ່ໃນ </a:t>
            </a:r>
            <a:r>
              <a:rPr lang="en-US" b="0" i="0" dirty="0">
                <a:solidFill>
                  <a:srgbClr val="000000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Java. </a:t>
            </a:r>
            <a:r>
              <a:rPr lang="lo-LA" b="0" i="0" dirty="0">
                <a:solidFill>
                  <a:srgbClr val="000000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ຖະ </a:t>
            </a:r>
            <a:r>
              <a:rPr lang="lo-LA" b="0" i="0" dirty="0">
                <a:effectLst/>
                <a:latin typeface="Phetsarath OT" panose="02000500000000020004" pitchFamily="2" charset="0"/>
                <a:cs typeface="Phetsarath OT" panose="02000500000000020004" pitchFamily="2" charset="0"/>
                <a:hlinkClick r:id="rId3"/>
              </a:rPr>
              <a:t>ແຫຼງການການເຄື່ອນໄຫວ </a:t>
            </a:r>
            <a:r>
              <a:rPr lang="en-US" b="0" i="0" dirty="0">
                <a:effectLst/>
                <a:latin typeface="Phetsarath OT" panose="02000500000000020004" pitchFamily="2" charset="0"/>
                <a:cs typeface="Phetsarath OT" panose="02000500000000020004" pitchFamily="2" charset="0"/>
                <a:hlinkClick r:id="rId3"/>
              </a:rPr>
              <a:t>Jigsaw W3C</a:t>
            </a:r>
            <a:r>
              <a:rPr lang="en-US" b="0" i="0" dirty="0">
                <a:solidFill>
                  <a:srgbClr val="000000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 </a:t>
            </a:r>
            <a:r>
              <a:rPr lang="lo-LA" b="0" i="0" dirty="0">
                <a:solidFill>
                  <a:srgbClr val="000000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ອະທິບາຍເຖິງແຮງຈູງໃຈ ແລະແຜນການໃນອະນາຄົດໂດຍລະອຽດຕື່ມ. </a:t>
            </a:r>
            <a:r>
              <a:rPr lang="en-US" b="0" i="0" dirty="0">
                <a:solidFill>
                  <a:srgbClr val="000000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Jigsaw </a:t>
            </a:r>
            <a:r>
              <a:rPr lang="lo-LA" b="0" i="0" dirty="0">
                <a:solidFill>
                  <a:srgbClr val="000000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ແມ່ນໂຄງ </a:t>
            </a:r>
            <a:r>
              <a:rPr lang="lo-LA" b="0" i="0" dirty="0">
                <a:effectLst/>
                <a:latin typeface="Phetsarath OT" panose="02000500000000020004" pitchFamily="2" charset="0"/>
                <a:cs typeface="Phetsarath OT" panose="02000500000000020004" pitchFamily="2" charset="0"/>
                <a:hlinkClick r:id="rId4"/>
              </a:rPr>
              <a:t>ການແຫຼ່ງເປີດ </a:t>
            </a:r>
            <a:r>
              <a:rPr lang="en-US" b="0" i="0" dirty="0">
                <a:effectLst/>
                <a:latin typeface="Phetsarath OT" panose="02000500000000020004" pitchFamily="2" charset="0"/>
                <a:cs typeface="Phetsarath OT" panose="02000500000000020004" pitchFamily="2" charset="0"/>
                <a:hlinkClick r:id="rId4"/>
              </a:rPr>
              <a:t>W3C</a:t>
            </a:r>
            <a:r>
              <a:rPr lang="en-US" b="0" i="0" dirty="0">
                <a:solidFill>
                  <a:srgbClr val="000000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 , </a:t>
            </a:r>
            <a:r>
              <a:rPr lang="lo-LA" b="0" i="0" dirty="0">
                <a:solidFill>
                  <a:srgbClr val="000000"/>
                </a:solidFill>
                <a:effectLst/>
                <a:latin typeface="Phetsarath OT" panose="02000500000000020004" pitchFamily="2" charset="0"/>
                <a:cs typeface="Phetsarath OT" panose="02000500000000020004" pitchFamily="2" charset="0"/>
              </a:rPr>
              <a:t>ເລີ່ມຕົ້ນເດືອນພຶດສະພາ 1996.</a:t>
            </a:r>
            <a:endParaRPr lang="en-US" b="0" i="0" dirty="0">
              <a:solidFill>
                <a:srgbClr val="000000"/>
              </a:solidFill>
              <a:effectLst/>
              <a:latin typeface="Phetsarath OT" panose="02000500000000020004" pitchFamily="2" charset="0"/>
              <a:cs typeface="Phetsarath OT" panose="02000500000000020004" pitchFamily="2" charset="0"/>
            </a:endParaRPr>
          </a:p>
          <a:p>
            <a:endParaRPr lang="en-US" dirty="0">
              <a:solidFill>
                <a:srgbClr val="000000"/>
              </a:solidFill>
              <a:latin typeface="Phetsarath OT" panose="02000500000000020004" pitchFamily="2" charset="0"/>
              <a:cs typeface="Phetsarath OT" panose="02000500000000020004" pitchFamily="2" charset="0"/>
            </a:endParaRPr>
          </a:p>
          <a:p>
            <a:endParaRPr lang="en-US" dirty="0"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87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529</TotalTime>
  <Words>958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inherit</vt:lpstr>
      <vt:lpstr>Phetsarath OT</vt:lpstr>
      <vt:lpstr>Rockwell</vt:lpstr>
      <vt:lpstr>Rockwell Condensed</vt:lpstr>
      <vt:lpstr>Segoe UI Historic</vt:lpstr>
      <vt:lpstr>Wingdings</vt:lpstr>
      <vt:lpstr>Wood Type</vt:lpstr>
      <vt:lpstr>Web analytic Homework </vt:lpstr>
      <vt:lpstr>What is as web server? ເຄື່ອງແມ່ຂ່າຍເວັບແມ່ນຫຍັງ?</vt:lpstr>
      <vt:lpstr>PowerPoint Presentation</vt:lpstr>
      <vt:lpstr>What types of Web servers are there?</vt:lpstr>
      <vt:lpstr>1. Apache http server web server</vt:lpstr>
      <vt:lpstr>2. Internet Information Services (IIS) </vt:lpstr>
      <vt:lpstr>3. Lighttpd Web Server.</vt:lpstr>
      <vt:lpstr>4. Sun Java System Web Server.</vt:lpstr>
      <vt:lpstr>5. Jigsaw Server Web Server.</vt:lpstr>
      <vt:lpstr>6. LiteSpeed server Web Server.</vt:lpstr>
      <vt:lpstr>7. Node. js Web Server</vt:lpstr>
      <vt:lpstr>ຂໍມູນອ້າງອິງ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analytic</dc:title>
  <dc:creator>SK V</dc:creator>
  <cp:lastModifiedBy>SK V</cp:lastModifiedBy>
  <cp:revision>5</cp:revision>
  <dcterms:created xsi:type="dcterms:W3CDTF">2022-01-11T02:35:29Z</dcterms:created>
  <dcterms:modified xsi:type="dcterms:W3CDTF">2022-01-17T11:44:32Z</dcterms:modified>
</cp:coreProperties>
</file>