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yang" initials="t" lastIdx="1" clrIdx="0">
    <p:extLst>
      <p:ext uri="{19B8F6BF-5375-455C-9EA6-DF929625EA0E}">
        <p15:presenceInfo xmlns:p15="http://schemas.microsoft.com/office/powerpoint/2012/main" userId="tou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9856-264F-470E-8EC8-4B7E571E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E58A2-6315-4509-9DB8-6AF1B7878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AADC-E27B-4294-8FCF-C9EF7A30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729-4C0C-4606-A066-CDF1D2B6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D582-043A-4614-AD71-539FEC76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0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D375-6DEF-48ED-B68B-19A121EA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98779-19E5-4EB6-9D89-24AAD5EE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FDBD-9E96-49FB-B424-7F10EA8D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16B5-B0A1-4114-A3B4-25D6ABF8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9D4F-B3FF-47C9-9131-EB8263FE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0832A-2487-42D3-B803-C0552F44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E3496-C223-4B3D-8FA7-EC08DEF08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8D37-76C0-4B3A-BB81-CFE3DB0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01BA-6599-4FD9-8396-21E4D319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4C39-2BA3-4ED7-820C-D62058F7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677F-7767-4458-AE80-5653C854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43D8-9A70-4EFD-9B14-65B4D3FB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B1C6-87B6-4C95-826D-6E85616D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B107-FF48-4951-BBF3-7B197690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97F-64A8-451A-96DA-2B8B0B27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FDCD-6E21-4906-8317-97519071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E68F-C134-4C52-A035-4528B848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707-9BE3-46E5-B553-69EDBA8F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577E-589E-4AD4-9E86-C2C91139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CA7C-BAB7-492F-9E35-19CE6057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E22B-1D6B-4044-97F5-CD32672E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7A09-4A83-47C1-B8D3-1F504C502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FAA07-A6A7-4A81-817D-23A9E936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D2C2-4FF4-429A-93CF-2175A61D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DBB7-BC21-4173-B54A-CDC82CCF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EECE7-4CBF-4DED-B5FC-C1391279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1568-60EA-4640-939A-4A56E5F4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53BF-31D4-4791-8987-B0F7B318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88DB7-0DF1-4AFC-AEC1-A30BFB9A9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1A225-1B60-42B6-BC69-3900AFC4B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B57CD-6A8D-4F9E-A508-99BCADEDA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4F5A-E952-47CA-A294-F24C062A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1AEFD-FBA8-477F-9553-AE62B78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D1CDD-FEC6-4BD4-A0C0-58A8F38F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DE03-EDC1-408A-B1EF-6D78EFA9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6CE04-9F37-40D0-BA91-16BC4DA1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7300B-57B1-4C3C-95FB-0C97016B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70BFF-B913-4021-8D54-26348901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303B8-53D9-4335-A2DD-0EC8BC62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4401B-0A62-448E-97DA-EED26190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48D11-3DA3-4FAF-8BB5-6AC36AB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3961-F2B9-4505-8370-B0B6FDB7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4841-4532-4A1B-A013-4D9D81F8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BD3E-A89F-4321-A29B-DE17BDA7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56C26-EC0F-42DC-A2FC-561B29F6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6444-30F6-4D2B-AF6D-BB0E0426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7596-DA8C-4870-AC30-290A9C90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36AE-4B0B-44E4-9E13-4A23767D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AED4D-665E-418A-9E4E-F7E811556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4702-DA45-416A-955A-EFB2D854B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1EFC-E1DF-44E7-92FF-F5AC5FE2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4045C-0945-4BD6-98D0-7D7B055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FD7A-1E99-4377-8D41-725F0A18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A9E3-EA39-4932-89F1-C91783BC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D856-42FB-4514-86A0-AE9137BA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9A8D-92A5-47BE-998B-63FA0C80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507A-8B4C-4C70-BED2-DE997A5E734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ADD88-85A3-40F4-A39F-891C7BB1B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9B62-4208-45BD-B15C-D6D31DD3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0B47-B3BF-4AB1-BC0D-B0DDFBC6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linuxuser.com/raspberry-pi-project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jetson-nano-is-a-powerful-raspberry-pi-like-ai-computer-from-nvidi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-m-wikipedia-org.translate.goog/wiki/Arduino?_x_tr_sl=en&amp;_x_tr_tl=lo&amp;_x_tr_hl=th&amp;_x_tr_pto=wapp#cite_note-kushner-2" TargetMode="External"/><Relationship Id="rId2" Type="http://schemas.openxmlformats.org/officeDocument/2006/relationships/hyperlink" Target="https://en-m-wikipedia-org.translate.goog/wiki/Interaction_Design_Institute_Ivrea?_x_tr_sl=en&amp;_x_tr_tl=lo&amp;_x_tr_hl=th&amp;_x_tr_pto=wap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-m-wikipedia-org.translate.goog/wiki/Actuator?_x_tr_sl=en&amp;_x_tr_tl=lo&amp;_x_tr_hl=th&amp;_x_tr_pto=wapp" TargetMode="External"/><Relationship Id="rId4" Type="http://schemas.openxmlformats.org/officeDocument/2006/relationships/hyperlink" Target="https://en-m-wikipedia-org.translate.goog/wiki/Sensor?_x_tr_sl=en&amp;_x_tr_tl=lo&amp;_x_tr_hl=th&amp;_x_tr_pto=w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-m-wikipedia-org.translate.goog/wiki/Microcontroller?_x_tr_sl=en&amp;_x_tr_tl=lo&amp;_x_tr_hl=th&amp;_x_tr_pto=wapp" TargetMode="External"/><Relationship Id="rId2" Type="http://schemas.openxmlformats.org/officeDocument/2006/relationships/hyperlink" Target="https://en-m-wikipedia-org.translate.goog/wiki/Single-board_microcontroller?_x_tr_sl=en&amp;_x_tr_tl=lo&amp;_x_tr_hl=th&amp;_x_tr_pto=w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-m-wikipedia-org.translate.goog/wiki/Processing_(programming_language)?_x_tr_sl=en&amp;_x_tr_tl=lo&amp;_x_tr_hl=th&amp;_x_tr_pto=wapp" TargetMode="External"/><Relationship Id="rId3" Type="http://schemas.openxmlformats.org/officeDocument/2006/relationships/hyperlink" Target="https://en-m-wikipedia-org.translate.goog/wiki/Input/output?_x_tr_sl=en&amp;_x_tr_tl=lo&amp;_x_tr_hl=th&amp;_x_tr_pto=wapp" TargetMode="External"/><Relationship Id="rId7" Type="http://schemas.openxmlformats.org/officeDocument/2006/relationships/hyperlink" Target="https://en-m-wikipedia-org.translate.goog/wiki/C%2B%2B?_x_tr_sl=en&amp;_x_tr_tl=lo&amp;_x_tr_hl=th&amp;_x_tr_pto=wapp" TargetMode="External"/><Relationship Id="rId2" Type="http://schemas.openxmlformats.org/officeDocument/2006/relationships/hyperlink" Target="https://en-m-wikipedia-org.translate.goog/wiki/Microprocessor?_x_tr_sl=en&amp;_x_tr_tl=lo&amp;_x_tr_hl=th&amp;_x_tr_pto=w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-m-wikipedia-org.translate.goog/wiki/C_(programming_language)?_x_tr_sl=en&amp;_x_tr_tl=lo&amp;_x_tr_hl=th&amp;_x_tr_pto=wapp" TargetMode="External"/><Relationship Id="rId5" Type="http://schemas.openxmlformats.org/officeDocument/2006/relationships/hyperlink" Target="https://en-m-wikipedia-org.translate.goog/wiki/Programming_language?_x_tr_sl=en&amp;_x_tr_tl=lo&amp;_x_tr_hl=th&amp;_x_tr_pto=wapp" TargetMode="External"/><Relationship Id="rId4" Type="http://schemas.openxmlformats.org/officeDocument/2006/relationships/hyperlink" Target="https://en-m-wikipedia-org.translate.goog/wiki/Breadboards?_x_tr_sl=en&amp;_x_tr_tl=lo&amp;_x_tr_hl=th&amp;_x_tr_pto=wap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-m-wikipedia-org.translate.goog/wiki/File:Arduino_Diecimila_6.jpg?_x_tr_sl=en&amp;_x_tr_tl=lo&amp;_x_tr_hl=th&amp;_x_tr_pto=wapp" TargetMode="External"/><Relationship Id="rId13" Type="http://schemas.openxmlformats.org/officeDocument/2006/relationships/hyperlink" Target="https://en-m-wikipedia-org.translate.goog/wiki/Arduino?_x_tr_sl=en&amp;_x_tr_tl=lo&amp;_x_tr_hl=th&amp;_x_tr_pto=wapp#cite_note-42" TargetMode="External"/><Relationship Id="rId18" Type="http://schemas.openxmlformats.org/officeDocument/2006/relationships/hyperlink" Target="https://en-m-wikipedia-org.translate.goog/wiki/Arduino?_x_tr_sl=en&amp;_x_tr_tl=lo&amp;_x_tr_hl=th&amp;_x_tr_pto=wapp#cite_note-45" TargetMode="External"/><Relationship Id="rId3" Type="http://schemas.openxmlformats.org/officeDocument/2006/relationships/hyperlink" Target="https://en-m-wikipedia-org.translate.goog/wiki/SparkFun_Electronics?_x_tr_sl=en&amp;_x_tr_tl=lo&amp;_x_tr_hl=th&amp;_x_tr_pto=wapp" TargetMode="External"/><Relationship Id="rId7" Type="http://schemas.openxmlformats.org/officeDocument/2006/relationships/image" Target="../media/image4.jpeg"/><Relationship Id="rId12" Type="http://schemas.openxmlformats.org/officeDocument/2006/relationships/hyperlink" Target="https://en-m-wikipedia-org.translate.goog/wiki/Arduino?_x_tr_sl=en&amp;_x_tr_tl=lo&amp;_x_tr_hl=th&amp;_x_tr_pto=wapp#cite_note-43" TargetMode="External"/><Relationship Id="rId17" Type="http://schemas.openxmlformats.org/officeDocument/2006/relationships/hyperlink" Target="https://en-m-wikipedia-org.translate.goog/wiki/Arduino?_x_tr_sl=en&amp;_x_tr_tl=lo&amp;_x_tr_hl=th&amp;_x_tr_pto=wapp#cite_note-44" TargetMode="External"/><Relationship Id="rId2" Type="http://schemas.openxmlformats.org/officeDocument/2006/relationships/hyperlink" Target="https://en-m-wikipedia-org.translate.goog/wiki/Arduino?_x_tr_sl=en&amp;_x_tr_tl=lo&amp;_x_tr_hl=th&amp;_x_tr_pto=wapp#cite_note-smartprojects-39" TargetMode="External"/><Relationship Id="rId16" Type="http://schemas.openxmlformats.org/officeDocument/2006/relationships/hyperlink" Target="https://en-m-wikipedia-org.translate.goog/wiki/Arduino_Uno?_x_tr_sl=en&amp;_x_tr_tl=lo&amp;_x_tr_hl=th&amp;_x_tr_pto=wapp" TargetMode="External"/><Relationship Id="rId20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-m-wikipedia-org.translate.goog/wiki/File:Arduino316.jpg?_x_tr_sl=en&amp;_x_tr_tl=lo&amp;_x_tr_hl=th&amp;_x_tr_pto=wapp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en-m-wikipedia-org.translate.goog/wiki/Arduino?_x_tr_sl=en&amp;_x_tr_tl=lo&amp;_x_tr_hl=th&amp;_x_tr_pto=wapp#cite_note-40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s://en-m-wikipedia-org.translate.goog/wiki/File:Arduino_Duemilanove_2009b.jpg?_x_tr_sl=en&amp;_x_tr_tl=lo&amp;_x_tr_hl=th&amp;_x_tr_pto=wapp" TargetMode="External"/><Relationship Id="rId19" Type="http://schemas.openxmlformats.org/officeDocument/2006/relationships/hyperlink" Target="https://en-m-wikipedia-org.translate.goog/wiki/File:Arduino_Esplora.jpg?_x_tr_sl=en&amp;_x_tr_tl=lo&amp;_x_tr_hl=th&amp;_x_tr_pto=wapp" TargetMode="External"/><Relationship Id="rId4" Type="http://schemas.openxmlformats.org/officeDocument/2006/relationships/hyperlink" Target="https://en-m-wikipedia-org.translate.goog/wiki/Adafruit_Industries?_x_tr_sl=en&amp;_x_tr_tl=lo&amp;_x_tr_hl=th&amp;_x_tr_pto=wapp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s://en-m-wikipedia-org.translate.goog/wiki/File:Arduino_UNO_unpacked.jpg?_x_tr_sl=en&amp;_x_tr_tl=lo&amp;_x_tr_hl=th&amp;_x_tr_pto=w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hyperlink" Target="https://www.ebay.com/s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615" y="377668"/>
            <a:ext cx="5200055" cy="740756"/>
          </a:xfrm>
        </p:spPr>
        <p:txBody>
          <a:bodyPr>
            <a:normAutofit/>
          </a:bodyPr>
          <a:lstStyle/>
          <a:p>
            <a:r>
              <a:rPr lang="lo-LA" sz="36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ວິຊາ:</a:t>
            </a:r>
            <a:r>
              <a:rPr lang="en-US" sz="36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8D03-4929-494B-8033-3772F55F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27" y="2553202"/>
            <a:ext cx="6221579" cy="740756"/>
          </a:xfrm>
        </p:spPr>
        <p:txBody>
          <a:bodyPr/>
          <a:lstStyle/>
          <a:p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ສອນໂດຍ: ປອ ສົມສັກ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F1C94B-1D0A-474D-8002-8EE9CF0D45FC}"/>
              </a:ext>
            </a:extLst>
          </p:cNvPr>
          <p:cNvSpPr txBox="1">
            <a:spLocks/>
          </p:cNvSpPr>
          <p:nvPr/>
        </p:nvSpPr>
        <p:spPr>
          <a:xfrm>
            <a:off x="6628606" y="3278422"/>
            <a:ext cx="4869402" cy="2405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ທ້າວ ເຊັ່ງວ່າງ ບຼົ່ງໄມ</a:t>
            </a:r>
          </a:p>
          <a:p>
            <a:pPr algn="l"/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ທ້າວ ຮື່ວ່າງ ຊົ່ງປໍ</a:t>
            </a:r>
          </a:p>
          <a:p>
            <a:pPr algn="l"/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ນາງ ບີ່ວ່າງ ຈາເຢັງ</a:t>
            </a:r>
          </a:p>
          <a:p>
            <a:pPr algn="l"/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ທ້າວ ຕູ້ຢ່າງ ຈົ່ງສືຢ່າງ</a:t>
            </a:r>
          </a:p>
          <a:p>
            <a:pPr algn="l"/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ພຣະ ສະຖາພອນ ພັນທະນິສິດ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l"/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ຫ້ອງ3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cw1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B715AC-0FBC-4166-9027-BF1EC575AEE2}"/>
              </a:ext>
            </a:extLst>
          </p:cNvPr>
          <p:cNvSpPr txBox="1">
            <a:spLocks/>
          </p:cNvSpPr>
          <p:nvPr/>
        </p:nvSpPr>
        <p:spPr>
          <a:xfrm>
            <a:off x="1402806" y="1473266"/>
            <a:ext cx="9134988" cy="74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ຊອກຫາເນື້ອໃນ </a:t>
            </a:r>
            <a:r>
              <a:rPr lang="en-US" b="1" dirty="0"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Raspberry Pi</a:t>
            </a:r>
            <a:r>
              <a:rPr lang="lo-LA" b="1" dirty="0"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,</a:t>
            </a:r>
            <a:r>
              <a:rPr lang="en-US" b="1" dirty="0"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 Jetson Nano</a:t>
            </a:r>
            <a:r>
              <a:rPr lang="lo-LA" b="1" dirty="0"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,</a:t>
            </a:r>
            <a:r>
              <a:rPr lang="en-US" b="1" dirty="0"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 </a:t>
            </a:r>
            <a:r>
              <a:rPr lang="en-US" b="1" dirty="0">
                <a:latin typeface="Marguerite"/>
                <a:ea typeface="Calibri" panose="020F0502020204030204" pitchFamily="34" charset="0"/>
                <a:cs typeface="DokChampa" panose="020B0604020202020204" pitchFamily="34" charset="-34"/>
              </a:rPr>
              <a:t>Arduino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553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615" y="377668"/>
            <a:ext cx="5200055" cy="74075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6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Raspberry Pi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8D03-4929-494B-8033-3772F55F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18424"/>
            <a:ext cx="12191999" cy="170808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	</a:t>
            </a:r>
            <a:r>
              <a:rPr lang="en-US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ເປັນຄອມພິວເຕີຂະໜາດບັດເຄຣດິດລາຄາຕໍ່າທີ່ສຽບໃສ່ກັບຈໍຄອມພິວເຕີ ຫຼືໂທລະພາບ</a:t>
            </a:r>
            <a:r>
              <a:rPr lang="en-US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ແລະໃຊ້ແປ້ນພິມ ແລະເມົາສ໌ມາດຕະຖານ. ມັນ​ເປັນ​ອຸ​ປະ​ກອນ​ຂະ​ຫນາດ​ນ້ອຍ​ທີ່​ມີ​ຄວາມ​ສາ​ມາດ​ທີ່​ເຮັດ​ໃຫ້​ຄົນ​ທຸກ​ອາ​ຍຸ​ສໍາ​ຫຼວດ​ຄອມ​ພິວ​ເຕີ​</a:t>
            </a:r>
            <a:r>
              <a:rPr lang="en-US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ແລະ​ການ​ຮຽນ​ຮູ້​ວິ​ທີ​ການ​ໂຄງ​ການ​ໃນ​ພາ​ສາ​ເຊັ່ນ </a:t>
            </a:r>
            <a:r>
              <a:rPr lang="en-US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Scratch </a:t>
            </a:r>
            <a:r>
              <a:rPr lang="lo-LA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 </a:t>
            </a:r>
            <a:r>
              <a:rPr lang="en-US" sz="16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Python​.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A96C7-AFAC-4B12-83A9-EAA6EDA4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1147" y="2076319"/>
            <a:ext cx="4752475" cy="33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0" y="-80045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615" y="377668"/>
            <a:ext cx="5200055" cy="740756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Jetson Nano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8D03-4929-494B-8033-3772F55F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3948"/>
            <a:ext cx="12119997" cy="1479884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Jetson Nano </a:t>
            </a:r>
            <a:r>
              <a:rPr lang="lo-LA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ເປັນກະດານຄອມພິວເຕີທີ່ສາມາດໃຊ້ໃສ່ໃນຫຸ່ນຍົນ ຫຼືອຸປະກອນອື່ນໆທີຕ້ອງການຄວາມສະຫຼາດຂອງ</a:t>
            </a:r>
            <a:r>
              <a:rPr lang="en-US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AI </a:t>
            </a:r>
            <a:r>
              <a:rPr lang="lo-LA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ພຽງແຕ່ຕິດເຂົ້າໄປກໍ່ຈະເພີ່່ມຄວາມສາມາດເຊັ່ນ: ການຮັບຮູ້ວັດຖຸ (</a:t>
            </a:r>
            <a:r>
              <a:rPr lang="en-US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object recognition</a:t>
            </a:r>
          </a:p>
          <a:p>
            <a:r>
              <a:rPr lang="en-US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/ </a:t>
            </a:r>
            <a:r>
              <a:rPr lang="lo-LA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ການຮັບຮູ້ວັດຖຸ) ແລະການຂັບຂີ່ແບບອັດຕະໂນມັດໂດຍບໍ່ຈໍາເປັນຕ້ອງມີການເຊື່ອມຕໍ່ </a:t>
            </a:r>
            <a:r>
              <a:rPr lang="en-US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cloud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81622-E1F8-4CF3-840F-8CEF4016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7028" y="2825027"/>
            <a:ext cx="6340642" cy="34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615" y="377668"/>
            <a:ext cx="5200055" cy="740756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Marguerite"/>
                <a:ea typeface="Calibri" panose="020F0502020204030204" pitchFamily="34" charset="0"/>
                <a:cs typeface="DokChampa" panose="020B0604020202020204" pitchFamily="34" charset="-34"/>
              </a:rPr>
              <a:t>Arduino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8D03-4929-494B-8033-3772F55F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63316"/>
            <a:ext cx="12055642" cy="2030642"/>
          </a:xfrm>
        </p:spPr>
        <p:txBody>
          <a:bodyPr>
            <a:normAutofit/>
          </a:bodyPr>
          <a:lstStyle/>
          <a:p>
            <a:r>
              <a:rPr lang="lo-LA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ໂຄງການ 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Arduino </a:t>
            </a:r>
            <a:r>
              <a:rPr lang="lo-LA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ໄດ້ເລີ່ມຕົ້ນໃນ 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2005 </a:t>
            </a:r>
            <a:r>
              <a:rPr lang="lo-LA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ເປັນເຄື່ອງມືສໍາລັບນັກສຶກສາທີ່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en-US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2" tooltip="ສະຖາບັນການອອກແບບການໂຕ້ຕອບ Ivr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Interaction Design Institute Ivrea</a:t>
            </a:r>
            <a:r>
              <a:rPr lang="en-US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ອິຕາລີ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 </a:t>
            </a:r>
            <a:r>
              <a:rPr lang="en-US" u="none" strike="noStrike" dirty="0">
                <a:solidFill>
                  <a:srgbClr val="3366CC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  <a:hlinkClick r:id="rId3"/>
              </a:rPr>
              <a:t>[2]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lo-LA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ມີຈຸດປະສົງເພື່ອສະຫນອງວິທີການທີ່ມີລາຄາຖືກແລະງ່າຍສໍາລັບຈົວແລະຜູ້ຊ່ຽວຊານໃນການສ້າງອຸປະກອນທີ່ພົວພັນກັບສະພາບແວດລ້ອມຂອງເຂົາເຈົ້າໂດຍໃຊ້</a:t>
            </a:r>
            <a:r>
              <a:rPr lang="en-US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lo-LA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4" tooltip="ເຊັນເຊ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ເຊັນເຊີ</a:t>
            </a:r>
            <a:r>
              <a:rPr lang="en-US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lo-LA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lo-LA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5" tooltip="ຕົວກະຕຸ້ນ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ຕົວກະຕຸ້ນ</a:t>
            </a:r>
            <a:endParaRPr lang="en-US" dirty="0">
              <a:solidFill>
                <a:srgbClr val="202122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13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615" y="377668"/>
            <a:ext cx="5200055" cy="74075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What is Arduino?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8B8AE0-E247-4CB1-A93A-3CCDAEEC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282" y="1418132"/>
            <a:ext cx="10978718" cy="1655762"/>
          </a:xfrm>
        </p:spPr>
        <p:txBody>
          <a:bodyPr/>
          <a:lstStyle/>
          <a:p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ແມ່ນ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open-source hardware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 ບໍລິສັດ 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software,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ໂຄງການ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ແລະຊຸມຊົນຜູ້ໃຊ້ທີ່ອອກແບບ ແລະ ຜະລິດ ຊຸດຄວບ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lo-LA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2" tooltip="ໄມໂຄຄອນຄວບຄຸມກະດານດ່ຽວ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ຄຸມຈຸລະພາກ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 ຊຸດ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lo-LA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3" tooltip="ໄມໂຄຄອນຄວບຄຸ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ໄມໂຄຄອນຄວບຄຸມ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ສຳລັບການກໍ່ສ້າງອຸປະກອນດິຈິຕອນ.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BADBC-7E87-4575-89AF-AED778CD6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23" y="2629517"/>
            <a:ext cx="3337560" cy="25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02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0" y="7025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966" y="338688"/>
            <a:ext cx="5200055" cy="740756"/>
          </a:xfrm>
        </p:spPr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32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ການອອກແບບກະດານ </a:t>
            </a:r>
            <a:r>
              <a:rPr lang="en-US" sz="3200" b="1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Calibri" panose="020F0502020204030204" pitchFamily="34" charset="0"/>
                <a:cs typeface="DokChampa" panose="020B0604020202020204" pitchFamily="34" charset="-34"/>
              </a:rPr>
              <a:t>Arduino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8B8AE0-E247-4CB1-A93A-3CCDAEEC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87120"/>
            <a:ext cx="12316286" cy="1655762"/>
          </a:xfrm>
        </p:spPr>
        <p:txBody>
          <a:bodyPr/>
          <a:lstStyle/>
          <a:p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ການອອກແບບກະດານ 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Arduino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ໃຊ້ຄວາມຫລາກຫລາຍຂອງ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2" tooltip="ໄມໂຄຣໂປຣເຊສເຊ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microprocessors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ແລະຕົວຄວບຄຸມ.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ກະດານໄດ້ຖືກຕິດຕັ້ງດ້ວຍຊຸ</a:t>
            </a:r>
            <a:endParaRPr lang="en-US" sz="1800" dirty="0">
              <a:solidFill>
                <a:srgbClr val="202122"/>
              </a:solidFill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ດຂອງ 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pins 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3" tooltip="ປ້ອນ/ອອ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input/output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 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(I/O)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ດິຈິຕອລແລະອະນາລັອກທີ່ອາດຈະຕິດຕໍ່ກັບກະດານຂະຫຍາຍຕ່າງໆ (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'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ໄສ້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')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ຫຼື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r>
              <a:rPr lang="en-US" sz="1800" dirty="0">
                <a:solidFill>
                  <a:srgbClr val="202122"/>
                </a:solidFill>
                <a:latin typeface="Saysettha OT" panose="020B0504020207020204" pitchFamily="34" charset="-34"/>
                <a:cs typeface="Saysettha OT" panose="020B0504020207020204" pitchFamily="34" charset="-34"/>
                <a:hlinkClick r:id="rId4" tooltip="ກະດານເຂົ້າຈີ່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breadboards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(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ສໍາລັບ 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prototyping) </a:t>
            </a:r>
            <a:r>
              <a:rPr lang="lo-LA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ແລະວົງຈອນອື່ນໆ.</a:t>
            </a:r>
            <a:r>
              <a:rPr lang="en-US" sz="1800" dirty="0">
                <a:solidFill>
                  <a:srgbClr val="202122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0B79B-3513-42D4-A27B-CC0D3087C0F5}"/>
              </a:ext>
            </a:extLst>
          </p:cNvPr>
          <p:cNvSpPr/>
          <p:nvPr/>
        </p:nvSpPr>
        <p:spPr>
          <a:xfrm>
            <a:off x="248575" y="2547567"/>
            <a:ext cx="8389398" cy="196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lo-LA" sz="1800" dirty="0">
                <a:solidFill>
                  <a:srgbClr val="202122"/>
                </a:solidFill>
                <a:effectLst/>
                <a:ea typeface="Calibri" panose="020F0502020204030204" pitchFamily="34" charset="0"/>
                <a:cs typeface="Phetsarath OT" panose="02000500000000000001" pitchFamily="2" charset="2"/>
              </a:rPr>
              <a:t>ພາສາການຂຽນໂປລແກລມ</a:t>
            </a:r>
            <a:r>
              <a:rPr lang="en-US" sz="180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Calibri" panose="020F0502020204030204" pitchFamily="34" charset="0"/>
              </a:rPr>
              <a:t> 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  <a:hlinkClick r:id="rId5" tooltip="ພາສາການຂຽນໂປຼແກຼ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 </a:t>
            </a:r>
            <a:r>
              <a:rPr lang="lo-LA" dirty="0">
                <a:solidFill>
                  <a:srgbClr val="202122"/>
                </a:solidFill>
                <a:cs typeface="Phetsarath OT" panose="02000500000000000001" pitchFamily="2" charset="2"/>
                <a:hlinkClick r:id="rId6" tooltip="C (ພາສາການຂຽນໂປຼແກຼມ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ແລະ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</a:rPr>
              <a:t> C 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  <a:hlinkClick r:id="rId7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++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</a:rPr>
              <a:t> , </a:t>
            </a:r>
            <a:r>
              <a:rPr lang="lo-LA" dirty="0">
                <a:solidFill>
                  <a:srgbClr val="202122"/>
                </a:solidFill>
                <a:cs typeface="Phetsarath OT" panose="02000500000000000001" pitchFamily="2" charset="2"/>
              </a:rPr>
              <a:t>ໂດຍໃຊ້ 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</a:rPr>
              <a:t>API </a:t>
            </a:r>
            <a:r>
              <a:rPr lang="lo-LA" dirty="0">
                <a:solidFill>
                  <a:srgbClr val="202122"/>
                </a:solidFill>
                <a:cs typeface="Phetsarath OT" panose="02000500000000000001" pitchFamily="2" charset="2"/>
              </a:rPr>
              <a:t>ມາດຕະຖານເຊິ່ງເອີ້ນກັນວ່າ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</a:rPr>
              <a:t> </a:t>
            </a:r>
            <a:r>
              <a:rPr lang="lo-LA" dirty="0">
                <a:solidFill>
                  <a:srgbClr val="202122"/>
                </a:solidFill>
                <a:cs typeface="Phetsarath OT" panose="02000500000000000001" pitchFamily="2" charset="2"/>
              </a:rPr>
              <a:t>ພາສາ 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</a:rPr>
              <a:t>Arduino , </a:t>
            </a:r>
            <a:r>
              <a:rPr lang="lo-LA" dirty="0">
                <a:solidFill>
                  <a:srgbClr val="202122"/>
                </a:solidFill>
                <a:cs typeface="Phetsarath OT" panose="02000500000000000001" pitchFamily="2" charset="2"/>
              </a:rPr>
              <a:t>ໄດ້ຮັບການດົນໃຈຈາກ</a:t>
            </a:r>
            <a:r>
              <a:rPr lang="en-US" dirty="0">
                <a:solidFill>
                  <a:srgbClr val="202122"/>
                </a:solidFill>
                <a:cs typeface="Phetsarath OT" panose="02000500000000000001" pitchFamily="2" charset="2"/>
              </a:rPr>
              <a:t> </a:t>
            </a:r>
            <a:r>
              <a:rPr lang="lo-LA" dirty="0">
                <a:solidFill>
                  <a:srgbClr val="202122"/>
                </a:solidFill>
                <a:cs typeface="Phetsarath OT" panose="02000500000000000001" pitchFamily="2" charset="2"/>
                <a:hlinkClick r:id="rId8" tooltip="ການປະມວນຜົນ (ພາສາການຂຽນໂປຼແກຼມ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ພາສາປະມວນຜົນ </a:t>
            </a:r>
            <a:r>
              <a:rPr lang="lo-LA" sz="1800" u="none" strike="noStrike" dirty="0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  <a:hlinkClick r:id="rId8" tooltip="ການປະມວນຜົນ (ພາສາການຂຽນໂປຼແກຼມ)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62143" y="-9124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41" y="338688"/>
            <a:ext cx="4374080" cy="740756"/>
          </a:xfrm>
        </p:spPr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4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hetsarath OT" panose="02000500000000000001" pitchFamily="2" charset="2"/>
              </a:rPr>
              <a:t>ປະເພດຂອງ </a:t>
            </a:r>
            <a:r>
              <a:rPr lang="en-US" sz="2400" b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DokChampa" panose="020B0604020202020204" pitchFamily="34" charset="-34"/>
              </a:rPr>
              <a:t>Arduino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8B8AE0-E247-4CB1-A93A-3CCDAEEC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87120"/>
            <a:ext cx="12316286" cy="1655762"/>
          </a:xfrm>
        </p:spPr>
        <p:txBody>
          <a:bodyPr/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o-LA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Phetsarath OT" panose="02000500000000000001" pitchFamily="2" charset="2"/>
              </a:rPr>
              <a:t>ຮາດແວ </a:t>
            </a:r>
            <a:r>
              <a:rPr lang="en-US" sz="1800" dirty="0">
                <a:solidFill>
                  <a:srgbClr val="202122"/>
                </a:solidFill>
                <a:effectLst/>
                <a:latin typeface="Phetsarath OT" panose="02000500000000000001" pitchFamily="2" charset="2"/>
                <a:ea typeface="Times New Roman" panose="02020603050405020304" pitchFamily="18" charset="0"/>
                <a:cs typeface="DokChampa" panose="020B0604020202020204" pitchFamily="34" charset="-34"/>
              </a:rPr>
              <a:t>Arduino 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ຕົ້ນສະບັບແມ່ນຜະລິດໂດຍບໍລິສັດອິຕາລີ 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Smart Projects. 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[36]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 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ບາງກະດານຍີ່ຫໍ້ 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Arduino 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ໄດ້ຖືກອອກແບບໂດຍບໍລິສັດອາເມລິກາ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 </a:t>
            </a:r>
            <a:r>
              <a:rPr lang="en-US" sz="1800" dirty="0" err="1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3" tooltip="SparkFun Electron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SparkFun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3" tooltip="SparkFun Electron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Electronics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 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ແລະ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 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4" tooltip="ອຸດສາຫະ ກຳ Adafr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Adafruit Industries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 . 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[37]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 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ໃນປີ 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2016 , 17 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ຮຸ່ນຂອງຮາດແວ </a:t>
            </a:r>
            <a:r>
              <a:rPr lang="en-US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Arduino </a:t>
            </a:r>
            <a:r>
              <a:rPr lang="lo-LA" sz="1800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</a:rPr>
              <a:t>ໄດ້ຖືກຜະລິດເປັນການຄ້າ.</a:t>
            </a:r>
            <a:endParaRPr lang="en-US" sz="1800" dirty="0">
              <a:solidFill>
                <a:srgbClr val="202122"/>
              </a:solidFill>
              <a:latin typeface="Calibri" panose="020F0502020204030204" pitchFamily="34" charset="0"/>
              <a:cs typeface="Phetsarath OT" panose="02000500000000000001" pitchFamily="2" charset="2"/>
            </a:endParaRPr>
          </a:p>
        </p:txBody>
      </p:sp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28A69F08-A546-4795-BB36-DD4FE227D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5" y="3072186"/>
            <a:ext cx="1651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hlinkClick r:id="rId8"/>
            <a:extLst>
              <a:ext uri="{FF2B5EF4-FFF2-40B4-BE49-F238E27FC236}">
                <a16:creationId xmlns:a16="http://schemas.microsoft.com/office/drawing/2014/main" id="{01A0DEFB-488F-4C2D-A19B-A069D227C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26" y="2826504"/>
            <a:ext cx="1524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hlinkClick r:id="rId10"/>
            <a:extLst>
              <a:ext uri="{FF2B5EF4-FFF2-40B4-BE49-F238E27FC236}">
                <a16:creationId xmlns:a16="http://schemas.microsoft.com/office/drawing/2014/main" id="{E4AEC6C0-173D-43FD-B3EF-C84D41F1C8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97" y="2985436"/>
            <a:ext cx="152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CB2AE-0C55-4713-BAB6-C689B5894E3C}"/>
              </a:ext>
            </a:extLst>
          </p:cNvPr>
          <p:cNvSpPr txBox="1"/>
          <p:nvPr/>
        </p:nvSpPr>
        <p:spPr>
          <a:xfrm>
            <a:off x="2667001" y="4287697"/>
            <a:ext cx="615875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" marR="1905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Arduino </a:t>
            </a:r>
            <a:r>
              <a:rPr lang="en-US" sz="1800" dirty="0" err="1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Duemilanove</a:t>
            </a:r>
            <a:r>
              <a:rPr lang="en-US" sz="1800" dirty="0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1100" u="sng" dirty="0">
                <a:solidFill>
                  <a:srgbClr val="3366CC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12"/>
              </a:rPr>
              <a:t>[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40]</a:t>
            </a:r>
            <a:br>
              <a:rPr lang="en-US" sz="1800" dirty="0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(rev 2009b)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6912B-1193-47D1-B8F1-02A9FB210A56}"/>
              </a:ext>
            </a:extLst>
          </p:cNvPr>
          <p:cNvSpPr txBox="1"/>
          <p:nvPr/>
        </p:nvSpPr>
        <p:spPr>
          <a:xfrm>
            <a:off x="519580" y="4230002"/>
            <a:ext cx="615875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" marR="19050" algn="ctr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Arduino </a:t>
            </a:r>
            <a:r>
              <a:rPr lang="en-US" sz="1800" dirty="0" err="1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Diecimila</a:t>
            </a:r>
            <a:r>
              <a:rPr lang="en-US" sz="1800" dirty="0">
                <a:solidFill>
                  <a:srgbClr val="202122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1100" dirty="0">
                <a:solidFill>
                  <a:srgbClr val="3366CC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13"/>
              </a:rPr>
              <a:t>[39]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CD1DF93-970A-48AF-A9D4-5BE171DA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2294" y="-1185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5" descr="https://upload.wikimedia.org/wikipedia/commons/thumb/3/3a/Arduino_UNO_unpacked.jpg/270px-Arduino_UNO_unpacked.jpg">
            <a:hlinkClick r:id="rId14"/>
            <a:extLst>
              <a:ext uri="{FF2B5EF4-FFF2-40B4-BE49-F238E27FC236}">
                <a16:creationId xmlns:a16="http://schemas.microsoft.com/office/drawing/2014/main" id="{5BFCEF52-6B46-4D27-A381-1213A981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12" y="3013836"/>
            <a:ext cx="171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70B89AFA-B19C-42FF-A7C9-605DDFFA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194" y="1481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16" tooltip="Arduino Uno"/>
              </a:rPr>
              <a:t>Arduino Uno 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16" tooltip="Arduino Uno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17"/>
              </a:rPr>
              <a:t>[41]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17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  <a:hlinkClick r:id="rId18"/>
              </a:rPr>
              <a:t>[42]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62A73-9F02-4A54-9487-2B6486EF719B}"/>
              </a:ext>
            </a:extLst>
          </p:cNvPr>
          <p:cNvSpPr txBox="1"/>
          <p:nvPr/>
        </p:nvSpPr>
        <p:spPr>
          <a:xfrm>
            <a:off x="6868369" y="4346443"/>
            <a:ext cx="6185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16" tooltip="Arduino U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Arduino Uno R2 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[41] 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cs typeface="Phetsarath OT" panose="02000500000000000001" pitchFamily="2" charset="2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[42]</a:t>
            </a:r>
            <a:endParaRPr lang="en-US" dirty="0">
              <a:solidFill>
                <a:srgbClr val="202122"/>
              </a:solidFill>
              <a:latin typeface="Calibri" panose="020F0502020204030204" pitchFamily="34" charset="0"/>
              <a:cs typeface="Phetsarath OT" panose="02000500000000000001" pitchFamily="2" charset="2"/>
            </a:endParaRPr>
          </a:p>
        </p:txBody>
      </p:sp>
      <p:pic>
        <p:nvPicPr>
          <p:cNvPr id="18" name="Picture 17">
            <a:hlinkClick r:id="rId19"/>
            <a:extLst>
              <a:ext uri="{FF2B5EF4-FFF2-40B4-BE49-F238E27FC236}">
                <a16:creationId xmlns:a16="http://schemas.microsoft.com/office/drawing/2014/main" id="{5EA4A88F-F31B-4998-97E8-D5E746B26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21" y="3174698"/>
            <a:ext cx="256032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4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D6693E-06E9-44DB-A84F-1FD3E320A160}"/>
              </a:ext>
            </a:extLst>
          </p:cNvPr>
          <p:cNvSpPr/>
          <p:nvPr/>
        </p:nvSpPr>
        <p:spPr>
          <a:xfrm>
            <a:off x="-9835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5C64A-7992-4400-87C6-D79A799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535" y="2140056"/>
            <a:ext cx="3319271" cy="1288944"/>
          </a:xfrm>
        </p:spPr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5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ຂອບໃຈ</a:t>
            </a:r>
            <a:endParaRPr lang="en-US" sz="54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B67E08-19B2-4535-964F-B9B0695196D8}"/>
              </a:ext>
            </a:extLst>
          </p:cNvPr>
          <p:cNvSpPr txBox="1">
            <a:spLocks/>
          </p:cNvSpPr>
          <p:nvPr/>
        </p:nvSpPr>
        <p:spPr>
          <a:xfrm>
            <a:off x="1287958" y="4804836"/>
            <a:ext cx="3319271" cy="1288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54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3AF759-0827-4496-8711-A9A4D1FAD181}"/>
              </a:ext>
            </a:extLst>
          </p:cNvPr>
          <p:cNvSpPr txBox="1">
            <a:spLocks/>
          </p:cNvSpPr>
          <p:nvPr/>
        </p:nvSpPr>
        <p:spPr>
          <a:xfrm>
            <a:off x="98350" y="4367814"/>
            <a:ext cx="7953697" cy="203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6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ຂໍ້ມູນໄດ້ມາຈາກ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https://www.ebay.com/sch/</a:t>
            </a:r>
            <a:endParaRPr lang="lo-LA" sz="16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</a:t>
            </a:r>
            <a:endParaRPr lang="en-US" sz="2300" dirty="0"/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lo-LA" sz="16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https://monthly.com/</a:t>
            </a:r>
            <a:endParaRPr lang="lo-LA" sz="16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61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Marguerite</vt:lpstr>
      <vt:lpstr>Phetsarath OT</vt:lpstr>
      <vt:lpstr>Saysettha OT</vt:lpstr>
      <vt:lpstr>Segoe UI</vt:lpstr>
      <vt:lpstr>Wingdings</vt:lpstr>
      <vt:lpstr>Office Theme</vt:lpstr>
      <vt:lpstr>ວິຊາ: IOT</vt:lpstr>
      <vt:lpstr>Raspberry Pi</vt:lpstr>
      <vt:lpstr>Jetson Nano</vt:lpstr>
      <vt:lpstr>Arduino</vt:lpstr>
      <vt:lpstr>What is Arduino?</vt:lpstr>
      <vt:lpstr>ການອອກແບບກະດານ Arduino</vt:lpstr>
      <vt:lpstr>ປະເພດຂອງ Arduino</vt:lpstr>
      <vt:lpstr>ຂອບໃຈ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IOT</dc:title>
  <dc:creator>touyang</dc:creator>
  <cp:lastModifiedBy>touyang</cp:lastModifiedBy>
  <cp:revision>6</cp:revision>
  <dcterms:created xsi:type="dcterms:W3CDTF">2022-03-20T14:29:46Z</dcterms:created>
  <dcterms:modified xsi:type="dcterms:W3CDTF">2022-03-23T14:02:14Z</dcterms:modified>
</cp:coreProperties>
</file>