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8"/>
  </p:notesMasterIdLst>
  <p:sldIdLst>
    <p:sldId id="256" r:id="rId2"/>
    <p:sldId id="288" r:id="rId3"/>
    <p:sldId id="289" r:id="rId4"/>
    <p:sldId id="290" r:id="rId5"/>
    <p:sldId id="291" r:id="rId6"/>
    <p:sldId id="292" r:id="rId7"/>
    <p:sldId id="293" r:id="rId8"/>
    <p:sldId id="265" r:id="rId9"/>
    <p:sldId id="266" r:id="rId10"/>
    <p:sldId id="267" r:id="rId11"/>
    <p:sldId id="296" r:id="rId12"/>
    <p:sldId id="268" r:id="rId13"/>
    <p:sldId id="269" r:id="rId14"/>
    <p:sldId id="281" r:id="rId15"/>
    <p:sldId id="295" r:id="rId16"/>
    <p:sldId id="282" r:id="rId17"/>
    <p:sldId id="283" r:id="rId18"/>
    <p:sldId id="285" r:id="rId19"/>
    <p:sldId id="275" r:id="rId20"/>
    <p:sldId id="280" r:id="rId21"/>
    <p:sldId id="284" r:id="rId22"/>
    <p:sldId id="286" r:id="rId23"/>
    <p:sldId id="287" r:id="rId24"/>
    <p:sldId id="277" r:id="rId25"/>
    <p:sldId id="297"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5" d="100"/>
          <a:sy n="85" d="100"/>
        </p:scale>
        <p:origin x="590" y="5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17B2-019B-40B7-AD2A-6E844FF20A02}"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7AD-D9E8-46D3-AE93-76D779EE4E7D}" type="slidenum">
              <a:rPr lang="en-US" smtClean="0"/>
              <a:t>‹#›</a:t>
            </a:fld>
            <a:endParaRPr lang="en-US"/>
          </a:p>
        </p:txBody>
      </p:sp>
    </p:spTree>
    <p:extLst>
      <p:ext uri="{BB962C8B-B14F-4D97-AF65-F5344CB8AC3E}">
        <p14:creationId xmlns:p14="http://schemas.microsoft.com/office/powerpoint/2010/main" val="64957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t>
            </a:r>
            <a:r>
              <a:rPr lang="en-US" sz="1200" b="1" u="sng" kern="1200" dirty="0">
                <a:solidFill>
                  <a:schemeClr val="tx1"/>
                </a:solidFill>
                <a:effectLst/>
                <a:latin typeface="+mn-lt"/>
                <a:ea typeface="+mn-ea"/>
                <a:cs typeface="+mn-cs"/>
              </a:rPr>
              <a:t>evening</a:t>
            </a:r>
            <a:r>
              <a:rPr lang="en-US" sz="1200" kern="1200" dirty="0">
                <a:solidFill>
                  <a:schemeClr val="tx1"/>
                </a:solidFill>
                <a:effectLst/>
                <a:latin typeface="+mn-lt"/>
                <a:ea typeface="+mn-ea"/>
                <a:cs typeface="+mn-cs"/>
              </a:rPr>
              <a:t> ladies and gentlemen. Thanks for all of you to take your time to join me today. My name is </a:t>
            </a:r>
            <a:r>
              <a:rPr lang="en-US" sz="1200" b="1" u="sng" kern="1200" dirty="0" err="1">
                <a:solidFill>
                  <a:schemeClr val="tx1"/>
                </a:solidFill>
                <a:effectLst/>
                <a:latin typeface="+mn-lt"/>
                <a:ea typeface="+mn-ea"/>
                <a:cs typeface="+mn-cs"/>
              </a:rPr>
              <a:t>Thao</a:t>
            </a:r>
            <a:r>
              <a:rPr lang="en-US" sz="1200" b="1" u="sng" kern="1200" dirty="0">
                <a:solidFill>
                  <a:schemeClr val="tx1"/>
                </a:solidFill>
                <a:effectLst/>
                <a:latin typeface="+mn-lt"/>
                <a:ea typeface="+mn-ea"/>
                <a:cs typeface="+mn-cs"/>
              </a:rPr>
              <a:t> </a:t>
            </a:r>
            <a:r>
              <a:rPr lang="en-US" sz="1200" b="1" u="sng" kern="1200" dirty="0" err="1">
                <a:solidFill>
                  <a:schemeClr val="tx1"/>
                </a:solidFill>
                <a:effectLst/>
                <a:latin typeface="+mn-lt"/>
                <a:ea typeface="+mn-ea"/>
                <a:cs typeface="+mn-cs"/>
              </a:rPr>
              <a:t>wang</a:t>
            </a:r>
            <a:r>
              <a:rPr lang="en-US" sz="1200" kern="1200" dirty="0">
                <a:solidFill>
                  <a:schemeClr val="tx1"/>
                </a:solidFill>
                <a:effectLst/>
                <a:latin typeface="+mn-lt"/>
                <a:ea typeface="+mn-ea"/>
                <a:cs typeface="+mn-cs"/>
              </a:rPr>
              <a:t>. I am advanced student of the ICDI English Center. Today I feel very </a:t>
            </a:r>
            <a:r>
              <a:rPr lang="en-US" sz="1200" b="1" u="sng" kern="1200" dirty="0">
                <a:solidFill>
                  <a:schemeClr val="tx1"/>
                </a:solidFill>
                <a:effectLst/>
                <a:latin typeface="+mn-lt"/>
                <a:ea typeface="+mn-ea"/>
                <a:cs typeface="+mn-cs"/>
              </a:rPr>
              <a:t>excited</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be here for my presentation. If you have any question please feel free to ask me at the end of my speech, I’ll be happy to answer you. The purpose today, I’m going to present about” </a:t>
            </a:r>
            <a:r>
              <a:rPr lang="en-US" sz="1200" dirty="0">
                <a:solidFill>
                  <a:schemeClr val="bg1"/>
                </a:solidFill>
                <a:latin typeface="Calibri" panose="020F0502020204030204" pitchFamily="34" charset="0"/>
                <a:cs typeface="Calibri" panose="020F0502020204030204" pitchFamily="34" charset="0"/>
              </a:rPr>
              <a:t>The Strengthening Professional Skills of Unemployment in </a:t>
            </a:r>
            <a:r>
              <a:rPr lang="en-US" sz="1200" dirty="0" err="1">
                <a:solidFill>
                  <a:schemeClr val="bg1"/>
                </a:solidFill>
                <a:latin typeface="Calibri" panose="020F0502020204030204" pitchFamily="34" charset="0"/>
                <a:cs typeface="Calibri" panose="020F0502020204030204" pitchFamily="34" charset="0"/>
              </a:rPr>
              <a:t>Houylom</a:t>
            </a:r>
            <a:r>
              <a:rPr lang="en-US" sz="1200" dirty="0">
                <a:solidFill>
                  <a:schemeClr val="bg1"/>
                </a:solidFill>
                <a:latin typeface="Calibri" panose="020F0502020204030204" pitchFamily="34" charset="0"/>
                <a:cs typeface="Calibri" panose="020F0502020204030204" pitchFamily="34" charset="0"/>
              </a:rPr>
              <a:t> village (SPSUH</a:t>
            </a:r>
            <a:r>
              <a:rPr lang="en-US" sz="1200" kern="1200" dirty="0">
                <a:solidFill>
                  <a:schemeClr val="tx1"/>
                </a:solidFill>
                <a:effectLst/>
                <a:latin typeface="+mn-lt"/>
                <a:ea typeface="+mn-ea"/>
                <a:cs typeface="+mn-cs"/>
              </a:rPr>
              <a:t>” so, I have divided it into </a:t>
            </a:r>
            <a:r>
              <a:rPr lang="en-US" sz="1200" b="1" u="sng" kern="1200" dirty="0">
                <a:solidFill>
                  <a:schemeClr val="tx1"/>
                </a:solidFill>
                <a:effectLst/>
                <a:latin typeface="+mn-lt"/>
                <a:ea typeface="+mn-ea"/>
                <a:cs typeface="+mn-cs"/>
              </a:rPr>
              <a:t>5 main</a:t>
            </a:r>
            <a:r>
              <a:rPr lang="en-US" sz="1200" kern="1200" dirty="0">
                <a:solidFill>
                  <a:schemeClr val="tx1"/>
                </a:solidFill>
                <a:effectLst/>
                <a:latin typeface="+mn-lt"/>
                <a:ea typeface="+mn-ea"/>
                <a:cs typeface="+mn-cs"/>
              </a:rPr>
              <a:t> points;</a:t>
            </a:r>
            <a:endParaRPr lang="en-US" dirty="0"/>
          </a:p>
        </p:txBody>
      </p:sp>
      <p:sp>
        <p:nvSpPr>
          <p:cNvPr id="4" name="Slide Number Placeholder 3"/>
          <p:cNvSpPr>
            <a:spLocks noGrp="1"/>
          </p:cNvSpPr>
          <p:nvPr>
            <p:ph type="sldNum" sz="quarter" idx="10"/>
          </p:nvPr>
        </p:nvSpPr>
        <p:spPr/>
        <p:txBody>
          <a:bodyPr/>
          <a:lstStyle/>
          <a:p>
            <a:fld id="{209707AD-D9E8-46D3-AE93-76D779EE4E7D}" type="slidenum">
              <a:rPr lang="en-US" smtClean="0"/>
              <a:t>1</a:t>
            </a:fld>
            <a:endParaRPr lang="en-US"/>
          </a:p>
        </p:txBody>
      </p:sp>
    </p:spTree>
    <p:extLst>
      <p:ext uri="{BB962C8B-B14F-4D97-AF65-F5344CB8AC3E}">
        <p14:creationId xmlns:p14="http://schemas.microsoft.com/office/powerpoint/2010/main" val="3814903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98069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365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25190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34458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5995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707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2/11/2022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285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19170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2906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9682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1138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B822A-E5CA-4653-8526-F8D34BFA8F37}"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31312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B822A-E5CA-4653-8526-F8D34BFA8F37}"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6787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B822A-E5CA-4653-8526-F8D34BFA8F37}"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7679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B822A-E5CA-4653-8526-F8D34BFA8F37}"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492557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0750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739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BB822A-E5CA-4653-8526-F8D34BFA8F37}" type="datetimeFigureOut">
              <a:rPr lang="en-US" smtClean="0"/>
              <a:t>2/11/2022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921B4E-BE16-4536-95BC-4FBC3ACC22D2}" type="slidenum">
              <a:rPr lang="en-US" smtClean="0"/>
              <a:t>‹#›</a:t>
            </a:fld>
            <a:endParaRPr lang="en-US"/>
          </a:p>
        </p:txBody>
      </p:sp>
    </p:spTree>
    <p:extLst>
      <p:ext uri="{BB962C8B-B14F-4D97-AF65-F5344CB8AC3E}">
        <p14:creationId xmlns:p14="http://schemas.microsoft.com/office/powerpoint/2010/main" val="2885251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7" Type="http://schemas.openxmlformats.org/officeDocument/2006/relationships/hyperlink" Target="http://www.seguetech.com/crystal-reports/" TargetMode="External"/><Relationship Id="rId2" Type="http://schemas.openxmlformats.org/officeDocument/2006/relationships/hyperlink" Target="https://www.techopedia.com/definition/1245/structured-query-language-sql" TargetMode="External"/><Relationship Id="rId1" Type="http://schemas.openxmlformats.org/officeDocument/2006/relationships/slideLayout" Target="../slideLayouts/slideLayout7.xml"/><Relationship Id="rId6" Type="http://schemas.openxmlformats.org/officeDocument/2006/relationships/hyperlink" Target="https://www.techopedia.com/definition/3962/visual-basic-vb" TargetMode="External"/><Relationship Id="rId5" Type="http://schemas.openxmlformats.org/officeDocument/2006/relationships/hyperlink" Target="https://www.guru99.com/net-framework.html" TargetMode="External"/><Relationship Id="rId4" Type="http://schemas.openxmlformats.org/officeDocument/2006/relationships/hyperlink" Target="https://docs.microsoft.com/en-us/visualstudio/get-started/visual-studio-ide?view=vs-201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en/thank-you-animated-character-3006975/"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creativecommons.org/licenses/by/3.0/" TargetMode="External"/><Relationship Id="rId5" Type="http://schemas.openxmlformats.org/officeDocument/2006/relationships/hyperlink" Target="http://ccconlineed.org/faculty-resources/open-educational-resources/the-big-question-2/" TargetMode="Externa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whatsapp.com/8e9abbe8-bf55-48a7-8c80-57b73a827b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blob:https://web.whatsapp.com/8e9abbe8-bf55-48a7-8c80-57b73a827b39"/>
          <p:cNvSpPr>
            <a:spLocks noChangeAspect="1" noChangeArrowheads="1"/>
          </p:cNvSpPr>
          <p:nvPr/>
        </p:nvSpPr>
        <p:spPr bwMode="auto">
          <a:xfrm>
            <a:off x="307974" y="7937"/>
            <a:ext cx="3484363" cy="3484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B992DB60-A6B0-42E1-A06B-47AEB0F1978F}"/>
              </a:ext>
            </a:extLst>
          </p:cNvPr>
          <p:cNvSpPr txBox="1"/>
          <p:nvPr/>
        </p:nvSpPr>
        <p:spPr>
          <a:xfrm>
            <a:off x="1908112" y="801219"/>
            <a:ext cx="7084967" cy="619272"/>
          </a:xfrm>
          <a:prstGeom prst="rect">
            <a:avLst/>
          </a:prstGeom>
          <a:noFill/>
        </p:spPr>
        <p:txBody>
          <a:bodyPr wrap="square">
            <a:spAutoFit/>
          </a:bodyPr>
          <a:lstStyle/>
          <a:p>
            <a:pPr marL="1828800" marR="0">
              <a:lnSpc>
                <a:spcPct val="107000"/>
              </a:lnSpc>
              <a:spcBef>
                <a:spcPts val="0"/>
              </a:spcBef>
              <a:spcAft>
                <a:spcPts val="800"/>
              </a:spcAft>
            </a:pPr>
            <a:r>
              <a:rPr lang="lo-LA" sz="32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ບົດລາຍງານ ວິຊາວິທີການຄົ້ນຄວ້າ</a:t>
            </a:r>
            <a:endParaRPr lang="en-US" sz="32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11" name="TextBox 10">
            <a:extLst>
              <a:ext uri="{FF2B5EF4-FFF2-40B4-BE49-F238E27FC236}">
                <a16:creationId xmlns:a16="http://schemas.microsoft.com/office/drawing/2014/main" id="{06D02CBF-DE5C-459C-80BD-4516C5E0EF60}"/>
              </a:ext>
            </a:extLst>
          </p:cNvPr>
          <p:cNvSpPr txBox="1"/>
          <p:nvPr/>
        </p:nvSpPr>
        <p:spPr>
          <a:xfrm>
            <a:off x="2512379" y="1499428"/>
            <a:ext cx="8930936" cy="553357"/>
          </a:xfrm>
          <a:prstGeom prst="rect">
            <a:avLst/>
          </a:prstGeom>
          <a:noFill/>
        </p:spPr>
        <p:txBody>
          <a:bodyPr wrap="square" rtlCol="0">
            <a:spAutoFit/>
          </a:bodyPr>
          <a:lstStyle/>
          <a:p>
            <a:pPr marL="457200" marR="0">
              <a:lnSpc>
                <a:spcPct val="107000"/>
              </a:lnSpc>
              <a:spcBef>
                <a:spcPts val="0"/>
              </a:spcBef>
              <a:spcAft>
                <a:spcPts val="800"/>
              </a:spcAft>
            </a:pPr>
            <a:r>
              <a:rPr lang="lo-LA" sz="2800" dirty="0">
                <a:solidFill>
                  <a:schemeClr val="bg1"/>
                </a:solidFill>
                <a:latin typeface="Calibri" panose="020F0502020204030204" pitchFamily="34" charset="0"/>
                <a:ea typeface="Calibri" panose="020F0502020204030204" pitchFamily="34" charset="0"/>
                <a:cs typeface="Phetsarath OT" panose="02000500000000000001" pitchFamily="2" charset="2"/>
              </a:rPr>
              <a:t>ຫົວຂໍ້ </a:t>
            </a:r>
            <a:r>
              <a:rPr lang="lo-LA"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ລະບົບຈັດການຂາຍເຄືອງສອ້ມແປງຄອມພິວເຕີທົ່ວໄປຮ້ານ ທ້າວຕົ້ນສ້ອມແປງຄອມພິວເຕີ</a:t>
            </a:r>
            <a:endParaRPr lang="en-US"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21" name="TextBox 20">
            <a:extLst>
              <a:ext uri="{FF2B5EF4-FFF2-40B4-BE49-F238E27FC236}">
                <a16:creationId xmlns:a16="http://schemas.microsoft.com/office/drawing/2014/main" id="{26F2FEF4-DFAC-470F-9FD0-7173C3FC9CAB}"/>
              </a:ext>
            </a:extLst>
          </p:cNvPr>
          <p:cNvSpPr txBox="1"/>
          <p:nvPr/>
        </p:nvSpPr>
        <p:spPr>
          <a:xfrm>
            <a:off x="3630226" y="1929038"/>
            <a:ext cx="6855039" cy="405367"/>
          </a:xfrm>
          <a:prstGeom prst="rect">
            <a:avLst/>
          </a:prstGeom>
          <a:noFill/>
        </p:spPr>
        <p:txBody>
          <a:bodyPr wrap="square">
            <a:spAutoFit/>
          </a:bodyPr>
          <a:lstStyle/>
          <a:p>
            <a:pPr marL="457200" marR="0">
              <a:lnSpc>
                <a:spcPct val="107000"/>
              </a:lnSpc>
              <a:spcBef>
                <a:spcPts val="0"/>
              </a:spcBef>
              <a:spcAft>
                <a:spcPts val="800"/>
              </a:spcAft>
            </a:pPr>
            <a:r>
              <a:rPr lang="lo-LA" sz="2000" dirty="0">
                <a:solidFill>
                  <a:schemeClr val="bg1"/>
                </a:solidFill>
                <a:latin typeface="Times New Roman" panose="02020603050405020304" pitchFamily="18" charset="0"/>
                <a:ea typeface="Phetsarath OT" panose="02000500000000000001" pitchFamily="2" charset="2"/>
                <a:cs typeface="DokChampa" panose="020B0604020202020204" pitchFamily="34" charset="-34"/>
              </a:rPr>
              <a:t>(</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Ton repairs computers</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 </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general sales management system</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32" name="TextBox 31">
            <a:extLst>
              <a:ext uri="{FF2B5EF4-FFF2-40B4-BE49-F238E27FC236}">
                <a16:creationId xmlns:a16="http://schemas.microsoft.com/office/drawing/2014/main" id="{63F75BDA-B9FF-4CD6-80AC-21CF681EA8D2}"/>
              </a:ext>
            </a:extLst>
          </p:cNvPr>
          <p:cNvSpPr txBox="1"/>
          <p:nvPr/>
        </p:nvSpPr>
        <p:spPr>
          <a:xfrm>
            <a:off x="4716354" y="2891203"/>
            <a:ext cx="3484363" cy="1754326"/>
          </a:xfrm>
          <a:prstGeom prst="rect">
            <a:avLst/>
          </a:prstGeom>
          <a:noFill/>
        </p:spPr>
        <p:txBody>
          <a:bodyPr wrap="square" rtlCol="0">
            <a:spAutoFit/>
          </a:bodyPr>
          <a:lstStyle/>
          <a:p>
            <a:r>
              <a:rPr lang="lo-LA" sz="1800" b="1" dirty="0">
                <a:solidFill>
                  <a:schemeClr val="bg1"/>
                </a:solidFill>
                <a:effectLst/>
                <a:cs typeface="Phetsarath OT" panose="02000500000000000001" pitchFamily="2" charset="2"/>
              </a:rPr>
              <a:t>ສະໜັກຊິໃນກຸ່ມ</a:t>
            </a:r>
            <a:endParaRPr lang="en-US" dirty="0">
              <a:solidFill>
                <a:schemeClr val="bg1"/>
              </a:solidFill>
            </a:endParaRP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 ເຊັງວ່າງ ບຼົ່ງໄມ</a:t>
            </a: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ທ.ຕູ້ຢ່າງທໍ່ຕູ້ ຈົ່ງສືຢ່າງ</a:t>
            </a:r>
            <a:endParaRPr lang="en-US" dirty="0">
              <a:solidFill>
                <a:schemeClr val="bg1"/>
              </a:solidFill>
            </a:endParaRPr>
          </a:p>
          <a:p>
            <a:endParaRPr lang="en-US" dirty="0"/>
          </a:p>
        </p:txBody>
      </p:sp>
      <p:sp>
        <p:nvSpPr>
          <p:cNvPr id="37" name="TextBox 36">
            <a:extLst>
              <a:ext uri="{FF2B5EF4-FFF2-40B4-BE49-F238E27FC236}">
                <a16:creationId xmlns:a16="http://schemas.microsoft.com/office/drawing/2014/main" id="{FC3FC4DF-2F82-4687-A2C1-EADDF78A2B84}"/>
              </a:ext>
            </a:extLst>
          </p:cNvPr>
          <p:cNvSpPr txBox="1"/>
          <p:nvPr/>
        </p:nvSpPr>
        <p:spPr>
          <a:xfrm>
            <a:off x="1104714" y="4645529"/>
            <a:ext cx="3611640" cy="1939890"/>
          </a:xfrm>
          <a:prstGeom prst="rect">
            <a:avLst/>
          </a:prstGeom>
          <a:noFill/>
        </p:spPr>
        <p:txBody>
          <a:bodyPr wrap="square">
            <a:spAutoFit/>
          </a:bodyPr>
          <a:lstStyle/>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ມະຫາວິທະຍາໄລແຫງ່ຊາດ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dirty="0">
                <a:solidFill>
                  <a:schemeClr val="bg1"/>
                </a:solidFill>
                <a:latin typeface="Calibri" panose="020F0502020204030204" pitchFamily="34" charset="0"/>
                <a:ea typeface="Calibri" panose="020F0502020204030204" pitchFamily="34" charset="0"/>
                <a:cs typeface="Phetsarath OT" panose="02000500000000000001" pitchFamily="2" charset="2"/>
              </a:rPr>
              <a:t>            </a:t>
            </a: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ຄະນະວິທະຍາສາດທາໍມະຊາດ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ພາກວິຊາວິທະຍາສາດຄອມພິວເຕີ</a:t>
            </a:r>
          </a:p>
          <a:p>
            <a:pPr>
              <a:lnSpc>
                <a:spcPct val="107000"/>
              </a:lnSpc>
              <a:spcAft>
                <a:spcPts val="800"/>
              </a:spcAft>
            </a:pPr>
            <a:r>
              <a:rPr lang="lo-LA" sz="18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ສົກຮຽນ 2021 – 2022</a:t>
            </a:r>
            <a:endParaRPr lang="en-US" sz="18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pic>
        <p:nvPicPr>
          <p:cNvPr id="39" name="Picture 38">
            <a:extLst>
              <a:ext uri="{FF2B5EF4-FFF2-40B4-BE49-F238E27FC236}">
                <a16:creationId xmlns:a16="http://schemas.microsoft.com/office/drawing/2014/main" id="{D99BE056-71FD-442E-8C1F-EDA94AB02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83" y="1047707"/>
            <a:ext cx="1666973" cy="18434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5" name="TextBox 34">
            <a:extLst>
              <a:ext uri="{FF2B5EF4-FFF2-40B4-BE49-F238E27FC236}">
                <a16:creationId xmlns:a16="http://schemas.microsoft.com/office/drawing/2014/main" id="{49A361D1-D0EF-4849-AAD6-EC80E0AC945B}"/>
              </a:ext>
            </a:extLst>
          </p:cNvPr>
          <p:cNvSpPr txBox="1"/>
          <p:nvPr/>
        </p:nvSpPr>
        <p:spPr>
          <a:xfrm>
            <a:off x="553143" y="2980930"/>
            <a:ext cx="4714782" cy="421654"/>
          </a:xfrm>
          <a:prstGeom prst="rect">
            <a:avLst/>
          </a:prstGeom>
          <a:noFill/>
        </p:spPr>
        <p:txBody>
          <a:bodyPr wrap="square">
            <a:spAutoFit/>
          </a:bodyPr>
          <a:lstStyle/>
          <a:p>
            <a:pPr marL="0" marR="0">
              <a:lnSpc>
                <a:spcPct val="107000"/>
              </a:lnSpc>
              <a:spcBef>
                <a:spcPts val="0"/>
              </a:spcBef>
              <a:spcAft>
                <a:spcPts val="800"/>
              </a:spcAft>
              <a:tabLst>
                <a:tab pos="792480" algn="l"/>
              </a:tabLst>
            </a:pPr>
            <a:r>
              <a:rPr lang="lo-LA" sz="20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ອາຈານສອນໂດຍ: ສົນມະນີ ລູຊະວົງ</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13667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circle(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heel(1)">
                                      <p:cBhvr>
                                        <p:cTn id="3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21" grpId="0"/>
      <p:bldP spid="32" grpId="0"/>
      <p:bldP spid="37"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8FB95-2AC2-4E8C-B48C-BE9B25158177}"/>
              </a:ext>
            </a:extLst>
          </p:cNvPr>
          <p:cNvSpPr txBox="1"/>
          <p:nvPr/>
        </p:nvSpPr>
        <p:spPr>
          <a:xfrm>
            <a:off x="168676" y="1055910"/>
            <a:ext cx="11780668" cy="1014380"/>
          </a:xfrm>
          <a:prstGeom prst="rect">
            <a:avLst/>
          </a:prstGeom>
          <a:noFill/>
        </p:spPr>
        <p:txBody>
          <a:bodyPr wrap="square">
            <a:spAutoFit/>
          </a:bodyPr>
          <a:lstStyle/>
          <a:p>
            <a:pPr marR="0" lvl="0" algn="just">
              <a:lnSpc>
                <a:spcPct val="107000"/>
              </a:lnSpc>
              <a:spcBef>
                <a:spcPts val="0"/>
              </a:spcBef>
              <a:spcAft>
                <a:spcPts val="80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ເປັນສີ່ງທີ່ບົ່ງບອກເຖິຄຸນລັກສະນະຂອງ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ຈະມີຄຸນສົມບັດສະເພາະເຊັ່ນ: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ພະນັກງານທີ່ສັງກັດຢູ່ໃນບໍລິສັດ, ສີ່ງທີ່ເປັນຕົວອະທີບາຍສຳຫຼັບພະນັກງານ</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4" name="TextBox 3">
            <a:extLst>
              <a:ext uri="{FF2B5EF4-FFF2-40B4-BE49-F238E27FC236}">
                <a16:creationId xmlns:a16="http://schemas.microsoft.com/office/drawing/2014/main" id="{12CD3940-8A41-4F48-8958-5BA4918C2DEB}"/>
              </a:ext>
            </a:extLst>
          </p:cNvPr>
          <p:cNvSpPr txBox="1"/>
          <p:nvPr/>
        </p:nvSpPr>
        <p:spPr>
          <a:xfrm>
            <a:off x="3231472" y="148246"/>
            <a:ext cx="6525086" cy="707886"/>
          </a:xfrm>
          <a:prstGeom prst="rect">
            <a:avLst/>
          </a:prstGeom>
          <a:noFill/>
        </p:spPr>
        <p:txBody>
          <a:bodyPr wrap="square">
            <a:spAutoFit/>
          </a:bodyPr>
          <a:lstStyle/>
          <a:p>
            <a:pPr marL="571500" indent="-571500">
              <a:buFont typeface="Wingdings" panose="05000000000000000000" pitchFamily="2" charset="2"/>
              <a:buChar char="v"/>
            </a:pP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Attribute </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ເປັນແນວໃດ</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 </a:t>
            </a:r>
            <a:endParaRPr lang="en-US" sz="4000" b="1" dirty="0"/>
          </a:p>
        </p:txBody>
      </p:sp>
    </p:spTree>
    <p:extLst>
      <p:ext uri="{BB962C8B-B14F-4D97-AF65-F5344CB8AC3E}">
        <p14:creationId xmlns:p14="http://schemas.microsoft.com/office/powerpoint/2010/main" val="1903486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6FD4A-AA5D-45BF-A035-2A1C8ABDCB14}"/>
              </a:ext>
            </a:extLst>
          </p:cNvPr>
          <p:cNvSpPr txBox="1"/>
          <p:nvPr/>
        </p:nvSpPr>
        <p:spPr>
          <a:xfrm>
            <a:off x="183101" y="1282798"/>
            <a:ext cx="11647503" cy="707886"/>
          </a:xfrm>
          <a:prstGeom prst="rect">
            <a:avLst/>
          </a:prstGeom>
          <a:noFill/>
        </p:spPr>
        <p:txBody>
          <a:bodyPr wrap="square">
            <a:spAutoFit/>
          </a:bodyPr>
          <a:lstStyle/>
          <a:p>
            <a:r>
              <a:rPr lang="en-US" sz="2000" dirty="0">
                <a:effectLst/>
                <a:latin typeface="Phetsarath OT" panose="02000500000000000001" pitchFamily="2" charset="2"/>
                <a:ea typeface="Phetsarath OT" panose="02000500000000000001" pitchFamily="2" charset="2"/>
                <a:cs typeface="Phetsarath OT" panose="02000500000000000001" pitchFamily="2" charset="2"/>
              </a:rPr>
              <a:t>Relationship</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ແມ່ນສີ່ງທີ່ໃຊ້ສະແດງເຖິງຄວາມສຳພັນລະຫວ່າງ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Entity 2 Entity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ຫຼື ຫຼາຍກວ່າ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2 Entity</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ສຳລັບ</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Entity</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ແຕ່ລະຕົວອາດເກີດຄວາມສຳພັນໄດ້ຫຼາຍກວ່າ 1 ຄວາມສຳພັນ. </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307F13AE-95E2-47B7-B0A7-7A1011B7DDFB}"/>
              </a:ext>
            </a:extLst>
          </p:cNvPr>
          <p:cNvSpPr txBox="1"/>
          <p:nvPr/>
        </p:nvSpPr>
        <p:spPr>
          <a:xfrm>
            <a:off x="3127158" y="494476"/>
            <a:ext cx="5759390" cy="707886"/>
          </a:xfrm>
          <a:prstGeom prst="rect">
            <a:avLst/>
          </a:prstGeom>
          <a:noFill/>
        </p:spPr>
        <p:txBody>
          <a:bodyPr wrap="square">
            <a:spAutoFit/>
          </a:bodyPr>
          <a:lstStyle/>
          <a:p>
            <a:pPr marL="571500" indent="-571500">
              <a:buFont typeface="Wingdings" panose="05000000000000000000" pitchFamily="2" charset="2"/>
              <a:buChar char="v"/>
            </a:pP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Relationship </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ແມ່ນຫຍັງ</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4000" b="1" dirty="0"/>
          </a:p>
        </p:txBody>
      </p:sp>
      <p:sp>
        <p:nvSpPr>
          <p:cNvPr id="7" name="TextBox 6">
            <a:extLst>
              <a:ext uri="{FF2B5EF4-FFF2-40B4-BE49-F238E27FC236}">
                <a16:creationId xmlns:a16="http://schemas.microsoft.com/office/drawing/2014/main" id="{93752239-3D59-4814-91B8-FBF53A9E1009}"/>
              </a:ext>
            </a:extLst>
          </p:cNvPr>
          <p:cNvSpPr txBox="1"/>
          <p:nvPr/>
        </p:nvSpPr>
        <p:spPr>
          <a:xfrm>
            <a:off x="419470" y="2150397"/>
            <a:ext cx="6094520" cy="981423"/>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lo-LA" sz="1800" dirty="0">
                <a:effectLst/>
                <a:latin typeface="Calibri" panose="020F0502020204030204" pitchFamily="34" charset="0"/>
                <a:ea typeface="Calibri" panose="020F0502020204030204" pitchFamily="34" charset="0"/>
                <a:cs typeface="Phetsarath OT" panose="02000500000000000001" pitchFamily="2" charset="2"/>
              </a:rPr>
              <a:t>ຄວາມສຳພັນແບບໜື່ງຕໍ່ໜື່ງ(1:1)</a:t>
            </a:r>
            <a:endParaRPr lang="en-US" sz="1600" dirty="0">
              <a:effectLst/>
              <a:latin typeface="Calibri" panose="020F0502020204030204" pitchFamily="34" charset="0"/>
              <a:ea typeface="Calibri" panose="020F0502020204030204" pitchFamily="34" charset="0"/>
              <a:cs typeface="DokChampa" panose="020B0604020202020204" pitchFamily="34" charset="-34"/>
            </a:endParaRPr>
          </a:p>
          <a:p>
            <a:pPr marL="342900" marR="0" lvl="0" indent="-342900" algn="just">
              <a:lnSpc>
                <a:spcPct val="107000"/>
              </a:lnSpc>
              <a:spcBef>
                <a:spcPts val="0"/>
              </a:spcBef>
              <a:spcAft>
                <a:spcPts val="0"/>
              </a:spcAft>
              <a:buFont typeface="Wingdings" panose="05000000000000000000" pitchFamily="2" charset="2"/>
              <a:buChar char="§"/>
            </a:pPr>
            <a:r>
              <a:rPr lang="lo-LA" sz="1800" dirty="0">
                <a:effectLst/>
                <a:latin typeface="Calibri" panose="020F0502020204030204" pitchFamily="34" charset="0"/>
                <a:ea typeface="Calibri" panose="020F0502020204030204" pitchFamily="34" charset="0"/>
                <a:cs typeface="Phetsarath OT" panose="02000500000000000001" pitchFamily="2" charset="2"/>
              </a:rPr>
              <a:t>ຄວາມສຳພັນແບບໜື່ງຕໍ່ຫຼາຍ </a:t>
            </a:r>
            <a:r>
              <a:rPr lang="en-US" sz="1800" dirty="0">
                <a:effectLst/>
                <a:latin typeface="Phetsarath OT" panose="02000500000000000001" pitchFamily="2" charset="2"/>
                <a:ea typeface="Calibri" panose="020F0502020204030204" pitchFamily="34" charset="0"/>
                <a:cs typeface="DokChampa" panose="020B0604020202020204" pitchFamily="34" charset="-34"/>
              </a:rPr>
              <a:t>(1: N Relationship)</a:t>
            </a:r>
            <a:endParaRPr lang="en-US" sz="1600" dirty="0">
              <a:effectLst/>
              <a:latin typeface="Calibri" panose="020F0502020204030204" pitchFamily="34" charset="0"/>
              <a:ea typeface="Calibri" panose="020F0502020204030204" pitchFamily="34" charset="0"/>
              <a:cs typeface="DokChampa" panose="020B0604020202020204" pitchFamily="34" charset="-34"/>
            </a:endParaRPr>
          </a:p>
          <a:p>
            <a:pPr marL="342900" marR="0" lvl="0" indent="-342900" algn="just">
              <a:lnSpc>
                <a:spcPct val="107000"/>
              </a:lnSpc>
              <a:spcBef>
                <a:spcPts val="0"/>
              </a:spcBef>
              <a:spcAft>
                <a:spcPts val="800"/>
              </a:spcAft>
              <a:buFont typeface="Wingdings" panose="05000000000000000000" pitchFamily="2" charset="2"/>
              <a:buChar char="§"/>
            </a:pPr>
            <a:r>
              <a:rPr lang="lo-LA" sz="1800" dirty="0">
                <a:effectLst/>
                <a:latin typeface="Calibri" panose="020F0502020204030204" pitchFamily="34" charset="0"/>
                <a:ea typeface="Calibri" panose="020F0502020204030204" pitchFamily="34" charset="0"/>
                <a:cs typeface="Phetsarath OT" panose="02000500000000000001" pitchFamily="2" charset="2"/>
              </a:rPr>
              <a:t>ຄວາມສຳພັນແບບຫຼາຍຕໍ່ຫຼາຍ</a:t>
            </a:r>
            <a:r>
              <a:rPr lang="en-US" sz="1800" dirty="0">
                <a:effectLst/>
                <a:latin typeface="Phetsarath OT" panose="02000500000000000001" pitchFamily="2" charset="2"/>
                <a:ea typeface="Calibri" panose="020F0502020204030204" pitchFamily="34" charset="0"/>
                <a:cs typeface="DokChampa" panose="020B0604020202020204" pitchFamily="34" charset="-34"/>
              </a:rPr>
              <a:t>(N:M Relationship)</a:t>
            </a:r>
            <a:endParaRPr lang="en-US" sz="1600" dirty="0">
              <a:effectLst/>
              <a:latin typeface="Calibri" panose="020F0502020204030204" pitchFamily="34" charset="0"/>
              <a:ea typeface="Calibri" panose="020F0502020204030204" pitchFamily="34" charset="0"/>
              <a:cs typeface="DokChampa" panose="020B0604020202020204" pitchFamily="34" charset="-34"/>
            </a:endParaRPr>
          </a:p>
        </p:txBody>
      </p:sp>
      <p:pic>
        <p:nvPicPr>
          <p:cNvPr id="19" name="Picture 18">
            <a:extLst>
              <a:ext uri="{FF2B5EF4-FFF2-40B4-BE49-F238E27FC236}">
                <a16:creationId xmlns:a16="http://schemas.microsoft.com/office/drawing/2014/main" id="{7C08059D-D1EB-482E-9AE9-774FC5F4F063}"/>
              </a:ext>
            </a:extLst>
          </p:cNvPr>
          <p:cNvPicPr>
            <a:picLocks noChangeAspect="1"/>
          </p:cNvPicPr>
          <p:nvPr/>
        </p:nvPicPr>
        <p:blipFill>
          <a:blip r:embed="rId2"/>
          <a:stretch>
            <a:fillRect/>
          </a:stretch>
        </p:blipFill>
        <p:spPr>
          <a:xfrm>
            <a:off x="3334121" y="4152942"/>
            <a:ext cx="4305670" cy="1428750"/>
          </a:xfrm>
          <a:prstGeom prst="rect">
            <a:avLst/>
          </a:prstGeom>
        </p:spPr>
      </p:pic>
      <p:pic>
        <p:nvPicPr>
          <p:cNvPr id="17" name="Picture 16">
            <a:extLst>
              <a:ext uri="{FF2B5EF4-FFF2-40B4-BE49-F238E27FC236}">
                <a16:creationId xmlns:a16="http://schemas.microsoft.com/office/drawing/2014/main" id="{C1D8ECB4-0A59-4751-8995-390997A1EEFA}"/>
              </a:ext>
            </a:extLst>
          </p:cNvPr>
          <p:cNvPicPr>
            <a:picLocks noChangeAspect="1"/>
          </p:cNvPicPr>
          <p:nvPr/>
        </p:nvPicPr>
        <p:blipFill>
          <a:blip r:embed="rId3"/>
          <a:stretch>
            <a:fillRect/>
          </a:stretch>
        </p:blipFill>
        <p:spPr>
          <a:xfrm>
            <a:off x="7381414" y="4314867"/>
            <a:ext cx="4810586" cy="1428750"/>
          </a:xfrm>
          <a:prstGeom prst="rect">
            <a:avLst/>
          </a:prstGeom>
        </p:spPr>
      </p:pic>
      <p:pic>
        <p:nvPicPr>
          <p:cNvPr id="21" name="Picture 20">
            <a:extLst>
              <a:ext uri="{FF2B5EF4-FFF2-40B4-BE49-F238E27FC236}">
                <a16:creationId xmlns:a16="http://schemas.microsoft.com/office/drawing/2014/main" id="{DD5C66CA-555E-48D3-82EF-CB715F675F98}"/>
              </a:ext>
            </a:extLst>
          </p:cNvPr>
          <p:cNvPicPr>
            <a:picLocks noChangeAspect="1"/>
          </p:cNvPicPr>
          <p:nvPr/>
        </p:nvPicPr>
        <p:blipFill>
          <a:blip r:embed="rId4"/>
          <a:stretch>
            <a:fillRect/>
          </a:stretch>
        </p:blipFill>
        <p:spPr>
          <a:xfrm>
            <a:off x="0" y="4314867"/>
            <a:ext cx="3693112" cy="1104900"/>
          </a:xfrm>
          <a:prstGeom prst="rect">
            <a:avLst/>
          </a:prstGeom>
        </p:spPr>
      </p:pic>
      <p:sp>
        <p:nvSpPr>
          <p:cNvPr id="22" name="TextBox 21">
            <a:extLst>
              <a:ext uri="{FF2B5EF4-FFF2-40B4-BE49-F238E27FC236}">
                <a16:creationId xmlns:a16="http://schemas.microsoft.com/office/drawing/2014/main" id="{350B49F9-D615-4C10-B8EE-4667986B3485}"/>
              </a:ext>
            </a:extLst>
          </p:cNvPr>
          <p:cNvSpPr txBox="1"/>
          <p:nvPr/>
        </p:nvSpPr>
        <p:spPr>
          <a:xfrm>
            <a:off x="275208" y="3429000"/>
            <a:ext cx="2068497" cy="584775"/>
          </a:xfrm>
          <a:prstGeom prst="rect">
            <a:avLst/>
          </a:prstGeom>
          <a:noFill/>
        </p:spPr>
        <p:txBody>
          <a:bodyPr wrap="square" rtlCol="0">
            <a:spAutoFit/>
          </a:bodyPr>
          <a:lstStyle/>
          <a:p>
            <a:pPr marL="285750" indent="-285750">
              <a:buFont typeface="Wingdings" panose="05000000000000000000" pitchFamily="2" charset="2"/>
              <a:buChar char="q"/>
            </a:pPr>
            <a:r>
              <a:rPr lang="lo-LA" sz="3200" b="1" dirty="0">
                <a:latin typeface="Phetsarath OT" panose="02000500000000000001" pitchFamily="2" charset="2"/>
                <a:ea typeface="Phetsarath OT" panose="02000500000000000001" pitchFamily="2" charset="2"/>
                <a:cs typeface="Phetsarath OT" panose="02000500000000000001" pitchFamily="2" charset="2"/>
              </a:rPr>
              <a:t>ຕົວຢ່າງ</a:t>
            </a:r>
            <a:endParaRPr lang="en-US" sz="3200" b="1"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3908415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900323-D3BB-4FB2-9563-8C8A69F83C32}"/>
              </a:ext>
            </a:extLst>
          </p:cNvPr>
          <p:cNvSpPr txBox="1"/>
          <p:nvPr/>
        </p:nvSpPr>
        <p:spPr>
          <a:xfrm>
            <a:off x="1148916" y="337239"/>
            <a:ext cx="11633197" cy="750975"/>
          </a:xfrm>
          <a:prstGeom prst="rect">
            <a:avLst/>
          </a:prstGeom>
          <a:noFill/>
        </p:spPr>
        <p:txBody>
          <a:bodyPr wrap="square">
            <a:spAutoFit/>
          </a:bodyPr>
          <a:lstStyle/>
          <a:p>
            <a:pPr marL="857250" marR="0" indent="-457200" algn="just">
              <a:lnSpc>
                <a:spcPct val="107000"/>
              </a:lnSpc>
              <a:spcBef>
                <a:spcPts val="0"/>
              </a:spcBef>
              <a:spcAft>
                <a:spcPts val="800"/>
              </a:spcAft>
              <a:buFont typeface="Wingdings" panose="05000000000000000000" pitchFamily="2" charset="2"/>
              <a:buChar char="v"/>
            </a:pP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ລະບົບຈັດການຖາມຂໍ້ມູນ </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DBMS </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ແມ່ນຫຍັງ</a:t>
            </a:r>
            <a:r>
              <a:rPr lang="en-US" sz="4000" b="1" dirty="0">
                <a:latin typeface="Phetsarath OT" panose="02000500000000000001" pitchFamily="2" charset="2"/>
                <a:ea typeface="Phetsarath OT" panose="02000500000000000001" pitchFamily="2" charset="2"/>
                <a:cs typeface="Phetsarath OT" panose="02000500000000000001" pitchFamily="2" charset="2"/>
              </a:rPr>
              <a:t>?</a:t>
            </a:r>
            <a:endParaRPr lang="en-US" sz="40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9" name="TextBox 8">
            <a:extLst>
              <a:ext uri="{FF2B5EF4-FFF2-40B4-BE49-F238E27FC236}">
                <a16:creationId xmlns:a16="http://schemas.microsoft.com/office/drawing/2014/main" id="{3D92B30C-E931-4AB9-A95C-3AA666810D70}"/>
              </a:ext>
            </a:extLst>
          </p:cNvPr>
          <p:cNvSpPr txBox="1"/>
          <p:nvPr/>
        </p:nvSpPr>
        <p:spPr>
          <a:xfrm>
            <a:off x="643550" y="1912155"/>
            <a:ext cx="10904900" cy="954107"/>
          </a:xfrm>
          <a:prstGeom prst="rect">
            <a:avLst/>
          </a:prstGeom>
          <a:noFill/>
        </p:spPr>
        <p:txBody>
          <a:bodyPr wrap="square">
            <a:spAutoFit/>
          </a:bodyPr>
          <a:lstStyle/>
          <a:p>
            <a:r>
              <a:rPr lang="en-US" sz="2800" dirty="0">
                <a:effectLst/>
                <a:cs typeface="Phetsarath OT" panose="02000500000000000001" pitchFamily="2" charset="2"/>
              </a:rPr>
              <a:t>	</a:t>
            </a:r>
            <a:r>
              <a:rPr lang="lo-LA" sz="2800" dirty="0">
                <a:effectLst/>
                <a:cs typeface="Phetsarath OT" panose="02000500000000000001" pitchFamily="2" charset="2"/>
              </a:rPr>
              <a:t>ແມ່ນໂປຣແກຣມທີ່ເຮັດໜ້າທີ່ໃນການບໍລິຫານ ແລະ ຈັດການຖາມຂໍ້ມູນໃນການສ້າງ, ການເອີ້ນໃຊ້, ການແກ້ໄຂ ແລະ ການລຶບ.</a:t>
            </a:r>
            <a:endParaRPr lang="en-US" sz="2800" dirty="0"/>
          </a:p>
        </p:txBody>
      </p:sp>
      <p:sp>
        <p:nvSpPr>
          <p:cNvPr id="8" name="TextBox 7">
            <a:extLst>
              <a:ext uri="{FF2B5EF4-FFF2-40B4-BE49-F238E27FC236}">
                <a16:creationId xmlns:a16="http://schemas.microsoft.com/office/drawing/2014/main" id="{C9F2C3A0-5B9F-41D5-8151-6C79DF7D672C}"/>
              </a:ext>
            </a:extLst>
          </p:cNvPr>
          <p:cNvSpPr txBox="1"/>
          <p:nvPr/>
        </p:nvSpPr>
        <p:spPr>
          <a:xfrm>
            <a:off x="1734845" y="1152630"/>
            <a:ext cx="6236562" cy="461665"/>
          </a:xfrm>
          <a:prstGeom prst="rect">
            <a:avLst/>
          </a:prstGeom>
          <a:noFill/>
        </p:spPr>
        <p:txBody>
          <a:bodyPr wrap="square">
            <a:spAutoFit/>
          </a:bodyPr>
          <a:lstStyle/>
          <a:p>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ຫຍໍ້ມາຈາກ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Database Management Systems</a:t>
            </a:r>
            <a:endParaRPr lang="en-US" sz="2400" dirty="0"/>
          </a:p>
        </p:txBody>
      </p:sp>
    </p:spTree>
    <p:extLst>
      <p:ext uri="{BB962C8B-B14F-4D97-AF65-F5344CB8AC3E}">
        <p14:creationId xmlns:p14="http://schemas.microsoft.com/office/powerpoint/2010/main" val="2388794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E241F-3450-41AA-B0A5-A188AE1CEC93}"/>
              </a:ext>
            </a:extLst>
          </p:cNvPr>
          <p:cNvSpPr txBox="1"/>
          <p:nvPr/>
        </p:nvSpPr>
        <p:spPr>
          <a:xfrm>
            <a:off x="1278384" y="318192"/>
            <a:ext cx="8299963" cy="750975"/>
          </a:xfrm>
          <a:prstGeom prst="rect">
            <a:avLst/>
          </a:prstGeom>
          <a:noFill/>
        </p:spPr>
        <p:txBody>
          <a:bodyPr wrap="square">
            <a:spAutoFit/>
          </a:bodyPr>
          <a:lstStyle/>
          <a:p>
            <a:pPr marL="971550" marR="0" indent="-571500" algn="just">
              <a:lnSpc>
                <a:spcPct val="107000"/>
              </a:lnSpc>
              <a:spcBef>
                <a:spcPts val="0"/>
              </a:spcBef>
              <a:spcAft>
                <a:spcPts val="800"/>
              </a:spcAft>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ພາສາທີ່ໃຊ້ໃນການຂຽນໂປຣແກຣມ</a:t>
            </a:r>
            <a:endParaRPr lang="en-US" sz="40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58576444-3263-46B0-B3F8-757F1A2F4459}"/>
              </a:ext>
            </a:extLst>
          </p:cNvPr>
          <p:cNvSpPr txBox="1"/>
          <p:nvPr/>
        </p:nvSpPr>
        <p:spPr>
          <a:xfrm>
            <a:off x="931334" y="1133101"/>
            <a:ext cx="10752666" cy="400110"/>
          </a:xfrm>
          <a:prstGeom prst="rect">
            <a:avLst/>
          </a:prstGeom>
          <a:noFill/>
        </p:spPr>
        <p:txBody>
          <a:bodyPr wrap="square">
            <a:spAutoFit/>
          </a:bodyPr>
          <a:lstStyle/>
          <a:p>
            <a:r>
              <a:rPr lang="lo-LA" sz="2000" dirty="0">
                <a:effectLst/>
                <a:cs typeface="Phetsarath OT" panose="02000500000000000001" pitchFamily="2" charset="2"/>
              </a:rPr>
              <a:t>ພາສາທີ່ໃຊ້ໃນການຂຽນໂປຣແກຣມແມ່ນພາສາປະດິດຊະນິດໜື່ງທີ່ອອກແບບຂື້ນມາເພື່ອສື່ສານກັບຄອມພີວເຕີ.</a:t>
            </a:r>
            <a:endParaRPr lang="en-US" sz="2000" dirty="0"/>
          </a:p>
        </p:txBody>
      </p:sp>
      <p:sp>
        <p:nvSpPr>
          <p:cNvPr id="7" name="TextBox 6">
            <a:extLst>
              <a:ext uri="{FF2B5EF4-FFF2-40B4-BE49-F238E27FC236}">
                <a16:creationId xmlns:a16="http://schemas.microsoft.com/office/drawing/2014/main" id="{084DF8D0-DD8C-4946-98AE-DC1EA48D4759}"/>
              </a:ext>
            </a:extLst>
          </p:cNvPr>
          <p:cNvSpPr txBox="1"/>
          <p:nvPr/>
        </p:nvSpPr>
        <p:spPr>
          <a:xfrm>
            <a:off x="211666" y="1892670"/>
            <a:ext cx="9152467" cy="487506"/>
          </a:xfrm>
          <a:prstGeom prst="rect">
            <a:avLst/>
          </a:prstGeom>
          <a:noFill/>
        </p:spPr>
        <p:txBody>
          <a:bodyPr wrap="square">
            <a:spAutoFit/>
          </a:bodyPr>
          <a:lstStyle/>
          <a:p>
            <a:pPr marL="857250" marR="0" indent="-342900" algn="just">
              <a:lnSpc>
                <a:spcPct val="107000"/>
              </a:lnSpc>
              <a:spcBef>
                <a:spcPts val="0"/>
              </a:spcBef>
              <a:spcAft>
                <a:spcPts val="800"/>
              </a:spcAft>
              <a:buFont typeface="Arial" panose="020B0604020202020204" pitchFamily="34" charset="0"/>
              <a:buChar char="•"/>
            </a:pPr>
            <a:r>
              <a:rPr lang="en-US" sz="2400" b="1" dirty="0">
                <a:effectLst/>
                <a:latin typeface="Phetsarath OT" panose="02000500000000000001" pitchFamily="2" charset="2"/>
                <a:ea typeface="Calibri" panose="020F0502020204030204" pitchFamily="34" charset="0"/>
                <a:cs typeface="DokChampa" panose="020B0604020202020204" pitchFamily="34" charset="-34"/>
              </a:rPr>
              <a:t>Microsoft visual studio Code</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11" name="TextBox 10">
            <a:extLst>
              <a:ext uri="{FF2B5EF4-FFF2-40B4-BE49-F238E27FC236}">
                <a16:creationId xmlns:a16="http://schemas.microsoft.com/office/drawing/2014/main" id="{2C5A8D3E-7C0B-4E5B-B266-AE08954CD8C1}"/>
              </a:ext>
            </a:extLst>
          </p:cNvPr>
          <p:cNvSpPr txBox="1"/>
          <p:nvPr/>
        </p:nvSpPr>
        <p:spPr>
          <a:xfrm>
            <a:off x="465666" y="2426688"/>
            <a:ext cx="8424333" cy="487506"/>
          </a:xfrm>
          <a:prstGeom prst="rect">
            <a:avLst/>
          </a:prstGeom>
          <a:noFill/>
        </p:spPr>
        <p:txBody>
          <a:bodyPr wrap="square">
            <a:spAutoFit/>
          </a:bodyPr>
          <a:lstStyle/>
          <a:p>
            <a:pPr marL="628650" marR="0" indent="-342900" algn="just">
              <a:lnSpc>
                <a:spcPct val="107000"/>
              </a:lnSpc>
              <a:spcBef>
                <a:spcPts val="0"/>
              </a:spcBef>
              <a:spcAft>
                <a:spcPts val="800"/>
              </a:spcAft>
              <a:buFont typeface="Arial" panose="020B0604020202020204" pitchFamily="34" charset="0"/>
              <a:buChar char="•"/>
            </a:pP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Node </a:t>
            </a:r>
            <a:r>
              <a:rPr lang="en-US" sz="2400" b="1"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8" name="TextBox 7">
            <a:extLst>
              <a:ext uri="{FF2B5EF4-FFF2-40B4-BE49-F238E27FC236}">
                <a16:creationId xmlns:a16="http://schemas.microsoft.com/office/drawing/2014/main" id="{D9587866-7F14-49F3-A601-F8121BD0B477}"/>
              </a:ext>
            </a:extLst>
          </p:cNvPr>
          <p:cNvSpPr txBox="1"/>
          <p:nvPr/>
        </p:nvSpPr>
        <p:spPr>
          <a:xfrm>
            <a:off x="403689" y="2869641"/>
            <a:ext cx="5655979" cy="487506"/>
          </a:xfrm>
          <a:prstGeom prst="rect">
            <a:avLst/>
          </a:prstGeom>
          <a:noFill/>
        </p:spPr>
        <p:txBody>
          <a:bodyPr wrap="square">
            <a:spAutoFit/>
          </a:bodyPr>
          <a:lstStyle/>
          <a:p>
            <a:pPr marL="742950" marR="0" indent="-342900" algn="just">
              <a:lnSpc>
                <a:spcPct val="107000"/>
              </a:lnSpc>
              <a:spcBef>
                <a:spcPts val="0"/>
              </a:spcBef>
              <a:spcAft>
                <a:spcPts val="800"/>
              </a:spcAft>
              <a:buFont typeface="Arial" panose="020B0604020202020204" pitchFamily="34" charset="0"/>
              <a:buChar char="•"/>
            </a:pPr>
            <a:r>
              <a:rPr lang="en-US" sz="2400" b="1" dirty="0" err="1">
                <a:effectLst/>
                <a:latin typeface="Phetsarath OT" panose="02000500000000000001" pitchFamily="2" charset="2"/>
                <a:ea typeface="Phetsarath OT" panose="02000500000000000001" pitchFamily="2" charset="2"/>
                <a:cs typeface="Phetsarath OT" panose="02000500000000000001" pitchFamily="2" charset="2"/>
              </a:rPr>
              <a:t>JavaScrit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10" name="TextBox 9">
            <a:extLst>
              <a:ext uri="{FF2B5EF4-FFF2-40B4-BE49-F238E27FC236}">
                <a16:creationId xmlns:a16="http://schemas.microsoft.com/office/drawing/2014/main" id="{D41FEA8C-3906-4BFB-BDC7-E98FB3ECDA9D}"/>
              </a:ext>
            </a:extLst>
          </p:cNvPr>
          <p:cNvSpPr txBox="1"/>
          <p:nvPr/>
        </p:nvSpPr>
        <p:spPr>
          <a:xfrm>
            <a:off x="781071" y="3281223"/>
            <a:ext cx="6121400" cy="487506"/>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400" b="1" dirty="0">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Express </a:t>
            </a:r>
            <a:r>
              <a:rPr lang="en-US" sz="2400" b="1" dirty="0" err="1">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js</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F03C815C-753B-47A2-9735-B9791E56AEE3}"/>
              </a:ext>
            </a:extLst>
          </p:cNvPr>
          <p:cNvSpPr txBox="1"/>
          <p:nvPr/>
        </p:nvSpPr>
        <p:spPr>
          <a:xfrm>
            <a:off x="781071" y="3768729"/>
            <a:ext cx="6121400" cy="487506"/>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400" b="1" dirty="0">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React</a:t>
            </a:r>
          </a:p>
        </p:txBody>
      </p:sp>
    </p:spTree>
    <p:extLst>
      <p:ext uri="{BB962C8B-B14F-4D97-AF65-F5344CB8AC3E}">
        <p14:creationId xmlns:p14="http://schemas.microsoft.com/office/powerpoint/2010/main" val="55864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1" grpId="0"/>
      <p:bldP spid="8" grpId="0"/>
      <p:bldP spid="10"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94A97-C5DB-46A9-ABA7-A8CE94722E4D}"/>
              </a:ext>
            </a:extLst>
          </p:cNvPr>
          <p:cNvSpPr txBox="1"/>
          <p:nvPr/>
        </p:nvSpPr>
        <p:spPr>
          <a:xfrm>
            <a:off x="2235775" y="427855"/>
            <a:ext cx="9152467" cy="750975"/>
          </a:xfrm>
          <a:prstGeom prst="rect">
            <a:avLst/>
          </a:prstGeom>
          <a:noFill/>
        </p:spPr>
        <p:txBody>
          <a:bodyPr wrap="square">
            <a:spAutoFit/>
          </a:bodyPr>
          <a:lstStyle>
            <a:defPPr>
              <a:defRPr lang="en-US"/>
            </a:defPPr>
            <a:lvl1pPr marL="857250" marR="0" indent="-342900" algn="just">
              <a:lnSpc>
                <a:spcPct val="107000"/>
              </a:lnSpc>
              <a:spcBef>
                <a:spcPts val="0"/>
              </a:spcBef>
              <a:spcAft>
                <a:spcPts val="800"/>
              </a:spcAft>
              <a:buFont typeface="Arial" panose="020B0604020202020204" pitchFamily="34" charset="0"/>
              <a:buChar char="•"/>
              <a:defRPr sz="4000" b="1">
                <a:effectLst/>
                <a:latin typeface="Phetsarath OT" panose="02000500000000000001" pitchFamily="2" charset="2"/>
                <a:ea typeface="Calibri" panose="020F0502020204030204" pitchFamily="34" charset="0"/>
                <a:cs typeface="DokChampa" panose="020B0604020202020204" pitchFamily="34" charset="-34"/>
              </a:defRPr>
            </a:lvl1pPr>
          </a:lstStyle>
          <a:p>
            <a:pPr>
              <a:buFont typeface="Wingdings" panose="05000000000000000000" pitchFamily="2" charset="2"/>
              <a:buChar char="v"/>
            </a:pPr>
            <a:r>
              <a:rPr lang="lo-LA" dirty="0"/>
              <a:t> </a:t>
            </a:r>
            <a:r>
              <a:rPr lang="en-US" dirty="0"/>
              <a:t>Microsoft visual studio Code</a:t>
            </a:r>
          </a:p>
        </p:txBody>
      </p:sp>
      <p:sp>
        <p:nvSpPr>
          <p:cNvPr id="3" name="TextBox 2">
            <a:extLst>
              <a:ext uri="{FF2B5EF4-FFF2-40B4-BE49-F238E27FC236}">
                <a16:creationId xmlns:a16="http://schemas.microsoft.com/office/drawing/2014/main" id="{0FBD3AA6-0F44-467D-8646-94F437E1F057}"/>
              </a:ext>
            </a:extLst>
          </p:cNvPr>
          <p:cNvSpPr txBox="1"/>
          <p:nvPr/>
        </p:nvSpPr>
        <p:spPr>
          <a:xfrm>
            <a:off x="656947" y="1315866"/>
            <a:ext cx="11398928" cy="1015663"/>
          </a:xfrm>
          <a:prstGeom prst="rect">
            <a:avLst/>
          </a:prstGeom>
          <a:noFill/>
        </p:spPr>
        <p:txBody>
          <a:bodyPr wrap="square">
            <a:spAutoFit/>
          </a:bodyPr>
          <a:lstStyle/>
          <a:p>
            <a:r>
              <a:rPr lang="en-US" sz="2000" dirty="0">
                <a:effectLst/>
                <a:latin typeface="Phetsarath OT" panose="02000500000000000001" pitchFamily="2" charset="2"/>
                <a:ea typeface="Phetsarath OT" panose="02000500000000000001" pitchFamily="2" charset="2"/>
                <a:cs typeface="Phetsarath OT" panose="02000500000000000001" pitchFamily="2" charset="2"/>
              </a:rPr>
              <a:t>	Visual Studio Code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ເປັນໂປຣແກຣມ</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Code Editor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ໜື່ງທີ່ຊວ່ຍໃນການພັດທະນາ</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ແກ້ໄຂ ແລະ ປັບແຕ່ງໂຄ້ດ, ພັດທະນາຂື້ນໂດຍບໍລິສັດ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Microsoft.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ມີການພັດທະນາອອກມາໃນຮູບແບບຂອງ </a:t>
            </a:r>
            <a:r>
              <a:rPr lang="en-US" sz="2000" dirty="0" err="1">
                <a:effectLst/>
                <a:latin typeface="Phetsarath OT" panose="02000500000000000001" pitchFamily="2" charset="2"/>
                <a:ea typeface="Phetsarath OT" panose="02000500000000000001" pitchFamily="2" charset="2"/>
                <a:cs typeface="Phetsarath OT" panose="02000500000000000001" pitchFamily="2" charset="2"/>
              </a:rPr>
              <a:t>OpenSource</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ຈຶ່ງສາມາດນໍາມາໃຊ້ງານໄດ້ແບບຟຣີໆ. </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4" name="TextBox 3">
            <a:extLst>
              <a:ext uri="{FF2B5EF4-FFF2-40B4-BE49-F238E27FC236}">
                <a16:creationId xmlns:a16="http://schemas.microsoft.com/office/drawing/2014/main" id="{C3149DDA-A4D7-4943-809B-DFE2AAFDE7E3}"/>
              </a:ext>
            </a:extLst>
          </p:cNvPr>
          <p:cNvSpPr txBox="1"/>
          <p:nvPr/>
        </p:nvSpPr>
        <p:spPr>
          <a:xfrm>
            <a:off x="2818907" y="2174863"/>
            <a:ext cx="3277093" cy="750975"/>
          </a:xfrm>
          <a:prstGeom prst="rect">
            <a:avLst/>
          </a:prstGeom>
          <a:noFill/>
        </p:spPr>
        <p:txBody>
          <a:bodyPr wrap="square">
            <a:spAutoFit/>
          </a:bodyPr>
          <a:lstStyle>
            <a:defPPr>
              <a:defRPr lang="en-US"/>
            </a:defPPr>
            <a:lvl1pPr marL="857250" marR="0" indent="-342900" algn="just">
              <a:lnSpc>
                <a:spcPct val="107000"/>
              </a:lnSpc>
              <a:spcBef>
                <a:spcPts val="0"/>
              </a:spcBef>
              <a:spcAft>
                <a:spcPts val="800"/>
              </a:spcAft>
              <a:buFont typeface="Arial" panose="020B0604020202020204" pitchFamily="34" charset="0"/>
              <a:buChar char="•"/>
              <a:defRPr sz="4000" b="1">
                <a:effectLst/>
                <a:latin typeface="Phetsarath OT" panose="02000500000000000001" pitchFamily="2" charset="2"/>
                <a:ea typeface="Calibri" panose="020F0502020204030204" pitchFamily="34" charset="0"/>
                <a:cs typeface="DokChampa" panose="020B0604020202020204" pitchFamily="34" charset="-34"/>
              </a:defRPr>
            </a:lvl1pPr>
          </a:lstStyle>
          <a:p>
            <a:pPr>
              <a:buFont typeface="Wingdings" panose="05000000000000000000" pitchFamily="2" charset="2"/>
              <a:buChar char="v"/>
            </a:pPr>
            <a:r>
              <a:rPr lang="lo-LA" dirty="0"/>
              <a:t> </a:t>
            </a:r>
            <a:r>
              <a:rPr lang="en-US" dirty="0"/>
              <a:t>Node </a:t>
            </a:r>
            <a:r>
              <a:rPr lang="en-US" dirty="0" err="1"/>
              <a:t>js</a:t>
            </a:r>
            <a:endParaRPr lang="en-US" dirty="0"/>
          </a:p>
        </p:txBody>
      </p:sp>
      <p:sp>
        <p:nvSpPr>
          <p:cNvPr id="5" name="TextBox 4">
            <a:extLst>
              <a:ext uri="{FF2B5EF4-FFF2-40B4-BE49-F238E27FC236}">
                <a16:creationId xmlns:a16="http://schemas.microsoft.com/office/drawing/2014/main" id="{21A42CAC-4182-46C2-837C-3460E0C3C73B}"/>
              </a:ext>
            </a:extLst>
          </p:cNvPr>
          <p:cNvSpPr txBox="1"/>
          <p:nvPr/>
        </p:nvSpPr>
        <p:spPr>
          <a:xfrm>
            <a:off x="350914" y="2980202"/>
            <a:ext cx="12010994" cy="830997"/>
          </a:xfrm>
          <a:prstGeom prst="rect">
            <a:avLst/>
          </a:prstGeom>
          <a:noFill/>
        </p:spPr>
        <p:txBody>
          <a:bodyPr wrap="square">
            <a:spAutoFit/>
          </a:bodyPr>
          <a:lstStyle/>
          <a:p>
            <a:r>
              <a:rPr lang="en-US" sz="2400" b="1"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Node.js</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ແມ່ນສະພາບແວດລ້ອມການທຳງານຂອງພາສາ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ຢູ່ນອກ </a:t>
            </a:r>
            <a:r>
              <a:rPr lang="en-US" sz="2400" dirty="0" err="1">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webbrowser</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ທີ່ທໍາງານດ້ວຍ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V8.</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DC0312C8-6198-4F45-91FC-6A2359EFA9A4}"/>
              </a:ext>
            </a:extLst>
          </p:cNvPr>
          <p:cNvSpPr txBox="1"/>
          <p:nvPr/>
        </p:nvSpPr>
        <p:spPr>
          <a:xfrm>
            <a:off x="2483651" y="3688949"/>
            <a:ext cx="6178858" cy="750975"/>
          </a:xfrm>
          <a:prstGeom prst="rect">
            <a:avLst/>
          </a:prstGeom>
          <a:noFill/>
        </p:spPr>
        <p:txBody>
          <a:bodyPr wrap="square">
            <a:spAutoFit/>
          </a:bodyPr>
          <a:lstStyle/>
          <a:p>
            <a:pPr marL="1085850" indent="-571500" algn="just">
              <a:lnSpc>
                <a:spcPct val="107000"/>
              </a:lnSpc>
              <a:spcAft>
                <a:spcPts val="800"/>
              </a:spcAft>
              <a:buFont typeface="Wingdings" panose="05000000000000000000" pitchFamily="2" charset="2"/>
              <a:buChar char="v"/>
            </a:pPr>
            <a:r>
              <a:rPr lang="lo-LA" sz="4000" b="1" dirty="0">
                <a:latin typeface="Phetsarath OT" panose="02000500000000000001" pitchFamily="2" charset="2"/>
                <a:cs typeface="DokChampa" panose="020B0604020202020204" pitchFamily="34" charset="-34"/>
              </a:rPr>
              <a:t> </a:t>
            </a:r>
            <a:r>
              <a:rPr lang="en-US" sz="4000" b="1" dirty="0" err="1">
                <a:latin typeface="Phetsarath OT" panose="02000500000000000001" pitchFamily="2" charset="2"/>
                <a:cs typeface="DokChampa" panose="020B0604020202020204" pitchFamily="34" charset="-34"/>
              </a:rPr>
              <a:t>JavaScrit</a:t>
            </a:r>
            <a:endParaRPr lang="en-US" sz="4000" b="1" dirty="0">
              <a:latin typeface="Phetsarath OT" panose="02000500000000000001" pitchFamily="2" charset="2"/>
              <a:cs typeface="DokChampa" panose="020B0604020202020204" pitchFamily="34" charset="-34"/>
            </a:endParaRPr>
          </a:p>
        </p:txBody>
      </p:sp>
      <p:sp>
        <p:nvSpPr>
          <p:cNvPr id="9" name="TextBox 8">
            <a:extLst>
              <a:ext uri="{FF2B5EF4-FFF2-40B4-BE49-F238E27FC236}">
                <a16:creationId xmlns:a16="http://schemas.microsoft.com/office/drawing/2014/main" id="{1F824895-4416-4A2A-AFCB-0DF95146AB03}"/>
              </a:ext>
            </a:extLst>
          </p:cNvPr>
          <p:cNvSpPr txBox="1"/>
          <p:nvPr/>
        </p:nvSpPr>
        <p:spPr>
          <a:xfrm>
            <a:off x="475201" y="4317674"/>
            <a:ext cx="10444333" cy="830997"/>
          </a:xfrm>
          <a:prstGeom prst="rect">
            <a:avLst/>
          </a:prstGeom>
          <a:noFill/>
        </p:spPr>
        <p:txBody>
          <a:bodyPr wrap="square">
            <a:spAutoFit/>
          </a:bodyPr>
          <a:lstStyle/>
          <a:p>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ເປັນພາສາການຂຽນໂປລແກລມທີ່ທໍາງານໃນຝັ່ງຂອງ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Client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ຖືກພັດທະນາແລະປະຕິບັດຕາມຂໍ້ກໍານົດມາດຕະຖານ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ECMAScript; 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ເປັນພາສາລະດັບສູງ.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endParaRPr lang="en-US" sz="2400" dirty="0"/>
          </a:p>
        </p:txBody>
      </p:sp>
      <p:sp>
        <p:nvSpPr>
          <p:cNvPr id="11" name="TextBox 10">
            <a:extLst>
              <a:ext uri="{FF2B5EF4-FFF2-40B4-BE49-F238E27FC236}">
                <a16:creationId xmlns:a16="http://schemas.microsoft.com/office/drawing/2014/main" id="{EC2AFA40-E3E8-4103-8C73-A8E122C338D5}"/>
              </a:ext>
            </a:extLst>
          </p:cNvPr>
          <p:cNvSpPr txBox="1"/>
          <p:nvPr/>
        </p:nvSpPr>
        <p:spPr>
          <a:xfrm>
            <a:off x="3074633" y="5148671"/>
            <a:ext cx="6178858" cy="750975"/>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v"/>
            </a:pPr>
            <a:r>
              <a:rPr lang="en-US" sz="4000" b="1" dirty="0">
                <a:latin typeface="Phetsarath OT" panose="02000500000000000001" pitchFamily="2" charset="2"/>
                <a:cs typeface="DokChampa" panose="020B0604020202020204" pitchFamily="34" charset="-34"/>
              </a:rPr>
              <a:t>Express </a:t>
            </a:r>
            <a:r>
              <a:rPr lang="en-US" sz="4000" b="1" dirty="0" err="1">
                <a:latin typeface="Phetsarath OT" panose="02000500000000000001" pitchFamily="2" charset="2"/>
                <a:cs typeface="DokChampa" panose="020B0604020202020204" pitchFamily="34" charset="-34"/>
              </a:rPr>
              <a:t>js</a:t>
            </a:r>
            <a:endParaRPr lang="en-US" sz="4000" b="1" dirty="0">
              <a:latin typeface="Phetsarath OT" panose="02000500000000000001" pitchFamily="2" charset="2"/>
              <a:cs typeface="DokChampa" panose="020B0604020202020204" pitchFamily="34" charset="-34"/>
            </a:endParaRPr>
          </a:p>
        </p:txBody>
      </p:sp>
      <p:sp>
        <p:nvSpPr>
          <p:cNvPr id="13" name="TextBox 12">
            <a:extLst>
              <a:ext uri="{FF2B5EF4-FFF2-40B4-BE49-F238E27FC236}">
                <a16:creationId xmlns:a16="http://schemas.microsoft.com/office/drawing/2014/main" id="{1ECE088F-17A0-408D-9C37-CF2ECD5C8394}"/>
              </a:ext>
            </a:extLst>
          </p:cNvPr>
          <p:cNvSpPr txBox="1"/>
          <p:nvPr/>
        </p:nvSpPr>
        <p:spPr>
          <a:xfrm>
            <a:off x="136125" y="5807313"/>
            <a:ext cx="12055875" cy="923330"/>
          </a:xfrm>
          <a:prstGeom prst="rect">
            <a:avLst/>
          </a:prstGeom>
          <a:noFill/>
        </p:spPr>
        <p:txBody>
          <a:bodyPr wrap="square">
            <a:spAutoFit/>
          </a:bodyPr>
          <a:lstStyle/>
          <a:p>
            <a:r>
              <a:rPr lang="en-US" sz="18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Express.js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ເປັນ</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Web Application Framework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ສຳລັບທໍາງານບົນ </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Platform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ຂອງ</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Node </a:t>
            </a:r>
            <a:r>
              <a:rPr lang="en-US" sz="18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ເຊິ່ງເປັນເສິເວິບຕົວໜຶ່ງ, ສໍາລັບການພັດທະນາ </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Express </a:t>
            </a:r>
            <a:r>
              <a:rPr lang="en-US" sz="18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ໃນເວັບຈະເວົ້າເຖິງການໃຊ້ </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Routing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ໃນການກຳນົດເສັ້ນທາງຂອງລະບົບ ເເລະ </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Middleware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ການຮັບສົ່ງຂໍ້ມູນຂອງລະບົບ ໃຊ້ຂຽນໃນຮູບແບບ </a:t>
            </a:r>
            <a:r>
              <a:rPr lang="en-US" sz="18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mvc</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ໃນການເຊື່ອມຕໍ່ກັບຖ່ານຂໍ້ມູນໃນ </a:t>
            </a:r>
            <a:r>
              <a:rPr lang="en-US" sz="18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MySql</a:t>
            </a:r>
            <a:r>
              <a:rPr lang="en-US" sz="18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a:t>
            </a:r>
            <a:endParaRPr lang="en-US" dirty="0"/>
          </a:p>
        </p:txBody>
      </p:sp>
    </p:spTree>
    <p:extLst>
      <p:ext uri="{BB962C8B-B14F-4D97-AF65-F5344CB8AC3E}">
        <p14:creationId xmlns:p14="http://schemas.microsoft.com/office/powerpoint/2010/main" val="3519699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9"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94A97-C5DB-46A9-ABA7-A8CE94722E4D}"/>
              </a:ext>
            </a:extLst>
          </p:cNvPr>
          <p:cNvSpPr txBox="1"/>
          <p:nvPr/>
        </p:nvSpPr>
        <p:spPr>
          <a:xfrm>
            <a:off x="2235775" y="427855"/>
            <a:ext cx="9152467" cy="750975"/>
          </a:xfrm>
          <a:prstGeom prst="rect">
            <a:avLst/>
          </a:prstGeom>
          <a:noFill/>
        </p:spPr>
        <p:txBody>
          <a:bodyPr wrap="square">
            <a:spAutoFit/>
          </a:bodyPr>
          <a:lstStyle>
            <a:defPPr>
              <a:defRPr lang="en-US"/>
            </a:defPPr>
            <a:lvl1pPr marL="857250" marR="0" indent="-342900" algn="just">
              <a:lnSpc>
                <a:spcPct val="107000"/>
              </a:lnSpc>
              <a:spcBef>
                <a:spcPts val="0"/>
              </a:spcBef>
              <a:spcAft>
                <a:spcPts val="800"/>
              </a:spcAft>
              <a:buFont typeface="Arial" panose="020B0604020202020204" pitchFamily="34" charset="0"/>
              <a:buChar char="•"/>
              <a:defRPr sz="4000" b="1">
                <a:effectLst/>
                <a:latin typeface="Phetsarath OT" panose="02000500000000000001" pitchFamily="2" charset="2"/>
                <a:ea typeface="Calibri" panose="020F0502020204030204" pitchFamily="34" charset="0"/>
                <a:cs typeface="DokChampa" panose="020B0604020202020204" pitchFamily="34" charset="-34"/>
              </a:defRPr>
            </a:lvl1pPr>
          </a:lstStyle>
          <a:p>
            <a:pPr>
              <a:buFont typeface="Wingdings" panose="05000000000000000000" pitchFamily="2" charset="2"/>
              <a:buChar char="v"/>
            </a:pPr>
            <a:r>
              <a:rPr lang="lo-LA" dirty="0"/>
              <a:t> </a:t>
            </a:r>
            <a:r>
              <a:rPr lang="en-US" dirty="0"/>
              <a:t>React</a:t>
            </a:r>
          </a:p>
        </p:txBody>
      </p:sp>
      <p:sp>
        <p:nvSpPr>
          <p:cNvPr id="3" name="TextBox 2">
            <a:extLst>
              <a:ext uri="{FF2B5EF4-FFF2-40B4-BE49-F238E27FC236}">
                <a16:creationId xmlns:a16="http://schemas.microsoft.com/office/drawing/2014/main" id="{0FBD3AA6-0F44-467D-8646-94F437E1F057}"/>
              </a:ext>
            </a:extLst>
          </p:cNvPr>
          <p:cNvSpPr txBox="1"/>
          <p:nvPr/>
        </p:nvSpPr>
        <p:spPr>
          <a:xfrm>
            <a:off x="656947" y="1315866"/>
            <a:ext cx="11398928" cy="707886"/>
          </a:xfrm>
          <a:prstGeom prst="rect">
            <a:avLst/>
          </a:prstGeom>
          <a:noFill/>
        </p:spPr>
        <p:txBody>
          <a:bodyPr wrap="square">
            <a:spAutoFit/>
          </a:bodyPr>
          <a:lstStyle/>
          <a:p>
            <a:r>
              <a:rPr lang="en-US" sz="2000" dirty="0">
                <a:latin typeface="Phetsarath OT" panose="02000500000000000001" pitchFamily="2" charset="2"/>
                <a:ea typeface="Phetsarath OT" panose="02000500000000000001" pitchFamily="2" charset="2"/>
                <a:cs typeface="Phetsarath OT" panose="02000500000000000001" pitchFamily="2" charset="2"/>
              </a:rPr>
              <a:t>React </a:t>
            </a:r>
            <a:r>
              <a:rPr lang="lo-LA" sz="2000" dirty="0">
                <a:latin typeface="Phetsarath OT" panose="02000500000000000001" pitchFamily="2" charset="2"/>
                <a:ea typeface="Phetsarath OT" panose="02000500000000000001" pitchFamily="2" charset="2"/>
                <a:cs typeface="Phetsarath OT" panose="02000500000000000001" pitchFamily="2" charset="2"/>
              </a:rPr>
              <a:t>ເປັນພາສາການຂຽນໂປລແກລມທີ່ນິຍົມແລະຖືກນໍາໃຊ້ຢ່າງກວ້າງຂວາງໃນປັດຈຸບັນນັບຕັ້ງແຕ່ເກືອບທຸກນັກພັດທະນາເວັບຫຼືຜູ້ພັດທະນາເຕັມຮູບແບບກໍາລັງໃຊ້ງານ.</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2256523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86F23-0286-43EB-B838-53343FE2BFFC}"/>
              </a:ext>
            </a:extLst>
          </p:cNvPr>
          <p:cNvSpPr txBox="1"/>
          <p:nvPr/>
        </p:nvSpPr>
        <p:spPr>
          <a:xfrm>
            <a:off x="2130641" y="400083"/>
            <a:ext cx="7012619" cy="1323439"/>
          </a:xfrm>
          <a:prstGeom prst="rect">
            <a:avLst/>
          </a:prstGeom>
          <a:noFill/>
        </p:spPr>
        <p:txBody>
          <a:bodyPr wrap="square">
            <a:spAutoFit/>
          </a:bodyPr>
          <a:lstStyle/>
          <a:p>
            <a:pPr marL="285750" indent="-285750">
              <a:buFont typeface="Wingdings" panose="05000000000000000000" pitchFamily="2" charset="2"/>
              <a:buChar char="v"/>
            </a:pPr>
            <a:r>
              <a:rPr lang="lo-LA" sz="4000" b="1" dirty="0">
                <a:solidFill>
                  <a:schemeClr val="tx1"/>
                </a:solidFill>
                <a:latin typeface="Phetsarath OT" panose="02000500000000000001" pitchFamily="2" charset="2"/>
                <a:ea typeface="Phetsarath OT" panose="02000500000000000001" pitchFamily="2" charset="2"/>
                <a:cs typeface="Phetsarath OT" panose="02000500000000000001" pitchFamily="2" charset="2"/>
              </a:rPr>
              <a:t>ທົບທວນບົດຄົ້ນຄ້ວາທີ່ກ່ຽວຂ້ອງ.</a:t>
            </a:r>
            <a:br>
              <a:rPr lang="en-US" sz="4000" dirty="0">
                <a:latin typeface="Phetsarath OT" panose="02000500000000000001" pitchFamily="2" charset="2"/>
                <a:ea typeface="Phetsarath OT" panose="02000500000000000001" pitchFamily="2" charset="2"/>
                <a:cs typeface="Phetsarath OT" panose="02000500000000000001" pitchFamily="2" charset="2"/>
              </a:rPr>
            </a:br>
            <a:endParaRPr lang="en-US" sz="4000" dirty="0"/>
          </a:p>
        </p:txBody>
      </p:sp>
      <p:sp>
        <p:nvSpPr>
          <p:cNvPr id="7" name="TextBox 6">
            <a:extLst>
              <a:ext uri="{FF2B5EF4-FFF2-40B4-BE49-F238E27FC236}">
                <a16:creationId xmlns:a16="http://schemas.microsoft.com/office/drawing/2014/main" id="{9F35632A-B63D-41C6-B1BF-1613D65D82F4}"/>
              </a:ext>
            </a:extLst>
          </p:cNvPr>
          <p:cNvSpPr txBox="1"/>
          <p:nvPr/>
        </p:nvSpPr>
        <p:spPr>
          <a:xfrm>
            <a:off x="257453" y="1133695"/>
            <a:ext cx="11017188" cy="830997"/>
          </a:xfrm>
          <a:prstGeom prst="rect">
            <a:avLst/>
          </a:prstGeom>
          <a:noFill/>
        </p:spPr>
        <p:txBody>
          <a:bodyPr wrap="square">
            <a:spAutoFit/>
          </a:bodyPr>
          <a:lstStyle/>
          <a:p>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ບັນຫາການຈັດການດ້ານການຂາຍ ເປັນບັນຫາໜຶ່ງເຊິ່ງໄດ້ຮັບຄວາມສົນໃຈຕໍ່ນັກຄົ້ນຄ້ວາທັງດ້ານສາຍວິທະຍາສາດທໍາມະຊາດ ແລະ ສາຍວິທະຍາສາດສັງຄົມ. </a:t>
            </a:r>
            <a:endParaRPr lang="en-US" sz="2400" dirty="0"/>
          </a:p>
        </p:txBody>
      </p:sp>
      <p:sp>
        <p:nvSpPr>
          <p:cNvPr id="8" name="TextBox 7">
            <a:extLst>
              <a:ext uri="{FF2B5EF4-FFF2-40B4-BE49-F238E27FC236}">
                <a16:creationId xmlns:a16="http://schemas.microsoft.com/office/drawing/2014/main" id="{22142471-5ED4-4272-A97F-CBC0AEC19083}"/>
              </a:ext>
            </a:extLst>
          </p:cNvPr>
          <p:cNvSpPr txBox="1"/>
          <p:nvPr/>
        </p:nvSpPr>
        <p:spPr>
          <a:xfrm>
            <a:off x="-349106" y="2054677"/>
            <a:ext cx="11768666" cy="523220"/>
          </a:xfrm>
          <a:prstGeom prst="rect">
            <a:avLst/>
          </a:prstGeom>
          <a:noFill/>
        </p:spPr>
        <p:txBody>
          <a:bodyPr wrap="square">
            <a:spAutoFit/>
          </a:bodyPr>
          <a:lstStyle/>
          <a:p>
            <a:r>
              <a:rPr lang="en-US" sz="2800" dirty="0">
                <a:effectLst/>
                <a:latin typeface="Phetsarath OT" panose="02000500000000000001" pitchFamily="2" charset="2"/>
              </a:rPr>
              <a:t>	Website </a:t>
            </a:r>
            <a:r>
              <a:rPr lang="lo-LA" sz="2800" dirty="0">
                <a:effectLst/>
                <a:cs typeface="Phetsarath OT" panose="02000500000000000001" pitchFamily="2" charset="2"/>
              </a:rPr>
              <a:t>ປະກອບມີ </a:t>
            </a:r>
            <a:r>
              <a:rPr lang="en-US" sz="2800" dirty="0">
                <a:effectLst/>
                <a:latin typeface="Phetsarath OT" panose="02000500000000000001" pitchFamily="2" charset="2"/>
              </a:rPr>
              <a:t>6</a:t>
            </a:r>
            <a:r>
              <a:rPr lang="lo-LA" sz="2800" dirty="0">
                <a:effectLst/>
                <a:cs typeface="Phetsarath OT" panose="02000500000000000001" pitchFamily="2" charset="2"/>
              </a:rPr>
              <a:t> ໜ້າວຽກຫຼັກຄື</a:t>
            </a:r>
          </a:p>
        </p:txBody>
      </p:sp>
      <p:sp>
        <p:nvSpPr>
          <p:cNvPr id="10" name="TextBox 9">
            <a:extLst>
              <a:ext uri="{FF2B5EF4-FFF2-40B4-BE49-F238E27FC236}">
                <a16:creationId xmlns:a16="http://schemas.microsoft.com/office/drawing/2014/main" id="{B1969863-4AF1-444F-973C-49A47D55F9C6}"/>
              </a:ext>
            </a:extLst>
          </p:cNvPr>
          <p:cNvSpPr txBox="1"/>
          <p:nvPr/>
        </p:nvSpPr>
        <p:spPr>
          <a:xfrm>
            <a:off x="632534" y="2698304"/>
            <a:ext cx="6094520" cy="2308324"/>
          </a:xfrm>
          <a:prstGeom prst="rect">
            <a:avLst/>
          </a:prstGeom>
          <a:noFill/>
        </p:spPr>
        <p:txBody>
          <a:bodyPr wrap="square">
            <a:spAutoFit/>
          </a:bodyPr>
          <a:lstStyle/>
          <a:p>
            <a:pPr marL="285750" indent="-285750">
              <a:buFont typeface="Wingdings" panose="05000000000000000000" pitchFamily="2" charset="2"/>
              <a:buChar char="Ø"/>
            </a:pPr>
            <a:r>
              <a:rPr lang="lo-LA" sz="2400" dirty="0">
                <a:effectLst/>
                <a:cs typeface="Phetsarath OT" panose="02000500000000000001" pitchFamily="2" charset="2"/>
              </a:rPr>
              <a:t>ຈັດການຂໍ້ມູນພື້ນຖານ</a:t>
            </a:r>
            <a:endParaRPr lang="lo-LA" sz="2400" dirty="0">
              <a:effectLst/>
              <a:latin typeface="Phetsarath OT" panose="02000500000000000001" pitchFamily="2" charset="2"/>
            </a:endParaRPr>
          </a:p>
          <a:p>
            <a:pPr marL="285750" indent="-285750">
              <a:buFont typeface="Wingdings" panose="05000000000000000000" pitchFamily="2" charset="2"/>
              <a:buChar char="Ø"/>
            </a:pPr>
            <a:r>
              <a:rPr lang="lo-LA" sz="2400" dirty="0">
                <a:effectLst/>
                <a:cs typeface="Phetsarath OT" panose="02000500000000000001" pitchFamily="2" charset="2"/>
              </a:rPr>
              <a:t> ສັ່ງຊື້ສິນຄ້າເຂົ້າຮ</a:t>
            </a:r>
            <a:r>
              <a:rPr lang="lo-LA" sz="2400" dirty="0">
                <a:cs typeface="Phetsarath OT" panose="02000500000000000001" pitchFamily="2" charset="2"/>
              </a:rPr>
              <a:t>້</a:t>
            </a:r>
            <a:r>
              <a:rPr lang="lo-LA" sz="2400" dirty="0">
                <a:effectLst/>
                <a:cs typeface="Phetsarath OT" panose="02000500000000000001" pitchFamily="2" charset="2"/>
              </a:rPr>
              <a:t>ານ</a:t>
            </a:r>
            <a:endParaRPr lang="lo-LA" sz="2400" dirty="0">
              <a:effectLst/>
              <a:latin typeface="Phetsarath OT" panose="02000500000000000001" pitchFamily="2" charset="2"/>
            </a:endParaRPr>
          </a:p>
          <a:p>
            <a:pPr marL="285750" indent="-285750">
              <a:buFont typeface="Wingdings" panose="05000000000000000000" pitchFamily="2" charset="2"/>
              <a:buChar char="Ø"/>
            </a:pPr>
            <a:r>
              <a:rPr lang="en-US" sz="2400" dirty="0">
                <a:effectLst/>
                <a:latin typeface="Phetsarath OT" panose="02000500000000000001" pitchFamily="2" charset="2"/>
              </a:rPr>
              <a:t> </a:t>
            </a:r>
            <a:r>
              <a:rPr lang="lo-LA" sz="2400" dirty="0">
                <a:effectLst/>
                <a:cs typeface="Phetsarath OT" panose="02000500000000000001" pitchFamily="2" charset="2"/>
              </a:rPr>
              <a:t>ສະໝັກສະມາຊິກ</a:t>
            </a:r>
            <a:endParaRPr lang="lo-LA" sz="2400" dirty="0">
              <a:effectLst/>
              <a:latin typeface="Phetsarath OT" panose="02000500000000000001" pitchFamily="2" charset="2"/>
            </a:endParaRPr>
          </a:p>
          <a:p>
            <a:pPr marL="285750" indent="-285750">
              <a:buFont typeface="Wingdings" panose="05000000000000000000" pitchFamily="2" charset="2"/>
              <a:buChar char="Ø"/>
            </a:pPr>
            <a:r>
              <a:rPr lang="lo-LA" sz="2400" dirty="0">
                <a:effectLst/>
                <a:cs typeface="Phetsarath OT" panose="02000500000000000001" pitchFamily="2" charset="2"/>
              </a:rPr>
              <a:t> ຂາຍສິນຄ້າ</a:t>
            </a:r>
            <a:endParaRPr lang="lo-LA" sz="2400" dirty="0">
              <a:effectLst/>
              <a:latin typeface="Phetsarath OT" panose="02000500000000000001" pitchFamily="2" charset="2"/>
            </a:endParaRPr>
          </a:p>
          <a:p>
            <a:pPr marL="285750" indent="-285750">
              <a:buFont typeface="Wingdings" panose="05000000000000000000" pitchFamily="2" charset="2"/>
              <a:buChar char="Ø"/>
            </a:pPr>
            <a:r>
              <a:rPr lang="lo-LA" sz="2400" dirty="0">
                <a:effectLst/>
                <a:cs typeface="Phetsarath OT" panose="02000500000000000001" pitchFamily="2" charset="2"/>
              </a:rPr>
              <a:t>ຄົ້ນຫາຂໍ້ມູນ </a:t>
            </a:r>
          </a:p>
          <a:p>
            <a:pPr marL="285750" indent="-285750">
              <a:buFont typeface="Wingdings" panose="05000000000000000000" pitchFamily="2" charset="2"/>
              <a:buChar char="Ø"/>
            </a:pPr>
            <a:r>
              <a:rPr lang="lo-LA" sz="2400" dirty="0">
                <a:effectLst/>
                <a:cs typeface="Phetsarath OT" panose="02000500000000000001" pitchFamily="2" charset="2"/>
              </a:rPr>
              <a:t>ລາຍງານ</a:t>
            </a:r>
            <a:endParaRPr lang="en-US" sz="2400" dirty="0"/>
          </a:p>
        </p:txBody>
      </p:sp>
    </p:spTree>
    <p:extLst>
      <p:ext uri="{BB962C8B-B14F-4D97-AF65-F5344CB8AC3E}">
        <p14:creationId xmlns:p14="http://schemas.microsoft.com/office/powerpoint/2010/main" val="339370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200AC-3D57-4AF3-BA56-7AD62E63D27E}"/>
              </a:ext>
            </a:extLst>
          </p:cNvPr>
          <p:cNvSpPr txBox="1"/>
          <p:nvPr/>
        </p:nvSpPr>
        <p:spPr>
          <a:xfrm>
            <a:off x="3544409" y="441210"/>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20004" pitchFamily="2" charset="0"/>
              </a:rPr>
              <a:t>ວີທີດຳເນີນການຄົ້ນຄ້ວາ</a:t>
            </a:r>
            <a:endParaRPr lang="en-US" sz="4000" dirty="0"/>
          </a:p>
        </p:txBody>
      </p:sp>
      <p:sp>
        <p:nvSpPr>
          <p:cNvPr id="5" name="TextBox 4">
            <a:extLst>
              <a:ext uri="{FF2B5EF4-FFF2-40B4-BE49-F238E27FC236}">
                <a16:creationId xmlns:a16="http://schemas.microsoft.com/office/drawing/2014/main" id="{EED7275F-E90A-4E06-8BC6-0BA249344BB6}"/>
              </a:ext>
            </a:extLst>
          </p:cNvPr>
          <p:cNvSpPr txBox="1"/>
          <p:nvPr/>
        </p:nvSpPr>
        <p:spPr>
          <a:xfrm>
            <a:off x="177553" y="1300284"/>
            <a:ext cx="10830758" cy="830997"/>
          </a:xfrm>
          <a:prstGeom prst="rect">
            <a:avLst/>
          </a:prstGeom>
          <a:noFill/>
        </p:spPr>
        <p:txBody>
          <a:bodyPr wrap="square">
            <a:spAutoFit/>
          </a:bodyPr>
          <a:lstStyle/>
          <a:p>
            <a:r>
              <a:rPr lang="en-US" sz="2400" dirty="0">
                <a:latin typeface="Phetsarath OT" panose="02000500000000020004" pitchFamily="2" charset="0"/>
                <a:cs typeface="Phetsarath OT" panose="02000500000000020004" pitchFamily="2" charset="0"/>
              </a:rPr>
              <a:t>	</a:t>
            </a:r>
            <a:r>
              <a:rPr lang="lo-LA" sz="2400" dirty="0">
                <a:effectLst/>
                <a:latin typeface="Phetsarath OT" panose="02000500000000020004" pitchFamily="2" charset="0"/>
                <a:cs typeface="Phetsarath OT" panose="02000500000000020004" pitchFamily="2" charset="0"/>
              </a:rPr>
              <a:t>ຂັ້ນຕອນ ແລະ ການດຳເນີນການໂຄງການໂດຍຫຼັກໆແລ້ວພວກຂ້າພະເຈົ້າໄດ້ອີ່່ງໃສ່ຕາມວົງຈອນການພັດທະນາລະບົບຂອງ </a:t>
            </a:r>
            <a:r>
              <a:rPr lang="en-US" sz="2400" dirty="0">
                <a:effectLst/>
                <a:latin typeface="Phetsarath OT" panose="02000500000000020004" pitchFamily="2" charset="0"/>
                <a:cs typeface="Phetsarath OT" panose="02000500000000020004" pitchFamily="2" charset="0"/>
              </a:rPr>
              <a:t>SDLC (System Development Life Cycle) </a:t>
            </a:r>
            <a:r>
              <a:rPr lang="lo-LA" sz="2400" dirty="0">
                <a:effectLst/>
                <a:latin typeface="Phetsarath OT" panose="02000500000000020004" pitchFamily="2" charset="0"/>
                <a:cs typeface="Phetsarath OT" panose="02000500000000020004" pitchFamily="2" charset="0"/>
              </a:rPr>
              <a:t>ດັ່ງລຸ່ມນີ້</a:t>
            </a:r>
            <a:r>
              <a:rPr lang="en-US" sz="2400" dirty="0">
                <a:effectLst/>
                <a:latin typeface="Phetsarath OT" panose="02000500000000020004" pitchFamily="2" charset="0"/>
                <a:cs typeface="Phetsarath OT" panose="02000500000000020004" pitchFamily="2" charset="0"/>
              </a:rPr>
              <a:t>:</a:t>
            </a:r>
            <a:endParaRPr lang="en-US" sz="2400" dirty="0"/>
          </a:p>
        </p:txBody>
      </p:sp>
      <p:sp>
        <p:nvSpPr>
          <p:cNvPr id="7" name="TextBox 6">
            <a:extLst>
              <a:ext uri="{FF2B5EF4-FFF2-40B4-BE49-F238E27FC236}">
                <a16:creationId xmlns:a16="http://schemas.microsoft.com/office/drawing/2014/main" id="{72135843-5106-4A40-991B-CB820D86E6BC}"/>
              </a:ext>
            </a:extLst>
          </p:cNvPr>
          <p:cNvSpPr txBox="1"/>
          <p:nvPr/>
        </p:nvSpPr>
        <p:spPr>
          <a:xfrm>
            <a:off x="344006" y="2459504"/>
            <a:ext cx="4458811" cy="1938992"/>
          </a:xfrm>
          <a:prstGeom prst="rect">
            <a:avLst/>
          </a:prstGeom>
          <a:noFill/>
        </p:spPr>
        <p:txBody>
          <a:bodyPr wrap="square">
            <a:spAutoFit/>
          </a:bodyPr>
          <a:lstStyle/>
          <a:p>
            <a:pPr marL="342900" indent="-342900">
              <a:buFont typeface="Wingdings" panose="05000000000000000000" pitchFamily="2" charset="2"/>
              <a:buChar char="Ø"/>
            </a:pPr>
            <a:r>
              <a:rPr lang="lo-LA" sz="2400" dirty="0">
                <a:effectLst/>
                <a:latin typeface="Calibri" panose="020F0502020204030204" pitchFamily="34" charset="0"/>
                <a:ea typeface="Calibri" panose="020F0502020204030204" pitchFamily="34" charset="0"/>
                <a:cs typeface="Phetsarath OT" panose="02000500000000020004" pitchFamily="2" charset="0"/>
              </a:rPr>
              <a:t>ໄລຍະການວາງແຜນໂຄງການ</a:t>
            </a:r>
            <a:endParaRPr lang="en-US" sz="2400" dirty="0">
              <a:effectLst/>
              <a:latin typeface="Calibri" panose="020F0502020204030204" pitchFamily="34" charset="0"/>
              <a:ea typeface="Calibri" panose="020F0502020204030204" pitchFamily="34" charset="0"/>
              <a:cs typeface="Phetsarath OT" panose="02000500000000020004" pitchFamily="2" charset="0"/>
            </a:endParaRPr>
          </a:p>
          <a:p>
            <a:pPr marL="342900" indent="-342900">
              <a:buFont typeface="Wingdings" panose="05000000000000000000" pitchFamily="2" charset="2"/>
              <a:buChar char="Ø"/>
            </a:pPr>
            <a:r>
              <a:rPr lang="lo-LA" sz="2400" dirty="0">
                <a:latin typeface="Phetsarath OT" panose="02000500000000020004" pitchFamily="2" charset="0"/>
                <a:cs typeface="Phetsarath OT" panose="02000500000000020004" pitchFamily="2" charset="0"/>
              </a:rPr>
              <a:t>ໄລຍະກາານວິເຄາະ</a:t>
            </a:r>
            <a:endParaRPr lang="en-US" sz="2400" dirty="0">
              <a:latin typeface="Phetsarath OT" panose="02000500000000020004" pitchFamily="2" charset="0"/>
              <a:cs typeface="Phetsarath OT" panose="02000500000000020004" pitchFamily="2" charset="0"/>
            </a:endParaRPr>
          </a:p>
          <a:p>
            <a:pPr marL="285750" indent="-285750">
              <a:buFont typeface="Wingdings" panose="05000000000000000000" pitchFamily="2" charset="2"/>
              <a:buChar char="Ø"/>
            </a:pPr>
            <a:r>
              <a:rPr lang="lo-LA" sz="2400" dirty="0">
                <a:effectLst/>
                <a:cs typeface="Phetsarath OT" panose="02000500000000020004" pitchFamily="2" charset="0"/>
              </a:rPr>
              <a:t> ໄລຍະການອອກແບບ</a:t>
            </a:r>
            <a:endParaRPr lang="en-US" sz="2400" dirty="0">
              <a:effectLst/>
              <a:latin typeface="Phetsarath OT" panose="02000500000000020004" pitchFamily="2" charset="0"/>
              <a:cs typeface="Phetsarath OT" panose="02000500000000020004" pitchFamily="2" charset="0"/>
            </a:endParaRPr>
          </a:p>
          <a:p>
            <a:pPr marL="285750" indent="-285750">
              <a:buFont typeface="Wingdings" panose="05000000000000000000" pitchFamily="2" charset="2"/>
              <a:buChar char="Ø"/>
            </a:pPr>
            <a:r>
              <a:rPr lang="lo-LA" sz="2400" dirty="0">
                <a:effectLst/>
                <a:latin typeface="Calibri" panose="020F0502020204030204" pitchFamily="34" charset="0"/>
                <a:ea typeface="Calibri" panose="020F0502020204030204" pitchFamily="34" charset="0"/>
                <a:cs typeface="Phetsarath OT" panose="02000500000000020004" pitchFamily="2" charset="0"/>
              </a:rPr>
              <a:t>ໄລຍະການພັດທະນາ ແລະ ຕິດຕັ້ງ</a:t>
            </a:r>
            <a:endParaRPr lang="en-US" sz="2400" dirty="0">
              <a:latin typeface="Phetsarath OT" panose="02000500000000020004" pitchFamily="2" charset="0"/>
              <a:cs typeface="Phetsarath OT" panose="02000500000000020004" pitchFamily="2" charset="0"/>
            </a:endParaRPr>
          </a:p>
          <a:p>
            <a:pPr marL="285750" indent="-285750">
              <a:buFont typeface="Wingdings" panose="05000000000000000000" pitchFamily="2" charset="2"/>
              <a:buChar char="Ø"/>
            </a:pPr>
            <a:r>
              <a:rPr lang="lo-LA" sz="2400" dirty="0">
                <a:effectLst/>
                <a:cs typeface="Phetsarath OT" panose="02000500000000020004" pitchFamily="2" charset="0"/>
              </a:rPr>
              <a:t>ໄລຍະການທິດສອບ ແລະ ການຳໃຊ້ </a:t>
            </a:r>
            <a:endParaRPr lang="en-US" sz="2400" dirty="0">
              <a:effectLst/>
              <a:latin typeface="Phetsarath OT" panose="02000500000000020004" pitchFamily="2" charset="0"/>
              <a:cs typeface="Phetsarath OT" panose="02000500000000020004" pitchFamily="2" charset="0"/>
            </a:endParaRPr>
          </a:p>
        </p:txBody>
      </p:sp>
      <p:pic>
        <p:nvPicPr>
          <p:cNvPr id="8" name="Content Placeholder 4">
            <a:extLst>
              <a:ext uri="{FF2B5EF4-FFF2-40B4-BE49-F238E27FC236}">
                <a16:creationId xmlns:a16="http://schemas.microsoft.com/office/drawing/2014/main" id="{599BB21D-2431-4DF5-8A0B-9E206F5F1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034" y="2463987"/>
            <a:ext cx="4820575" cy="3869018"/>
          </a:xfrm>
          <a:prstGeom prst="rect">
            <a:avLst/>
          </a:prstGeom>
        </p:spPr>
      </p:pic>
    </p:spTree>
    <p:extLst>
      <p:ext uri="{BB962C8B-B14F-4D97-AF65-F5344CB8AC3E}">
        <p14:creationId xmlns:p14="http://schemas.microsoft.com/office/powerpoint/2010/main" val="4124319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3E6B-B15F-4AF3-B6F4-BC702BE7ABC5}"/>
              </a:ext>
            </a:extLst>
          </p:cNvPr>
          <p:cNvSpPr txBox="1"/>
          <p:nvPr/>
        </p:nvSpPr>
        <p:spPr>
          <a:xfrm>
            <a:off x="0" y="1415963"/>
            <a:ext cx="12020365" cy="830997"/>
          </a:xfrm>
          <a:prstGeom prst="rect">
            <a:avLst/>
          </a:prstGeom>
          <a:noFill/>
        </p:spPr>
        <p:txBody>
          <a:bodyPr wrap="square">
            <a:spAutoFit/>
          </a:bodyPr>
          <a:lstStyle/>
          <a:p>
            <a:r>
              <a:rPr lang="en-US" sz="2400" kern="0" dirty="0">
                <a:latin typeface="Phetsarath OT" panose="02000500000000020004" pitchFamily="2" charset="0"/>
                <a:ea typeface="PMingLiU" panose="02020500000000000000" pitchFamily="18" charset="-120"/>
                <a:cs typeface="Phetsarath OT" panose="02000500000000020004" pitchFamily="2" charset="0"/>
              </a:rPr>
              <a:t>   </a:t>
            </a:r>
            <a:r>
              <a:rPr lang="lo-LA" sz="2400" kern="0" dirty="0">
                <a:effectLst/>
                <a:latin typeface="Phetsarath OT" panose="02000500000000020004" pitchFamily="2" charset="0"/>
                <a:ea typeface="PMingLiU" panose="02020500000000000000" pitchFamily="18" charset="-120"/>
                <a:cs typeface="Phetsarath OT" panose="02000500000000020004" pitchFamily="2" charset="0"/>
              </a:rPr>
              <a:t>ສະຖານທີ່ໃນການສຶກສາຄົ້ນຄວ້າຂອງພວກເຮົາແມ່ນໄດ້ດຳເນີນການຄົ້ນຄວ້າຢູ່ ຫໍສະໝຸດພາກວິທະຍາສາດຄອມພິວເຕີ, ຄະນະວິທະຍາສາດທຳມະຊາດ, ມະຫາວິທະຍາໄລແຫ່ງຊາດ</a:t>
            </a:r>
            <a:r>
              <a:rPr lang="en-US" sz="2400" kern="0" dirty="0">
                <a:effectLst/>
                <a:latin typeface="Phetsarath OT" panose="02000500000000020004" pitchFamily="2" charset="0"/>
                <a:ea typeface="PMingLiU" panose="02020500000000000000" pitchFamily="18" charset="-120"/>
                <a:cs typeface="Phetsarath OT" panose="02000500000000020004" pitchFamily="2" charset="0"/>
              </a:rPr>
              <a:t>.</a:t>
            </a:r>
            <a:r>
              <a:rPr lang="lo-LA" sz="2400" kern="0" dirty="0">
                <a:effectLst/>
                <a:latin typeface="Phetsarath OT" panose="02000500000000020004" pitchFamily="2" charset="0"/>
                <a:ea typeface="PMingLiU" panose="02020500000000000000" pitchFamily="18" charset="-120"/>
                <a:cs typeface="Phetsarath OT" panose="02000500000000020004" pitchFamily="2" charset="0"/>
              </a:rPr>
              <a:t> </a:t>
            </a:r>
            <a:endParaRPr lang="en-US" sz="2400" dirty="0">
              <a:latin typeface="Phetsarath OT" panose="02000500000000020004" pitchFamily="2" charset="0"/>
              <a:cs typeface="Phetsarath OT" panose="02000500000000020004" pitchFamily="2" charset="0"/>
            </a:endParaRPr>
          </a:p>
        </p:txBody>
      </p:sp>
      <p:sp>
        <p:nvSpPr>
          <p:cNvPr id="5" name="TextBox 4">
            <a:extLst>
              <a:ext uri="{FF2B5EF4-FFF2-40B4-BE49-F238E27FC236}">
                <a16:creationId xmlns:a16="http://schemas.microsoft.com/office/drawing/2014/main" id="{D3C5DA04-5158-40DB-9CCA-77BCB51C2C48}"/>
              </a:ext>
            </a:extLst>
          </p:cNvPr>
          <p:cNvSpPr txBox="1"/>
          <p:nvPr/>
        </p:nvSpPr>
        <p:spPr>
          <a:xfrm>
            <a:off x="2301536" y="494476"/>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20004" pitchFamily="2" charset="0"/>
              </a:rPr>
              <a:t>ສະຖານທີ້ໃນການຄົ້ນຄ້ວາ</a:t>
            </a:r>
            <a:endParaRPr lang="en-US" sz="4000" dirty="0"/>
          </a:p>
        </p:txBody>
      </p:sp>
    </p:spTree>
    <p:extLst>
      <p:ext uri="{BB962C8B-B14F-4D97-AF65-F5344CB8AC3E}">
        <p14:creationId xmlns:p14="http://schemas.microsoft.com/office/powerpoint/2010/main" val="226755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165-F2E6-4CD2-B277-6C043A778BBA}"/>
              </a:ext>
            </a:extLst>
          </p:cNvPr>
          <p:cNvSpPr>
            <a:spLocks noGrp="1"/>
          </p:cNvSpPr>
          <p:nvPr>
            <p:ph type="title"/>
          </p:nvPr>
        </p:nvSpPr>
        <p:spPr>
          <a:xfrm>
            <a:off x="1190464" y="793842"/>
            <a:ext cx="8761413" cy="706964"/>
          </a:xfrm>
        </p:spPr>
        <p:txBody>
          <a:bodyPr/>
          <a:lstStyle/>
          <a:p>
            <a:pPr marL="571500" indent="-571500">
              <a:buFont typeface="Wingdings" panose="05000000000000000000" pitchFamily="2" charset="2"/>
              <a:buChar char="v"/>
            </a:pPr>
            <a:r>
              <a:rPr lang="lo-LA" sz="4000" b="1" kern="0" dirty="0">
                <a:effectLst/>
                <a:latin typeface="Phetsarath OT" panose="02000500000000020004" pitchFamily="2" charset="0"/>
                <a:ea typeface="PMingLiU" panose="02020500000000000000" pitchFamily="18" charset="-120"/>
                <a:cs typeface="Phetsarath OT" panose="02000500000000020004" pitchFamily="2" charset="0"/>
              </a:rPr>
              <a:t>ໄລຍະການປະຕິບັດ</a:t>
            </a:r>
            <a:endParaRPr lang="en-US" sz="4000" dirty="0">
              <a:latin typeface="Phetsarath OT" panose="02000500000000020004" pitchFamily="2" charset="0"/>
              <a:cs typeface="Phetsarath OT" panose="02000500000000020004" pitchFamily="2" charset="0"/>
            </a:endParaRPr>
          </a:p>
        </p:txBody>
      </p:sp>
      <p:graphicFrame>
        <p:nvGraphicFramePr>
          <p:cNvPr id="4" name="Table 4">
            <a:extLst>
              <a:ext uri="{FF2B5EF4-FFF2-40B4-BE49-F238E27FC236}">
                <a16:creationId xmlns:a16="http://schemas.microsoft.com/office/drawing/2014/main" id="{E43A3BBC-97D1-4D16-9F92-2679DDA66C67}"/>
              </a:ext>
            </a:extLst>
          </p:cNvPr>
          <p:cNvGraphicFramePr>
            <a:graphicFrameLocks noGrp="1"/>
          </p:cNvGraphicFramePr>
          <p:nvPr>
            <p:ph idx="1"/>
            <p:extLst>
              <p:ext uri="{D42A27DB-BD31-4B8C-83A1-F6EECF244321}">
                <p14:modId xmlns:p14="http://schemas.microsoft.com/office/powerpoint/2010/main" val="1606859590"/>
              </p:ext>
            </p:extLst>
          </p:nvPr>
        </p:nvGraphicFramePr>
        <p:xfrm>
          <a:off x="484093" y="1883780"/>
          <a:ext cx="11223813" cy="5045242"/>
        </p:xfrm>
        <a:graphic>
          <a:graphicData uri="http://schemas.openxmlformats.org/drawingml/2006/table">
            <a:tbl>
              <a:tblPr firstRow="1" bandRow="1">
                <a:tableStyleId>{D7AC3CCA-C797-4891-BE02-D94E43425B78}</a:tableStyleId>
              </a:tblPr>
              <a:tblGrid>
                <a:gridCol w="590727">
                  <a:extLst>
                    <a:ext uri="{9D8B030D-6E8A-4147-A177-3AD203B41FA5}">
                      <a16:colId xmlns:a16="http://schemas.microsoft.com/office/drawing/2014/main" val="3146426444"/>
                    </a:ext>
                  </a:extLst>
                </a:gridCol>
                <a:gridCol w="590727">
                  <a:extLst>
                    <a:ext uri="{9D8B030D-6E8A-4147-A177-3AD203B41FA5}">
                      <a16:colId xmlns:a16="http://schemas.microsoft.com/office/drawing/2014/main" val="2775138467"/>
                    </a:ext>
                  </a:extLst>
                </a:gridCol>
                <a:gridCol w="590727">
                  <a:extLst>
                    <a:ext uri="{9D8B030D-6E8A-4147-A177-3AD203B41FA5}">
                      <a16:colId xmlns:a16="http://schemas.microsoft.com/office/drawing/2014/main" val="3029324020"/>
                    </a:ext>
                  </a:extLst>
                </a:gridCol>
                <a:gridCol w="590727">
                  <a:extLst>
                    <a:ext uri="{9D8B030D-6E8A-4147-A177-3AD203B41FA5}">
                      <a16:colId xmlns:a16="http://schemas.microsoft.com/office/drawing/2014/main" val="51228447"/>
                    </a:ext>
                  </a:extLst>
                </a:gridCol>
                <a:gridCol w="590727">
                  <a:extLst>
                    <a:ext uri="{9D8B030D-6E8A-4147-A177-3AD203B41FA5}">
                      <a16:colId xmlns:a16="http://schemas.microsoft.com/office/drawing/2014/main" val="3356058240"/>
                    </a:ext>
                  </a:extLst>
                </a:gridCol>
                <a:gridCol w="590727">
                  <a:extLst>
                    <a:ext uri="{9D8B030D-6E8A-4147-A177-3AD203B41FA5}">
                      <a16:colId xmlns:a16="http://schemas.microsoft.com/office/drawing/2014/main" val="2338888312"/>
                    </a:ext>
                  </a:extLst>
                </a:gridCol>
                <a:gridCol w="590727">
                  <a:extLst>
                    <a:ext uri="{9D8B030D-6E8A-4147-A177-3AD203B41FA5}">
                      <a16:colId xmlns:a16="http://schemas.microsoft.com/office/drawing/2014/main" val="4273021269"/>
                    </a:ext>
                  </a:extLst>
                </a:gridCol>
                <a:gridCol w="590727">
                  <a:extLst>
                    <a:ext uri="{9D8B030D-6E8A-4147-A177-3AD203B41FA5}">
                      <a16:colId xmlns:a16="http://schemas.microsoft.com/office/drawing/2014/main" val="534902649"/>
                    </a:ext>
                  </a:extLst>
                </a:gridCol>
                <a:gridCol w="590727">
                  <a:extLst>
                    <a:ext uri="{9D8B030D-6E8A-4147-A177-3AD203B41FA5}">
                      <a16:colId xmlns:a16="http://schemas.microsoft.com/office/drawing/2014/main" val="1796885336"/>
                    </a:ext>
                  </a:extLst>
                </a:gridCol>
                <a:gridCol w="590727">
                  <a:extLst>
                    <a:ext uri="{9D8B030D-6E8A-4147-A177-3AD203B41FA5}">
                      <a16:colId xmlns:a16="http://schemas.microsoft.com/office/drawing/2014/main" val="2020126605"/>
                    </a:ext>
                  </a:extLst>
                </a:gridCol>
                <a:gridCol w="590727">
                  <a:extLst>
                    <a:ext uri="{9D8B030D-6E8A-4147-A177-3AD203B41FA5}">
                      <a16:colId xmlns:a16="http://schemas.microsoft.com/office/drawing/2014/main" val="3764980810"/>
                    </a:ext>
                  </a:extLst>
                </a:gridCol>
                <a:gridCol w="590727">
                  <a:extLst>
                    <a:ext uri="{9D8B030D-6E8A-4147-A177-3AD203B41FA5}">
                      <a16:colId xmlns:a16="http://schemas.microsoft.com/office/drawing/2014/main" val="3943448872"/>
                    </a:ext>
                  </a:extLst>
                </a:gridCol>
                <a:gridCol w="590727">
                  <a:extLst>
                    <a:ext uri="{9D8B030D-6E8A-4147-A177-3AD203B41FA5}">
                      <a16:colId xmlns:a16="http://schemas.microsoft.com/office/drawing/2014/main" val="1074368829"/>
                    </a:ext>
                  </a:extLst>
                </a:gridCol>
                <a:gridCol w="590727">
                  <a:extLst>
                    <a:ext uri="{9D8B030D-6E8A-4147-A177-3AD203B41FA5}">
                      <a16:colId xmlns:a16="http://schemas.microsoft.com/office/drawing/2014/main" val="3110911942"/>
                    </a:ext>
                  </a:extLst>
                </a:gridCol>
                <a:gridCol w="590727">
                  <a:extLst>
                    <a:ext uri="{9D8B030D-6E8A-4147-A177-3AD203B41FA5}">
                      <a16:colId xmlns:a16="http://schemas.microsoft.com/office/drawing/2014/main" val="1296267862"/>
                    </a:ext>
                  </a:extLst>
                </a:gridCol>
                <a:gridCol w="590727">
                  <a:extLst>
                    <a:ext uri="{9D8B030D-6E8A-4147-A177-3AD203B41FA5}">
                      <a16:colId xmlns:a16="http://schemas.microsoft.com/office/drawing/2014/main" val="2413679310"/>
                    </a:ext>
                  </a:extLst>
                </a:gridCol>
                <a:gridCol w="590727">
                  <a:extLst>
                    <a:ext uri="{9D8B030D-6E8A-4147-A177-3AD203B41FA5}">
                      <a16:colId xmlns:a16="http://schemas.microsoft.com/office/drawing/2014/main" val="3413646123"/>
                    </a:ext>
                  </a:extLst>
                </a:gridCol>
                <a:gridCol w="590727">
                  <a:extLst>
                    <a:ext uri="{9D8B030D-6E8A-4147-A177-3AD203B41FA5}">
                      <a16:colId xmlns:a16="http://schemas.microsoft.com/office/drawing/2014/main" val="165700516"/>
                    </a:ext>
                  </a:extLst>
                </a:gridCol>
                <a:gridCol w="590727">
                  <a:extLst>
                    <a:ext uri="{9D8B030D-6E8A-4147-A177-3AD203B41FA5}">
                      <a16:colId xmlns:a16="http://schemas.microsoft.com/office/drawing/2014/main" val="1768996752"/>
                    </a:ext>
                  </a:extLst>
                </a:gridCol>
              </a:tblGrid>
              <a:tr h="547261">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t>January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80264">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33449">
                <a:tc>
                  <a:txBody>
                    <a:bodyPr/>
                    <a:lstStyle/>
                    <a:p>
                      <a:pPr algn="ctr"/>
                      <a:r>
                        <a:rPr lang="en-US" b="0" dirty="0"/>
                        <a:t>1</a:t>
                      </a:r>
                    </a:p>
                  </a:txBody>
                  <a:tcPr/>
                </a:tc>
                <a:tc>
                  <a:txBody>
                    <a:bodyPr/>
                    <a:lstStyle/>
                    <a:p>
                      <a:pPr algn="ctr"/>
                      <a:r>
                        <a:rPr lang="lo-LA" sz="1200" b="0" kern="1200" dirty="0">
                          <a:solidFill>
                            <a:schemeClr val="dk1"/>
                          </a:solidFill>
                          <a:effectLst/>
                          <a:latin typeface="+mn-lt"/>
                          <a:ea typeface="+mn-ea"/>
                          <a:cs typeface="+mn-cs"/>
                        </a:rPr>
                        <a:t>ຈັດກຸ່ນແລະເລືອກຫົວຂໍ້</a:t>
                      </a:r>
                      <a:endParaRPr lang="en-US" sz="1200" b="0" dirty="0"/>
                    </a:p>
                  </a:txBody>
                  <a:tcPr/>
                </a:tc>
                <a:tc>
                  <a:txBody>
                    <a:bodyPr/>
                    <a:lstStyle/>
                    <a:p>
                      <a:pPr algn="ctr"/>
                      <a:r>
                        <a:rPr lang="en-US" b="0" dirty="0"/>
                        <a:t>1</a:t>
                      </a:r>
                    </a:p>
                    <a:p>
                      <a:pPr algn="ctr"/>
                      <a:r>
                        <a:rPr lang="lo-LA" b="0" dirty="0"/>
                        <a:t>ອາທິດ</a:t>
                      </a:r>
                      <a:endParaRPr lang="en-US" b="0"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05395">
                <a:tc>
                  <a:txBody>
                    <a:bodyPr/>
                    <a:lstStyle/>
                    <a:p>
                      <a:pPr algn="ctr"/>
                      <a:r>
                        <a:rPr lang="en-US" b="0" dirty="0"/>
                        <a:t>2</a:t>
                      </a:r>
                    </a:p>
                  </a:txBody>
                  <a:tcPr/>
                </a:tc>
                <a:tc>
                  <a:txBody>
                    <a:bodyPr/>
                    <a:lstStyle/>
                    <a:p>
                      <a:pPr marL="0" marR="0" algn="ctr">
                        <a:lnSpc>
                          <a:spcPct val="107000"/>
                        </a:lnSpc>
                        <a:spcBef>
                          <a:spcPts val="0"/>
                        </a:spcBef>
                        <a:spcAft>
                          <a:spcPts val="0"/>
                        </a:spcAft>
                      </a:pPr>
                      <a:r>
                        <a:rPr lang="lo-LA" sz="1200" b="0" dirty="0">
                          <a:effectLst/>
                          <a:latin typeface="Calibri" panose="020F0502020204030204" pitchFamily="34" charset="0"/>
                          <a:ea typeface="Calibri" panose="020F0502020204030204" pitchFamily="34" charset="0"/>
                          <a:cs typeface="Phetsarath OT" panose="02000500000000020004" pitchFamily="2" charset="0"/>
                        </a:rPr>
                        <a:t>ສະເໜີຫົວຂໍ້ແລະສະມາຊິກ</a:t>
                      </a:r>
                      <a:endParaRPr lang="en-US" sz="1200" b="0" dirty="0">
                        <a:effectLst/>
                        <a:latin typeface="Calibri" panose="020F0502020204030204" pitchFamily="34" charset="0"/>
                        <a:ea typeface="Calibri" panose="020F0502020204030204" pitchFamily="34" charset="0"/>
                        <a:cs typeface="DokChampa" panose="020B0604020202020204" pitchFamily="34" charset="-34"/>
                      </a:endParaRPr>
                    </a:p>
                  </a:txBody>
                  <a:tcPr marL="68580" marR="68580" marT="0" marB="0"/>
                </a:tc>
                <a:tc>
                  <a:txBody>
                    <a:bodyPr/>
                    <a:lstStyle/>
                    <a:p>
                      <a:pPr algn="ctr"/>
                      <a:r>
                        <a:rPr lang="lo-LA" b="0" dirty="0"/>
                        <a:t>1</a:t>
                      </a:r>
                    </a:p>
                    <a:p>
                      <a:pPr algn="ctr"/>
                      <a:r>
                        <a:rPr lang="lo-LA" b="0" dirty="0"/>
                        <a:t>ອາທິດ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21349">
                <a:tc>
                  <a:txBody>
                    <a:bodyPr/>
                    <a:lstStyle/>
                    <a:p>
                      <a:pPr algn="ctr"/>
                      <a:r>
                        <a:rPr lang="en-US" b="0" dirty="0"/>
                        <a:t>3</a:t>
                      </a:r>
                    </a:p>
                  </a:txBody>
                  <a:tcPr/>
                </a:tc>
                <a:tc>
                  <a:txBody>
                    <a:bodyPr/>
                    <a:lstStyle/>
                    <a:p>
                      <a:pPr algn="ctr"/>
                      <a:r>
                        <a:rPr lang="lo-LA" sz="1200" b="0" kern="1200" dirty="0">
                          <a:solidFill>
                            <a:schemeClr val="dk1"/>
                          </a:solidFill>
                          <a:effectLst/>
                          <a:latin typeface="+mn-lt"/>
                          <a:ea typeface="+mn-ea"/>
                          <a:cs typeface="+mn-cs"/>
                        </a:rPr>
                        <a:t>ຂຽນບົດສະເໜີໂຄງການ</a:t>
                      </a:r>
                      <a:endParaRPr lang="en-US" sz="1200" b="0" dirty="0"/>
                    </a:p>
                  </a:txBody>
                  <a:tcPr/>
                </a:tc>
                <a:tc>
                  <a:txBody>
                    <a:bodyPr/>
                    <a:lstStyle/>
                    <a:p>
                      <a:pPr algn="ctr"/>
                      <a:r>
                        <a:rPr lang="en-US" b="0" dirty="0"/>
                        <a:t>8</a:t>
                      </a:r>
                      <a:endParaRPr lang="lo-LA" b="0" dirty="0"/>
                    </a:p>
                    <a:p>
                      <a:pPr algn="ctr"/>
                      <a:r>
                        <a:rPr lang="lo-LA" b="0" dirty="0"/>
                        <a:t>ອາ</a:t>
                      </a:r>
                    </a:p>
                    <a:p>
                      <a:pPr algn="ctr"/>
                      <a:r>
                        <a:rPr lang="lo-LA" b="0" dirty="0"/>
                        <a:t>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9" name="Rectangle 8">
            <a:extLst>
              <a:ext uri="{FF2B5EF4-FFF2-40B4-BE49-F238E27FC236}">
                <a16:creationId xmlns:a16="http://schemas.microsoft.com/office/drawing/2014/main" id="{A875AAE1-89E7-4E48-AE96-9F2D01FF6928}"/>
              </a:ext>
            </a:extLst>
          </p:cNvPr>
          <p:cNvSpPr/>
          <p:nvPr/>
        </p:nvSpPr>
        <p:spPr>
          <a:xfrm>
            <a:off x="2277979" y="3866147"/>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C92C0F-B804-4C94-8530-BEC6DB2CC4D9}"/>
              </a:ext>
            </a:extLst>
          </p:cNvPr>
          <p:cNvSpPr/>
          <p:nvPr/>
        </p:nvSpPr>
        <p:spPr>
          <a:xfrm>
            <a:off x="2871537" y="4973053"/>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644AB5-8417-4DE9-887C-03F167C39F33}"/>
              </a:ext>
            </a:extLst>
          </p:cNvPr>
          <p:cNvSpPr/>
          <p:nvPr/>
        </p:nvSpPr>
        <p:spPr>
          <a:xfrm>
            <a:off x="3465095" y="6160168"/>
            <a:ext cx="4684294" cy="272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283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B84511-DDE4-431E-A4BA-835582C73AE4}"/>
              </a:ext>
            </a:extLst>
          </p:cNvPr>
          <p:cNvSpPr txBox="1"/>
          <p:nvPr/>
        </p:nvSpPr>
        <p:spPr>
          <a:xfrm>
            <a:off x="4077068" y="556020"/>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ຄວາມສຳຄັນຂອງບັນຫາ</a:t>
            </a:r>
            <a:endParaRPr lang="en-US" sz="4000" dirty="0"/>
          </a:p>
        </p:txBody>
      </p:sp>
      <p:sp>
        <p:nvSpPr>
          <p:cNvPr id="5" name="Content Placeholder 2">
            <a:extLst>
              <a:ext uri="{FF2B5EF4-FFF2-40B4-BE49-F238E27FC236}">
                <a16:creationId xmlns:a16="http://schemas.microsoft.com/office/drawing/2014/main" id="{537F15FF-5B00-4EED-998B-C32ED55CA6E3}"/>
              </a:ext>
            </a:extLst>
          </p:cNvPr>
          <p:cNvSpPr txBox="1">
            <a:spLocks/>
          </p:cNvSpPr>
          <p:nvPr/>
        </p:nvSpPr>
        <p:spPr>
          <a:xfrm>
            <a:off x="73792" y="1258305"/>
            <a:ext cx="12192000" cy="235911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lo-LA" dirty="0">
                <a:cs typeface="Phetsarath OT" panose="02000500000000000001" pitchFamily="2" charset="2"/>
              </a:rPr>
              <a:t>	ໃນຍຸກແຫ່ງຄວາມກ້າວໜ້າ ທາງດ້ານເທັກໂນໂລຊິຂໍ້ມູນຂ່າວສານ ທີ່ນັບມີການພັດທະນາຢ່າງບໍ່ຢຸດຢັ້ງທຸກບາດກ້າວໃນການດຳລົງຊິວິດຂອງຄົນເຮົາລວ້ມແລ້ວແຕ່ນຳໃຊ້ເທັກໂນໂລຊີ, ບໍ່ວ່າຈະເປັນວິສາຫະກິດ,ທຸລະກິດ ແລະ ອົງກອນຕ່າງໆ.ໄດ້ນຳໃຊ້ເທັກໂນໂລຊິເຂົ້າມາຊ່ວຍ ໃນການເສີມສ້າງປະສິດທິພາບຂອງການເຮັດວຽກເພື່ອເຮັດໃຫ້ການເຮັດວຽກໄວຂື້້ນ.ການນຳໃຊ້ເທັກໂນໂລຊີເຂົ້າມາຊ່ວຍໃນການເສີມສ້າງປະສິດທີພາບຂອງການເຮັວຽກເພືອເຮັດວຽກໄວຂື້ນ.ການນຳໃຊ້ໂປຣແກຣມເຂົ້າມາຊ່ວຍໃຫ້ທຸລະກິດດຳເນີນໄປຢ່າງມີປະສິດທິພາບແລະວອງໄວ.ຮ້ານ ທ້າວ ຕົ້ນສ້ອມແປງຄອມພິວເຕີ ກໍເປັນຮ້ານໜື່ງທີ່ຕ້ອງການນຳໃຊ້ເທັກໂນໂລຊີທີ່ທັນສະໄໜເຂົ້າມາຊ່ວຍແກ້ບັນຫາຕ່າງໆໃນການເຮັດວຽກ.</a:t>
            </a:r>
            <a:endParaRPr lang="en-US" dirty="0"/>
          </a:p>
        </p:txBody>
      </p:sp>
      <p:sp>
        <p:nvSpPr>
          <p:cNvPr id="6" name="TextBox 5">
            <a:extLst>
              <a:ext uri="{FF2B5EF4-FFF2-40B4-BE49-F238E27FC236}">
                <a16:creationId xmlns:a16="http://schemas.microsoft.com/office/drawing/2014/main" id="{08121234-40D7-4AF8-9934-EF05C0BAB9E2}"/>
              </a:ext>
            </a:extLst>
          </p:cNvPr>
          <p:cNvSpPr txBox="1"/>
          <p:nvPr/>
        </p:nvSpPr>
        <p:spPr>
          <a:xfrm>
            <a:off x="118463" y="2687238"/>
            <a:ext cx="11955074" cy="923330"/>
          </a:xfrm>
          <a:prstGeom prst="rect">
            <a:avLst/>
          </a:prstGeom>
          <a:noFill/>
        </p:spPr>
        <p:txBody>
          <a:bodyPr wrap="square">
            <a:spAutoFit/>
          </a:bodyPr>
          <a:lstStyle/>
          <a:p>
            <a:r>
              <a:rPr lang="lo-LA" sz="1800" dirty="0">
                <a:effectLst/>
                <a:cs typeface="Phetsarath OT" panose="02000500000000000001" pitchFamily="2" charset="2"/>
              </a:rPr>
              <a:t>	ຮ້ານ ທ້າວ ຕົ້ນຂາຍເຄື່ອງສ້ອມແປງຄອມພິວເຕີທົ່ວໄປແມ່ນຮ້ານຂາຍເຄື່ອງສ້ອມແປງຄອມພີວເຕີທົ່ວໄປ ທີ່ປະກອບໄປດ້ວຍສີນນຄ້າຫຼາຍໆປະເພດຄື: ເມນບອດ,ໜ່ວຍປະມວນຜົນກາງ (</a:t>
            </a:r>
            <a:r>
              <a:rPr lang="en-US" sz="1800" dirty="0">
                <a:effectLst/>
                <a:latin typeface="Phetsarath OT" panose="02000500000000000001" pitchFamily="2" charset="2"/>
              </a:rPr>
              <a:t>CPU)</a:t>
            </a:r>
            <a:r>
              <a:rPr lang="lo-LA" sz="1800" dirty="0">
                <a:effectLst/>
                <a:cs typeface="Phetsarath OT" panose="02000500000000000001" pitchFamily="2" charset="2"/>
              </a:rPr>
              <a:t>,ໜ່ວຍປະມວນຜົນກາຟິກ (</a:t>
            </a:r>
            <a:r>
              <a:rPr lang="en-US" sz="1800" dirty="0">
                <a:effectLst/>
                <a:latin typeface="Phetsarath OT" panose="02000500000000000001" pitchFamily="2" charset="2"/>
              </a:rPr>
              <a:t>GPU)</a:t>
            </a:r>
            <a:r>
              <a:rPr lang="lo-LA" sz="1800" dirty="0">
                <a:effectLst/>
                <a:cs typeface="Phetsarath OT" panose="02000500000000000001" pitchFamily="2" charset="2"/>
              </a:rPr>
              <a:t>,</a:t>
            </a:r>
            <a:r>
              <a:rPr lang="lo-LA" sz="1800" dirty="0">
                <a:solidFill>
                  <a:srgbClr val="202124"/>
                </a:solidFill>
                <a:effectLst/>
                <a:cs typeface="Phetsarath OT" panose="02000500000000000001" pitchFamily="2" charset="2"/>
              </a:rPr>
              <a:t> ໜ່ວຍຄວາມຈຳການເຂົ້າເຖິງແບບສຸ່ມ (</a:t>
            </a:r>
            <a:r>
              <a:rPr lang="en-US" sz="1800" dirty="0">
                <a:solidFill>
                  <a:srgbClr val="202124"/>
                </a:solidFill>
                <a:effectLst/>
                <a:latin typeface="Phetsarath OT" panose="02000500000000000001" pitchFamily="2" charset="2"/>
              </a:rPr>
              <a:t>RAM)</a:t>
            </a:r>
            <a:r>
              <a:rPr lang="lo-LA" sz="1800" dirty="0">
                <a:solidFill>
                  <a:srgbClr val="202124"/>
                </a:solidFill>
                <a:effectLst/>
                <a:cs typeface="Phetsarath OT" panose="02000500000000000001" pitchFamily="2" charset="2"/>
              </a:rPr>
              <a:t>,</a:t>
            </a:r>
            <a:r>
              <a:rPr lang="lo-LA" sz="1800" dirty="0">
                <a:effectLst/>
                <a:cs typeface="Phetsarath OT" panose="02000500000000000001" pitchFamily="2" charset="2"/>
              </a:rPr>
              <a:t> </a:t>
            </a:r>
            <a:r>
              <a:rPr lang="en-US" sz="1800" dirty="0">
                <a:solidFill>
                  <a:srgbClr val="202124"/>
                </a:solidFill>
                <a:effectLst/>
                <a:latin typeface="Phetsarath OT" panose="02000500000000000001" pitchFamily="2" charset="2"/>
              </a:rPr>
              <a:t>SSD</a:t>
            </a:r>
            <a:r>
              <a:rPr lang="lo-LA" sz="1800" dirty="0">
                <a:solidFill>
                  <a:srgbClr val="202124"/>
                </a:solidFill>
                <a:effectLst/>
                <a:latin typeface="Phetsarath OT" panose="02000500000000000001" pitchFamily="2" charset="2"/>
              </a:rPr>
              <a:t>,</a:t>
            </a:r>
            <a:r>
              <a:rPr lang="en-US" sz="1800" dirty="0">
                <a:solidFill>
                  <a:srgbClr val="202124"/>
                </a:solidFill>
                <a:effectLst/>
                <a:latin typeface="Phetsarath OT" panose="02000500000000000001" pitchFamily="2" charset="2"/>
              </a:rPr>
              <a:t> HDD</a:t>
            </a:r>
            <a:r>
              <a:rPr lang="lo-LA" sz="1800" dirty="0">
                <a:solidFill>
                  <a:srgbClr val="202124"/>
                </a:solidFill>
                <a:effectLst/>
                <a:cs typeface="Phetsarath OT" panose="02000500000000000001" pitchFamily="2" charset="2"/>
              </a:rPr>
              <a:t>,ຂາຍສົ່ງ ແລະ ຂາຍຍ່ອຍເຄື່ອງສອມແປງຄອມພີເຕີ.</a:t>
            </a:r>
            <a:endParaRPr lang="en-US" dirty="0"/>
          </a:p>
        </p:txBody>
      </p:sp>
      <p:sp>
        <p:nvSpPr>
          <p:cNvPr id="7" name="TextBox 6">
            <a:extLst>
              <a:ext uri="{FF2B5EF4-FFF2-40B4-BE49-F238E27FC236}">
                <a16:creationId xmlns:a16="http://schemas.microsoft.com/office/drawing/2014/main" id="{FA79A0FB-AA4A-4DB0-B35F-B7D9A1B56153}"/>
              </a:ext>
            </a:extLst>
          </p:cNvPr>
          <p:cNvSpPr txBox="1"/>
          <p:nvPr/>
        </p:nvSpPr>
        <p:spPr>
          <a:xfrm>
            <a:off x="310718" y="3790468"/>
            <a:ext cx="11955074" cy="923330"/>
          </a:xfrm>
          <a:prstGeom prst="rect">
            <a:avLst/>
          </a:prstGeom>
          <a:noFill/>
        </p:spPr>
        <p:txBody>
          <a:bodyPr wrap="square">
            <a:spAutoFit/>
          </a:bodyPr>
          <a:lstStyle/>
          <a:p>
            <a:r>
              <a:rPr lang="lo-LA" sz="1800" dirty="0">
                <a:solidFill>
                  <a:srgbClr val="202124"/>
                </a:solidFill>
                <a:effectLst/>
                <a:cs typeface="Phetsarath OT" panose="02000500000000000001" pitchFamily="2" charset="2"/>
              </a:rPr>
              <a:t>	ພາຍໃນຮ້ານປະກອບມີຄົນເຮັດວຽກ3ຄົນຄື: ເຈົ້າຂອງຮ້ານ,ພະນັກງານ 3 ຄົນ(ຍິງ 1). ພະນັກງານຊາຍຈະເຮັດໜ້າທີ່ໃນການຈັດອຸປະກອບຄອມພີວເຕີເພື່ອກຽມຂາຍສ່ວນພະນັກງານຍິງແມ່ນປະຈຳຢູ່ໜ້າຮ້ານເພື່ອຂາຍ ແລະ ຮັບລາຍການສັ່ງຊື້ຈາກລູກຄ້າ.ພະນັກງານຍິງແມ່ນປະຈຳຢູ່ໜ້າຮ້ານເພື່ອຂາຍ ແລະ ຮັບລາຍການສັ່ງຊື້ຈາກລູກຄ້າ.</a:t>
            </a:r>
            <a:endParaRPr lang="en-US" dirty="0"/>
          </a:p>
        </p:txBody>
      </p:sp>
    </p:spTree>
    <p:extLst>
      <p:ext uri="{BB962C8B-B14F-4D97-AF65-F5344CB8AC3E}">
        <p14:creationId xmlns:p14="http://schemas.microsoft.com/office/powerpoint/2010/main" val="360597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5">
                                            <p:txEl>
                                              <p:pRg st="0" end="0"/>
                                            </p:txEl>
                                          </p:spTgt>
                                        </p:tgtEl>
                                      </p:cBhvr>
                                    </p:animEffect>
                                    <p:set>
                                      <p:cBhvr>
                                        <p:cTn id="1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grpId="1" nodeType="clickEffect">
                                  <p:stCondLst>
                                    <p:cond delay="0"/>
                                  </p:stCondLst>
                                  <p:childTnLst>
                                    <p:animEffect transition="out" filter="circle(out)">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6" grpId="0"/>
      <p:bldP spid="6"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E44E6DF-49F9-468F-AFF2-CB58BB41BB7D}"/>
              </a:ext>
            </a:extLst>
          </p:cNvPr>
          <p:cNvGraphicFramePr>
            <a:graphicFrameLocks noGrp="1"/>
          </p:cNvGraphicFramePr>
          <p:nvPr>
            <p:ph idx="1"/>
            <p:extLst>
              <p:ext uri="{D42A27DB-BD31-4B8C-83A1-F6EECF244321}">
                <p14:modId xmlns:p14="http://schemas.microsoft.com/office/powerpoint/2010/main" val="746196230"/>
              </p:ext>
            </p:extLst>
          </p:nvPr>
        </p:nvGraphicFramePr>
        <p:xfrm>
          <a:off x="144999" y="346229"/>
          <a:ext cx="11901996" cy="5268102"/>
        </p:xfrm>
        <a:graphic>
          <a:graphicData uri="http://schemas.openxmlformats.org/drawingml/2006/table">
            <a:tbl>
              <a:tblPr firstRow="1" bandRow="1">
                <a:tableStyleId>{D7AC3CCA-C797-4891-BE02-D94E43425B78}</a:tableStyleId>
              </a:tblPr>
              <a:tblGrid>
                <a:gridCol w="469816">
                  <a:extLst>
                    <a:ext uri="{9D8B030D-6E8A-4147-A177-3AD203B41FA5}">
                      <a16:colId xmlns:a16="http://schemas.microsoft.com/office/drawing/2014/main" val="3146426444"/>
                    </a:ext>
                  </a:extLst>
                </a:gridCol>
                <a:gridCol w="777659">
                  <a:extLst>
                    <a:ext uri="{9D8B030D-6E8A-4147-A177-3AD203B41FA5}">
                      <a16:colId xmlns:a16="http://schemas.microsoft.com/office/drawing/2014/main" val="2775138467"/>
                    </a:ext>
                  </a:extLst>
                </a:gridCol>
                <a:gridCol w="566809">
                  <a:extLst>
                    <a:ext uri="{9D8B030D-6E8A-4147-A177-3AD203B41FA5}">
                      <a16:colId xmlns:a16="http://schemas.microsoft.com/office/drawing/2014/main" val="3029324020"/>
                    </a:ext>
                  </a:extLst>
                </a:gridCol>
                <a:gridCol w="630482">
                  <a:extLst>
                    <a:ext uri="{9D8B030D-6E8A-4147-A177-3AD203B41FA5}">
                      <a16:colId xmlns:a16="http://schemas.microsoft.com/office/drawing/2014/main" val="51228447"/>
                    </a:ext>
                  </a:extLst>
                </a:gridCol>
                <a:gridCol w="630482">
                  <a:extLst>
                    <a:ext uri="{9D8B030D-6E8A-4147-A177-3AD203B41FA5}">
                      <a16:colId xmlns:a16="http://schemas.microsoft.com/office/drawing/2014/main" val="3356058240"/>
                    </a:ext>
                  </a:extLst>
                </a:gridCol>
                <a:gridCol w="630482">
                  <a:extLst>
                    <a:ext uri="{9D8B030D-6E8A-4147-A177-3AD203B41FA5}">
                      <a16:colId xmlns:a16="http://schemas.microsoft.com/office/drawing/2014/main" val="2338888312"/>
                    </a:ext>
                  </a:extLst>
                </a:gridCol>
                <a:gridCol w="630482">
                  <a:extLst>
                    <a:ext uri="{9D8B030D-6E8A-4147-A177-3AD203B41FA5}">
                      <a16:colId xmlns:a16="http://schemas.microsoft.com/office/drawing/2014/main" val="4273021269"/>
                    </a:ext>
                  </a:extLst>
                </a:gridCol>
                <a:gridCol w="630482">
                  <a:extLst>
                    <a:ext uri="{9D8B030D-6E8A-4147-A177-3AD203B41FA5}">
                      <a16:colId xmlns:a16="http://schemas.microsoft.com/office/drawing/2014/main" val="534902649"/>
                    </a:ext>
                  </a:extLst>
                </a:gridCol>
                <a:gridCol w="630482">
                  <a:extLst>
                    <a:ext uri="{9D8B030D-6E8A-4147-A177-3AD203B41FA5}">
                      <a16:colId xmlns:a16="http://schemas.microsoft.com/office/drawing/2014/main" val="1796885336"/>
                    </a:ext>
                  </a:extLst>
                </a:gridCol>
                <a:gridCol w="630482">
                  <a:extLst>
                    <a:ext uri="{9D8B030D-6E8A-4147-A177-3AD203B41FA5}">
                      <a16:colId xmlns:a16="http://schemas.microsoft.com/office/drawing/2014/main" val="2020126605"/>
                    </a:ext>
                  </a:extLst>
                </a:gridCol>
                <a:gridCol w="630482">
                  <a:extLst>
                    <a:ext uri="{9D8B030D-6E8A-4147-A177-3AD203B41FA5}">
                      <a16:colId xmlns:a16="http://schemas.microsoft.com/office/drawing/2014/main" val="3764980810"/>
                    </a:ext>
                  </a:extLst>
                </a:gridCol>
                <a:gridCol w="630482">
                  <a:extLst>
                    <a:ext uri="{9D8B030D-6E8A-4147-A177-3AD203B41FA5}">
                      <a16:colId xmlns:a16="http://schemas.microsoft.com/office/drawing/2014/main" val="3943448872"/>
                    </a:ext>
                  </a:extLst>
                </a:gridCol>
                <a:gridCol w="630482">
                  <a:extLst>
                    <a:ext uri="{9D8B030D-6E8A-4147-A177-3AD203B41FA5}">
                      <a16:colId xmlns:a16="http://schemas.microsoft.com/office/drawing/2014/main" val="1074368829"/>
                    </a:ext>
                  </a:extLst>
                </a:gridCol>
                <a:gridCol w="630482">
                  <a:extLst>
                    <a:ext uri="{9D8B030D-6E8A-4147-A177-3AD203B41FA5}">
                      <a16:colId xmlns:a16="http://schemas.microsoft.com/office/drawing/2014/main" val="3110911942"/>
                    </a:ext>
                  </a:extLst>
                </a:gridCol>
                <a:gridCol w="630482">
                  <a:extLst>
                    <a:ext uri="{9D8B030D-6E8A-4147-A177-3AD203B41FA5}">
                      <a16:colId xmlns:a16="http://schemas.microsoft.com/office/drawing/2014/main" val="1296267862"/>
                    </a:ext>
                  </a:extLst>
                </a:gridCol>
                <a:gridCol w="630482">
                  <a:extLst>
                    <a:ext uri="{9D8B030D-6E8A-4147-A177-3AD203B41FA5}">
                      <a16:colId xmlns:a16="http://schemas.microsoft.com/office/drawing/2014/main" val="2413679310"/>
                    </a:ext>
                  </a:extLst>
                </a:gridCol>
                <a:gridCol w="630482">
                  <a:extLst>
                    <a:ext uri="{9D8B030D-6E8A-4147-A177-3AD203B41FA5}">
                      <a16:colId xmlns:a16="http://schemas.microsoft.com/office/drawing/2014/main" val="3413646123"/>
                    </a:ext>
                  </a:extLst>
                </a:gridCol>
                <a:gridCol w="630482">
                  <a:extLst>
                    <a:ext uri="{9D8B030D-6E8A-4147-A177-3AD203B41FA5}">
                      <a16:colId xmlns:a16="http://schemas.microsoft.com/office/drawing/2014/main" val="165700516"/>
                    </a:ext>
                  </a:extLst>
                </a:gridCol>
                <a:gridCol w="630482">
                  <a:extLst>
                    <a:ext uri="{9D8B030D-6E8A-4147-A177-3AD203B41FA5}">
                      <a16:colId xmlns:a16="http://schemas.microsoft.com/office/drawing/2014/main" val="1768996752"/>
                    </a:ext>
                  </a:extLst>
                </a:gridCol>
              </a:tblGrid>
              <a:tr h="563792">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January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94771">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64666">
                <a:tc>
                  <a:txBody>
                    <a:bodyPr/>
                    <a:lstStyle/>
                    <a:p>
                      <a:pPr algn="ctr"/>
                      <a:r>
                        <a:rPr lang="lo-LA" b="0" dirty="0"/>
                        <a:t>4</a:t>
                      </a:r>
                      <a:endParaRPr lang="en-US" b="0" dirty="0"/>
                    </a:p>
                  </a:txBody>
                  <a:tcPr/>
                </a:tc>
                <a:tc>
                  <a:txBody>
                    <a:bodyPr/>
                    <a:lstStyle/>
                    <a:p>
                      <a:pPr marL="0" marR="0" algn="ctr">
                        <a:lnSpc>
                          <a:spcPct val="107000"/>
                        </a:lnSpc>
                        <a:spcBef>
                          <a:spcPts val="0"/>
                        </a:spcBef>
                        <a:spcAft>
                          <a:spcPts val="0"/>
                        </a:spcAft>
                      </a:pP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effectLst/>
                        <a:latin typeface="Phetsarath OT" panose="02000500000000020004" pitchFamily="2" charset="0"/>
                        <a:ea typeface="Calibri" panose="020F0502020204030204" pitchFamily="34" charset="0"/>
                        <a:cs typeface="Phetsarath OT" panose="02000500000000020004" pitchFamily="2" charset="0"/>
                      </a:endParaRPr>
                    </a:p>
                  </a:txBody>
                  <a:tcPr/>
                </a:tc>
                <a:tc>
                  <a:txBody>
                    <a:bodyPr/>
                    <a:lstStyle/>
                    <a:p>
                      <a:pPr algn="ctr"/>
                      <a:r>
                        <a:rPr lang="en-US"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35765">
                <a:tc>
                  <a:txBody>
                    <a:bodyPr/>
                    <a:lstStyle/>
                    <a:p>
                      <a:pPr algn="ctr"/>
                      <a:r>
                        <a:rPr lang="lo-LA" b="0" dirty="0"/>
                        <a:t>5</a:t>
                      </a:r>
                      <a:endParaRPr lang="en-US" b="0" dirty="0"/>
                    </a:p>
                  </a:txBody>
                  <a:tcPr/>
                </a:tc>
                <a:tc>
                  <a:txBody>
                    <a:bodyPr/>
                    <a:lstStyle/>
                    <a:p>
                      <a:pPr marL="0" marR="0" algn="ctr">
                        <a:lnSpc>
                          <a:spcPct val="107000"/>
                        </a:lnSpc>
                        <a:spcBef>
                          <a:spcPts val="0"/>
                        </a:spcBef>
                        <a:spcAft>
                          <a:spcPts val="0"/>
                        </a:spcAft>
                      </a:pPr>
                      <a:endParaRPr lang="en-US" sz="1600" b="0" dirty="0">
                        <a:effectLst/>
                        <a:latin typeface="Phetsarath OT" panose="02000500000000020004" pitchFamily="2" charset="0"/>
                        <a:ea typeface="Calibri" panose="020F0502020204030204" pitchFamily="34" charset="0"/>
                        <a:cs typeface="Phetsarath OT" panose="02000500000000020004" pitchFamily="2" charset="0"/>
                      </a:endParaRPr>
                    </a:p>
                  </a:txBody>
                  <a:tcPr marL="68580" marR="68580" marT="0" marB="0"/>
                </a:tc>
                <a:tc>
                  <a:txBody>
                    <a:bodyPr/>
                    <a:lstStyle/>
                    <a:p>
                      <a:pPr algn="ct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58242">
                <a:tc>
                  <a:txBody>
                    <a:bodyPr/>
                    <a:lstStyle/>
                    <a:p>
                      <a:pPr algn="ctr"/>
                      <a:r>
                        <a:rPr lang="lo-LA" b="0" dirty="0"/>
                        <a:t>6</a:t>
                      </a:r>
                      <a:endParaRPr lang="en-US" b="0" dirty="0"/>
                    </a:p>
                  </a:txBody>
                  <a:tcPr/>
                </a:tc>
                <a:tc>
                  <a:txBody>
                    <a:bodyPr/>
                    <a:lstStyle/>
                    <a:p>
                      <a:pPr algn="ctr"/>
                      <a:endParaRPr lang="en-US" sz="1600" b="0" dirty="0">
                        <a:latin typeface="Phetsarath OT" panose="02000500000000020004" pitchFamily="2" charset="0"/>
                        <a:cs typeface="Phetsarath OT" panose="02000500000000020004" pitchFamily="2" charset="0"/>
                      </a:endParaRPr>
                    </a:p>
                  </a:txBody>
                  <a:tcPr/>
                </a:tc>
                <a:tc>
                  <a:txBody>
                    <a:bodyPr/>
                    <a:lstStyle/>
                    <a:p>
                      <a:pPr algn="ct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4" name="Rectangle 3">
            <a:extLst>
              <a:ext uri="{FF2B5EF4-FFF2-40B4-BE49-F238E27FC236}">
                <a16:creationId xmlns:a16="http://schemas.microsoft.com/office/drawing/2014/main" id="{C8992F72-00AC-4D21-BD9B-F1445CB9AE89}"/>
              </a:ext>
            </a:extLst>
          </p:cNvPr>
          <p:cNvSpPr/>
          <p:nvPr/>
        </p:nvSpPr>
        <p:spPr>
          <a:xfrm>
            <a:off x="11410514" y="2697871"/>
            <a:ext cx="636487" cy="282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05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B6F53-F92F-4C88-B0DE-53B2388CFEA5}"/>
              </a:ext>
            </a:extLst>
          </p:cNvPr>
          <p:cNvSpPr txBox="1"/>
          <p:nvPr/>
        </p:nvSpPr>
        <p:spPr>
          <a:xfrm>
            <a:off x="3588798" y="396821"/>
            <a:ext cx="6094520" cy="707886"/>
          </a:xfrm>
          <a:prstGeom prst="rect">
            <a:avLst/>
          </a:prstGeom>
          <a:noFill/>
        </p:spPr>
        <p:txBody>
          <a:bodyPr wrap="square">
            <a:spAutoFit/>
          </a:bodyPr>
          <a:lstStyle/>
          <a:p>
            <a:pPr marL="1028700" lvl="1"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20004" pitchFamily="2" charset="0"/>
              </a:rPr>
              <a:t>ເຄື່ອງມືໃນການຄົ້ວຄ້ວາ</a:t>
            </a:r>
            <a:endParaRPr lang="en-US" sz="4000" dirty="0"/>
          </a:p>
        </p:txBody>
      </p:sp>
      <p:sp>
        <p:nvSpPr>
          <p:cNvPr id="5" name="TextBox 4">
            <a:extLst>
              <a:ext uri="{FF2B5EF4-FFF2-40B4-BE49-F238E27FC236}">
                <a16:creationId xmlns:a16="http://schemas.microsoft.com/office/drawing/2014/main" id="{B168954C-951A-44A9-8341-3C5DD65B2D26}"/>
              </a:ext>
            </a:extLst>
          </p:cNvPr>
          <p:cNvSpPr txBox="1"/>
          <p:nvPr/>
        </p:nvSpPr>
        <p:spPr>
          <a:xfrm>
            <a:off x="0" y="1722555"/>
            <a:ext cx="12368073" cy="1865126"/>
          </a:xfrm>
          <a:prstGeom prst="rect">
            <a:avLst/>
          </a:prstGeom>
          <a:noFill/>
        </p:spPr>
        <p:txBody>
          <a:bodyPr wrap="square">
            <a:spAutoFit/>
          </a:bodyPr>
          <a:lstStyle/>
          <a:p>
            <a:pPr marL="0" indent="0">
              <a:lnSpc>
                <a:spcPct val="120000"/>
              </a:lnSpc>
              <a:buNone/>
            </a:pPr>
            <a:r>
              <a:rPr lang="lo-LA" sz="2400" b="1" dirty="0">
                <a:latin typeface="Phetsarath OT" panose="02000500000000020004" pitchFamily="2" charset="0"/>
                <a:ea typeface="Calibri" panose="020F0502020204030204" pitchFamily="34" charset="0"/>
                <a:cs typeface="Phetsarath OT" panose="02000500000000020004" pitchFamily="2" charset="0"/>
              </a:rPr>
              <a:t>	-	</a:t>
            </a:r>
            <a:r>
              <a:rPr lang="en-US" sz="2400" dirty="0" err="1">
                <a:latin typeface="Phetsarath OT" panose="02000500000000020004" pitchFamily="2" charset="0"/>
                <a:ea typeface="Calibri" panose="020F0502020204030204" pitchFamily="34" charset="0"/>
                <a:cs typeface="Phetsarath OT" panose="02000500000000020004" pitchFamily="2" charset="0"/>
              </a:rPr>
              <a:t>Notbook</a:t>
            </a:r>
            <a:r>
              <a:rPr lang="en-US" sz="2400" dirty="0">
                <a:latin typeface="Phetsarath OT" panose="02000500000000020004" pitchFamily="2" charset="0"/>
                <a:ea typeface="Calibri" panose="020F0502020204030204" pitchFamily="34" charset="0"/>
                <a:cs typeface="Phetsarath OT" panose="02000500000000020004" pitchFamily="2" charset="0"/>
              </a:rPr>
              <a:t> Computer acer</a:t>
            </a:r>
          </a:p>
          <a:p>
            <a:pPr marL="0" indent="0">
              <a:lnSpc>
                <a:spcPct val="120000"/>
              </a:lnSpc>
              <a:buNone/>
            </a:pPr>
            <a:r>
              <a:rPr lang="en-US" sz="2400" dirty="0">
                <a:effectLst/>
                <a:latin typeface="Phetsarath OT" panose="02000500000000020004" pitchFamily="2" charset="0"/>
                <a:ea typeface="Calibri" panose="020F0502020204030204" pitchFamily="34" charset="0"/>
                <a:cs typeface="Phetsarath OT" panose="02000500000000020004" pitchFamily="2" charset="0"/>
              </a:rPr>
              <a:t>	-	Processor Intel(R) Cor (TM) i5-6200U CPU @ 2.30GHZ 2.40 GHZ</a:t>
            </a:r>
          </a:p>
          <a:p>
            <a:pPr marL="0" indent="0">
              <a:lnSpc>
                <a:spcPct val="120000"/>
              </a:lnSpc>
              <a:buNone/>
            </a:pPr>
            <a:r>
              <a:rPr lang="en-US" sz="2400" dirty="0">
                <a:latin typeface="Phetsarath OT" panose="02000500000000020004" pitchFamily="2" charset="0"/>
                <a:ea typeface="Calibri" panose="020F0502020204030204" pitchFamily="34" charset="0"/>
                <a:cs typeface="Phetsarath OT" panose="02000500000000020004" pitchFamily="2" charset="0"/>
              </a:rPr>
              <a:t>	-	RAM 16 GB</a:t>
            </a:r>
          </a:p>
          <a:p>
            <a:pPr marL="0" indent="0">
              <a:lnSpc>
                <a:spcPct val="120000"/>
              </a:lnSpc>
              <a:buNone/>
            </a:pPr>
            <a:r>
              <a:rPr lang="en-US" sz="2400" dirty="0">
                <a:effectLst/>
                <a:latin typeface="Phetsarath OT" panose="02000500000000020004" pitchFamily="2" charset="0"/>
                <a:ea typeface="Calibri" panose="020F0502020204030204" pitchFamily="34" charset="0"/>
                <a:cs typeface="Phetsarath OT" panose="02000500000000020004" pitchFamily="2" charset="0"/>
              </a:rPr>
              <a:t>	-	Operating System 64-bit</a:t>
            </a:r>
          </a:p>
        </p:txBody>
      </p:sp>
      <p:sp>
        <p:nvSpPr>
          <p:cNvPr id="6" name="TextBox 5">
            <a:extLst>
              <a:ext uri="{FF2B5EF4-FFF2-40B4-BE49-F238E27FC236}">
                <a16:creationId xmlns:a16="http://schemas.microsoft.com/office/drawing/2014/main" id="{35DCBF91-F700-4B42-A2C9-574C9B54E526}"/>
              </a:ext>
            </a:extLst>
          </p:cNvPr>
          <p:cNvSpPr txBox="1"/>
          <p:nvPr/>
        </p:nvSpPr>
        <p:spPr>
          <a:xfrm>
            <a:off x="1784412" y="1104707"/>
            <a:ext cx="8762260" cy="517065"/>
          </a:xfrm>
          <a:prstGeom prst="rect">
            <a:avLst/>
          </a:prstGeom>
          <a:noFill/>
        </p:spPr>
        <p:txBody>
          <a:bodyPr wrap="square">
            <a:spAutoFit/>
          </a:bodyPr>
          <a:lstStyle/>
          <a:p>
            <a:pPr marL="285750" indent="-285750">
              <a:lnSpc>
                <a:spcPct val="120000"/>
              </a:lnSpc>
              <a:buFont typeface="Wingdings" panose="05000000000000000000" pitchFamily="2" charset="2"/>
              <a:buChar char="q"/>
            </a:pPr>
            <a:r>
              <a:rPr lang="lo-LA" sz="2400" b="1" dirty="0">
                <a:effectLst/>
                <a:latin typeface="Phetsarath OT" panose="02000500000000020004" pitchFamily="2" charset="0"/>
                <a:ea typeface="Calibri" panose="020F0502020204030204" pitchFamily="34" charset="0"/>
                <a:cs typeface="Phetsarath OT" panose="02000500000000020004" pitchFamily="2" charset="0"/>
              </a:rPr>
              <a:t>ເ</a:t>
            </a:r>
            <a:r>
              <a:rPr lang="lo-LA" sz="2400" b="1" dirty="0">
                <a:latin typeface="Phetsarath OT" panose="02000500000000020004" pitchFamily="2" charset="0"/>
                <a:ea typeface="Calibri" panose="020F0502020204030204" pitchFamily="34" charset="0"/>
                <a:cs typeface="Phetsarath OT" panose="02000500000000020004" pitchFamily="2" charset="0"/>
              </a:rPr>
              <a:t>ຄື່ອງມືທາງດ້ານ </a:t>
            </a:r>
            <a:r>
              <a:rPr lang="en-US" sz="2400" b="1" dirty="0">
                <a:latin typeface="Phetsarath OT" panose="02000500000000020004" pitchFamily="2" charset="0"/>
                <a:ea typeface="Calibri" panose="020F0502020204030204" pitchFamily="34" charset="0"/>
                <a:cs typeface="Phetsarath OT" panose="02000500000000020004" pitchFamily="2" charset="0"/>
              </a:rPr>
              <a:t>Hardware </a:t>
            </a:r>
            <a:r>
              <a:rPr lang="lo-LA" sz="2400" b="1" dirty="0">
                <a:latin typeface="Phetsarath OT" panose="02000500000000020004" pitchFamily="2" charset="0"/>
                <a:ea typeface="Calibri" panose="020F0502020204030204" pitchFamily="34" charset="0"/>
                <a:cs typeface="Phetsarath OT" panose="02000500000000020004" pitchFamily="2" charset="0"/>
              </a:rPr>
              <a:t>ທີ່ໃຊ້ປະກອບໃນການເຮັດວຽກໃນຄັ້ງນີ້ປະກອບມີ:</a:t>
            </a:r>
          </a:p>
        </p:txBody>
      </p:sp>
    </p:spTree>
    <p:extLst>
      <p:ext uri="{BB962C8B-B14F-4D97-AF65-F5344CB8AC3E}">
        <p14:creationId xmlns:p14="http://schemas.microsoft.com/office/powerpoint/2010/main" val="1526182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1F649-DE33-4C76-B665-A321AFAE97C8}"/>
              </a:ext>
            </a:extLst>
          </p:cNvPr>
          <p:cNvSpPr txBox="1"/>
          <p:nvPr/>
        </p:nvSpPr>
        <p:spPr>
          <a:xfrm>
            <a:off x="2746899" y="467108"/>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20004" pitchFamily="2" charset="0"/>
              </a:rPr>
              <a:t>ເຄື່ອງມືທາງດ້ານ</a:t>
            </a:r>
            <a:r>
              <a:rPr lang="en-US" sz="4000" b="1" dirty="0">
                <a:effectLst/>
                <a:latin typeface="Phetsarath OT" panose="02000500000000020004" pitchFamily="2" charset="0"/>
                <a:ea typeface="Calibri" panose="020F0502020204030204" pitchFamily="34" charset="0"/>
                <a:cs typeface="DokChampa" panose="020B0604020202020204" pitchFamily="34" charset="-34"/>
              </a:rPr>
              <a:t> Software</a:t>
            </a:r>
            <a:endParaRPr lang="en-US" sz="4000" dirty="0"/>
          </a:p>
        </p:txBody>
      </p:sp>
      <p:sp>
        <p:nvSpPr>
          <p:cNvPr id="5" name="TextBox 4">
            <a:extLst>
              <a:ext uri="{FF2B5EF4-FFF2-40B4-BE49-F238E27FC236}">
                <a16:creationId xmlns:a16="http://schemas.microsoft.com/office/drawing/2014/main" id="{566690B8-9577-455F-A8CF-B9A870FB195E}"/>
              </a:ext>
            </a:extLst>
          </p:cNvPr>
          <p:cNvSpPr txBox="1"/>
          <p:nvPr/>
        </p:nvSpPr>
        <p:spPr>
          <a:xfrm>
            <a:off x="71022" y="2291180"/>
            <a:ext cx="9339308" cy="4397422"/>
          </a:xfrm>
          <a:prstGeom prst="rect">
            <a:avLst/>
          </a:prstGeom>
          <a:noFill/>
        </p:spPr>
        <p:txBody>
          <a:bodyPr wrap="square">
            <a:spAutoFit/>
          </a:bodyPr>
          <a:lstStyle/>
          <a:p>
            <a:pPr marL="342900" marR="0" lvl="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Microsoft Windows 10 Professional 64bitG</a:t>
            </a:r>
          </a:p>
          <a:p>
            <a:pPr marL="342900" marR="0" lvl="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Visual studio code.</a:t>
            </a:r>
          </a:p>
          <a:p>
            <a:pPr marL="342900" marR="0" lvl="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Microsoft Office Professional Plus 2019.</a:t>
            </a:r>
          </a:p>
          <a:p>
            <a:pPr marL="342900" marR="0" lvl="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Microsoft Visio 2019.</a:t>
            </a:r>
          </a:p>
          <a:p>
            <a:pPr marL="342900" marR="0" lvl="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Node </a:t>
            </a:r>
            <a:r>
              <a:rPr lang="en-US" sz="2400" dirty="0" err="1">
                <a:latin typeface="Phetsarath OT" panose="02000500000000020004" pitchFamily="2" charset="0"/>
                <a:ea typeface="Calibri" panose="020F0502020204030204" pitchFamily="34" charset="0"/>
                <a:cs typeface="Phetsarath OT" panose="02000500000000020004" pitchFamily="2" charset="0"/>
              </a:rPr>
              <a:t>js</a:t>
            </a:r>
            <a:endParaRPr lang="en-US" sz="2400" dirty="0">
              <a:latin typeface="Phetsarath OT" panose="02000500000000020004" pitchFamily="2" charset="0"/>
              <a:ea typeface="Calibri" panose="020F0502020204030204" pitchFamily="34" charset="0"/>
              <a:cs typeface="Phetsarath OT" panose="02000500000000020004" pitchFamily="2" charset="0"/>
            </a:endParaRPr>
          </a:p>
          <a:p>
            <a:pPr marL="342900" indent="-342900" algn="just">
              <a:lnSpc>
                <a:spcPct val="107000"/>
              </a:lnSpc>
              <a:spcBef>
                <a:spcPts val="1200"/>
              </a:spcBef>
              <a:spcAft>
                <a:spcPts val="800"/>
              </a:spcAft>
              <a:buFont typeface="Wingdings" panose="05000000000000000000" pitchFamily="2" charset="2"/>
              <a:buChar char="Ø"/>
            </a:pPr>
            <a:r>
              <a:rPr lang="en-US" sz="2400" dirty="0">
                <a:latin typeface="Phetsarath OT" panose="02000500000000020004" pitchFamily="2" charset="0"/>
                <a:ea typeface="Calibri" panose="020F0502020204030204" pitchFamily="34" charset="0"/>
                <a:cs typeface="Phetsarath OT" panose="02000500000000020004" pitchFamily="2" charset="0"/>
              </a:rPr>
              <a:t>React</a:t>
            </a:r>
          </a:p>
          <a:p>
            <a:pPr marL="342900" marR="0" lvl="0" indent="-342900" algn="just">
              <a:lnSpc>
                <a:spcPct val="107000"/>
              </a:lnSpc>
              <a:spcBef>
                <a:spcPts val="1200"/>
              </a:spcBef>
              <a:spcAft>
                <a:spcPts val="800"/>
              </a:spcAft>
              <a:buFont typeface="Wingdings" panose="05000000000000000000" pitchFamily="2" charset="2"/>
              <a:buChar char="Ø"/>
            </a:pPr>
            <a:endParaRPr lang="en-US" sz="2400" dirty="0">
              <a:latin typeface="Phetsarath OT" panose="02000500000000020004" pitchFamily="2" charset="0"/>
              <a:ea typeface="Calibri" panose="020F0502020204030204" pitchFamily="34" charset="0"/>
              <a:cs typeface="Phetsarath OT" panose="02000500000000020004" pitchFamily="2" charset="0"/>
            </a:endParaRPr>
          </a:p>
        </p:txBody>
      </p:sp>
      <p:sp>
        <p:nvSpPr>
          <p:cNvPr id="7" name="TextBox 6">
            <a:extLst>
              <a:ext uri="{FF2B5EF4-FFF2-40B4-BE49-F238E27FC236}">
                <a16:creationId xmlns:a16="http://schemas.microsoft.com/office/drawing/2014/main" id="{71FF84AE-A1EA-4E2E-8B24-E8F33C40BF5B}"/>
              </a:ext>
            </a:extLst>
          </p:cNvPr>
          <p:cNvSpPr txBox="1"/>
          <p:nvPr/>
        </p:nvSpPr>
        <p:spPr>
          <a:xfrm>
            <a:off x="1040907" y="1442831"/>
            <a:ext cx="9266068" cy="487506"/>
          </a:xfrm>
          <a:prstGeom prst="rect">
            <a:avLst/>
          </a:prstGeom>
          <a:noFill/>
        </p:spPr>
        <p:txBody>
          <a:bodyPr wrap="square">
            <a:spAutoFit/>
          </a:bodyPr>
          <a:lstStyle/>
          <a:p>
            <a:pPr marL="342900" indent="-342900" algn="just">
              <a:lnSpc>
                <a:spcPct val="107000"/>
              </a:lnSpc>
              <a:spcBef>
                <a:spcPts val="1200"/>
              </a:spcBef>
              <a:spcAft>
                <a:spcPts val="800"/>
              </a:spcAft>
              <a:buFont typeface="Phetsarath OT" panose="02000500000000020004" pitchFamily="2" charset="0"/>
              <a:buChar char="-"/>
            </a:pPr>
            <a:r>
              <a:rPr lang="lo-LA" sz="2400" dirty="0">
                <a:effectLst/>
                <a:latin typeface="Phetsarath OT" panose="02000500000000020004" pitchFamily="2" charset="0"/>
                <a:ea typeface="Calibri" panose="020F0502020204030204" pitchFamily="34" charset="0"/>
                <a:cs typeface="Phetsarath OT" panose="02000500000000020004" pitchFamily="2" charset="0"/>
              </a:rPr>
              <a:t>ເຄື່ອງມືທາງດ້ານ </a:t>
            </a:r>
            <a:r>
              <a:rPr lang="en-US" sz="2400" dirty="0">
                <a:effectLst/>
                <a:latin typeface="Phetsarath OT" panose="02000500000000020004" pitchFamily="2" charset="0"/>
                <a:ea typeface="Calibri" panose="020F0502020204030204" pitchFamily="34" charset="0"/>
                <a:cs typeface="Phetsarath OT" panose="02000500000000020004" pitchFamily="2" charset="0"/>
              </a:rPr>
              <a:t>Software</a:t>
            </a:r>
            <a:r>
              <a:rPr lang="lo-LA" sz="2400" dirty="0">
                <a:effectLst/>
                <a:latin typeface="Phetsarath OT" panose="02000500000000020004" pitchFamily="2" charset="0"/>
                <a:ea typeface="Calibri" panose="020F0502020204030204" pitchFamily="34" charset="0"/>
                <a:cs typeface="Phetsarath OT" panose="02000500000000020004" pitchFamily="2" charset="0"/>
              </a:rPr>
              <a:t> ທີ່ໃຊ້ປະກອບໃນການເຮັດວຽກໃນຄັ້ງນີ້ປະກອບມີ:</a:t>
            </a:r>
            <a:endParaRPr lang="en-US" sz="2400" dirty="0">
              <a:effectLst/>
              <a:latin typeface="Phetsarath OT" panose="02000500000000020004" pitchFamily="2" charset="0"/>
              <a:ea typeface="Calibri" panose="020F0502020204030204" pitchFamily="34" charset="0"/>
              <a:cs typeface="Phetsarath OT" panose="02000500000000020004" pitchFamily="2" charset="0"/>
            </a:endParaRPr>
          </a:p>
        </p:txBody>
      </p:sp>
    </p:spTree>
    <p:extLst>
      <p:ext uri="{BB962C8B-B14F-4D97-AF65-F5344CB8AC3E}">
        <p14:creationId xmlns:p14="http://schemas.microsoft.com/office/powerpoint/2010/main" val="346294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864AA-1330-48B2-96EA-248D8D8E4606}"/>
              </a:ext>
            </a:extLst>
          </p:cNvPr>
          <p:cNvSpPr txBox="1"/>
          <p:nvPr/>
        </p:nvSpPr>
        <p:spPr>
          <a:xfrm>
            <a:off x="3544409" y="370189"/>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20004" pitchFamily="2" charset="0"/>
              </a:rPr>
              <a:t>ເຄື່ອງມືທີ່ໃຊ້ໃນການເອົາຂໍ້ມູນ</a:t>
            </a:r>
            <a:endParaRPr lang="en-US" sz="4000" dirty="0"/>
          </a:p>
        </p:txBody>
      </p:sp>
      <p:sp>
        <p:nvSpPr>
          <p:cNvPr id="5" name="TextBox 4">
            <a:extLst>
              <a:ext uri="{FF2B5EF4-FFF2-40B4-BE49-F238E27FC236}">
                <a16:creationId xmlns:a16="http://schemas.microsoft.com/office/drawing/2014/main" id="{FE1431D2-2D08-4679-82A8-9CBE43EB3DB5}"/>
              </a:ext>
            </a:extLst>
          </p:cNvPr>
          <p:cNvSpPr txBox="1"/>
          <p:nvPr/>
        </p:nvSpPr>
        <p:spPr>
          <a:xfrm>
            <a:off x="1" y="1850968"/>
            <a:ext cx="12192000" cy="1200329"/>
          </a:xfrm>
          <a:prstGeom prst="rect">
            <a:avLst/>
          </a:prstGeom>
          <a:noFill/>
        </p:spPr>
        <p:txBody>
          <a:bodyPr wrap="square">
            <a:spAutoFit/>
          </a:bodyPr>
          <a:lstStyle/>
          <a:p>
            <a:pPr marL="342900" indent="-342900">
              <a:buFont typeface="Arial" panose="020B0604020202020204" pitchFamily="34" charset="0"/>
              <a:buChar char="•"/>
            </a:pPr>
            <a:r>
              <a:rPr lang="lo-LA" sz="2400" dirty="0">
                <a:effectLst/>
                <a:latin typeface="Phetsarath OT" panose="02000500000000020004" pitchFamily="2" charset="0"/>
                <a:cs typeface="Phetsarath OT" panose="02000500000000020004" pitchFamily="2" charset="0"/>
              </a:rPr>
              <a:t>ບີກ</a:t>
            </a:r>
            <a:endParaRPr lang="en-US" sz="2400" dirty="0">
              <a:effectLst/>
              <a:latin typeface="Phetsarath OT" panose="02000500000000020004" pitchFamily="2" charset="0"/>
              <a:cs typeface="Phetsarath OT" panose="02000500000000020004" pitchFamily="2" charset="0"/>
            </a:endParaRPr>
          </a:p>
          <a:p>
            <a:pPr marL="285750" indent="-285750">
              <a:buFont typeface="Arial" panose="020B0604020202020204" pitchFamily="34" charset="0"/>
              <a:buChar char="•"/>
            </a:pPr>
            <a:r>
              <a:rPr lang="lo-LA" sz="2400" dirty="0">
                <a:effectLst/>
                <a:latin typeface="Phetsarath OT" panose="02000500000000020004" pitchFamily="2" charset="0"/>
                <a:cs typeface="Phetsarath OT" panose="02000500000000020004" pitchFamily="2" charset="0"/>
              </a:rPr>
              <a:t> ເຈ້ຍ</a:t>
            </a:r>
            <a:endParaRPr lang="en-US" sz="2400" dirty="0">
              <a:effectLst/>
              <a:latin typeface="Phetsarath OT" panose="02000500000000020004" pitchFamily="2" charset="0"/>
              <a:cs typeface="Phetsarath OT" panose="02000500000000020004" pitchFamily="2" charset="0"/>
            </a:endParaRPr>
          </a:p>
          <a:p>
            <a:pPr marL="285750" indent="-285750">
              <a:buFont typeface="Arial" panose="020B0604020202020204" pitchFamily="34" charset="0"/>
              <a:buChar char="•"/>
            </a:pPr>
            <a:r>
              <a:rPr lang="en-US" sz="2400" dirty="0">
                <a:latin typeface="Phetsarath OT" panose="02000500000000020004" pitchFamily="2" charset="0"/>
                <a:cs typeface="Phetsarath OT" panose="02000500000000020004" pitchFamily="2" charset="0"/>
              </a:rPr>
              <a:t>Smartphone vivo y20 </a:t>
            </a:r>
            <a:r>
              <a:rPr lang="lo-LA" sz="2400" dirty="0">
                <a:latin typeface="Phetsarath OT" panose="02000500000000020004" pitchFamily="2" charset="0"/>
                <a:cs typeface="Phetsarath OT" panose="02000500000000020004" pitchFamily="2" charset="0"/>
              </a:rPr>
              <a:t>ເພື່ອຈົດບັນທືກຂໍ້ມູນ</a:t>
            </a:r>
            <a:r>
              <a:rPr lang="en-US" sz="2400" dirty="0">
                <a:latin typeface="Phetsarath OT" panose="02000500000000020004" pitchFamily="2" charset="0"/>
                <a:cs typeface="Phetsarath OT" panose="02000500000000020004" pitchFamily="2" charset="0"/>
              </a:rPr>
              <a:t>, </a:t>
            </a:r>
            <a:r>
              <a:rPr lang="lo-LA" sz="2400" dirty="0">
                <a:latin typeface="Phetsarath OT" panose="02000500000000020004" pitchFamily="2" charset="0"/>
                <a:cs typeface="Phetsarath OT" panose="02000500000000020004" pitchFamily="2" charset="0"/>
              </a:rPr>
              <a:t>ຂັ້ນຕອນໃນການເຮັດວຽກ ແລະ ວິທີການຕ່າງໆ.</a:t>
            </a:r>
            <a:endParaRPr lang="en-US" sz="2400" dirty="0">
              <a:latin typeface="Phetsarath OT" panose="02000500000000020004" pitchFamily="2" charset="0"/>
              <a:cs typeface="Phetsarath OT" panose="02000500000000020004" pitchFamily="2" charset="0"/>
            </a:endParaRPr>
          </a:p>
        </p:txBody>
      </p:sp>
      <p:sp>
        <p:nvSpPr>
          <p:cNvPr id="6" name="TextBox 5">
            <a:extLst>
              <a:ext uri="{FF2B5EF4-FFF2-40B4-BE49-F238E27FC236}">
                <a16:creationId xmlns:a16="http://schemas.microsoft.com/office/drawing/2014/main" id="{085D9268-E8E5-4FE4-82C7-3C95CD1E2A2B}"/>
              </a:ext>
            </a:extLst>
          </p:cNvPr>
          <p:cNvSpPr txBox="1"/>
          <p:nvPr/>
        </p:nvSpPr>
        <p:spPr>
          <a:xfrm>
            <a:off x="257452" y="1233689"/>
            <a:ext cx="10768613" cy="461665"/>
          </a:xfrm>
          <a:prstGeom prst="rect">
            <a:avLst/>
          </a:prstGeom>
          <a:noFill/>
        </p:spPr>
        <p:txBody>
          <a:bodyPr wrap="square">
            <a:spAutoFit/>
          </a:bodyPr>
          <a:lstStyle/>
          <a:p>
            <a:pPr marL="285750" indent="-285750">
              <a:buFont typeface="Wingdings" panose="05000000000000000000" pitchFamily="2" charset="2"/>
              <a:buChar char="q"/>
            </a:pPr>
            <a:r>
              <a:rPr lang="lo-LA" sz="2400" dirty="0">
                <a:effectLst/>
                <a:latin typeface="Phetsarath OT" panose="02000500000000020004" pitchFamily="2" charset="0"/>
                <a:cs typeface="Phetsarath OT" panose="02000500000000020004" pitchFamily="2" charset="0"/>
              </a:rPr>
              <a:t>ເຄື່ອງມືທີ່ໃຊ້ໃນການເອົາຂໍ້ມູນໃນຄັ້ງນີ້ພວກເຮົາໄດ້ໃຊ້ວິທີໃນການສຳພາດກັບເຈົ້າຂອງຮ້ານປະກອບມີ:</a:t>
            </a:r>
            <a:endParaRPr lang="en-US" sz="2400" dirty="0">
              <a:effectLst/>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559013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C5B-4EC5-47CB-9177-D476E94CEF49}"/>
              </a:ext>
            </a:extLst>
          </p:cNvPr>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10. </a:t>
            </a:r>
            <a:r>
              <a:rPr lang="lo-LA" dirty="0">
                <a:latin typeface="Phetsarath OT" panose="02000500000000020004" pitchFamily="2" charset="0"/>
                <a:cs typeface="Phetsarath OT" panose="02000500000000020004" pitchFamily="2" charset="0"/>
              </a:rPr>
              <a:t>ເອກະສານອ້າງອີງ</a:t>
            </a:r>
            <a:endParaRPr lang="en-US" dirty="0">
              <a:latin typeface="Phetsarath OT" panose="02000500000000020004" pitchFamily="2" charset="0"/>
              <a:cs typeface="Phetsarath OT" panose="02000500000000020004" pitchFamily="2" charset="0"/>
            </a:endParaRPr>
          </a:p>
        </p:txBody>
      </p:sp>
      <p:sp>
        <p:nvSpPr>
          <p:cNvPr id="3" name="Content Placeholder 2">
            <a:extLst>
              <a:ext uri="{FF2B5EF4-FFF2-40B4-BE49-F238E27FC236}">
                <a16:creationId xmlns:a16="http://schemas.microsoft.com/office/drawing/2014/main" id="{80007B0B-805E-488A-8FE5-713CF941E086}"/>
              </a:ext>
            </a:extLst>
          </p:cNvPr>
          <p:cNvSpPr>
            <a:spLocks noGrp="1"/>
          </p:cNvSpPr>
          <p:nvPr>
            <p:ph idx="1"/>
          </p:nvPr>
        </p:nvSpPr>
        <p:spPr>
          <a:xfrm>
            <a:off x="1" y="2290439"/>
            <a:ext cx="12192000" cy="4254739"/>
          </a:xfrm>
        </p:spPr>
        <p:txBody>
          <a:bodyPr>
            <a:normAutofit/>
          </a:bodyPr>
          <a:lstStyle/>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ທຸມມະລີ ແລະ ອາມອນ ຈັນທະພາວົງ.(2012).</a:t>
            </a:r>
            <a:r>
              <a:rPr lang="lo-LA" sz="1800" i="1" dirty="0">
                <a:effectLst/>
                <a:latin typeface="Calibri" panose="020F0502020204030204" pitchFamily="34" charset="0"/>
                <a:ea typeface="Calibri" panose="020F0502020204030204" pitchFamily="34" charset="0"/>
                <a:cs typeface="Phetsarath OT" panose="02000500000000020004" pitchFamily="2" charset="0"/>
              </a:rPr>
              <a:t>ວິເຄາະ ແລະ ອອກແບບລະບົບ</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	ຈັນ: ຄະນະວິທະຍາສາດທຳມະຊາດ,ມະຫາວິທະຍາໄລແຫ່ງຊາດ.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ທຸມມາລີ ແລະ ກົງໃຈ ສິສຸຣາດ.(2013).</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ລະບົບຖານຂໍ້ມູນ.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ນະຄອນຫຼວງວຽງຈັນ: ຄະນະ	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ອໍຣະຍາປຮິຊາພານິດ.(ພ. ສ 2557).</a:t>
            </a:r>
            <a:r>
              <a:rPr lang="lo-LA" sz="1800" i="1" dirty="0">
                <a:effectLst/>
                <a:latin typeface="Calibri" panose="020F0502020204030204" pitchFamily="34" charset="0"/>
                <a:ea typeface="Calibri" panose="020F0502020204030204" pitchFamily="34" charset="0"/>
                <a:cs typeface="Phetsarath OT" panose="02000500000000020004" pitchFamily="2" charset="0"/>
              </a:rPr>
              <a:t>ຄູ່ມືຮຽນການວີເຄາະ ແລະ ອອກແບບບົບສະບັບສົມບູນ.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lo-LA" sz="1800" dirty="0">
                <a:effectLst/>
                <a:latin typeface="Calibri" panose="020F0502020204030204" pitchFamily="34" charset="0"/>
                <a:ea typeface="Calibri" panose="020F0502020204030204" pitchFamily="34" charset="0"/>
                <a:cs typeface="Phetsarath OT" panose="02000500000000020004" pitchFamily="2" charset="0"/>
              </a:rPr>
              <a:t>ທະບູລີ:ບໍລິສັດໄອດີຊີພຣິມຽມຈຳກັດ.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ດາ ແກ້ວມະນີວົງພ້ອມດ້ວຍຍຄະນະສືກສາ.(2018).ບົດໂຄງການຈົບຊັ້ນປະລິນຍາຕິວິທະຍາສາດ: </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ລະບົບບໍ	ຫານການຂາຍເບ້ຍໄມ້ຮ້ານຈັນຟອງ.</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ຄຳພັນ ພີລາວັນ ພ້ອມດ້ວຍຄະຍະສືກສາ.(2016). ບົດໂຄງການຈົບຊັ້ນປະລີນຍາຕິວີທະຍາສາດ:</a:t>
            </a:r>
            <a:r>
              <a:rPr lang="lo-LA" sz="1800" i="1" dirty="0">
                <a:effectLst/>
                <a:latin typeface="Calibri" panose="020F0502020204030204" pitchFamily="34" charset="0"/>
                <a:ea typeface="Calibri" panose="020F0502020204030204" pitchFamily="34" charset="0"/>
                <a:cs typeface="Phetsarath OT" panose="02000500000000020004" pitchFamily="2" charset="0"/>
              </a:rPr>
              <a:t>ໂປຣແກຣມ	ບໍລິຫານການຂາຍສີນຄ້າ ແລະ ສ້ອມແປງຄອມພິວເຕີຂອງສສູນ ເອສເອສ - 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endParaRPr lang="en-US" dirty="0"/>
          </a:p>
        </p:txBody>
      </p:sp>
    </p:spTree>
    <p:extLst>
      <p:ext uri="{BB962C8B-B14F-4D97-AF65-F5344CB8AC3E}">
        <p14:creationId xmlns:p14="http://schemas.microsoft.com/office/powerpoint/2010/main" val="42242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034A4-B8B2-4D82-B2EA-B365CF3A88FA}"/>
              </a:ext>
            </a:extLst>
          </p:cNvPr>
          <p:cNvSpPr txBox="1"/>
          <p:nvPr/>
        </p:nvSpPr>
        <p:spPr>
          <a:xfrm>
            <a:off x="4183602" y="774604"/>
            <a:ext cx="2057400" cy="750975"/>
          </a:xfrm>
          <a:prstGeom prst="rect">
            <a:avLst/>
          </a:prstGeom>
          <a:noFill/>
        </p:spPr>
        <p:txBody>
          <a:bodyPr wrap="square">
            <a:spAutoFit/>
          </a:bodyPr>
          <a:lstStyle/>
          <a:p>
            <a:pPr marL="0" marR="0">
              <a:lnSpc>
                <a:spcPct val="107000"/>
              </a:lnSpc>
              <a:spcBef>
                <a:spcPts val="0"/>
              </a:spcBef>
              <a:spcAft>
                <a:spcPts val="800"/>
              </a:spcAft>
            </a:pPr>
            <a:r>
              <a:rPr lang="lo-LA" sz="4000" dirty="0">
                <a:effectLst/>
                <a:latin typeface="Calibri" panose="020F0502020204030204" pitchFamily="34" charset="0"/>
                <a:ea typeface="Calibri" panose="020F0502020204030204" pitchFamily="34" charset="0"/>
                <a:cs typeface="Phetsarath OT" panose="02000500000000000001" pitchFamily="2" charset="2"/>
              </a:rPr>
              <a:t>ໄດ້ຈາກ :</a:t>
            </a:r>
            <a:endParaRPr lang="en-US" sz="40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17DF822C-CC14-40E0-84CC-F88344956A67}"/>
              </a:ext>
            </a:extLst>
          </p:cNvPr>
          <p:cNvSpPr txBox="1"/>
          <p:nvPr/>
        </p:nvSpPr>
        <p:spPr>
          <a:xfrm>
            <a:off x="1307236" y="1657897"/>
            <a:ext cx="10136079" cy="2469202"/>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0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2"/>
              </a:rPr>
              <a:t>https://www.techopedia.com/definition/1245/structured-query-language-sql</a:t>
            </a:r>
            <a:endParaRPr lang="lo-LA" sz="2000" dirty="0">
              <a:effectLst/>
              <a:latin typeface="Calibri" panose="020F0502020204030204" pitchFamily="34" charset="0"/>
              <a:ea typeface="Calibri" panose="020F0502020204030204" pitchFamily="34" charset="0"/>
              <a:cs typeface="Phetsarath OT" panose="02000500000000000001" pitchFamily="2" charset="2"/>
            </a:endParaRPr>
          </a:p>
          <a:p>
            <a:pPr marL="342900" marR="0" indent="-342900">
              <a:lnSpc>
                <a:spcPct val="107000"/>
              </a:lnSpc>
              <a:spcBef>
                <a:spcPts val="0"/>
              </a:spcBef>
              <a:spcAft>
                <a:spcPts val="800"/>
              </a:spcAft>
              <a:buFont typeface="Arial" panose="020B0604020202020204" pitchFamily="34" charset="0"/>
              <a:buChar char="•"/>
            </a:pPr>
            <a:r>
              <a:rPr lang="lo-LA" sz="2000" dirty="0">
                <a:effectLst/>
                <a:latin typeface="Calibri" panose="020F0502020204030204" pitchFamily="34" charset="0"/>
                <a:ea typeface="Calibri" panose="020F0502020204030204" pitchFamily="34" charset="0"/>
                <a:cs typeface="Phetsarath OT" panose="02000500000000000001" pitchFamily="2" charset="2"/>
              </a:rPr>
              <a:t>:</a:t>
            </a:r>
            <a:r>
              <a:rPr lang="en-US" sz="18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3"/>
              </a:rPr>
              <a:t>https://searchsqlserver.techtarget.com/definition/database-management-system</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285750" marR="0" indent="-285750">
              <a:lnSpc>
                <a:spcPct val="107000"/>
              </a:lnSpc>
              <a:spcBef>
                <a:spcPts val="0"/>
              </a:spcBef>
              <a:spcAft>
                <a:spcPts val="800"/>
              </a:spcAft>
              <a:buFont typeface="Arial" panose="020B0604020202020204" pitchFamily="34" charset="0"/>
              <a:buChar char="•"/>
            </a:pPr>
            <a:r>
              <a:rPr lang="en-US" sz="18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4"/>
              </a:rPr>
              <a:t>https://docs.microsoft.com/en-us/visualstudio/get-started/visual-studio-ide?view=vs-2017</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342900" marR="0" indent="-342900">
              <a:lnSpc>
                <a:spcPct val="107000"/>
              </a:lnSpc>
              <a:spcBef>
                <a:spcPts val="0"/>
              </a:spcBef>
              <a:spcAft>
                <a:spcPts val="800"/>
              </a:spcAft>
              <a:buFont typeface="Arial" panose="020B0604020202020204" pitchFamily="34" charset="0"/>
              <a:buChar char="•"/>
            </a:pPr>
            <a:r>
              <a:rPr lang="lo-LA" sz="2000" dirty="0">
                <a:effectLst/>
                <a:latin typeface="Calibri" panose="020F0502020204030204" pitchFamily="34" charset="0"/>
                <a:ea typeface="Calibri" panose="020F0502020204030204" pitchFamily="34" charset="0"/>
                <a:cs typeface="Phetsarath OT" panose="02000500000000000001" pitchFamily="2" charset="2"/>
              </a:rPr>
              <a:t>:</a:t>
            </a:r>
            <a:r>
              <a:rPr lang="en-US" sz="18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5"/>
              </a:rPr>
              <a:t>https://www.guru99.com/net-framework.html</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285750" marR="0" indent="-285750">
              <a:lnSpc>
                <a:spcPct val="107000"/>
              </a:lnSpc>
              <a:spcBef>
                <a:spcPts val="0"/>
              </a:spcBef>
              <a:spcAft>
                <a:spcPts val="800"/>
              </a:spcAft>
              <a:buFont typeface="Arial" panose="020B0604020202020204" pitchFamily="34" charset="0"/>
              <a:buChar char="•"/>
            </a:pPr>
            <a:r>
              <a:rPr lang="en-US" sz="18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6"/>
              </a:rPr>
              <a:t>https://www.techopedia.com/definition/3962/visual-basic-vb</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285750" marR="0" indent="-285750">
              <a:lnSpc>
                <a:spcPct val="107000"/>
              </a:lnSpc>
              <a:spcBef>
                <a:spcPts val="0"/>
              </a:spcBef>
              <a:spcAft>
                <a:spcPts val="800"/>
              </a:spcAft>
              <a:buFont typeface="Arial" panose="020B0604020202020204" pitchFamily="34" charset="0"/>
              <a:buChar char="•"/>
            </a:pPr>
            <a:r>
              <a:rPr lang="en-US" sz="1800" u="sng" dirty="0">
                <a:solidFill>
                  <a:srgbClr val="0000FF"/>
                </a:solidFill>
                <a:effectLst/>
                <a:latin typeface="Calibri" panose="020F0502020204030204" pitchFamily="34" charset="0"/>
                <a:ea typeface="Calibri" panose="020F0502020204030204" pitchFamily="34" charset="0"/>
                <a:cs typeface="DokChampa" panose="020B0604020202020204" pitchFamily="34" charset="-34"/>
                <a:hlinkClick r:id="rId7"/>
              </a:rPr>
              <a:t>http://www.seguetech.com/crystal-reports/</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4274721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768965-4EA4-4215-9AF2-4A423A4178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27503" y="762000"/>
            <a:ext cx="4367813" cy="6096000"/>
          </a:xfrm>
          <a:prstGeom prst="rect">
            <a:avLst/>
          </a:prstGeom>
        </p:spPr>
      </p:pic>
      <p:pic>
        <p:nvPicPr>
          <p:cNvPr id="11" name="Picture 10">
            <a:extLst>
              <a:ext uri="{FF2B5EF4-FFF2-40B4-BE49-F238E27FC236}">
                <a16:creationId xmlns:a16="http://schemas.microsoft.com/office/drawing/2014/main" id="{42727BD4-9F8C-470F-ADB3-E30F1483B79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021" y="0"/>
            <a:ext cx="12263021" cy="6858000"/>
          </a:xfrm>
          <a:prstGeom prst="rect">
            <a:avLst/>
          </a:prstGeom>
        </p:spPr>
      </p:pic>
      <p:sp>
        <p:nvSpPr>
          <p:cNvPr id="12" name="TextBox 11">
            <a:extLst>
              <a:ext uri="{FF2B5EF4-FFF2-40B4-BE49-F238E27FC236}">
                <a16:creationId xmlns:a16="http://schemas.microsoft.com/office/drawing/2014/main" id="{6A894AC4-79E7-4514-A430-03D2E2B16E17}"/>
              </a:ext>
            </a:extLst>
          </p:cNvPr>
          <p:cNvSpPr txBox="1"/>
          <p:nvPr/>
        </p:nvSpPr>
        <p:spPr>
          <a:xfrm>
            <a:off x="-71021" y="6858000"/>
            <a:ext cx="12263021" cy="230832"/>
          </a:xfrm>
          <a:prstGeom prst="rect">
            <a:avLst/>
          </a:prstGeom>
          <a:noFill/>
        </p:spPr>
        <p:txBody>
          <a:bodyPr wrap="square" rtlCol="0">
            <a:spAutoFit/>
          </a:bodyPr>
          <a:lstStyle/>
          <a:p>
            <a:r>
              <a:rPr lang="en-US" sz="900">
                <a:hlinkClick r:id="rId5" tooltip="http://ccconlineed.org/faculty-resources/open-educational-resources/the-big-question-2/"/>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093577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93A11-B4FD-4374-8956-C622007B8149}"/>
              </a:ext>
            </a:extLst>
          </p:cNvPr>
          <p:cNvSpPr txBox="1"/>
          <p:nvPr/>
        </p:nvSpPr>
        <p:spPr>
          <a:xfrm>
            <a:off x="3304712" y="547742"/>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ຈຸດປະສົງຂອງການຄົ້ນຄວ້າ</a:t>
            </a:r>
            <a:endParaRPr lang="en-US" sz="4000" dirty="0"/>
          </a:p>
        </p:txBody>
      </p:sp>
      <p:sp>
        <p:nvSpPr>
          <p:cNvPr id="5" name="TextBox 4">
            <a:extLst>
              <a:ext uri="{FF2B5EF4-FFF2-40B4-BE49-F238E27FC236}">
                <a16:creationId xmlns:a16="http://schemas.microsoft.com/office/drawing/2014/main" id="{BA8D4FF0-19C1-40DF-9991-8710A96B4184}"/>
              </a:ext>
            </a:extLst>
          </p:cNvPr>
          <p:cNvSpPr txBox="1"/>
          <p:nvPr/>
        </p:nvSpPr>
        <p:spPr>
          <a:xfrm>
            <a:off x="457199" y="1321851"/>
            <a:ext cx="11447755" cy="1200329"/>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Phetsarath OT" panose="02000500000000000001" pitchFamily="2" charset="2"/>
              </a:rPr>
              <a:t>        </a:t>
            </a:r>
            <a:r>
              <a:rPr lang="lo-LA" sz="2400" dirty="0">
                <a:effectLst/>
                <a:latin typeface="Calibri" panose="020F0502020204030204" pitchFamily="34" charset="0"/>
                <a:ea typeface="Calibri" panose="020F0502020204030204" pitchFamily="34" charset="0"/>
                <a:cs typeface="Phetsarath OT" panose="02000500000000000001" pitchFamily="2" charset="2"/>
              </a:rPr>
              <a:t>ຫຼຸດຜ່ອນຄວາມຜິດພາດໃນການເຮັດວຽກຂອງຮ້ານ ທ້າວຕົ້ນຂາຍເຄື່ອງສອມແປງຄວາມພີວເຕີທົ່ວໄປ,ບໍ່ວ່າຈະເປັນການເກັບກຳຂໍ້ມູນການຂາຍແລະຄິດໄລ່ລາຍໄດ້ຈາກຂາຍແຕ່ລະມື້,ບັນທຶກລາຍລະອຽດລາຍການສັ່ງຊື້ ແລະ ການນນຳເຂົ້າຂອງອຸປະກອດຄອມພີວເຕີແບບໄໜ່</a:t>
            </a:r>
            <a:r>
              <a:rPr lang="en-US" sz="2400" dirty="0">
                <a:effectLst/>
                <a:latin typeface="Calibri" panose="020F0502020204030204" pitchFamily="34" charset="0"/>
                <a:ea typeface="Calibri" panose="020F0502020204030204" pitchFamily="34" charset="0"/>
                <a:cs typeface="Phetsarath OT" panose="02000500000000000001" pitchFamily="2" charset="2"/>
              </a:rPr>
              <a:t>.</a:t>
            </a:r>
            <a:endParaRPr lang="en-US" sz="2400" dirty="0"/>
          </a:p>
        </p:txBody>
      </p:sp>
      <p:sp>
        <p:nvSpPr>
          <p:cNvPr id="7" name="TextBox 6">
            <a:extLst>
              <a:ext uri="{FF2B5EF4-FFF2-40B4-BE49-F238E27FC236}">
                <a16:creationId xmlns:a16="http://schemas.microsoft.com/office/drawing/2014/main" id="{898BAD16-9110-4339-AFF7-DAE9C2200FBB}"/>
              </a:ext>
            </a:extLst>
          </p:cNvPr>
          <p:cNvSpPr txBox="1"/>
          <p:nvPr/>
        </p:nvSpPr>
        <p:spPr>
          <a:xfrm>
            <a:off x="457199" y="2804630"/>
            <a:ext cx="6094520" cy="461665"/>
          </a:xfrm>
          <a:prstGeom prst="rect">
            <a:avLst/>
          </a:prstGeom>
          <a:noFill/>
        </p:spPr>
        <p:txBody>
          <a:bodyPr wrap="square">
            <a:spAutoFit/>
          </a:bodyPr>
          <a:lstStyle/>
          <a:p>
            <a:pPr marL="342900" indent="-342900">
              <a:buFont typeface="Wingdings" panose="05000000000000000000" pitchFamily="2" charset="2"/>
              <a:buChar char="q"/>
            </a:pPr>
            <a:r>
              <a:rPr lang="lo-LA" sz="2400" dirty="0">
                <a:effectLst/>
                <a:latin typeface="Calibri" panose="020F0502020204030204" pitchFamily="34" charset="0"/>
                <a:ea typeface="Calibri" panose="020F0502020204030204" pitchFamily="34" charset="0"/>
                <a:cs typeface="Phetsarath OT" panose="02000500000000000001" pitchFamily="2" charset="2"/>
              </a:rPr>
              <a:t>ຈຸດປະສົງຫຼັກຂອງການຄົ້ນຄວ້າມີດັ່ງນີ:</a:t>
            </a:r>
            <a:endParaRPr lang="en-US" sz="2400" dirty="0"/>
          </a:p>
        </p:txBody>
      </p:sp>
      <p:sp>
        <p:nvSpPr>
          <p:cNvPr id="9" name="TextBox 8">
            <a:extLst>
              <a:ext uri="{FF2B5EF4-FFF2-40B4-BE49-F238E27FC236}">
                <a16:creationId xmlns:a16="http://schemas.microsoft.com/office/drawing/2014/main" id="{18263C0D-BC7E-40B9-AFF9-E9F336ED42E7}"/>
              </a:ext>
            </a:extLst>
          </p:cNvPr>
          <p:cNvSpPr txBox="1"/>
          <p:nvPr/>
        </p:nvSpPr>
        <p:spPr>
          <a:xfrm>
            <a:off x="519343" y="3353438"/>
            <a:ext cx="8047609" cy="1574149"/>
          </a:xfrm>
          <a:prstGeom prst="rect">
            <a:avLst/>
          </a:prstGeom>
          <a:noFill/>
        </p:spPr>
        <p:txBody>
          <a:bodyPr wrap="square">
            <a:spAutoFit/>
          </a:bodyPr>
          <a:lstStyle/>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 ເພື່ອສຶກສາຂະບບວນການຂອງການຂາຍ ແລະ ສະພາບບັນຫາດ້ານການຈັດການ ການຂາຍທີ່ເກີດຂື້ນພາຍໃນຮ້ານ ທ້າວຕົ້ນສອມແປ່ງຄອມພີວເຕີ.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ເພື່ອສ້າງລະບົບຈັດການການຂາຍຂອງຮ້ານ ທ້າວ ຕົ້ນສອມແປ່ງງຄອມພີວເຕີ ແບບ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ເພື່ອແກ້ໄຂບັນຫາໃນການຈັດການຂໍ້ມຸນການຂາຍຮ້ານ ທ້າວ ຕົ້ນສອ້ມແປງຄອມພີວເຕີໃຫ້ມີຄວາມປອດໄພ,ຫຼຸດຜ່ອນຄວາມຜິດພາດ ແລະ ປ້ອງກັນກາານຕົກເຮ່ຍເສຍຫາຍຂອງຂໍ້ມຸນ.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4097510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BB458-A1A5-4C93-9A84-E3C047854274}"/>
              </a:ext>
            </a:extLst>
          </p:cNvPr>
          <p:cNvSpPr txBox="1"/>
          <p:nvPr/>
        </p:nvSpPr>
        <p:spPr>
          <a:xfrm>
            <a:off x="3303233" y="441210"/>
            <a:ext cx="6094520"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cs typeface="Phetsarath OT" panose="02000500000000000001" pitchFamily="2" charset="2"/>
              </a:rPr>
              <a:t>ຂອບເຂດໃນການຄົ້ນຄວ້າ</a:t>
            </a:r>
            <a:endParaRPr lang="en-US" sz="4000" dirty="0"/>
          </a:p>
        </p:txBody>
      </p:sp>
      <p:sp>
        <p:nvSpPr>
          <p:cNvPr id="5" name="TextBox 4">
            <a:extLst>
              <a:ext uri="{FF2B5EF4-FFF2-40B4-BE49-F238E27FC236}">
                <a16:creationId xmlns:a16="http://schemas.microsoft.com/office/drawing/2014/main" id="{4F4E557F-305B-46D7-AC2F-64F0C033FB7E}"/>
              </a:ext>
            </a:extLst>
          </p:cNvPr>
          <p:cNvSpPr txBox="1"/>
          <p:nvPr/>
        </p:nvSpPr>
        <p:spPr>
          <a:xfrm>
            <a:off x="1" y="1404813"/>
            <a:ext cx="12192000" cy="954107"/>
          </a:xfrm>
          <a:prstGeom prst="rect">
            <a:avLst/>
          </a:prstGeom>
          <a:noFill/>
        </p:spPr>
        <p:txBody>
          <a:bodyPr wrap="square">
            <a:spAutoFit/>
          </a:bodyPr>
          <a:lstStyle/>
          <a:p>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ລະບົບຈັດການການຂາຍນີ້ ແມ່ນໄດ້ສືກສາບັນຫາຈາກລະບົບດັ່ງເດີມ ແລະ ຂໍ້ມູນຕົວຈີງຈາກຮ້ານ ທ້າວ ຕົ້ນສ້ອມແປງຄອມພີວເຕີ ເຊີ່ງລະບົບຈະຢູ່ໃນ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On line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ທີ່ມີຂອບເຂດໃນການເຮັດວຽກ</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E21A1D4D-601A-4630-BCCE-C7589F9C5BAE}"/>
              </a:ext>
            </a:extLst>
          </p:cNvPr>
          <p:cNvSpPr txBox="1"/>
          <p:nvPr/>
        </p:nvSpPr>
        <p:spPr>
          <a:xfrm>
            <a:off x="410592" y="2967335"/>
            <a:ext cx="6094520" cy="461665"/>
          </a:xfrm>
          <a:prstGeom prst="rect">
            <a:avLst/>
          </a:prstGeom>
          <a:noFill/>
        </p:spPr>
        <p:txBody>
          <a:bodyPr wrap="square">
            <a:spAutoFit/>
          </a:bodyPr>
          <a:lstStyle/>
          <a:p>
            <a:pPr marL="342900" indent="-342900">
              <a:buFont typeface="Wingdings" panose="05000000000000000000" pitchFamily="2" charset="2"/>
              <a:buChar char="q"/>
            </a:pP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ໜ້າວຽກຫຼັກ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6 </a:t>
            </a: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ໜ້າວຽກດັ່ງນີ້:</a:t>
            </a:r>
            <a:endParaRPr lang="en-US" sz="2400" b="1"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9" name="TextBox 8">
            <a:extLst>
              <a:ext uri="{FF2B5EF4-FFF2-40B4-BE49-F238E27FC236}">
                <a16:creationId xmlns:a16="http://schemas.microsoft.com/office/drawing/2014/main" id="{7B85C398-A704-4990-994C-0DD850E40511}"/>
              </a:ext>
            </a:extLst>
          </p:cNvPr>
          <p:cNvSpPr txBox="1"/>
          <p:nvPr/>
        </p:nvSpPr>
        <p:spPr>
          <a:xfrm>
            <a:off x="694677" y="3606527"/>
            <a:ext cx="6094520" cy="2068259"/>
          </a:xfrm>
          <a:prstGeom prst="rect">
            <a:avLst/>
          </a:prstGeom>
          <a:noFill/>
        </p:spPr>
        <p:txBody>
          <a:bodyPr wrap="square">
            <a:spAutoFit/>
          </a:bodyPr>
          <a:lstStyle/>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ຈັດການຂໍໍ້ມູນພື້ນຖາມ.</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ຂາຍສິນຄ້າ.</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ສັ່ງຊື້ </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ນຳເຂົ້າຄອມພີວເຕີ.</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ຜະລີິດສີນຄ້າ.</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ລາຍງານ.</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1025368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1FF55-9272-47EE-9101-4D220B962688}"/>
              </a:ext>
            </a:extLst>
          </p:cNvPr>
          <p:cNvSpPr txBox="1"/>
          <p:nvPr/>
        </p:nvSpPr>
        <p:spPr>
          <a:xfrm>
            <a:off x="3233691" y="237023"/>
            <a:ext cx="6094520" cy="707886"/>
          </a:xfrm>
          <a:prstGeom prst="rect">
            <a:avLst/>
          </a:prstGeom>
          <a:noFill/>
        </p:spPr>
        <p:txBody>
          <a:bodyPr wrap="square">
            <a:spAutoFit/>
          </a:bodyPr>
          <a:lstStyle/>
          <a:p>
            <a:pPr marL="285750" indent="-28575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ປະໂຫຍດທິຄາດວ່າຈະໄດ້ຮັັບ</a:t>
            </a:r>
            <a:endParaRPr lang="en-US" sz="4000" dirty="0"/>
          </a:p>
        </p:txBody>
      </p:sp>
      <p:sp>
        <p:nvSpPr>
          <p:cNvPr id="5" name="TextBox 4">
            <a:extLst>
              <a:ext uri="{FF2B5EF4-FFF2-40B4-BE49-F238E27FC236}">
                <a16:creationId xmlns:a16="http://schemas.microsoft.com/office/drawing/2014/main" id="{591248DF-5D9E-4DEA-B559-EEAB632D8E34}"/>
              </a:ext>
            </a:extLst>
          </p:cNvPr>
          <p:cNvSpPr txBox="1"/>
          <p:nvPr/>
        </p:nvSpPr>
        <p:spPr>
          <a:xfrm>
            <a:off x="0" y="1048436"/>
            <a:ext cx="12191999" cy="461665"/>
          </a:xfrm>
          <a:prstGeom prst="rect">
            <a:avLst/>
          </a:prstGeom>
          <a:noFill/>
        </p:spPr>
        <p:txBody>
          <a:bodyPr wrap="square">
            <a:spAutoFit/>
          </a:bodyPr>
          <a:lstStyle/>
          <a:p>
            <a:r>
              <a:rPr lang="en-US" sz="2400" dirty="0">
                <a:effectLst/>
                <a:latin typeface="Calibri" panose="020F0502020204030204" pitchFamily="34" charset="0"/>
                <a:ea typeface="Calibri" panose="020F0502020204030204" pitchFamily="34" charset="0"/>
                <a:cs typeface="Phetsarath OT" panose="02000500000000000001" pitchFamily="2" charset="2"/>
              </a:rPr>
              <a:t>    </a:t>
            </a:r>
            <a:r>
              <a:rPr lang="lo-LA" sz="24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ລະບົບຈັດການການຂາຍນີ້ສາມາດຮັບໃຊ້ການປະຕິບັດງານຕົວຈິງໃນການຈັດການການຂາຍຂອງຮາ້ນທ້າວຕົ້ນ. </a:t>
            </a:r>
            <a:endParaRPr lang="en-US" sz="2400" dirty="0"/>
          </a:p>
        </p:txBody>
      </p:sp>
      <p:sp>
        <p:nvSpPr>
          <p:cNvPr id="7" name="TextBox 6">
            <a:extLst>
              <a:ext uri="{FF2B5EF4-FFF2-40B4-BE49-F238E27FC236}">
                <a16:creationId xmlns:a16="http://schemas.microsoft.com/office/drawing/2014/main" id="{DBFD637B-6C5D-4FFE-9121-1DF76D0AD05B}"/>
              </a:ext>
            </a:extLst>
          </p:cNvPr>
          <p:cNvSpPr txBox="1"/>
          <p:nvPr/>
        </p:nvSpPr>
        <p:spPr>
          <a:xfrm>
            <a:off x="772356" y="1900428"/>
            <a:ext cx="9499107" cy="461665"/>
          </a:xfrm>
          <a:prstGeom prst="rect">
            <a:avLst/>
          </a:prstGeom>
          <a:noFill/>
        </p:spPr>
        <p:txBody>
          <a:bodyPr wrap="square">
            <a:spAutoFit/>
          </a:bodyPr>
          <a:lstStyle/>
          <a:p>
            <a:pPr marL="285750" indent="-285750">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Phetsarath OT" panose="02000500000000000001" pitchFamily="2" charset="2"/>
              </a:rPr>
              <a:t> </a:t>
            </a:r>
            <a:r>
              <a:rPr lang="lo-LA" sz="2400" dirty="0">
                <a:effectLst/>
                <a:latin typeface="Calibri" panose="020F0502020204030204" pitchFamily="34" charset="0"/>
                <a:ea typeface="Calibri" panose="020F0502020204030204" pitchFamily="34" charset="0"/>
                <a:cs typeface="Phetsarath OT" panose="02000500000000000001" pitchFamily="2" charset="2"/>
              </a:rPr>
              <a:t>ຫຼັງຈາກມີລະບົບຈັດການການຂາຍຮາ້ນ ທ້າວຕົ້ນປະໂຫຍດທີ່ຄາດວ່າໄດ້ຮັບມີດັ່ງນີ້:</a:t>
            </a:r>
            <a:endParaRPr lang="en-US" sz="2400" dirty="0"/>
          </a:p>
        </p:txBody>
      </p:sp>
      <p:sp>
        <p:nvSpPr>
          <p:cNvPr id="9" name="TextBox 8">
            <a:extLst>
              <a:ext uri="{FF2B5EF4-FFF2-40B4-BE49-F238E27FC236}">
                <a16:creationId xmlns:a16="http://schemas.microsoft.com/office/drawing/2014/main" id="{43D9AB2B-71E3-45C6-A5DC-5BAAA2A6971A}"/>
              </a:ext>
            </a:extLst>
          </p:cNvPr>
          <p:cNvSpPr txBox="1"/>
          <p:nvPr/>
        </p:nvSpPr>
        <p:spPr>
          <a:xfrm>
            <a:off x="996517" y="2444625"/>
            <a:ext cx="7694721" cy="1738938"/>
          </a:xfrm>
          <a:prstGeom prst="rect">
            <a:avLst/>
          </a:prstGeom>
          <a:noFill/>
        </p:spPr>
        <p:txBody>
          <a:bodyPr wrap="square">
            <a:spAutoFit/>
          </a:bodyPr>
          <a:lstStyle/>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ໄດ້ລະບົບຈັດການການຂາຍທີ່ສະດວກ</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ລູກຄ້າສາມາດເບິ່ງສີ້ນຄ້າກ່ອນສັ່ງໄດ້ </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ລູກຄ້າສາມາດເບີ່ງລາຄາການສ້ອມແປງແຕ່ລະປະເພດ ລາຍລະອຽດທັງໝົດ</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en-US" sz="2000" dirty="0">
                <a:effectLst/>
                <a:latin typeface="Calibri" panose="020F0502020204030204" pitchFamily="34" charset="0"/>
                <a:ea typeface="Calibri" panose="020F0502020204030204" pitchFamily="34" charset="0"/>
                <a:cs typeface="Phetsarath OT" panose="02000500000000000001" pitchFamily="2" charset="2"/>
              </a:rPr>
              <a:t> </a:t>
            </a:r>
            <a:r>
              <a:rPr lang="lo-LA" sz="2000" dirty="0">
                <a:effectLst/>
                <a:latin typeface="Calibri" panose="020F0502020204030204" pitchFamily="34" charset="0"/>
                <a:ea typeface="Calibri" panose="020F0502020204030204" pitchFamily="34" charset="0"/>
                <a:cs typeface="Phetsarath OT" panose="02000500000000000001" pitchFamily="2" charset="2"/>
              </a:rPr>
              <a:t>ໄດ້ລະບົບທີ່ມີຄວາມປອດໄພ, ຫຼຸດຜ້ອນຄວາມຜິດພາດ, ປ້ອງກັນການຕົກເຮ່ຍເສຍຫາຍຂອງຂໍ້ມູນແລະ ສະດວກໃນການຄົ້ນຫາ, ເພີ່ມ, ລົບ ແລະ ແກ້ໄຂ.</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3857581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86012-2D5A-4988-96CF-073FC85F775B}"/>
              </a:ext>
            </a:extLst>
          </p:cNvPr>
          <p:cNvSpPr txBox="1"/>
          <p:nvPr/>
        </p:nvSpPr>
        <p:spPr>
          <a:xfrm>
            <a:off x="837089" y="174879"/>
            <a:ext cx="10517821" cy="707886"/>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ທົບທວນທິດສະດີ ແລະ ບົດໂຄງການຈົບຊັ້ນທີ່ກ່ຽວຂ້ອງ</a:t>
            </a:r>
            <a:endParaRPr lang="en-US" sz="4000" dirty="0"/>
          </a:p>
        </p:txBody>
      </p:sp>
      <p:sp>
        <p:nvSpPr>
          <p:cNvPr id="4" name="Content Placeholder 2">
            <a:extLst>
              <a:ext uri="{FF2B5EF4-FFF2-40B4-BE49-F238E27FC236}">
                <a16:creationId xmlns:a16="http://schemas.microsoft.com/office/drawing/2014/main" id="{BE4A92F3-D708-46DF-A3FC-16043D41CB09}"/>
              </a:ext>
            </a:extLst>
          </p:cNvPr>
          <p:cNvSpPr txBox="1">
            <a:spLocks/>
          </p:cNvSpPr>
          <p:nvPr/>
        </p:nvSpPr>
        <p:spPr>
          <a:xfrm>
            <a:off x="1" y="1496048"/>
            <a:ext cx="12192000"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dirty="0"/>
              <a:t>	</a:t>
            </a:r>
            <a:r>
              <a:rPr lang="lo-LA" sz="2000" dirty="0">
                <a:cs typeface="Phetsarath OT" panose="02000500000000000001" pitchFamily="2" charset="2"/>
              </a:rPr>
              <a:t>ລະບົບຈັດການຂາຍເຄືອງສອ້ມແປງຄອມພິວເຕີທົ່ວໄປຮ້ານທ້າວຕົ້ນສ້ອມແປງຄອມພິວເຕີ ແມ່ນພັດທະນາຂຶ້ນໂດຍນາໍໃຊ້ທິດສະດີຫຼືຄວາມຮູ້ຈາກ </a:t>
            </a:r>
            <a:r>
              <a:rPr lang="en-US" sz="2000" dirty="0">
                <a:latin typeface="Phetsarath OT" panose="02000500000000000001" pitchFamily="2" charset="2"/>
              </a:rPr>
              <a:t>3</a:t>
            </a:r>
            <a:r>
              <a:rPr lang="lo-LA" sz="2000" dirty="0">
                <a:cs typeface="Phetsarath OT" panose="02000500000000000001" pitchFamily="2" charset="2"/>
              </a:rPr>
              <a:t> ສ່ວນຄື:</a:t>
            </a:r>
            <a:r>
              <a:rPr lang="en-US" sz="2000" dirty="0">
                <a:cs typeface="Phetsarath OT" panose="02000500000000000001" pitchFamily="2" charset="2"/>
              </a:rPr>
              <a:t> </a:t>
            </a:r>
            <a:r>
              <a:rPr lang="lo-LA" sz="2000" dirty="0">
                <a:cs typeface="Phetsarath OT" panose="02000500000000000001" pitchFamily="2" charset="2"/>
              </a:rPr>
              <a:t>ທິດສະດິໃນການວິເຄາະ ແລະ ອອກແບບລະບົບ</a:t>
            </a:r>
            <a:r>
              <a:rPr lang="en-US" sz="2000" dirty="0">
                <a:latin typeface="Phetsarath OT" panose="02000500000000000001" pitchFamily="2" charset="2"/>
              </a:rPr>
              <a:t>, </a:t>
            </a:r>
            <a:r>
              <a:rPr lang="lo-LA" sz="2000" dirty="0">
                <a:cs typeface="Phetsarath OT" panose="02000500000000000001" pitchFamily="2" charset="2"/>
              </a:rPr>
              <a:t>ທີດສະດີກ່ຽວກບັການສາ້ງຖານຂໍ້ມຸນ ແລະຄວາມຮູ້ກ່ຽວກັບພາສາໃນການພັດທະນາລະບົບ. </a:t>
            </a:r>
            <a:endParaRPr lang="en-US" sz="2000" dirty="0"/>
          </a:p>
        </p:txBody>
      </p:sp>
      <p:sp>
        <p:nvSpPr>
          <p:cNvPr id="5" name="TextBox 4">
            <a:extLst>
              <a:ext uri="{FF2B5EF4-FFF2-40B4-BE49-F238E27FC236}">
                <a16:creationId xmlns:a16="http://schemas.microsoft.com/office/drawing/2014/main" id="{D8D5EE88-3716-4BE4-AF3B-C80C001ACB0E}"/>
              </a:ext>
            </a:extLst>
          </p:cNvPr>
          <p:cNvSpPr txBox="1"/>
          <p:nvPr/>
        </p:nvSpPr>
        <p:spPr>
          <a:xfrm>
            <a:off x="1111928" y="913622"/>
            <a:ext cx="6094520" cy="461665"/>
          </a:xfrm>
          <a:prstGeom prst="rect">
            <a:avLst/>
          </a:prstGeom>
          <a:noFill/>
        </p:spPr>
        <p:txBody>
          <a:bodyPr wrap="square">
            <a:spAutoFit/>
          </a:bodyPr>
          <a:lstStyle/>
          <a:p>
            <a:pPr marL="285750" indent="-285750">
              <a:buFont typeface="Wingdings" panose="05000000000000000000" pitchFamily="2" charset="2"/>
              <a:buChar char="q"/>
            </a:pPr>
            <a:r>
              <a:rPr lang="lo-LA" sz="2400" b="1" dirty="0">
                <a:latin typeface="Calibri" panose="020F0502020204030204" pitchFamily="34" charset="0"/>
                <a:ea typeface="Calibri" panose="020F0502020204030204" pitchFamily="34" charset="0"/>
                <a:cs typeface="Phetsarath OT" panose="02000500000000000001" pitchFamily="2" charset="2"/>
              </a:rPr>
              <a:t>ທົບທວນທິດສະດີທີ່ກ່ຽວຂ້ອງ</a:t>
            </a:r>
            <a:endParaRPr lang="en-US" sz="2400" dirty="0">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2608588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4035B2-5A31-4E3B-BA1D-57D3D03C7BED}"/>
              </a:ext>
            </a:extLst>
          </p:cNvPr>
          <p:cNvSpPr txBox="1"/>
          <p:nvPr/>
        </p:nvSpPr>
        <p:spPr>
          <a:xfrm>
            <a:off x="1917577" y="338221"/>
            <a:ext cx="8191869" cy="1323439"/>
          </a:xfrm>
          <a:prstGeom prst="rect">
            <a:avLst/>
          </a:prstGeom>
          <a:noFill/>
        </p:spPr>
        <p:txBody>
          <a:bodyPr wrap="square">
            <a:spAutoFit/>
          </a:bodyPr>
          <a:lstStyle/>
          <a:p>
            <a:pPr marL="571500" indent="-571500">
              <a:buFont typeface="Wingdings" panose="05000000000000000000" pitchFamily="2" charset="2"/>
              <a:buChar char="v"/>
            </a:pPr>
            <a:r>
              <a:rPr lang="lo-LA" sz="4000" b="1" dirty="0">
                <a:effectLst/>
                <a:latin typeface="Calibri" panose="020F0502020204030204" pitchFamily="34" charset="0"/>
                <a:ea typeface="Calibri" panose="020F0502020204030204" pitchFamily="34" charset="0"/>
                <a:cs typeface="Phetsarath OT" panose="02000500000000000001" pitchFamily="2" charset="2"/>
              </a:rPr>
              <a:t>ການເຮັດ </a:t>
            </a:r>
            <a:r>
              <a:rPr lang="en-US" sz="4000" b="1" dirty="0">
                <a:effectLst/>
                <a:latin typeface="Phetsarath OT" panose="02000500000000000001" pitchFamily="2" charset="2"/>
                <a:ea typeface="Calibri" panose="020F0502020204030204" pitchFamily="34" charset="0"/>
                <a:cs typeface="DokChampa" panose="020B0604020202020204" pitchFamily="34" charset="-34"/>
              </a:rPr>
              <a:t>Normalization</a:t>
            </a:r>
            <a:r>
              <a:rPr lang="lo-LA" sz="4000" b="1" dirty="0">
                <a:effectLst/>
                <a:latin typeface="Phetsarath OT" panose="02000500000000000001" pitchFamily="2" charset="2"/>
                <a:ea typeface="Calibri" panose="020F0502020204030204" pitchFamily="34" charset="0"/>
                <a:cs typeface="DokChampa" panose="020B0604020202020204" pitchFamily="34" charset="-34"/>
              </a:rPr>
              <a:t> </a:t>
            </a:r>
            <a:r>
              <a:rPr lang="lo-LA" sz="4000" b="1" dirty="0">
                <a:latin typeface="Calibri" panose="020F0502020204030204" pitchFamily="34" charset="0"/>
                <a:cs typeface="Phetsarath OT" panose="02000500000000000001" pitchFamily="2" charset="2"/>
              </a:rPr>
              <a:t>ເປັນແນວໃດ</a:t>
            </a:r>
            <a:r>
              <a:rPr lang="en-US" sz="4000" b="1" dirty="0">
                <a:latin typeface="Phetsarath OT" panose="02000500000000000001" pitchFamily="2" charset="2"/>
                <a:cs typeface="DokChampa" panose="020B0604020202020204" pitchFamily="34" charset="-34"/>
              </a:rPr>
              <a:t>?</a:t>
            </a:r>
            <a:br>
              <a:rPr lang="en-US" sz="4000" dirty="0">
                <a:effectLst/>
                <a:latin typeface="Calibri" panose="020F0502020204030204" pitchFamily="34" charset="0"/>
                <a:ea typeface="Calibri" panose="020F0502020204030204" pitchFamily="34" charset="0"/>
                <a:cs typeface="DokChampa" panose="020B0604020202020204" pitchFamily="34" charset="-34"/>
              </a:rPr>
            </a:br>
            <a:endParaRPr lang="en-US" sz="4000" dirty="0"/>
          </a:p>
        </p:txBody>
      </p:sp>
      <p:sp>
        <p:nvSpPr>
          <p:cNvPr id="5" name="Content Placeholder 2">
            <a:extLst>
              <a:ext uri="{FF2B5EF4-FFF2-40B4-BE49-F238E27FC236}">
                <a16:creationId xmlns:a16="http://schemas.microsoft.com/office/drawing/2014/main" id="{A83F0B98-CCD3-4115-B5E0-F9519FBAE092}"/>
              </a:ext>
            </a:extLst>
          </p:cNvPr>
          <p:cNvSpPr txBox="1">
            <a:spLocks/>
          </p:cNvSpPr>
          <p:nvPr/>
        </p:nvSpPr>
        <p:spPr>
          <a:xfrm>
            <a:off x="872314" y="1378836"/>
            <a:ext cx="12192000" cy="125006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latin typeface="Phetsarath OT" panose="02000500000000000001" pitchFamily="2" charset="2"/>
                <a:ea typeface="Calibri" panose="020F0502020204030204" pitchFamily="34" charset="0"/>
                <a:cs typeface="DokChampa" panose="020B0604020202020204" pitchFamily="34" charset="-34"/>
              </a:rPr>
              <a:t>	Normalization </a:t>
            </a:r>
            <a:r>
              <a:rPr lang="lo-LA" sz="2400" dirty="0">
                <a:latin typeface="Calibri" panose="020F0502020204030204" pitchFamily="34" charset="0"/>
                <a:ea typeface="Calibri" panose="020F0502020204030204" pitchFamily="34" charset="0"/>
                <a:cs typeface="Phetsarath OT" panose="02000500000000000001" pitchFamily="2" charset="2"/>
              </a:rPr>
              <a:t>ເປັນວິທີການເພື່ອໃຊ້ເຂົ້າໃນການວິເຄາະ ແລະ ຈັດໂຄງສ້າງຂອງຖານຂໍ້ມູນໃໜ່ໂດຍພະຍາຍາມ ຫຼຸດຄວາມຊໍ້າຊ້ອນຂອງໂຄງສ້າງຖາມຂໍ້ມູນ ເພື່ອໃໃຫ້ໄດ້ໂຄງສ້າງທີ່ມີປະສິດທິພາບ ແລະ ສະດວກໃນເວລາເອົາໄປໃຊ້. </a:t>
            </a:r>
            <a:endParaRPr lang="en-US" dirty="0"/>
          </a:p>
        </p:txBody>
      </p:sp>
      <p:sp>
        <p:nvSpPr>
          <p:cNvPr id="6" name="TextBox 5">
            <a:extLst>
              <a:ext uri="{FF2B5EF4-FFF2-40B4-BE49-F238E27FC236}">
                <a16:creationId xmlns:a16="http://schemas.microsoft.com/office/drawing/2014/main" id="{E06DF6DC-28DA-4365-9154-B0476538A214}"/>
              </a:ext>
            </a:extLst>
          </p:cNvPr>
          <p:cNvSpPr txBox="1"/>
          <p:nvPr/>
        </p:nvSpPr>
        <p:spPr>
          <a:xfrm>
            <a:off x="863436" y="3131334"/>
            <a:ext cx="8520262" cy="2308324"/>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1NF</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a:p>
            <a:pPr marL="342900" indent="-342900">
              <a:buFont typeface="Arial" panose="020B0604020202020204" pitchFamily="34" charset="0"/>
              <a:buChar char="•"/>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2NF</a:t>
            </a:r>
          </a:p>
          <a:p>
            <a:pPr marL="342900" indent="-342900">
              <a:buFont typeface="Arial" panose="020B0604020202020204" pitchFamily="34" charset="0"/>
              <a:buChar char="•"/>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a:p>
            <a:pPr marL="342900" indent="-342900">
              <a:buFont typeface="Arial" panose="020B0604020202020204" pitchFamily="34" charset="0"/>
              <a:buChar char="•"/>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BCNF</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a:p>
            <a:pPr marL="342900" indent="-342900">
              <a:buFont typeface="Arial" panose="020B0604020202020204" pitchFamily="34" charset="0"/>
              <a:buChar char="•"/>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4NF</a:t>
            </a:r>
          </a:p>
          <a:p>
            <a:pPr marL="342900" indent="-342900">
              <a:buFont typeface="Arial" panose="020B0604020202020204" pitchFamily="34" charset="0"/>
              <a:buChar char="•"/>
            </a:pP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5NF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Content Placeholder 2">
            <a:extLst>
              <a:ext uri="{FF2B5EF4-FFF2-40B4-BE49-F238E27FC236}">
                <a16:creationId xmlns:a16="http://schemas.microsoft.com/office/drawing/2014/main" id="{85B40295-0CDD-4397-8BE8-CC86C37EEC35}"/>
              </a:ext>
            </a:extLst>
          </p:cNvPr>
          <p:cNvSpPr txBox="1">
            <a:spLocks/>
          </p:cNvSpPr>
          <p:nvPr/>
        </p:nvSpPr>
        <p:spPr>
          <a:xfrm>
            <a:off x="872314" y="2506301"/>
            <a:ext cx="12192000" cy="125006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lo-LA" sz="2400" dirty="0">
                <a:latin typeface="Phetsarath OT" panose="02000500000000000001" pitchFamily="2" charset="2"/>
                <a:ea typeface="Phetsarath OT" panose="02000500000000000001" pitchFamily="2" charset="2"/>
                <a:cs typeface="Phetsarath OT" panose="02000500000000000001" pitchFamily="2" charset="2"/>
              </a:rPr>
              <a:t>ຮູບແບບ</a:t>
            </a:r>
            <a:r>
              <a:rPr lang="lo-LA" sz="2400" b="1" dirty="0">
                <a:latin typeface="Phetsarath OT" panose="02000500000000000001" pitchFamily="2" charset="2"/>
                <a:ea typeface="Phetsarath OT" panose="02000500000000000001" pitchFamily="2" charset="2"/>
                <a:cs typeface="Phetsarath OT" panose="02000500000000000001" pitchFamily="2" charset="2"/>
              </a:rPr>
              <a:t> </a:t>
            </a:r>
            <a:r>
              <a:rPr lang="en-US" sz="2400" dirty="0">
                <a:latin typeface="Phetsarath OT" panose="02000500000000000001" pitchFamily="2" charset="2"/>
                <a:ea typeface="Phetsarath OT" panose="02000500000000000001" pitchFamily="2" charset="2"/>
                <a:cs typeface="Phetsarath OT" panose="02000500000000000001" pitchFamily="2" charset="2"/>
              </a:rPr>
              <a:t>Normalization</a:t>
            </a:r>
            <a:r>
              <a:rPr lang="lo-LA" sz="2400" dirty="0">
                <a:latin typeface="Phetsarath OT" panose="02000500000000000001" pitchFamily="2" charset="2"/>
                <a:ea typeface="Phetsarath OT" panose="02000500000000000001" pitchFamily="2" charset="2"/>
                <a:cs typeface="Phetsarath OT" panose="02000500000000000001" pitchFamily="2" charset="2"/>
              </a:rPr>
              <a:t> ໃນລະດັບຕ່າງໆເຊັ້ນ: </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313609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A66B5-9FAD-4644-9AA1-51B02B221E9F}"/>
              </a:ext>
            </a:extLst>
          </p:cNvPr>
          <p:cNvSpPr txBox="1"/>
          <p:nvPr/>
        </p:nvSpPr>
        <p:spPr>
          <a:xfrm>
            <a:off x="898451" y="168676"/>
            <a:ext cx="9896795" cy="750975"/>
          </a:xfrm>
          <a:prstGeom prst="rect">
            <a:avLst/>
          </a:prstGeom>
          <a:noFill/>
        </p:spPr>
        <p:txBody>
          <a:bodyPr wrap="square">
            <a:spAutoFit/>
          </a:bodyPr>
          <a:lstStyle/>
          <a:p>
            <a:pPr marL="914400" marR="0" indent="-457200" algn="just">
              <a:lnSpc>
                <a:spcPct val="107000"/>
              </a:lnSpc>
              <a:spcBef>
                <a:spcPts val="0"/>
              </a:spcBef>
              <a:spcAft>
                <a:spcPts val="800"/>
              </a:spcAft>
              <a:buFont typeface="Wingdings" panose="05000000000000000000" pitchFamily="2" charset="2"/>
              <a:buChar char="v"/>
            </a:pP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ແຜນວາດຄວາມສຳພັນລະຫ່ວາງ</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(ER</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Diagram) </a:t>
            </a:r>
            <a:endParaRPr lang="en-US" sz="40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AC6F9BA-DAF8-453C-8DC2-BC64F0107B4B}"/>
              </a:ext>
            </a:extLst>
          </p:cNvPr>
          <p:cNvSpPr txBox="1"/>
          <p:nvPr/>
        </p:nvSpPr>
        <p:spPr>
          <a:xfrm>
            <a:off x="0" y="1286642"/>
            <a:ext cx="12192000" cy="830997"/>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ER Diagram (Entity Relationship Diagram)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ແມ່ນແຜນຜັງສະແດງຄວາມສຳພັນລະຫວ່າງຂໍ້ມູນເຊີ່ງປະກອບດ້ວຍ: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Entity, Attribute, Relationship</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2400224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DC570-35CC-449A-A72A-7573239A89F0}"/>
              </a:ext>
            </a:extLst>
          </p:cNvPr>
          <p:cNvSpPr txBox="1"/>
          <p:nvPr/>
        </p:nvSpPr>
        <p:spPr>
          <a:xfrm>
            <a:off x="453583" y="1175750"/>
            <a:ext cx="10025519" cy="954107"/>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ໜາຍເຖິງຂໍ້ມູນທີ່ເຮົາສົນໃຈເຊີ່ງອາດເປັນສີ່ງທີ່ສາມາດເບີ່ງເຫັນ,ຈັບ ແລະ ສຳຜັດ</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p:txBody>
      </p:sp>
      <p:graphicFrame>
        <p:nvGraphicFramePr>
          <p:cNvPr id="4" name="Table 3">
            <a:extLst>
              <a:ext uri="{FF2B5EF4-FFF2-40B4-BE49-F238E27FC236}">
                <a16:creationId xmlns:a16="http://schemas.microsoft.com/office/drawing/2014/main" id="{5675B6E6-7381-4CE8-8670-DDE593C45377}"/>
              </a:ext>
            </a:extLst>
          </p:cNvPr>
          <p:cNvGraphicFramePr>
            <a:graphicFrameLocks noGrp="1"/>
          </p:cNvGraphicFramePr>
          <p:nvPr>
            <p:extLst>
              <p:ext uri="{D42A27DB-BD31-4B8C-83A1-F6EECF244321}">
                <p14:modId xmlns:p14="http://schemas.microsoft.com/office/powerpoint/2010/main" val="3979151407"/>
              </p:ext>
            </p:extLst>
          </p:nvPr>
        </p:nvGraphicFramePr>
        <p:xfrm>
          <a:off x="887768" y="2460963"/>
          <a:ext cx="8997353" cy="3416300"/>
        </p:xfrm>
        <a:graphic>
          <a:graphicData uri="http://schemas.openxmlformats.org/drawingml/2006/table">
            <a:tbl>
              <a:tblPr firstRow="1" firstCol="1" bandRow="1">
                <a:tableStyleId>{5C22544A-7EE6-4342-B048-85BDC9FD1C3A}</a:tableStyleId>
              </a:tblPr>
              <a:tblGrid>
                <a:gridCol w="4285035">
                  <a:extLst>
                    <a:ext uri="{9D8B030D-6E8A-4147-A177-3AD203B41FA5}">
                      <a16:colId xmlns:a16="http://schemas.microsoft.com/office/drawing/2014/main" val="977938670"/>
                    </a:ext>
                  </a:extLst>
                </a:gridCol>
                <a:gridCol w="4712318">
                  <a:extLst>
                    <a:ext uri="{9D8B030D-6E8A-4147-A177-3AD203B41FA5}">
                      <a16:colId xmlns:a16="http://schemas.microsoft.com/office/drawing/2014/main" val="3514354130"/>
                    </a:ext>
                  </a:extLst>
                </a:gridCol>
              </a:tblGrid>
              <a:tr h="1027698">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900" dirty="0">
                          <a:effectLst/>
                        </a:rPr>
                        <a:t> </a:t>
                      </a:r>
                    </a:p>
                    <a:p>
                      <a:pPr marL="0" marR="0" algn="just">
                        <a:lnSpc>
                          <a:spcPct val="107000"/>
                        </a:lnSpc>
                        <a:spcBef>
                          <a:spcPts val="0"/>
                        </a:spcBef>
                        <a:spcAft>
                          <a:spcPts val="0"/>
                        </a:spcAft>
                      </a:pPr>
                      <a:br>
                        <a:rPr lang="en-US" sz="900" dirty="0">
                          <a:effectLst/>
                        </a:rPr>
                      </a:br>
                      <a:r>
                        <a:rPr lang="lo-LA" sz="900" dirty="0">
                          <a:effectLst/>
                        </a:rPr>
                        <a:t>                       </a:t>
                      </a:r>
                      <a:r>
                        <a:rPr lang="en-US" sz="900" dirty="0">
                          <a:effectLst/>
                        </a:rPr>
                        <a:t>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lo-LA" sz="1000">
                          <a:effectLst/>
                        </a:rPr>
                        <a:t>             ແທນ </a:t>
                      </a:r>
                      <a:r>
                        <a:rPr lang="en-US" sz="1000">
                          <a:effectLst/>
                        </a:rPr>
                        <a:t>Entity</a:t>
                      </a:r>
                      <a:endParaRPr lang="en-US"/>
                    </a:p>
                  </a:txBody>
                  <a:tcPr marL="57212" marR="57212" marT="0" marB="0"/>
                </a:tc>
                <a:extLst>
                  <a:ext uri="{0D108BD9-81ED-4DB2-BD59-A6C34878D82A}">
                    <a16:rowId xmlns:a16="http://schemas.microsoft.com/office/drawing/2014/main" val="3268254951"/>
                  </a:ext>
                </a:extLst>
              </a:tr>
              <a:tr h="1117224">
                <a:tc>
                  <a:txBody>
                    <a:bodyPr/>
                    <a:lstStyle/>
                    <a:p>
                      <a:pPr marL="0" marR="0" algn="just">
                        <a:lnSpc>
                          <a:spcPct val="107000"/>
                        </a:lnSpc>
                        <a:spcBef>
                          <a:spcPts val="0"/>
                        </a:spcBef>
                        <a:spcAft>
                          <a:spcPts val="0"/>
                        </a:spcAft>
                      </a:pPr>
                      <a:endParaRPr lang="en-US" sz="1000" dirty="0">
                        <a:effectLst/>
                      </a:endParaRPr>
                    </a:p>
                    <a:p>
                      <a:pPr marL="0" marR="0" indent="45720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br>
                        <a:rPr lang="en-US" sz="900" dirty="0">
                          <a:effectLst/>
                        </a:rPr>
                      </a:br>
                      <a:r>
                        <a:rPr lang="lo-LA" sz="900" dirty="0">
                          <a:effectLst/>
                        </a:rPr>
                        <a:t>                       </a:t>
                      </a:r>
                      <a:r>
                        <a:rPr lang="en-US" sz="900" dirty="0">
                          <a:effectLst/>
                        </a:rPr>
                        <a:t>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Weak Entity</a:t>
                      </a:r>
                      <a:endParaRPr lang="en-US" dirty="0"/>
                    </a:p>
                  </a:txBody>
                  <a:tcPr marL="57212" marR="57212" marT="0" marB="0"/>
                </a:tc>
                <a:extLst>
                  <a:ext uri="{0D108BD9-81ED-4DB2-BD59-A6C34878D82A}">
                    <a16:rowId xmlns:a16="http://schemas.microsoft.com/office/drawing/2014/main" val="1002460639"/>
                  </a:ext>
                </a:extLst>
              </a:tr>
              <a:tr h="1271378">
                <a:tc>
                  <a:txBody>
                    <a:bodyPr/>
                    <a:lstStyle/>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tabLst>
                          <a:tab pos="2063750" algn="l"/>
                        </a:tabLst>
                      </a:pPr>
                      <a:endParaRPr lang="en-US" sz="1000" dirty="0">
                        <a:effectLst/>
                      </a:endParaRPr>
                    </a:p>
                    <a:p>
                      <a:pPr marL="0" marR="0" algn="just">
                        <a:lnSpc>
                          <a:spcPct val="107000"/>
                        </a:lnSpc>
                        <a:spcBef>
                          <a:spcPts val="0"/>
                        </a:spcBef>
                        <a:spcAft>
                          <a:spcPts val="0"/>
                        </a:spcAft>
                        <a:tabLst>
                          <a:tab pos="2063750" algn="l"/>
                        </a:tabLst>
                      </a:pPr>
                      <a:r>
                        <a:rPr lang="lo-LA" sz="1000" dirty="0">
                          <a:effectLst/>
                        </a:rPr>
                        <a:t>	</a:t>
                      </a:r>
                      <a:endParaRPr lang="en-US" sz="900" dirty="0">
                        <a:effectLst/>
                      </a:endParaRPr>
                    </a:p>
                    <a:p>
                      <a:pPr marL="0" marR="0" algn="just">
                        <a:lnSpc>
                          <a:spcPct val="107000"/>
                        </a:lnSpc>
                        <a:spcBef>
                          <a:spcPts val="0"/>
                        </a:spcBef>
                        <a:spcAft>
                          <a:spcPts val="0"/>
                        </a:spcAft>
                        <a:tabLst>
                          <a:tab pos="2063750" algn="l"/>
                        </a:tabLst>
                      </a:pPr>
                      <a:r>
                        <a:rPr lang="en-US" sz="900" dirty="0">
                          <a:effectLst/>
                        </a:rPr>
                        <a:t>              Composite 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Entity </a:t>
                      </a:r>
                      <a:r>
                        <a:rPr lang="lo-LA" sz="1000" dirty="0">
                          <a:effectLst/>
                        </a:rPr>
                        <a:t>ເມື່ອເກີດຄວາມສໍາພັນແບບ</a:t>
                      </a:r>
                      <a:endParaRPr lang="en-US" sz="900" dirty="0">
                        <a:effectLst/>
                      </a:endParaRPr>
                    </a:p>
                    <a:p>
                      <a:pPr marL="0" marR="0" algn="just">
                        <a:lnSpc>
                          <a:spcPct val="107000"/>
                        </a:lnSpc>
                        <a:spcBef>
                          <a:spcPts val="0"/>
                        </a:spcBef>
                        <a:spcAft>
                          <a:spcPts val="0"/>
                        </a:spcAft>
                      </a:pPr>
                      <a:r>
                        <a:rPr lang="lo-LA" sz="1000" dirty="0">
                          <a:effectLst/>
                        </a:rPr>
                        <a:t>     ຫຼາຍຕໍ່ຫຼາຍ</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extLst>
                  <a:ext uri="{0D108BD9-81ED-4DB2-BD59-A6C34878D82A}">
                    <a16:rowId xmlns:a16="http://schemas.microsoft.com/office/drawing/2014/main" val="954518160"/>
                  </a:ext>
                </a:extLst>
              </a:tr>
            </a:tbl>
          </a:graphicData>
        </a:graphic>
      </p:graphicFrame>
      <p:sp>
        <p:nvSpPr>
          <p:cNvPr id="5" name="Flowchart: Process 4">
            <a:extLst>
              <a:ext uri="{FF2B5EF4-FFF2-40B4-BE49-F238E27FC236}">
                <a16:creationId xmlns:a16="http://schemas.microsoft.com/office/drawing/2014/main" id="{82D32692-2BF8-494D-B588-F9BD20D28853}"/>
              </a:ext>
            </a:extLst>
          </p:cNvPr>
          <p:cNvSpPr/>
          <p:nvPr/>
        </p:nvSpPr>
        <p:spPr>
          <a:xfrm>
            <a:off x="1131005" y="2606089"/>
            <a:ext cx="1606194" cy="602114"/>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2" name="Group 1">
            <a:extLst>
              <a:ext uri="{FF2B5EF4-FFF2-40B4-BE49-F238E27FC236}">
                <a16:creationId xmlns:a16="http://schemas.microsoft.com/office/drawing/2014/main" id="{2A1EC19D-AEF9-4B44-8D9C-381059D00FC7}"/>
              </a:ext>
            </a:extLst>
          </p:cNvPr>
          <p:cNvGrpSpPr/>
          <p:nvPr/>
        </p:nvGrpSpPr>
        <p:grpSpPr>
          <a:xfrm>
            <a:off x="1009761" y="3621728"/>
            <a:ext cx="2428697" cy="713808"/>
            <a:chOff x="1746607" y="3373153"/>
            <a:chExt cx="2428697" cy="713808"/>
          </a:xfrm>
        </p:grpSpPr>
        <p:sp>
          <p:nvSpPr>
            <p:cNvPr id="6" name="Flowchart: Process 5">
              <a:extLst>
                <a:ext uri="{FF2B5EF4-FFF2-40B4-BE49-F238E27FC236}">
                  <a16:creationId xmlns:a16="http://schemas.microsoft.com/office/drawing/2014/main" id="{9793176C-F4EB-41B5-8F10-4A356D5A80DA}"/>
                </a:ext>
              </a:extLst>
            </p:cNvPr>
            <p:cNvSpPr/>
            <p:nvPr/>
          </p:nvSpPr>
          <p:spPr>
            <a:xfrm>
              <a:off x="1746607" y="3373153"/>
              <a:ext cx="2428697" cy="713808"/>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lowchart: Process 6">
              <a:extLst>
                <a:ext uri="{FF2B5EF4-FFF2-40B4-BE49-F238E27FC236}">
                  <a16:creationId xmlns:a16="http://schemas.microsoft.com/office/drawing/2014/main" id="{6888B2E5-60F2-46B1-966B-0053B21DD90C}"/>
                </a:ext>
              </a:extLst>
            </p:cNvPr>
            <p:cNvSpPr/>
            <p:nvPr/>
          </p:nvSpPr>
          <p:spPr>
            <a:xfrm>
              <a:off x="1844592" y="3429000"/>
              <a:ext cx="2232726" cy="602115"/>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 name="Group 9">
            <a:extLst>
              <a:ext uri="{FF2B5EF4-FFF2-40B4-BE49-F238E27FC236}">
                <a16:creationId xmlns:a16="http://schemas.microsoft.com/office/drawing/2014/main" id="{15E9D37D-32B6-45BA-BE39-F0B3C9438960}"/>
              </a:ext>
            </a:extLst>
          </p:cNvPr>
          <p:cNvGrpSpPr/>
          <p:nvPr/>
        </p:nvGrpSpPr>
        <p:grpSpPr>
          <a:xfrm>
            <a:off x="1131005" y="4749061"/>
            <a:ext cx="1839773" cy="682001"/>
            <a:chOff x="2791320" y="4530214"/>
            <a:chExt cx="1839773" cy="682001"/>
          </a:xfrm>
        </p:grpSpPr>
        <p:sp>
          <p:nvSpPr>
            <p:cNvPr id="8" name="Flowchart: Process 7">
              <a:extLst>
                <a:ext uri="{FF2B5EF4-FFF2-40B4-BE49-F238E27FC236}">
                  <a16:creationId xmlns:a16="http://schemas.microsoft.com/office/drawing/2014/main" id="{270575BB-441C-4871-88B0-FA7848070C2D}"/>
                </a:ext>
              </a:extLst>
            </p:cNvPr>
            <p:cNvSpPr/>
            <p:nvPr/>
          </p:nvSpPr>
          <p:spPr>
            <a:xfrm>
              <a:off x="2791320" y="4530214"/>
              <a:ext cx="1839773" cy="682001"/>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lowchart: Decision 8">
              <a:extLst>
                <a:ext uri="{FF2B5EF4-FFF2-40B4-BE49-F238E27FC236}">
                  <a16:creationId xmlns:a16="http://schemas.microsoft.com/office/drawing/2014/main" id="{9DAA0245-133E-4988-A451-9FE278B6D092}"/>
                </a:ext>
              </a:extLst>
            </p:cNvPr>
            <p:cNvSpPr/>
            <p:nvPr/>
          </p:nvSpPr>
          <p:spPr>
            <a:xfrm>
              <a:off x="2917380" y="4601879"/>
              <a:ext cx="1587651" cy="557552"/>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TextBox 11">
            <a:extLst>
              <a:ext uri="{FF2B5EF4-FFF2-40B4-BE49-F238E27FC236}">
                <a16:creationId xmlns:a16="http://schemas.microsoft.com/office/drawing/2014/main" id="{0ADC5219-0692-4B2B-934D-D2E530FE02FC}"/>
              </a:ext>
            </a:extLst>
          </p:cNvPr>
          <p:cNvSpPr txBox="1"/>
          <p:nvPr/>
        </p:nvSpPr>
        <p:spPr>
          <a:xfrm>
            <a:off x="2970778" y="211350"/>
            <a:ext cx="6094520" cy="707886"/>
          </a:xfrm>
          <a:prstGeom prst="rect">
            <a:avLst/>
          </a:prstGeom>
          <a:noFill/>
        </p:spPr>
        <p:txBody>
          <a:bodyPr wrap="square">
            <a:spAutoFit/>
          </a:bodyPr>
          <a:lstStyle/>
          <a:p>
            <a:pPr marL="571500" indent="-571500">
              <a:buFont typeface="Wingdings" panose="05000000000000000000" pitchFamily="2" charset="2"/>
              <a:buChar char="v"/>
            </a:pP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Entity </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 ໜາຍເຖິງຫຍັງ</a:t>
            </a:r>
            <a:r>
              <a:rPr lang="en-US" sz="4000" b="1" dirty="0">
                <a:effectLst/>
                <a:latin typeface="Phetsarath OT" panose="02000500000000000001" pitchFamily="2" charset="2"/>
                <a:ea typeface="Phetsarath OT" panose="02000500000000000001" pitchFamily="2" charset="2"/>
                <a:cs typeface="Phetsarath OT" panose="02000500000000000001" pitchFamily="2" charset="2"/>
              </a:rPr>
              <a:t>?</a:t>
            </a:r>
            <a:r>
              <a:rPr lang="lo-LA" sz="4000" b="1" dirty="0">
                <a:effectLst/>
                <a:latin typeface="Phetsarath OT" panose="02000500000000000001" pitchFamily="2" charset="2"/>
                <a:ea typeface="Phetsarath OT" panose="02000500000000000001" pitchFamily="2" charset="2"/>
                <a:cs typeface="Phetsarath OT" panose="02000500000000000001" pitchFamily="2" charset="2"/>
              </a:rPr>
              <a:t> </a:t>
            </a:r>
            <a:endParaRPr lang="en-US" sz="4000" b="1" dirty="0"/>
          </a:p>
        </p:txBody>
      </p:sp>
    </p:spTree>
    <p:extLst>
      <p:ext uri="{BB962C8B-B14F-4D97-AF65-F5344CB8AC3E}">
        <p14:creationId xmlns:p14="http://schemas.microsoft.com/office/powerpoint/2010/main" val="94892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000"/>
                                        <p:tgtEl>
                                          <p:spTgt spid="2"/>
                                        </p:tgtEl>
                                      </p:cBhvr>
                                    </p:animEffect>
                                  </p:childTnLst>
                                </p:cTn>
                              </p:par>
                              <p:par>
                                <p:cTn id="21" presetID="6"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par>
                                <p:cTn id="24" presetID="6" presetClass="entr" presetSubtype="16"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ircle(in)">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3671</TotalTime>
  <Words>2236</Words>
  <Application>Microsoft Office PowerPoint</Application>
  <PresentationFormat>Widescreen</PresentationFormat>
  <Paragraphs>241</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Phetsarath OT</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ໄລຍະການປະຕິບັດ</vt:lpstr>
      <vt:lpstr>PowerPoint Presentation</vt:lpstr>
      <vt:lpstr>PowerPoint Presentation</vt:lpstr>
      <vt:lpstr>PowerPoint Presentation</vt:lpstr>
      <vt:lpstr>PowerPoint Presentation</vt:lpstr>
      <vt:lpstr>10. ເອກະສານອ້າງອີງ</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Thorva</dc:creator>
  <cp:lastModifiedBy>SK V</cp:lastModifiedBy>
  <cp:revision>225</cp:revision>
  <dcterms:created xsi:type="dcterms:W3CDTF">2021-09-04T09:35:32Z</dcterms:created>
  <dcterms:modified xsi:type="dcterms:W3CDTF">2022-02-11T01:31:49Z</dcterms:modified>
</cp:coreProperties>
</file>