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8" r:id="rId2"/>
    <p:sldId id="259" r:id="rId3"/>
    <p:sldId id="260" r:id="rId4"/>
    <p:sldId id="261" r:id="rId5"/>
    <p:sldId id="293" r:id="rId6"/>
    <p:sldId id="301" r:id="rId7"/>
    <p:sldId id="295" r:id="rId8"/>
    <p:sldId id="296" r:id="rId9"/>
    <p:sldId id="297" r:id="rId10"/>
    <p:sldId id="298" r:id="rId11"/>
    <p:sldId id="299" r:id="rId12"/>
    <p:sldId id="300" r:id="rId13"/>
    <p:sldId id="302" r:id="rId14"/>
    <p:sldId id="292" r:id="rId15"/>
    <p:sldId id="272" r:id="rId16"/>
    <p:sldId id="278" r:id="rId17"/>
    <p:sldId id="279" r:id="rId18"/>
    <p:sldId id="303" r:id="rId19"/>
    <p:sldId id="304" r:id="rId20"/>
    <p:sldId id="264" r:id="rId21"/>
    <p:sldId id="306" r:id="rId22"/>
    <p:sldId id="307" r:id="rId23"/>
    <p:sldId id="308" r:id="rId24"/>
    <p:sldId id="309" r:id="rId25"/>
    <p:sldId id="270" r:id="rId26"/>
    <p:sldId id="27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70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CB4EB-A5F5-4733-A42D-392C578EC02C}" type="datetimeFigureOut">
              <a:rPr lang="zh-CN" altLang="en-US" smtClean="0"/>
              <a:t>2017-1-12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0801F-213F-400A-809B-39D3AAD67C71}" type="slidenum">
              <a:rPr lang="zh-CN" altLang="en-US" smtClean="0"/>
              <a:t>‹#›</a:t>
            </a:fld>
            <a:endParaRPr lang="zh-CN" altLang="en-US"/>
          </a:p>
        </p:txBody>
      </p:sp>
    </p:spTree>
    <p:extLst>
      <p:ext uri="{BB962C8B-B14F-4D97-AF65-F5344CB8AC3E}">
        <p14:creationId xmlns:p14="http://schemas.microsoft.com/office/powerpoint/2010/main" val="374667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C90801F-213F-400A-809B-39D3AAD67C71}" type="slidenum">
              <a:rPr lang="zh-CN" altLang="en-US" smtClean="0"/>
              <a:t>6</a:t>
            </a:fld>
            <a:endParaRPr lang="zh-CN" altLang="en-US"/>
          </a:p>
        </p:txBody>
      </p:sp>
    </p:spTree>
    <p:extLst>
      <p:ext uri="{BB962C8B-B14F-4D97-AF65-F5344CB8AC3E}">
        <p14:creationId xmlns:p14="http://schemas.microsoft.com/office/powerpoint/2010/main" val="428128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986674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78058" y="6356350"/>
            <a:ext cx="2743200" cy="365125"/>
          </a:xfrm>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1BDE20-3EFF-41D4-B424-2BC43BA03857}" type="datetimeFigureOut">
              <a:rPr lang="zh-CN" altLang="en-US" smtClean="0">
                <a:solidFill>
                  <a:prstClr val="black">
                    <a:tint val="75000"/>
                  </a:prstClr>
                </a:solidFill>
              </a:rPr>
              <a:t>2017-1-12</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993077-D1D7-4E7D-9AE8-4E5D0DF32450}"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2785010" y="2246118"/>
            <a:ext cx="6699250" cy="640080"/>
          </a:xfrm>
          <a:prstGeom prst="rect">
            <a:avLst/>
          </a:prstGeom>
          <a:noFill/>
        </p:spPr>
        <p:txBody>
          <a:bodyPr wrap="none" lIns="91440" tIns="45720" rIns="91440" bIns="45720">
            <a:spAutoFit/>
          </a:bodyPr>
          <a:lstStyle/>
          <a:p>
            <a:pPr algn="ctr"/>
            <a:r>
              <a:rPr lang="zh-CN" altLang="en-US" sz="3600" b="1" spc="50" dirty="0" smtClean="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面向智慧</a:t>
            </a:r>
            <a:r>
              <a:rPr lang="zh-CN" altLang="en-US" sz="3600" b="1" spc="50" dirty="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工厂</a:t>
            </a:r>
            <a:r>
              <a:rPr lang="zh-CN" altLang="en-US" sz="3600" b="1" spc="50" dirty="0" smtClean="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rPr>
              <a:t>的准实时监管系统</a:t>
            </a:r>
            <a:endParaRPr lang="zh-CN" altLang="en-US" sz="3600" b="1" cap="none" spc="50" dirty="0">
              <a:ln w="0"/>
              <a:solidFill>
                <a:schemeClr val="bg2"/>
              </a:solidFill>
              <a:effectLst>
                <a:innerShdw blurRad="63500" dist="50800" dir="13500000">
                  <a:srgbClr val="000000">
                    <a:alpha val="50000"/>
                  </a:srgbClr>
                </a:innerShdw>
              </a:effectLst>
              <a:latin typeface="黑体" panose="02010609060101010101" charset="-122"/>
              <a:ea typeface="黑体" panose="02010609060101010101" charset="-122"/>
            </a:endParaRPr>
          </a:p>
        </p:txBody>
      </p:sp>
      <p:sp>
        <p:nvSpPr>
          <p:cNvPr id="4" name="文本框 3"/>
          <p:cNvSpPr txBox="1"/>
          <p:nvPr/>
        </p:nvSpPr>
        <p:spPr>
          <a:xfrm>
            <a:off x="3674770" y="3103809"/>
            <a:ext cx="4919729" cy="1310640"/>
          </a:xfrm>
          <a:prstGeom prst="rect">
            <a:avLst/>
          </a:prstGeom>
          <a:noFill/>
        </p:spPr>
        <p:txBody>
          <a:bodyPr wrap="square" rtlCol="0">
            <a:spAutoFit/>
          </a:bodyPr>
          <a:lstStyle/>
          <a:p>
            <a:pPr algn="ctr">
              <a:lnSpc>
                <a:spcPct val="200000"/>
              </a:lnSpc>
            </a:pPr>
            <a:r>
              <a:rPr lang="zh-CN" altLang="en-US" sz="2000" dirty="0" smtClean="0">
                <a:solidFill>
                  <a:schemeClr val="bg1"/>
                </a:solidFill>
                <a:latin typeface="黑体" panose="02010609060101010101" charset="-122"/>
                <a:ea typeface="黑体" panose="02010609060101010101" charset="-122"/>
              </a:rPr>
              <a:t>答辩</a:t>
            </a:r>
          </a:p>
          <a:p>
            <a:pPr algn="ctr">
              <a:lnSpc>
                <a:spcPct val="200000"/>
              </a:lnSpc>
            </a:pPr>
            <a:r>
              <a:rPr lang="zh-CN" altLang="en-US" sz="2000" dirty="0">
                <a:solidFill>
                  <a:schemeClr val="bg1"/>
                </a:solidFill>
                <a:latin typeface="黑体" panose="02010609060101010101" charset="-122"/>
                <a:ea typeface="黑体" panose="02010609060101010101" charset="-122"/>
              </a:rPr>
              <a:t>第一</a:t>
            </a:r>
            <a:r>
              <a:rPr lang="zh-CN" altLang="en-US" sz="2000" dirty="0" smtClean="0">
                <a:solidFill>
                  <a:schemeClr val="bg1"/>
                </a:solidFill>
                <a:latin typeface="黑体" panose="02010609060101010101" charset="-122"/>
                <a:ea typeface="黑体" panose="02010609060101010101" charset="-122"/>
              </a:rPr>
              <a:t>组：周汉辰 曹雨婷 张鹤腾 朱一鸣</a:t>
            </a:r>
            <a:endParaRPr lang="zh-CN" altLang="en-US" sz="2000" dirty="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82668"/>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数据推送前置模块</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552" y="2768516"/>
            <a:ext cx="6794193" cy="23545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配置管理模块</a:t>
            </a:r>
          </a:p>
        </p:txBody>
      </p:sp>
      <p:pic>
        <p:nvPicPr>
          <p:cNvPr id="5122" name="图片 2" descr="C:\Users\cao\Desktop\架构图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0509" y="2028097"/>
            <a:ext cx="5264280" cy="4600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数据池</a:t>
            </a:r>
          </a:p>
        </p:txBody>
      </p:sp>
      <p:pic>
        <p:nvPicPr>
          <p:cNvPr id="6146" name="Picture 2" descr="架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819" y="2860389"/>
            <a:ext cx="6739659" cy="188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88686" y="626017"/>
            <a:ext cx="2236511" cy="707886"/>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项目亮点</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88686" y="2074919"/>
            <a:ext cx="11236170" cy="4031873"/>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业务流程管理控制的准实时</a:t>
            </a:r>
            <a:r>
              <a:rPr lang="zh-CN" altLang="en-US" sz="3200" dirty="0" smtClean="0">
                <a:solidFill>
                  <a:schemeClr val="bg1"/>
                </a:solidFill>
                <a:latin typeface="黑体" panose="02010609060101010101" charset="-122"/>
                <a:ea typeface="黑体" panose="02010609060101010101" charset="-122"/>
              </a:rPr>
              <a:t>性</a:t>
            </a:r>
            <a:endParaRPr lang="en-US" altLang="zh-CN" sz="3200" dirty="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允许配置管理员对源数据和目标数据进行</a:t>
            </a:r>
            <a:r>
              <a:rPr lang="zh-CN" altLang="en-US" sz="3200" dirty="0" smtClean="0">
                <a:solidFill>
                  <a:schemeClr val="bg1"/>
                </a:solidFill>
                <a:latin typeface="黑体" panose="02010609060101010101" charset="-122"/>
                <a:ea typeface="黑体" panose="02010609060101010101" charset="-122"/>
              </a:rPr>
              <a:t>配置，业务实现十分灵活</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从多种数据库提取源数据，形成企业级的数据分析</a:t>
            </a:r>
            <a:r>
              <a:rPr lang="zh-CN" altLang="en-US" sz="3200" dirty="0" smtClean="0">
                <a:solidFill>
                  <a:schemeClr val="bg1"/>
                </a:solidFill>
                <a:latin typeface="黑体" panose="02010609060101010101" charset="-122"/>
                <a:ea typeface="黑体" panose="02010609060101010101" charset="-122"/>
              </a:rPr>
              <a:t>系统</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在数据库和数据读取线程中间增加内存</a:t>
            </a:r>
            <a:r>
              <a:rPr lang="en-US" altLang="zh-CN" sz="3200" dirty="0">
                <a:solidFill>
                  <a:schemeClr val="bg1"/>
                </a:solidFill>
                <a:latin typeface="黑体" panose="02010609060101010101" charset="-122"/>
                <a:ea typeface="黑体" panose="02010609060101010101" charset="-122"/>
              </a:rPr>
              <a:t>DB</a:t>
            </a:r>
            <a:r>
              <a:rPr lang="zh-CN" altLang="en-US" sz="3200" dirty="0">
                <a:solidFill>
                  <a:schemeClr val="bg1"/>
                </a:solidFill>
                <a:latin typeface="黑体" panose="02010609060101010101" charset="-122"/>
                <a:ea typeface="黑体" panose="02010609060101010101" charset="-122"/>
              </a:rPr>
              <a:t>，使用</a:t>
            </a:r>
            <a:r>
              <a:rPr lang="en-US" altLang="zh-CN" sz="3200" dirty="0" err="1">
                <a:solidFill>
                  <a:schemeClr val="bg1"/>
                </a:solidFill>
                <a:latin typeface="黑体" panose="02010609060101010101" charset="-122"/>
                <a:ea typeface="黑体" panose="02010609060101010101" charset="-122"/>
              </a:rPr>
              <a:t>MemCached</a:t>
            </a:r>
            <a:r>
              <a:rPr lang="zh-CN" altLang="en-US" sz="3200" dirty="0">
                <a:solidFill>
                  <a:schemeClr val="bg1"/>
                </a:solidFill>
                <a:latin typeface="黑体" panose="02010609060101010101" charset="-122"/>
                <a:ea typeface="黑体" panose="02010609060101010101" charset="-122"/>
              </a:rPr>
              <a:t>高速缓存</a:t>
            </a:r>
            <a:r>
              <a:rPr lang="zh-CN" altLang="en-US" sz="3200" dirty="0" smtClean="0">
                <a:solidFill>
                  <a:schemeClr val="bg1"/>
                </a:solidFill>
                <a:latin typeface="黑体" panose="02010609060101010101" charset="-122"/>
                <a:ea typeface="黑体" panose="02010609060101010101" charset="-122"/>
              </a:rPr>
              <a:t>系统</a:t>
            </a:r>
            <a:endParaRPr lang="en-US" altLang="zh-CN" sz="3200" dirty="0" smtClean="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模块的高度</a:t>
            </a:r>
            <a:r>
              <a:rPr lang="zh-CN" altLang="en-US" sz="3200" dirty="0" smtClean="0">
                <a:solidFill>
                  <a:schemeClr val="bg1"/>
                </a:solidFill>
                <a:latin typeface="黑体" panose="02010609060101010101" charset="-122"/>
                <a:ea typeface="黑体" panose="02010609060101010101" charset="-122"/>
              </a:rPr>
              <a:t>独立保证</a:t>
            </a:r>
            <a:r>
              <a:rPr lang="zh-CN" altLang="en-US" sz="3200" dirty="0">
                <a:solidFill>
                  <a:schemeClr val="bg1"/>
                </a:solidFill>
                <a:latin typeface="黑体" panose="02010609060101010101" charset="-122"/>
                <a:ea typeface="黑体" panose="02010609060101010101" charset="-122"/>
              </a:rPr>
              <a:t>了项目的鲁棒性</a:t>
            </a:r>
            <a:endParaRPr lang="en-US" altLang="zh-CN" sz="3200" dirty="0">
              <a:solidFill>
                <a:schemeClr val="bg1"/>
              </a:solidFill>
              <a:latin typeface="黑体" panose="02010609060101010101" charset="-122"/>
              <a:ea typeface="黑体" panose="02010609060101010101" charset="-122"/>
            </a:endParaRPr>
          </a:p>
          <a:p>
            <a:pPr marL="457200" indent="-457200">
              <a:buFont typeface="Wingdings" panose="05000000000000000000" pitchFamily="2" charset="2"/>
              <a:buChar char="u"/>
            </a:pPr>
            <a:endParaRPr lang="zh-CN" altLang="en-US" sz="3200" dirty="0" smtClean="0">
              <a:solidFill>
                <a:schemeClr val="bg1"/>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193970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345743" y="554601"/>
            <a:ext cx="475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功能需求</a:t>
            </a:r>
          </a:p>
        </p:txBody>
      </p:sp>
      <p:sp>
        <p:nvSpPr>
          <p:cNvPr id="100" name="文本框 99"/>
          <p:cNvSpPr txBox="1"/>
          <p:nvPr/>
        </p:nvSpPr>
        <p:spPr>
          <a:xfrm>
            <a:off x="1120140" y="1859280"/>
            <a:ext cx="5930900" cy="4401205"/>
          </a:xfrm>
          <a:prstGeom prst="rect">
            <a:avLst/>
          </a:prstGeom>
          <a:noFill/>
          <a:ln w="9525">
            <a:noFill/>
          </a:ln>
        </p:spPr>
        <p:txBody>
          <a:bodyPr wrap="square">
            <a:spAutoFit/>
          </a:bodyPr>
          <a:lstStyle/>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SF1</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：订单数据显示功能；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SF2</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：客服数据显示功能；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SF3</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：智能吊挂系统监管功能；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SF4</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：自动裁床系统监管功能；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SF5</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：智能排程系统监管功能；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SF6</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：监管设备功能；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SF7</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：智能生产控制功能；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SF8</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：供应链监管功能；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SF9</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：数据模型配置管理功能；</a:t>
            </a:r>
          </a:p>
          <a:p>
            <a:pPr indent="0" algn="l">
              <a:buClrTx/>
              <a:buFont typeface="Wingdings" panose="05000000000000000000" charset="0"/>
              <a:buNone/>
            </a:pPr>
            <a:r>
              <a:rPr lang="en-US" altLang="zh-CN" sz="2800" b="0" u="none" dirty="0">
                <a:solidFill>
                  <a:schemeClr val="bg1"/>
                </a:solidFill>
                <a:latin typeface="黑体" panose="02010609060101010101" charset="-122"/>
                <a:ea typeface="黑体" panose="02010609060101010101" charset="-122"/>
                <a:cs typeface="宋体" panose="02010600030101010101" pitchFamily="2" charset="-122"/>
              </a:rPr>
              <a:t>SF10</a:t>
            </a:r>
            <a:r>
              <a:rPr lang="zh-CN" altLang="en-US" sz="2800" b="0" u="none" dirty="0">
                <a:solidFill>
                  <a:schemeClr val="bg1"/>
                </a:solidFill>
                <a:latin typeface="黑体" panose="02010609060101010101" charset="-122"/>
                <a:ea typeface="黑体" panose="02010609060101010101" charset="-122"/>
                <a:cs typeface="宋体" panose="02010600030101010101" pitchFamily="2" charset="-122"/>
              </a:rPr>
              <a:t>：多数据库获取功能；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anim calcmode="lin" valueType="num">
                                      <p:cBhvr>
                                        <p:cTn id="8" dur="1000" fill="hold"/>
                                        <p:tgtEl>
                                          <p:spTgt spid="100"/>
                                        </p:tgtEl>
                                        <p:attrNameLst>
                                          <p:attrName>ppt_x</p:attrName>
                                        </p:attrNameLst>
                                      </p:cBhvr>
                                      <p:tavLst>
                                        <p:tav tm="0">
                                          <p:val>
                                            <p:strVal val="#ppt_x"/>
                                          </p:val>
                                        </p:tav>
                                        <p:tav tm="100000">
                                          <p:val>
                                            <p:strVal val="#ppt_x"/>
                                          </p:val>
                                        </p:tav>
                                      </p:tavLst>
                                    </p:anim>
                                    <p:anim calcmode="lin" valueType="num">
                                      <p:cBhvr>
                                        <p:cTn id="9" dur="1000" fill="hold"/>
                                        <p:tgtEl>
                                          <p:spTgt spid="1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502" y="116109"/>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pic>
        <p:nvPicPr>
          <p:cNvPr id="4" name="图片 3"/>
          <p:cNvPicPr>
            <a:picLocks noChangeAspect="1"/>
          </p:cNvPicPr>
          <p:nvPr/>
        </p:nvPicPr>
        <p:blipFill>
          <a:blip r:embed="rId3"/>
          <a:stretch>
            <a:fillRect/>
          </a:stretch>
        </p:blipFill>
        <p:spPr>
          <a:xfrm>
            <a:off x="809585" y="1452952"/>
            <a:ext cx="10381521" cy="497268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502" y="116109"/>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659756" y="1871074"/>
            <a:ext cx="11005623" cy="390819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2828196" y="0"/>
            <a:ext cx="7945568" cy="685800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8" name="图片 7"/>
          <p:cNvPicPr>
            <a:picLocks noChangeAspect="1"/>
          </p:cNvPicPr>
          <p:nvPr/>
        </p:nvPicPr>
        <p:blipFill>
          <a:blip r:embed="rId3"/>
          <a:stretch>
            <a:fillRect/>
          </a:stretch>
        </p:blipFill>
        <p:spPr>
          <a:xfrm>
            <a:off x="1989995" y="1815359"/>
            <a:ext cx="8323503" cy="3970845"/>
          </a:xfrm>
          <a:prstGeom prst="rect">
            <a:avLst/>
          </a:prstGeom>
        </p:spPr>
      </p:pic>
    </p:spTree>
    <p:extLst>
      <p:ext uri="{BB962C8B-B14F-4D97-AF65-F5344CB8AC3E}">
        <p14:creationId xmlns:p14="http://schemas.microsoft.com/office/powerpoint/2010/main" val="3299300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7867" y="-11526"/>
            <a:ext cx="1184236" cy="1184658"/>
          </a:xfrm>
          <a:prstGeom prst="rect">
            <a:avLst/>
          </a:prstGeom>
        </p:spPr>
      </p:pic>
      <p:sp>
        <p:nvSpPr>
          <p:cNvPr id="3" name="矩形 2"/>
          <p:cNvSpPr/>
          <p:nvPr/>
        </p:nvSpPr>
        <p:spPr>
          <a:xfrm>
            <a:off x="532465" y="388202"/>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5" name="图片 4"/>
          <p:cNvPicPr>
            <a:picLocks noChangeAspect="1"/>
          </p:cNvPicPr>
          <p:nvPr/>
        </p:nvPicPr>
        <p:blipFill>
          <a:blip r:embed="rId3"/>
          <a:stretch>
            <a:fillRect/>
          </a:stretch>
        </p:blipFill>
        <p:spPr>
          <a:xfrm>
            <a:off x="1065154" y="1173132"/>
            <a:ext cx="10384831" cy="4844884"/>
          </a:xfrm>
          <a:prstGeom prst="rect">
            <a:avLst/>
          </a:prstGeom>
        </p:spPr>
      </p:pic>
    </p:spTree>
    <p:extLst>
      <p:ext uri="{BB962C8B-B14F-4D97-AF65-F5344CB8AC3E}">
        <p14:creationId xmlns:p14="http://schemas.microsoft.com/office/powerpoint/2010/main" val="3860400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693454" y="595239"/>
            <a:ext cx="1300480" cy="762000"/>
          </a:xfrm>
          <a:prstGeom prst="rect">
            <a:avLst/>
          </a:prstGeom>
          <a:noFill/>
        </p:spPr>
        <p:txBody>
          <a:bodyPr wrap="none" lIns="91440" tIns="45720" rIns="91440" bIns="45720">
            <a:spAutoFit/>
          </a:bodyPr>
          <a:lstStyle/>
          <a:p>
            <a:pPr algn="ctr"/>
            <a:r>
              <a:rPr lang="zh-CN" altLang="en-US" sz="44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概览</a:t>
            </a:r>
          </a:p>
        </p:txBody>
      </p:sp>
      <p:sp>
        <p:nvSpPr>
          <p:cNvPr id="5" name="文本框 4"/>
          <p:cNvSpPr txBox="1"/>
          <p:nvPr/>
        </p:nvSpPr>
        <p:spPr>
          <a:xfrm>
            <a:off x="1764049" y="2172837"/>
            <a:ext cx="8332631" cy="3323987"/>
          </a:xfrm>
          <a:prstGeom prst="rect">
            <a:avLst/>
          </a:prstGeom>
          <a:noFill/>
        </p:spPr>
        <p:txBody>
          <a:bodyPr wrap="square" rtlCol="0">
            <a:spAutoFit/>
          </a:bodyPr>
          <a:lstStyle/>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项目介绍</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FontTx/>
              <a:buAutoNum type="arabicPeriod"/>
            </a:pPr>
            <a:r>
              <a:rPr lang="zh-CN" altLang="en-US" sz="2800" dirty="0">
                <a:solidFill>
                  <a:schemeClr val="bg1"/>
                </a:solidFill>
                <a:latin typeface="黑体" panose="02010609060101010101" charset="-122"/>
                <a:ea typeface="黑体" panose="02010609060101010101" charset="-122"/>
              </a:rPr>
              <a:t>项目截</a:t>
            </a:r>
            <a:r>
              <a:rPr lang="zh-CN" altLang="en-US" sz="2800" dirty="0" smtClean="0">
                <a:solidFill>
                  <a:schemeClr val="bg1"/>
                </a:solidFill>
                <a:latin typeface="黑体" panose="02010609060101010101" charset="-122"/>
                <a:ea typeface="黑体" panose="02010609060101010101" charset="-122"/>
              </a:rPr>
              <a:t>图</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a:solidFill>
                  <a:schemeClr val="bg1"/>
                </a:solidFill>
                <a:latin typeface="黑体" panose="02010609060101010101" charset="-122"/>
                <a:ea typeface="黑体" panose="02010609060101010101" charset="-122"/>
              </a:rPr>
              <a:t>项目</a:t>
            </a:r>
            <a:r>
              <a:rPr lang="zh-CN" altLang="en-US" sz="2800" dirty="0" smtClean="0">
                <a:solidFill>
                  <a:schemeClr val="bg1"/>
                </a:solidFill>
                <a:latin typeface="黑体" panose="02010609060101010101" charset="-122"/>
                <a:ea typeface="黑体" panose="02010609060101010101" charset="-122"/>
              </a:rPr>
              <a:t>演示</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项目过程中的风险</a:t>
            </a:r>
            <a:endParaRPr lang="en-US" altLang="zh-CN" sz="2800" dirty="0" smtClean="0">
              <a:solidFill>
                <a:schemeClr val="bg1"/>
              </a:solidFill>
              <a:latin typeface="黑体" panose="02010609060101010101" charset="-122"/>
              <a:ea typeface="黑体" panose="02010609060101010101" charset="-122"/>
            </a:endParaRPr>
          </a:p>
          <a:p>
            <a:pPr marL="342900" indent="-342900">
              <a:lnSpc>
                <a:spcPct val="150000"/>
              </a:lnSpc>
              <a:buAutoNum type="arabicPeriod"/>
            </a:pPr>
            <a:r>
              <a:rPr lang="zh-CN" altLang="en-US" sz="2800" dirty="0" smtClean="0">
                <a:solidFill>
                  <a:schemeClr val="bg1"/>
                </a:solidFill>
                <a:latin typeface="黑体" panose="02010609060101010101" charset="-122"/>
                <a:ea typeface="黑体" panose="02010609060101010101" charset="-122"/>
              </a:rPr>
              <a:t>经验和教训</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5117" y="154745"/>
            <a:ext cx="1231406" cy="1231845"/>
          </a:xfrm>
          <a:prstGeom prst="rect">
            <a:avLst/>
          </a:prstGeom>
        </p:spPr>
      </p:pic>
      <p:sp>
        <p:nvSpPr>
          <p:cNvPr id="3" name="矩形 2"/>
          <p:cNvSpPr/>
          <p:nvPr/>
        </p:nvSpPr>
        <p:spPr>
          <a:xfrm>
            <a:off x="522549" y="416724"/>
            <a:ext cx="2236510"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截图</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pic>
        <p:nvPicPr>
          <p:cNvPr id="4" name="图片 3"/>
          <p:cNvPicPr>
            <a:picLocks noChangeAspect="1"/>
          </p:cNvPicPr>
          <p:nvPr/>
        </p:nvPicPr>
        <p:blipFill>
          <a:blip r:embed="rId3"/>
          <a:stretch>
            <a:fillRect/>
          </a:stretch>
        </p:blipFill>
        <p:spPr>
          <a:xfrm>
            <a:off x="906904" y="1541206"/>
            <a:ext cx="10525208" cy="474281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650439" y="790603"/>
            <a:ext cx="2236510"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项目演示</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97851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4" name="文本框 3"/>
          <p:cNvSpPr txBox="1"/>
          <p:nvPr/>
        </p:nvSpPr>
        <p:spPr>
          <a:xfrm>
            <a:off x="722999" y="2239361"/>
            <a:ext cx="10885070" cy="2865120"/>
          </a:xfrm>
          <a:prstGeom prst="rect">
            <a:avLst/>
          </a:prstGeom>
          <a:noFill/>
        </p:spPr>
        <p:txBody>
          <a:bodyPr wrap="square" rtlCol="0">
            <a:spAutoFit/>
          </a:bodyPr>
          <a:lstStyle/>
          <a:p>
            <a:pPr marL="285750" indent="-285750">
              <a:buClrTx/>
              <a:buFont typeface="Wingdings" panose="05000000000000000000" charset="0"/>
              <a:buChar char="Ø"/>
            </a:pPr>
            <a:r>
              <a:rPr lang="zh-CN" altLang="en-US" sz="2400" dirty="0" smtClean="0">
                <a:solidFill>
                  <a:schemeClr val="bg1"/>
                </a:solidFill>
                <a:latin typeface="黑体" panose="02010609060101010101" charset="-122"/>
                <a:ea typeface="黑体" panose="02010609060101010101" charset="-122"/>
              </a:rPr>
              <a:t>项目</a:t>
            </a:r>
            <a:r>
              <a:rPr lang="zh-CN" altLang="en-US" sz="2400" dirty="0">
                <a:solidFill>
                  <a:schemeClr val="bg1"/>
                </a:solidFill>
                <a:latin typeface="黑体" panose="02010609060101010101" charset="-122"/>
                <a:ea typeface="黑体" panose="02010609060101010101" charset="-122"/>
              </a:rPr>
              <a:t>成员离队</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描述：项目小组成员由于退学原因，离开项目团队；</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影响：该成员负责的工作终止，开发人员工作量倍增，项目计划基本失效，人员重新分工；</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对策：提前要求对代码进行注释，保证代码交接的效率，且保存项目文档，重新定义功能优先级，降低配置管理平台的优先级；</a:t>
            </a:r>
          </a:p>
          <a:p>
            <a:pPr marL="285750" indent="-285750">
              <a:buClrTx/>
              <a:buFont typeface="Wingdings" panose="05000000000000000000" charset="0"/>
              <a:buChar char="Ø"/>
            </a:pPr>
            <a:r>
              <a:rPr lang="zh-CN" altLang="en-US" sz="2400" dirty="0">
                <a:solidFill>
                  <a:schemeClr val="bg1"/>
                </a:solidFill>
                <a:latin typeface="黑体" panose="02010609060101010101" charset="-122"/>
                <a:ea typeface="黑体" panose="02010609060101010101" charset="-122"/>
              </a:rPr>
              <a:t>结果：</a:t>
            </a:r>
            <a:r>
              <a:rPr lang="zh-CN" altLang="en-US" sz="2400" dirty="0" smtClean="0">
                <a:solidFill>
                  <a:schemeClr val="bg1"/>
                </a:solidFill>
                <a:latin typeface="黑体" panose="02010609060101010101" charset="-122"/>
                <a:ea typeface="黑体" panose="02010609060101010101" charset="-122"/>
              </a:rPr>
              <a:t>项目受到</a:t>
            </a:r>
            <a:r>
              <a:rPr lang="zh-CN" altLang="en-US" sz="2400" dirty="0">
                <a:solidFill>
                  <a:schemeClr val="bg1"/>
                </a:solidFill>
                <a:latin typeface="黑体" panose="02010609060101010101" charset="-122"/>
                <a:ea typeface="黑体" panose="02010609060101010101" charset="-122"/>
              </a:rPr>
              <a:t>的影响极小，可以忽略不计；</a:t>
            </a:r>
          </a:p>
          <a:p>
            <a:endParaRPr sz="1400" dirty="0" smtClean="0">
              <a:solidFill>
                <a:schemeClr val="bg1"/>
              </a:solidFill>
              <a:latin typeface="黑体" panose="02010609060101010101" charset="-122"/>
              <a:ea typeface="黑体" panose="02010609060101010101" charset="-122"/>
            </a:endParaRPr>
          </a:p>
        </p:txBody>
      </p:sp>
    </p:spTree>
    <p:extLst>
      <p:ext uri="{BB962C8B-B14F-4D97-AF65-F5344CB8AC3E}">
        <p14:creationId xmlns:p14="http://schemas.microsoft.com/office/powerpoint/2010/main" val="4655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5" name="文本框 4"/>
          <p:cNvSpPr txBox="1"/>
          <p:nvPr/>
        </p:nvSpPr>
        <p:spPr>
          <a:xfrm>
            <a:off x="722999" y="2538209"/>
            <a:ext cx="10013430" cy="2308324"/>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dirty="0" smtClean="0">
                <a:solidFill>
                  <a:schemeClr val="bg1"/>
                </a:solidFill>
                <a:latin typeface="黑体" panose="02010609060101010101" pitchFamily="49" charset="-122"/>
                <a:ea typeface="黑体" panose="02010609060101010101" pitchFamily="49" charset="-122"/>
              </a:rPr>
              <a:t>技术</a:t>
            </a:r>
            <a:r>
              <a:rPr lang="zh-CN" altLang="en-US" sz="2400" dirty="0">
                <a:solidFill>
                  <a:schemeClr val="bg1"/>
                </a:solidFill>
                <a:latin typeface="黑体" panose="02010609060101010101" pitchFamily="49" charset="-122"/>
                <a:ea typeface="黑体" panose="02010609060101010101" pitchFamily="49" charset="-122"/>
              </a:rPr>
              <a:t>问题</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描述：项目计划采用</a:t>
            </a:r>
            <a:r>
              <a:rPr lang="en-US" altLang="zh-CN" sz="2400" dirty="0">
                <a:solidFill>
                  <a:schemeClr val="bg1"/>
                </a:solidFill>
                <a:latin typeface="黑体" panose="02010609060101010101" pitchFamily="49" charset="-122"/>
                <a:ea typeface="黑体" panose="02010609060101010101" pitchFamily="49" charset="-122"/>
              </a:rPr>
              <a:t>react</a:t>
            </a:r>
            <a:r>
              <a:rPr lang="zh-CN" altLang="en-US" sz="2400" dirty="0">
                <a:solidFill>
                  <a:schemeClr val="bg1"/>
                </a:solidFill>
                <a:latin typeface="黑体" panose="02010609060101010101" pitchFamily="49" charset="-122"/>
                <a:ea typeface="黑体" panose="02010609060101010101" pitchFamily="49" charset="-122"/>
              </a:rPr>
              <a:t>技术进行前端编写，但是由于开发文档不够齐全，社区支持度太低，导致学习成本提高；</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影响：</a:t>
            </a:r>
            <a:r>
              <a:rPr lang="zh-CN" altLang="en-US" sz="2400">
                <a:solidFill>
                  <a:schemeClr val="bg1"/>
                </a:solidFill>
                <a:latin typeface="黑体" panose="02010609060101010101" pitchFamily="49" charset="-122"/>
                <a:ea typeface="黑体" panose="02010609060101010101" pitchFamily="49" charset="-122"/>
              </a:rPr>
              <a:t>项目</a:t>
            </a:r>
            <a:r>
              <a:rPr lang="zh-CN" altLang="en-US" sz="2400" smtClean="0">
                <a:solidFill>
                  <a:schemeClr val="bg1"/>
                </a:solidFill>
                <a:latin typeface="黑体" panose="02010609060101010101" pitchFamily="49" charset="-122"/>
                <a:ea typeface="黑体" panose="02010609060101010101" pitchFamily="49" charset="-122"/>
              </a:rPr>
              <a:t>进度延误</a:t>
            </a:r>
            <a:r>
              <a:rPr lang="zh-CN" altLang="en-US" sz="2400" dirty="0">
                <a:solidFill>
                  <a:schemeClr val="bg1"/>
                </a:solidFill>
                <a:latin typeface="黑体" panose="02010609060101010101" pitchFamily="49" charset="-122"/>
                <a:ea typeface="黑体" panose="02010609060101010101" pitchFamily="49" charset="-122"/>
              </a:rPr>
              <a:t>，无法按时完成前端的编写；</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对策：评估该技术的利弊，选择更加成熟的替代方案</a:t>
            </a:r>
            <a:r>
              <a:rPr lang="en-US" altLang="zh-CN" sz="2400" dirty="0">
                <a:solidFill>
                  <a:schemeClr val="bg1"/>
                </a:solidFill>
                <a:latin typeface="黑体" panose="02010609060101010101" pitchFamily="49" charset="-122"/>
                <a:ea typeface="黑体" panose="02010609060101010101" pitchFamily="49" charset="-122"/>
              </a:rPr>
              <a:t>——AngularJS</a:t>
            </a:r>
            <a:r>
              <a:rPr lang="zh-CN" altLang="en-US" sz="2400" dirty="0">
                <a:solidFill>
                  <a:schemeClr val="bg1"/>
                </a:solidFill>
                <a:latin typeface="黑体" panose="02010609060101010101" pitchFamily="49" charset="-122"/>
                <a:ea typeface="黑体" panose="02010609060101010101" pitchFamily="49" charset="-122"/>
              </a:rPr>
              <a:t>；</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结果：项目的进度被一定程度的影响，但是总体受到的影响不大；</a:t>
            </a:r>
            <a:endParaRPr lang="zh-CN" altLang="en-US" sz="12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47178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22999" y="626017"/>
            <a:ext cx="4288353"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项目过程中的风险</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5" name="文本框 4"/>
          <p:cNvSpPr txBox="1"/>
          <p:nvPr/>
        </p:nvSpPr>
        <p:spPr>
          <a:xfrm>
            <a:off x="722999" y="2538209"/>
            <a:ext cx="10013430" cy="2677656"/>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err="1" smtClean="0">
                <a:solidFill>
                  <a:schemeClr val="bg1"/>
                </a:solidFill>
                <a:latin typeface="黑体" panose="02010609060101010101" pitchFamily="49" charset="-122"/>
                <a:ea typeface="黑体" panose="02010609060101010101" pitchFamily="49" charset="-122"/>
              </a:rPr>
              <a:t>Mongodb</a:t>
            </a:r>
            <a:r>
              <a:rPr lang="zh-CN" altLang="en-US" sz="2400" dirty="0">
                <a:solidFill>
                  <a:schemeClr val="bg1"/>
                </a:solidFill>
                <a:latin typeface="黑体" panose="02010609060101010101" pitchFamily="49" charset="-122"/>
                <a:ea typeface="黑体" panose="02010609060101010101" pitchFamily="49" charset="-122"/>
              </a:rPr>
              <a:t>数据丢失</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描述：项目快到移交阶段时，由于数据库是在公网部署，</a:t>
            </a:r>
            <a:r>
              <a:rPr lang="en-US" altLang="zh-CN" sz="2400" dirty="0" err="1">
                <a:solidFill>
                  <a:schemeClr val="bg1"/>
                </a:solidFill>
                <a:latin typeface="黑体" panose="02010609060101010101" pitchFamily="49" charset="-122"/>
                <a:ea typeface="黑体" panose="02010609060101010101" pitchFamily="49" charset="-122"/>
              </a:rPr>
              <a:t>Mongodb</a:t>
            </a:r>
            <a:r>
              <a:rPr lang="zh-CN" altLang="en-US" sz="2400" dirty="0">
                <a:solidFill>
                  <a:schemeClr val="bg1"/>
                </a:solidFill>
                <a:latin typeface="黑体" panose="02010609060101010101" pitchFamily="49" charset="-122"/>
                <a:ea typeface="黑体" panose="02010609060101010101" pitchFamily="49" charset="-122"/>
              </a:rPr>
              <a:t>数据库中配置数据被黑客盗取；</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影响：项目数据丢失，无法正常运行；</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对策：提前对该风险有过预估，对数据均进行了备份，对数据恢复的同时修改端口，保证数据库的安全性；</a:t>
            </a:r>
          </a:p>
          <a:p>
            <a:pPr marL="342900" indent="-342900">
              <a:buFont typeface="Wingdings" panose="05000000000000000000" pitchFamily="2" charset="2"/>
              <a:buChar char="Ø"/>
            </a:pPr>
            <a:r>
              <a:rPr lang="zh-CN" altLang="en-US" sz="2400" dirty="0">
                <a:solidFill>
                  <a:schemeClr val="bg1"/>
                </a:solidFill>
                <a:latin typeface="黑体" panose="02010609060101010101" pitchFamily="49" charset="-122"/>
                <a:ea typeface="黑体" panose="02010609060101010101" pitchFamily="49" charset="-122"/>
              </a:rPr>
              <a:t>结果：项目没有受到影响；</a:t>
            </a:r>
          </a:p>
        </p:txBody>
      </p:sp>
    </p:spTree>
    <p:extLst>
      <p:ext uri="{BB962C8B-B14F-4D97-AF65-F5344CB8AC3E}">
        <p14:creationId xmlns:p14="http://schemas.microsoft.com/office/powerpoint/2010/main" val="153404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407254" y="790603"/>
            <a:ext cx="2722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经验与教训</a:t>
            </a:r>
            <a:endParaRPr lang="zh-CN" altLang="en-US" sz="4000" b="0" cap="none" spc="0" dirty="0">
              <a:ln w="0"/>
              <a:solidFill>
                <a:schemeClr val="bg1"/>
              </a:solidFill>
              <a:effectLst>
                <a:outerShdw blurRad="38100" dist="19050" dir="2700000" algn="tl" rotWithShape="0">
                  <a:schemeClr val="dk1">
                    <a:alpha val="40000"/>
                  </a:schemeClr>
                </a:outerShdw>
              </a:effectLst>
            </a:endParaRPr>
          </a:p>
        </p:txBody>
      </p:sp>
      <p:sp>
        <p:nvSpPr>
          <p:cNvPr id="4" name="文本框 3"/>
          <p:cNvSpPr txBox="1"/>
          <p:nvPr/>
        </p:nvSpPr>
        <p:spPr>
          <a:xfrm>
            <a:off x="931743" y="2171906"/>
            <a:ext cx="10885070" cy="3631763"/>
          </a:xfrm>
          <a:prstGeom prst="rect">
            <a:avLst/>
          </a:prstGeom>
          <a:noFill/>
        </p:spPr>
        <p:txBody>
          <a:bodyPr wrap="square" rtlCol="0">
            <a:spAutoFit/>
          </a:bodyPr>
          <a:lstStyle/>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对于需求的重视</a:t>
            </a: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err="1" smtClean="0">
                <a:solidFill>
                  <a:schemeClr val="bg1"/>
                </a:solidFill>
                <a:latin typeface="黑体" panose="02010609060101010101" charset="-122"/>
                <a:ea typeface="黑体" panose="02010609060101010101" charset="-122"/>
              </a:rPr>
              <a:t>要有合理的开发计划</a:t>
            </a:r>
            <a:endParaRPr lang="en-US"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endParaRPr lang="en-US" sz="2400" dirty="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lang="zh-CN" altLang="en-US" sz="2400" dirty="0" smtClean="0">
                <a:solidFill>
                  <a:schemeClr val="bg1"/>
                </a:solidFill>
                <a:latin typeface="黑体" panose="02010609060101010101" charset="-122"/>
                <a:ea typeface="黑体" panose="02010609060101010101" charset="-122"/>
              </a:rPr>
              <a:t>及时进行风险的预估和应对计划</a:t>
            </a: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及时进行测试</a:t>
            </a:r>
          </a:p>
          <a:p>
            <a:pPr marL="285750" indent="-285750">
              <a:buClrTx/>
              <a:buFont typeface="Wingdings" panose="05000000000000000000" charset="0"/>
              <a:buChar char="Ø"/>
            </a:pPr>
            <a:endParaRPr sz="2400" dirty="0" smtClean="0">
              <a:solidFill>
                <a:schemeClr val="bg1"/>
              </a:solidFill>
              <a:latin typeface="黑体" panose="02010609060101010101" charset="-122"/>
              <a:ea typeface="黑体" panose="02010609060101010101" charset="-122"/>
            </a:endParaRPr>
          </a:p>
          <a:p>
            <a:pPr marL="285750" indent="-285750">
              <a:buClrTx/>
              <a:buFont typeface="Wingdings" panose="05000000000000000000" charset="0"/>
              <a:buChar char="Ø"/>
            </a:pPr>
            <a:r>
              <a:rPr sz="2400" dirty="0" smtClean="0">
                <a:solidFill>
                  <a:schemeClr val="bg1"/>
                </a:solidFill>
                <a:latin typeface="黑体" panose="02010609060101010101" charset="-122"/>
                <a:ea typeface="黑体" panose="02010609060101010101" charset="-122"/>
              </a:rPr>
              <a:t>总结很关键</a:t>
            </a:r>
          </a:p>
          <a:p>
            <a:endParaRPr sz="14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4963900" y="2568090"/>
            <a:ext cx="2161169" cy="1754326"/>
          </a:xfrm>
          <a:prstGeom prst="rect">
            <a:avLst/>
          </a:prstGeom>
          <a:noFill/>
        </p:spPr>
        <p:txBody>
          <a:bodyPr wrap="none" lIns="91440" tIns="45720" rIns="91440" bIns="45720">
            <a:spAutoFit/>
          </a:bodyPr>
          <a:lstStyle/>
          <a:p>
            <a:pPr algn="ctr"/>
            <a:r>
              <a:rPr lang="en-US" altLang="zh-CN" sz="5400" b="0" cap="none" spc="0" dirty="0" smtClean="0">
                <a:ln w="0"/>
                <a:solidFill>
                  <a:schemeClr val="bg1"/>
                </a:solidFill>
                <a:effectLst>
                  <a:outerShdw blurRad="38100" dist="19050" dir="2700000" algn="tl" rotWithShape="0">
                    <a:schemeClr val="dk1">
                      <a:alpha val="40000"/>
                    </a:schemeClr>
                  </a:outerShdw>
                </a:effectLst>
              </a:rPr>
              <a:t>Thanks</a:t>
            </a:r>
          </a:p>
          <a:p>
            <a:pPr algn="ctr"/>
            <a:r>
              <a:rPr lang="en-US" altLang="zh-CN" sz="5400" dirty="0" smtClean="0">
                <a:ln w="0"/>
                <a:solidFill>
                  <a:schemeClr val="bg1"/>
                </a:solidFill>
                <a:effectLst>
                  <a:outerShdw blurRad="38100" dist="19050" dir="2700000" algn="tl" rotWithShape="0">
                    <a:schemeClr val="dk1">
                      <a:alpha val="40000"/>
                    </a:schemeClr>
                  </a:outerShdw>
                </a:effectLst>
              </a:rPr>
              <a:t>Q&amp;A</a:t>
            </a:r>
            <a:endParaRPr lang="zh-CN" altLang="en-US" sz="5400" b="0" cap="none" spc="0" dirty="0">
              <a:ln w="0"/>
              <a:solidFill>
                <a:schemeClr val="bg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764288" y="626017"/>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5" name="文本框 4"/>
          <p:cNvSpPr txBox="1"/>
          <p:nvPr/>
        </p:nvSpPr>
        <p:spPr>
          <a:xfrm>
            <a:off x="1019331" y="1917791"/>
            <a:ext cx="10007201" cy="3477875"/>
          </a:xfrm>
          <a:prstGeom prst="rect">
            <a:avLst/>
          </a:prstGeom>
          <a:noFill/>
        </p:spPr>
        <p:txBody>
          <a:bodyPr wrap="square" rtlCol="0">
            <a:spAutoFit/>
          </a:bodyPr>
          <a:lstStyle/>
          <a:p>
            <a:pPr marL="285750" indent="-285750">
              <a:buSzPct val="80000"/>
              <a:buFont typeface="Wingdings" panose="05000000000000000000" pitchFamily="2" charset="2"/>
              <a:buChar char="Ø"/>
            </a:pPr>
            <a:r>
              <a:rPr lang="zh-CN" altLang="en-US" sz="2000" dirty="0">
                <a:solidFill>
                  <a:schemeClr val="bg1"/>
                </a:solidFill>
                <a:latin typeface="黑体" panose="02010609060101010101" charset="-122"/>
                <a:ea typeface="黑体" panose="02010609060101010101" charset="-122"/>
              </a:rPr>
              <a:t>本项目是</a:t>
            </a:r>
            <a:r>
              <a:rPr lang="en-US" altLang="zh-CN" sz="2000" dirty="0">
                <a:solidFill>
                  <a:schemeClr val="bg1"/>
                </a:solidFill>
                <a:latin typeface="黑体" panose="02010609060101010101" charset="-122"/>
                <a:ea typeface="黑体" panose="02010609060101010101" charset="-122"/>
              </a:rPr>
              <a:t>SJTU</a:t>
            </a:r>
            <a:r>
              <a:rPr lang="zh-CN" altLang="en-US" sz="2000" dirty="0">
                <a:solidFill>
                  <a:schemeClr val="bg1"/>
                </a:solidFill>
                <a:latin typeface="黑体" panose="02010609060101010101" charset="-122"/>
                <a:ea typeface="黑体" panose="02010609060101010101" charset="-122"/>
              </a:rPr>
              <a:t>公司</a:t>
            </a:r>
            <a:r>
              <a:rPr lang="en-US" altLang="zh-CN" sz="2000" dirty="0">
                <a:solidFill>
                  <a:schemeClr val="bg1"/>
                </a:solidFill>
                <a:latin typeface="黑体" panose="02010609060101010101" charset="-122"/>
                <a:ea typeface="黑体" panose="02010609060101010101" charset="-122"/>
              </a:rPr>
              <a:t>FTD</a:t>
            </a:r>
            <a:r>
              <a:rPr lang="zh-CN" altLang="en-US" sz="2000" dirty="0">
                <a:solidFill>
                  <a:schemeClr val="bg1"/>
                </a:solidFill>
                <a:latin typeface="黑体" panose="02010609060101010101" charset="-122"/>
                <a:ea typeface="黑体" panose="02010609060101010101" charset="-122"/>
              </a:rPr>
              <a:t>团队为银川滨河如意服装制造公司开发的准实时监管系统（简称：</a:t>
            </a:r>
            <a:r>
              <a:rPr lang="en-US" altLang="zh-CN" sz="2000" dirty="0" err="1">
                <a:solidFill>
                  <a:schemeClr val="bg1"/>
                </a:solidFill>
                <a:latin typeface="黑体" panose="02010609060101010101" charset="-122"/>
                <a:ea typeface="黑体" panose="02010609060101010101" charset="-122"/>
              </a:rPr>
              <a:t>SmartFactory</a:t>
            </a:r>
            <a:r>
              <a:rPr lang="zh-CN" altLang="en-US" sz="2000" dirty="0">
                <a:solidFill>
                  <a:schemeClr val="bg1"/>
                </a:solidFill>
                <a:latin typeface="黑体" panose="02010609060101010101" charset="-122"/>
                <a:ea typeface="黑体" panose="02010609060101010101" charset="-122"/>
              </a:rPr>
              <a:t>项目），从不同已有的业务系统中提取有用的信息，帮助企业的中高层领导在实时监管业务数据和战略制定等方面做出及时、正确的判断，帮助企业实现智能化地监管生产、销售、供应、监控、客服等各个环节，实现智慧工厂的建设</a:t>
            </a:r>
            <a:r>
              <a:rPr lang="zh-CN" altLang="en-US" sz="2000" dirty="0" smtClean="0">
                <a:solidFill>
                  <a:schemeClr val="bg1"/>
                </a:solidFill>
                <a:latin typeface="黑体" panose="02010609060101010101" charset="-122"/>
                <a:ea typeface="黑体" panose="02010609060101010101" charset="-122"/>
              </a:rPr>
              <a:t>。</a:t>
            </a: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r>
              <a:rPr lang="zh-CN" altLang="en-US" sz="2000" dirty="0">
                <a:solidFill>
                  <a:schemeClr val="bg1"/>
                </a:solidFill>
                <a:latin typeface="黑体" panose="02010609060101010101" charset="-122"/>
                <a:ea typeface="黑体" panose="02010609060101010101" charset="-122"/>
              </a:rPr>
              <a:t>主要功能包括：订单数据显示、客服数据显示、智能吊挂系统监管、自动裁床系统监管、智能排程系统监管、设备监管、智能生产控制、供应链监管、数据模型配置管理和多数据获取。</a:t>
            </a:r>
            <a:endParaRPr lang="en-US" altLang="zh-CN" sz="2000" dirty="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endParaRPr lang="en-US" altLang="zh-CN" sz="2000" dirty="0" smtClean="0">
              <a:solidFill>
                <a:schemeClr val="bg1"/>
              </a:solidFill>
              <a:latin typeface="黑体" panose="02010609060101010101" charset="-122"/>
              <a:ea typeface="黑体" panose="02010609060101010101" charset="-122"/>
            </a:endParaRPr>
          </a:p>
          <a:p>
            <a:pPr marL="285750" indent="-285750">
              <a:buSzPct val="80000"/>
              <a:buFont typeface="Wingdings" panose="05000000000000000000" pitchFamily="2" charset="2"/>
              <a:buChar char="Ø"/>
            </a:pPr>
            <a:r>
              <a:rPr lang="zh-CN" altLang="zh-CN" sz="2000" dirty="0" smtClean="0">
                <a:solidFill>
                  <a:schemeClr val="bg1"/>
                </a:solidFill>
                <a:latin typeface="黑体" panose="02010609060101010101" charset="-122"/>
                <a:ea typeface="黑体" panose="02010609060101010101" charset="-122"/>
              </a:rPr>
              <a:t>本项目经过一定程度的修改，还可以适用于金融、物流、交通运输等各个行业，有望成为一个产品。</a:t>
            </a:r>
            <a:endParaRPr lang="en-US" altLang="zh-CN" sz="20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712773" y="580001"/>
            <a:ext cx="2214880" cy="701040"/>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p>
        </p:txBody>
      </p:sp>
      <p:sp>
        <p:nvSpPr>
          <p:cNvPr id="5" name="文本框 4"/>
          <p:cNvSpPr txBox="1"/>
          <p:nvPr/>
        </p:nvSpPr>
        <p:spPr>
          <a:xfrm>
            <a:off x="717196" y="2672463"/>
            <a:ext cx="1997067" cy="1188720"/>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dirty="0" smtClean="0">
                <a:solidFill>
                  <a:schemeClr val="bg1"/>
                </a:solidFill>
                <a:latin typeface="黑体" panose="02010609060101010101" charset="-122"/>
                <a:ea typeface="黑体" panose="02010609060101010101" charset="-122"/>
              </a:rPr>
              <a:t>黑板风格</a:t>
            </a:r>
            <a:endParaRPr lang="en-US" altLang="zh-CN" sz="2400" dirty="0" smtClean="0">
              <a:solidFill>
                <a:schemeClr val="bg1"/>
              </a:solidFill>
              <a:latin typeface="黑体" panose="02010609060101010101" charset="-122"/>
              <a:ea typeface="黑体" panose="02010609060101010101" charset="-122"/>
            </a:endParaRPr>
          </a:p>
          <a:p>
            <a:pPr marL="342900" indent="-342900">
              <a:lnSpc>
                <a:spcPct val="150000"/>
              </a:lnSpc>
              <a:buFont typeface="Wingdings" panose="05000000000000000000" pitchFamily="2" charset="2"/>
              <a:buChar char="Ø"/>
            </a:pPr>
            <a:r>
              <a:rPr lang="en-US" altLang="zh-CN" sz="2400" dirty="0">
                <a:solidFill>
                  <a:schemeClr val="bg1"/>
                </a:solidFill>
                <a:latin typeface="黑体" panose="02010609060101010101" charset="-122"/>
                <a:ea typeface="黑体" panose="02010609060101010101" charset="-122"/>
              </a:rPr>
              <a:t>RUP</a:t>
            </a:r>
            <a:endParaRPr lang="en-US" altLang="zh-CN" sz="2400" dirty="0" smtClean="0">
              <a:solidFill>
                <a:schemeClr val="bg1"/>
              </a:solidFill>
              <a:latin typeface="黑体" panose="02010609060101010101" charset="-122"/>
              <a:ea typeface="黑体" panose="02010609060101010101" charset="-122"/>
            </a:endParaRPr>
          </a:p>
        </p:txBody>
      </p:sp>
      <p:pic>
        <p:nvPicPr>
          <p:cNvPr id="3" name="Picture 2" descr="逻辑视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552" y="3738"/>
            <a:ext cx="6087153" cy="68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577796" y="520946"/>
            <a:ext cx="4801314"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配置规则</a:t>
            </a:r>
          </a:p>
        </p:txBody>
      </p:sp>
      <p:sp>
        <p:nvSpPr>
          <p:cNvPr id="100" name="文本框 99"/>
          <p:cNvSpPr txBox="1"/>
          <p:nvPr/>
        </p:nvSpPr>
        <p:spPr>
          <a:xfrm>
            <a:off x="577796" y="1228832"/>
            <a:ext cx="5930900" cy="523220"/>
          </a:xfrm>
          <a:prstGeom prst="rect">
            <a:avLst/>
          </a:prstGeom>
          <a:noFill/>
          <a:ln w="9525">
            <a:noFill/>
          </a:ln>
        </p:spPr>
        <p:txBody>
          <a:bodyPr wrap="square">
            <a:spAutoFit/>
          </a:bodyPr>
          <a:lstStyle/>
          <a:p>
            <a:pPr marL="342900" indent="-342900" algn="l">
              <a:buClrTx/>
              <a:buFont typeface="Wingdings" panose="05000000000000000000" charset="0"/>
              <a:buChar char="Ø"/>
            </a:pPr>
            <a:r>
              <a:rPr lang="zh-CN" altLang="en-US" sz="2800" b="0" u="none" dirty="0" smtClean="0">
                <a:solidFill>
                  <a:schemeClr val="bg1"/>
                </a:solidFill>
                <a:latin typeface="黑体" panose="02010609060101010101" charset="-122"/>
                <a:ea typeface="黑体" panose="02010609060101010101" charset="-122"/>
                <a:cs typeface="宋体" panose="02010600030101010101" pitchFamily="2" charset="-122"/>
              </a:rPr>
              <a:t>源数据配置规则</a:t>
            </a:r>
            <a:endParaRPr lang="zh-CN" altLang="en-US" sz="2800" b="0" u="none" dirty="0">
              <a:solidFill>
                <a:schemeClr val="bg1"/>
              </a:solidFill>
              <a:latin typeface="黑体" panose="02010609060101010101" charset="-122"/>
              <a:ea typeface="黑体" panose="02010609060101010101" charset="-122"/>
              <a:cs typeface="宋体" panose="02010600030101010101" pitchFamily="2" charset="-122"/>
            </a:endParaRPr>
          </a:p>
        </p:txBody>
      </p:sp>
      <p:sp>
        <p:nvSpPr>
          <p:cNvPr id="3" name="文本框 2"/>
          <p:cNvSpPr txBox="1"/>
          <p:nvPr/>
        </p:nvSpPr>
        <p:spPr>
          <a:xfrm>
            <a:off x="577796" y="1752052"/>
            <a:ext cx="4699416" cy="3539430"/>
          </a:xfrm>
          <a:prstGeom prst="rect">
            <a:avLst/>
          </a:prstGeom>
          <a:noFill/>
        </p:spPr>
        <p:txBody>
          <a:bodyPr wrap="square" rtlCol="0">
            <a:spAutoFit/>
          </a:bodyPr>
          <a:lstStyle/>
          <a:p>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name": "",</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type": "single || list",</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tupleNum</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"5",</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frequency": "1m",</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source": "string",</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SQL": "string"</a:t>
            </a:r>
            <a:b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sz="28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4" name="矩形 3"/>
          <p:cNvSpPr/>
          <p:nvPr/>
        </p:nvSpPr>
        <p:spPr>
          <a:xfrm>
            <a:off x="577796" y="520946"/>
            <a:ext cx="4801314" cy="707886"/>
          </a:xfrm>
          <a:prstGeom prst="rect">
            <a:avLst/>
          </a:prstGeom>
          <a:noFill/>
        </p:spPr>
        <p:txBody>
          <a:bodyPr wrap="none" lIns="91440" tIns="45720" rIns="91440" bIns="45720">
            <a:spAutoFit/>
          </a:bodyPr>
          <a:lstStyle/>
          <a:p>
            <a:pPr algn="ct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项目介绍</a:t>
            </a:r>
            <a:r>
              <a:rPr lang="en-US" altLang="zh-CN"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b="0" cap="none" spc="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配置规则</a:t>
            </a:r>
          </a:p>
        </p:txBody>
      </p:sp>
      <p:sp>
        <p:nvSpPr>
          <p:cNvPr id="100" name="文本框 99"/>
          <p:cNvSpPr txBox="1"/>
          <p:nvPr/>
        </p:nvSpPr>
        <p:spPr>
          <a:xfrm>
            <a:off x="594766" y="1228832"/>
            <a:ext cx="5930900" cy="523220"/>
          </a:xfrm>
          <a:prstGeom prst="rect">
            <a:avLst/>
          </a:prstGeom>
          <a:noFill/>
          <a:ln w="9525">
            <a:noFill/>
          </a:ln>
        </p:spPr>
        <p:txBody>
          <a:bodyPr wrap="square">
            <a:spAutoFit/>
          </a:bodyPr>
          <a:lstStyle/>
          <a:p>
            <a:pPr marL="342900" indent="-342900" algn="l">
              <a:buClrTx/>
              <a:buFont typeface="Wingdings" panose="05000000000000000000" charset="0"/>
              <a:buChar char="Ø"/>
            </a:pPr>
            <a:r>
              <a:rPr lang="zh-CN" altLang="en-US" sz="2800" dirty="0">
                <a:solidFill>
                  <a:schemeClr val="bg1"/>
                </a:solidFill>
                <a:latin typeface="黑体" panose="02010609060101010101" charset="-122"/>
                <a:ea typeface="黑体" panose="02010609060101010101" charset="-122"/>
                <a:cs typeface="宋体" panose="02010600030101010101" pitchFamily="2" charset="-122"/>
              </a:rPr>
              <a:t>目标</a:t>
            </a:r>
            <a:r>
              <a:rPr lang="zh-CN" altLang="en-US" sz="2800" b="0" u="none" dirty="0" smtClean="0">
                <a:solidFill>
                  <a:schemeClr val="bg1"/>
                </a:solidFill>
                <a:latin typeface="黑体" panose="02010609060101010101" charset="-122"/>
                <a:ea typeface="黑体" panose="02010609060101010101" charset="-122"/>
                <a:cs typeface="宋体" panose="02010600030101010101" pitchFamily="2" charset="-122"/>
              </a:rPr>
              <a:t>数据配置规则</a:t>
            </a:r>
            <a:endParaRPr lang="zh-CN" altLang="en-US" sz="2800" b="0" u="none" dirty="0">
              <a:solidFill>
                <a:schemeClr val="bg1"/>
              </a:solidFill>
              <a:latin typeface="黑体" panose="02010609060101010101" charset="-122"/>
              <a:ea typeface="黑体" panose="02010609060101010101" charset="-122"/>
              <a:cs typeface="宋体" panose="02010600030101010101" pitchFamily="2" charset="-122"/>
            </a:endParaRPr>
          </a:p>
        </p:txBody>
      </p:sp>
      <p:sp>
        <p:nvSpPr>
          <p:cNvPr id="3" name="文本框 2"/>
          <p:cNvSpPr txBox="1"/>
          <p:nvPr/>
        </p:nvSpPr>
        <p:spPr>
          <a:xfrm>
            <a:off x="577796" y="1752052"/>
            <a:ext cx="5314788" cy="4832092"/>
          </a:xfrm>
          <a:prstGeom prst="rect">
            <a:avLst/>
          </a:prstGeom>
          <a:noFill/>
        </p:spPr>
        <p:txBody>
          <a:bodyPr wrap="none" rtlCol="0">
            <a:spAutoFit/>
          </a:bodyPr>
          <a:lstStyle/>
          <a:p>
            <a:r>
              <a:rPr lang="en-US" altLang="zh-CN" sz="2800" dirty="0" smtClean="0">
                <a:solidFill>
                  <a:schemeClr val="bg1"/>
                </a:solidFill>
              </a:rPr>
              <a:t>{</a:t>
            </a:r>
            <a:r>
              <a:rPr lang="en-US" altLang="zh-CN" sz="2800" dirty="0">
                <a:solidFill>
                  <a:schemeClr val="bg1"/>
                </a:solidFill>
              </a:rPr>
              <a:t/>
            </a:r>
            <a:br>
              <a:rPr lang="en-US" altLang="zh-CN" sz="2800" dirty="0">
                <a:solidFill>
                  <a:schemeClr val="bg1"/>
                </a:solidFill>
              </a:rPr>
            </a:br>
            <a:r>
              <a:rPr lang="en-US" altLang="zh-CN" sz="2800" dirty="0">
                <a:solidFill>
                  <a:schemeClr val="bg1"/>
                </a:solidFill>
              </a:rPr>
              <a:t>  "name": "",</a:t>
            </a:r>
            <a:br>
              <a:rPr lang="en-US" altLang="zh-CN" sz="2800" dirty="0">
                <a:solidFill>
                  <a:schemeClr val="bg1"/>
                </a:solidFill>
              </a:rPr>
            </a:br>
            <a:r>
              <a:rPr lang="en-US" altLang="zh-CN" sz="2800" dirty="0">
                <a:solidFill>
                  <a:schemeClr val="bg1"/>
                </a:solidFill>
              </a:rPr>
              <a:t>  "type": "single || list",</a:t>
            </a:r>
            <a:br>
              <a:rPr lang="en-US" altLang="zh-CN" sz="2800" dirty="0">
                <a:solidFill>
                  <a:schemeClr val="bg1"/>
                </a:solidFill>
              </a:rPr>
            </a:br>
            <a:r>
              <a:rPr lang="en-US" altLang="zh-CN" sz="2800" dirty="0">
                <a:solidFill>
                  <a:schemeClr val="bg1"/>
                </a:solidFill>
              </a:rPr>
              <a:t>  "</a:t>
            </a:r>
            <a:r>
              <a:rPr lang="en-US" altLang="zh-CN" sz="2800" dirty="0" err="1">
                <a:solidFill>
                  <a:schemeClr val="bg1"/>
                </a:solidFill>
              </a:rPr>
              <a:t>tupleNum</a:t>
            </a:r>
            <a:r>
              <a:rPr lang="en-US" altLang="zh-CN" sz="2800" dirty="0">
                <a:solidFill>
                  <a:schemeClr val="bg1"/>
                </a:solidFill>
              </a:rPr>
              <a:t>": "5",</a:t>
            </a:r>
            <a:br>
              <a:rPr lang="en-US" altLang="zh-CN" sz="2800" dirty="0">
                <a:solidFill>
                  <a:schemeClr val="bg1"/>
                </a:solidFill>
              </a:rPr>
            </a:br>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rule": {</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err="1">
                <a:solidFill>
                  <a:schemeClr val="bg1"/>
                </a:solidFill>
              </a:rPr>
              <a:t>ruleName</a:t>
            </a:r>
            <a:r>
              <a:rPr lang="en-US" altLang="zh-CN" sz="2800" dirty="0">
                <a:solidFill>
                  <a:schemeClr val="bg1"/>
                </a:solidFill>
              </a:rPr>
              <a:t>”: “</a:t>
            </a:r>
            <a:r>
              <a:rPr lang="en-US" altLang="zh-CN" sz="2800" dirty="0" smtClean="0">
                <a:solidFill>
                  <a:schemeClr val="bg1"/>
                </a:solidFill>
              </a:rPr>
              <a:t>sort||</a:t>
            </a:r>
            <a:r>
              <a:rPr lang="en-US" altLang="zh-CN" sz="2800" dirty="0" err="1" smtClean="0">
                <a:solidFill>
                  <a:schemeClr val="bg1"/>
                </a:solidFill>
              </a:rPr>
              <a:t>exp</a:t>
            </a:r>
            <a:r>
              <a:rPr lang="en-US" altLang="zh-CN" sz="2800" dirty="0" smtClean="0">
                <a:solidFill>
                  <a:schemeClr val="bg1"/>
                </a:solidFill>
              </a:rPr>
              <a:t>”,</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key”: “value”,</a:t>
            </a:r>
            <a:endParaRPr lang="zh-CN" altLang="zh-CN" sz="2800" dirty="0">
              <a:solidFill>
                <a:schemeClr val="bg1"/>
              </a:solidFill>
            </a:endParaRPr>
          </a:p>
          <a:p>
            <a:r>
              <a:rPr lang="en-US" altLang="zh-CN" sz="2800" dirty="0">
                <a:solidFill>
                  <a:schemeClr val="bg1"/>
                </a:solidFill>
              </a:rPr>
              <a:t>  </a:t>
            </a:r>
            <a:r>
              <a:rPr lang="en-US" altLang="zh-CN" sz="2800" dirty="0" smtClean="0">
                <a:solidFill>
                  <a:schemeClr val="bg1"/>
                </a:solidFill>
              </a:rPr>
              <a:t>    “</a:t>
            </a:r>
            <a:r>
              <a:rPr lang="en-US" altLang="zh-CN" sz="2800" dirty="0">
                <a:solidFill>
                  <a:schemeClr val="bg1"/>
                </a:solidFill>
              </a:rPr>
              <a:t>order”: “</a:t>
            </a:r>
            <a:r>
              <a:rPr lang="en-US" altLang="zh-CN" sz="2800" dirty="0" err="1" smtClean="0">
                <a:solidFill>
                  <a:schemeClr val="bg1"/>
                </a:solidFill>
              </a:rPr>
              <a:t>desc</a:t>
            </a:r>
            <a:r>
              <a:rPr lang="en-US" altLang="zh-CN" sz="2800" dirty="0" smtClean="0">
                <a:solidFill>
                  <a:schemeClr val="bg1"/>
                </a:solidFill>
              </a:rPr>
              <a:t>||</a:t>
            </a:r>
            <a:r>
              <a:rPr lang="en-US" altLang="zh-CN" sz="2800" dirty="0" err="1" smtClean="0">
                <a:solidFill>
                  <a:schemeClr val="bg1"/>
                </a:solidFill>
              </a:rPr>
              <a:t>asc</a:t>
            </a:r>
            <a:r>
              <a:rPr lang="en-US" altLang="zh-CN" sz="2800" dirty="0" smtClean="0">
                <a:solidFill>
                  <a:schemeClr val="bg1"/>
                </a:solidFill>
              </a:rPr>
              <a:t>||disorder”,</a:t>
            </a:r>
          </a:p>
          <a:p>
            <a:r>
              <a:rPr lang="en-US" altLang="zh-CN" sz="2800" dirty="0">
                <a:solidFill>
                  <a:schemeClr val="bg1"/>
                </a:solidFill>
              </a:rPr>
              <a:t> </a:t>
            </a:r>
            <a:r>
              <a:rPr lang="en-US" altLang="zh-CN" sz="2800" dirty="0" smtClean="0">
                <a:solidFill>
                  <a:schemeClr val="bg1"/>
                </a:solidFill>
              </a:rPr>
              <a:t>     “expression”: “String”</a:t>
            </a:r>
            <a:endParaRPr lang="zh-CN" altLang="zh-CN" sz="2800" dirty="0">
              <a:solidFill>
                <a:schemeClr val="bg1"/>
              </a:solidFill>
            </a:endParaRPr>
          </a:p>
          <a:p>
            <a:r>
              <a:rPr lang="en-US" altLang="zh-CN" sz="2800" dirty="0" smtClean="0">
                <a:solidFill>
                  <a:schemeClr val="bg1"/>
                </a:solidFill>
              </a:rPr>
              <a:t>  },</a:t>
            </a:r>
            <a:endParaRPr lang="zh-CN" altLang="zh-CN" sz="2800" dirty="0">
              <a:solidFill>
                <a:schemeClr val="bg1"/>
              </a:solidFill>
            </a:endParaRPr>
          </a:p>
        </p:txBody>
      </p:sp>
      <p:sp>
        <p:nvSpPr>
          <p:cNvPr id="5" name="文本框 4"/>
          <p:cNvSpPr txBox="1"/>
          <p:nvPr/>
        </p:nvSpPr>
        <p:spPr>
          <a:xfrm>
            <a:off x="6198433" y="1490442"/>
            <a:ext cx="4953472" cy="4832092"/>
          </a:xfrm>
          <a:prstGeom prst="rect">
            <a:avLst/>
          </a:prstGeom>
          <a:noFill/>
        </p:spPr>
        <p:txBody>
          <a:bodyPr wrap="none" rtlCol="0">
            <a:spAutoFit/>
          </a:bodyPr>
          <a:lstStyle/>
          <a:p>
            <a:r>
              <a:rPr lang="en-US" altLang="zh-CN" sz="2800" dirty="0">
                <a:solidFill>
                  <a:schemeClr val="bg1"/>
                </a:solidFill>
              </a:rPr>
              <a:t> "</a:t>
            </a:r>
            <a:r>
              <a:rPr lang="en-US" altLang="zh-CN" sz="2800" dirty="0" err="1">
                <a:solidFill>
                  <a:schemeClr val="bg1"/>
                </a:solidFill>
              </a:rPr>
              <a:t>dataSourceList</a:t>
            </a:r>
            <a:r>
              <a:rPr lang="en-US" altLang="zh-CN" sz="2800" dirty="0">
                <a:solidFill>
                  <a:schemeClr val="bg1"/>
                </a:solidFill>
              </a:rPr>
              <a:t>": [ </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            "name": "</a:t>
            </a:r>
            <a:r>
              <a:rPr lang="en-US" altLang="zh-CN" sz="2800" dirty="0" smtClean="0">
                <a:solidFill>
                  <a:schemeClr val="bg1"/>
                </a:solidFill>
              </a:rPr>
              <a:t>s_sourcedata1",</a:t>
            </a:r>
            <a:endParaRPr lang="zh-CN" altLang="zh-CN" sz="2800" dirty="0">
              <a:solidFill>
                <a:schemeClr val="bg1"/>
              </a:solidFill>
            </a:endParaRPr>
          </a:p>
          <a:p>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smtClean="0">
                <a:solidFill>
                  <a:schemeClr val="bg1"/>
                </a:solidFill>
              </a:rPr>
              <a:t>        {</a:t>
            </a:r>
            <a:endParaRPr lang="zh-CN" altLang="zh-CN" sz="2800" dirty="0">
              <a:solidFill>
                <a:schemeClr val="bg1"/>
              </a:solidFill>
            </a:endParaRPr>
          </a:p>
          <a:p>
            <a:r>
              <a:rPr lang="en-US" altLang="zh-CN" sz="2800" dirty="0">
                <a:solidFill>
                  <a:schemeClr val="bg1"/>
                </a:solidFill>
              </a:rPr>
              <a:t>            "name": "</a:t>
            </a:r>
            <a:r>
              <a:rPr lang="en-US" altLang="zh-CN" sz="2800" dirty="0" smtClean="0">
                <a:solidFill>
                  <a:schemeClr val="bg1"/>
                </a:solidFill>
              </a:rPr>
              <a:t>s_sourcedata2",</a:t>
            </a:r>
            <a:endParaRPr lang="zh-CN" altLang="zh-CN" sz="2800" dirty="0">
              <a:solidFill>
                <a:schemeClr val="bg1"/>
              </a:solidFill>
            </a:endParaRPr>
          </a:p>
          <a:p>
            <a:r>
              <a:rPr lang="en-US" altLang="zh-CN" sz="2800" dirty="0">
                <a:solidFill>
                  <a:schemeClr val="bg1"/>
                </a:solidFill>
              </a:rPr>
              <a:t>            "frequency": 10</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  ]</a:t>
            </a:r>
            <a:endParaRPr lang="zh-CN" altLang="zh-CN" sz="2800" dirty="0">
              <a:solidFill>
                <a:schemeClr val="bg1"/>
              </a:solidFill>
            </a:endParaRPr>
          </a:p>
          <a:p>
            <a:r>
              <a:rPr lang="en-US" altLang="zh-CN" sz="2800" dirty="0">
                <a:solidFill>
                  <a:schemeClr val="bg1"/>
                </a:solidFill>
              </a:rPr>
              <a:t>}</a:t>
            </a:r>
            <a:endParaRPr lang="zh-CN" altLang="en-US" sz="2800" dirty="0"/>
          </a:p>
        </p:txBody>
      </p:sp>
    </p:spTree>
    <p:extLst>
      <p:ext uri="{BB962C8B-B14F-4D97-AF65-F5344CB8AC3E}">
        <p14:creationId xmlns:p14="http://schemas.microsoft.com/office/powerpoint/2010/main" val="130175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前端</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pic>
        <p:nvPicPr>
          <p:cNvPr id="2051" name="图片 1" descr="C:\Users\cao\Desktop\架构图.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828" y="2612872"/>
            <a:ext cx="7715642" cy="2687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a:solidFill>
                  <a:schemeClr val="bg1"/>
                </a:solidFill>
                <a:latin typeface="黑体" panose="02010609060101010101" charset="-122"/>
                <a:ea typeface="黑体" panose="02010609060101010101" charset="-122"/>
              </a:rPr>
              <a:t>可视化</a:t>
            </a:r>
            <a:r>
              <a:rPr lang="zh-CN" altLang="en-US" sz="3200" dirty="0" smtClean="0">
                <a:solidFill>
                  <a:schemeClr val="bg1"/>
                </a:solidFill>
                <a:latin typeface="黑体" panose="02010609060101010101" charset="-122"/>
                <a:ea typeface="黑体" panose="02010609060101010101" charset="-122"/>
              </a:rPr>
              <a:t>模块</a:t>
            </a:r>
            <a:endParaRPr lang="en-US" altLang="zh-CN" sz="3200" dirty="0" smtClean="0">
              <a:solidFill>
                <a:schemeClr val="bg1"/>
              </a:solidFill>
              <a:latin typeface="黑体" panose="02010609060101010101" charset="-122"/>
              <a:ea typeface="黑体" panose="02010609060101010101"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04564"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数据获取模块</a:t>
            </a:r>
            <a:endParaRPr lang="en-US" altLang="zh-CN" sz="3200" dirty="0" smtClean="0">
              <a:solidFill>
                <a:schemeClr val="bg1"/>
              </a:solidFill>
              <a:latin typeface="黑体" panose="02010609060101010101" charset="-122"/>
              <a:ea typeface="黑体" panose="02010609060101010101" charset="-122"/>
            </a:endParaRPr>
          </a:p>
        </p:txBody>
      </p:sp>
      <p:pic>
        <p:nvPicPr>
          <p:cNvPr id="3074" name="Picture 14" descr="数据获取"/>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94" y="2707313"/>
            <a:ext cx="7463710" cy="278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96680" y="154745"/>
            <a:ext cx="1649843" cy="1650431"/>
          </a:xfrm>
          <a:prstGeom prst="rect">
            <a:avLst/>
          </a:prstGeom>
        </p:spPr>
      </p:pic>
      <p:sp>
        <p:nvSpPr>
          <p:cNvPr id="3" name="矩形 2"/>
          <p:cNvSpPr/>
          <p:nvPr/>
        </p:nvSpPr>
        <p:spPr>
          <a:xfrm>
            <a:off x="504564" y="626017"/>
            <a:ext cx="3738880" cy="701040"/>
          </a:xfrm>
          <a:prstGeom prst="rect">
            <a:avLst/>
          </a:prstGeom>
          <a:noFill/>
        </p:spPr>
        <p:txBody>
          <a:bodyPr wrap="none" lIns="91440" tIns="45720" rIns="91440" bIns="45720">
            <a:spAutoFit/>
          </a:bodyPr>
          <a:lstStyle/>
          <a:p>
            <a:pPr algn="ct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技术</a:t>
            </a:r>
            <a:r>
              <a:rPr lang="zh-CN" altLang="en-US"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实施</a:t>
            </a:r>
            <a:r>
              <a:rPr lang="en-US" altLang="zh-CN" sz="4000" dirty="0" smtClean="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a:t>
            </a:r>
            <a:r>
              <a:rPr lang="zh-CN" altLang="en-US" sz="400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rPr>
              <a:t>后台</a:t>
            </a:r>
            <a:endParaRPr lang="zh-CN" altLang="en-US" sz="4000" b="0" cap="none" spc="0" dirty="0">
              <a:ln w="0"/>
              <a:solidFill>
                <a:schemeClr val="bg1"/>
              </a:solidFill>
              <a:effectLst>
                <a:outerShdw blurRad="38100" dist="19050" dir="2700000" algn="tl" rotWithShape="0">
                  <a:schemeClr val="dk1">
                    <a:alpha val="40000"/>
                  </a:schemeClr>
                </a:outerShdw>
              </a:effectLst>
              <a:latin typeface="黑体" panose="02010609060101010101" charset="-122"/>
              <a:ea typeface="黑体" panose="02010609060101010101" charset="-122"/>
            </a:endParaRPr>
          </a:p>
        </p:txBody>
      </p:sp>
      <p:sp>
        <p:nvSpPr>
          <p:cNvPr id="4" name="文本框 3"/>
          <p:cNvSpPr txBox="1"/>
          <p:nvPr/>
        </p:nvSpPr>
        <p:spPr>
          <a:xfrm>
            <a:off x="510353" y="1327057"/>
            <a:ext cx="11236170" cy="584775"/>
          </a:xfrm>
          <a:prstGeom prst="rect">
            <a:avLst/>
          </a:prstGeom>
          <a:noFill/>
        </p:spPr>
        <p:txBody>
          <a:bodyPr wrap="square" rtlCol="0">
            <a:spAutoFit/>
          </a:bodyPr>
          <a:lstStyle/>
          <a:p>
            <a:pPr marL="457200" indent="-457200">
              <a:buFont typeface="Wingdings" panose="05000000000000000000" pitchFamily="2" charset="2"/>
              <a:buChar char="u"/>
            </a:pPr>
            <a:r>
              <a:rPr lang="zh-CN" altLang="en-US" sz="3200" dirty="0" smtClean="0">
                <a:solidFill>
                  <a:schemeClr val="bg1"/>
                </a:solidFill>
                <a:latin typeface="黑体" panose="02010609060101010101" charset="-122"/>
                <a:ea typeface="黑体" panose="02010609060101010101" charset="-122"/>
              </a:rPr>
              <a:t>数据组装模块</a:t>
            </a:r>
            <a:endParaRPr lang="en-US" altLang="zh-CN" sz="3200" dirty="0" smtClean="0">
              <a:solidFill>
                <a:schemeClr val="bg1"/>
              </a:solidFill>
              <a:latin typeface="黑体" panose="02010609060101010101" charset="-122"/>
              <a:ea typeface="黑体" panose="02010609060101010101" charset="-122"/>
            </a:endParaRPr>
          </a:p>
        </p:txBody>
      </p:sp>
      <p:pic>
        <p:nvPicPr>
          <p:cNvPr id="4098" name="Picture 2" descr="架构图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126" y="2419766"/>
            <a:ext cx="6520623" cy="3433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空白</Template>
  <TotalTime>65</TotalTime>
  <Words>730</Words>
  <Application>Microsoft Office PowerPoint</Application>
  <PresentationFormat>宽屏</PresentationFormat>
  <Paragraphs>109</Paragraphs>
  <Slides>26</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 Unicode MS</vt:lpstr>
      <vt:lpstr>黑体</vt:lpstr>
      <vt:lpstr>宋体</vt:lpstr>
      <vt:lpstr>Arial</vt:lpstr>
      <vt:lpstr>Calibri</vt:lpstr>
      <vt:lpstr>Calibri Light</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sony</dc:creator>
  <cp:lastModifiedBy>周汉辰</cp:lastModifiedBy>
  <cp:revision>83</cp:revision>
  <dcterms:created xsi:type="dcterms:W3CDTF">2016-11-18T06:07:00Z</dcterms:created>
  <dcterms:modified xsi:type="dcterms:W3CDTF">2017-01-12T03:47:50Z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