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8" r:id="rId2"/>
    <p:sldId id="259" r:id="rId3"/>
    <p:sldId id="260" r:id="rId4"/>
    <p:sldId id="261" r:id="rId5"/>
    <p:sldId id="292" r:id="rId6"/>
    <p:sldId id="293" r:id="rId7"/>
    <p:sldId id="301" r:id="rId8"/>
    <p:sldId id="295" r:id="rId9"/>
    <p:sldId id="296" r:id="rId10"/>
    <p:sldId id="297" r:id="rId11"/>
    <p:sldId id="298" r:id="rId12"/>
    <p:sldId id="299" r:id="rId13"/>
    <p:sldId id="300" r:id="rId14"/>
    <p:sldId id="302" r:id="rId15"/>
    <p:sldId id="272" r:id="rId16"/>
    <p:sldId id="278" r:id="rId17"/>
    <p:sldId id="279" r:id="rId18"/>
    <p:sldId id="303" r:id="rId19"/>
    <p:sldId id="304" r:id="rId20"/>
    <p:sldId id="264" r:id="rId21"/>
    <p:sldId id="306" r:id="rId22"/>
    <p:sldId id="307" r:id="rId23"/>
    <p:sldId id="308" r:id="rId24"/>
    <p:sldId id="309" r:id="rId25"/>
    <p:sldId id="270" r:id="rId26"/>
    <p:sldId id="27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10" d="100"/>
          <a:sy n="110" d="100"/>
        </p:scale>
        <p:origin x="76"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CB4EB-A5F5-4733-A42D-392C578EC02C}" type="datetimeFigureOut">
              <a:rPr lang="zh-CN" altLang="en-US" smtClean="0"/>
              <a:t>2017/1/10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0801F-213F-400A-809B-39D3AAD67C71}" type="slidenum">
              <a:rPr lang="zh-CN" altLang="en-US" smtClean="0"/>
              <a:t>‹#›</a:t>
            </a:fld>
            <a:endParaRPr lang="zh-CN" altLang="en-US"/>
          </a:p>
        </p:txBody>
      </p:sp>
    </p:spTree>
    <p:extLst>
      <p:ext uri="{BB962C8B-B14F-4D97-AF65-F5344CB8AC3E}">
        <p14:creationId xmlns:p14="http://schemas.microsoft.com/office/powerpoint/2010/main" val="374667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90801F-213F-400A-809B-39D3AAD67C71}" type="slidenum">
              <a:rPr lang="zh-CN" altLang="en-US" smtClean="0"/>
              <a:t>7</a:t>
            </a:fld>
            <a:endParaRPr lang="zh-CN" altLang="en-US"/>
          </a:p>
        </p:txBody>
      </p:sp>
    </p:spTree>
    <p:extLst>
      <p:ext uri="{BB962C8B-B14F-4D97-AF65-F5344CB8AC3E}">
        <p14:creationId xmlns:p14="http://schemas.microsoft.com/office/powerpoint/2010/main" val="4281286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98667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78058" y="6356350"/>
            <a:ext cx="2743200" cy="365125"/>
          </a:xfrm>
        </p:spPr>
        <p:txBody>
          <a:bodyPr/>
          <a:lstStyle/>
          <a:p>
            <a:fld id="{A01BDE20-3EFF-41D4-B424-2BC43BA03857}" type="datetimeFigureOut">
              <a:rPr lang="zh-CN" altLang="en-US" smtClean="0">
                <a:solidFill>
                  <a:prstClr val="black">
                    <a:tint val="75000"/>
                  </a:prstClr>
                </a:solidFill>
              </a:rPr>
              <a:t>2017/1/10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BDE20-3EFF-41D4-B424-2BC43BA03857}" type="datetimeFigureOut">
              <a:rPr lang="zh-CN" altLang="en-US" smtClean="0">
                <a:solidFill>
                  <a:prstClr val="black">
                    <a:tint val="75000"/>
                  </a:prstClr>
                </a:solidFill>
              </a:rPr>
              <a:t>2017/1/10</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2785010" y="2246118"/>
            <a:ext cx="6699250" cy="640080"/>
          </a:xfrm>
          <a:prstGeom prst="rect">
            <a:avLst/>
          </a:prstGeom>
          <a:noFill/>
        </p:spPr>
        <p:txBody>
          <a:bodyPr wrap="none" lIns="91440" tIns="45720" rIns="91440" bIns="45720">
            <a:spAutoFit/>
          </a:bodyPr>
          <a:lstStyle/>
          <a:p>
            <a:pPr algn="ctr"/>
            <a:r>
              <a:rPr lang="zh-CN" altLang="en-US" sz="3600" b="1" spc="50" dirty="0" smtClean="0">
                <a:ln w="0"/>
                <a:solidFill>
                  <a:schemeClr val="bg2"/>
                </a:solidFill>
                <a:effectLst>
                  <a:innerShdw blurRad="63500" dist="50800" dir="13500000">
                    <a:srgbClr val="000000">
                      <a:alpha val="50000"/>
                    </a:srgbClr>
                  </a:innerShdw>
                </a:effectLst>
                <a:latin typeface="黑体" panose="02010609060101010101" charset="-122"/>
                <a:ea typeface="黑体" panose="02010609060101010101" charset="-122"/>
              </a:rPr>
              <a:t>面向智慧</a:t>
            </a:r>
            <a:r>
              <a:rPr lang="zh-CN" altLang="en-US" sz="3600" b="1" spc="50" dirty="0">
                <a:ln w="0"/>
                <a:solidFill>
                  <a:schemeClr val="bg2"/>
                </a:solidFill>
                <a:effectLst>
                  <a:innerShdw blurRad="63500" dist="50800" dir="13500000">
                    <a:srgbClr val="000000">
                      <a:alpha val="50000"/>
                    </a:srgbClr>
                  </a:innerShdw>
                </a:effectLst>
                <a:latin typeface="黑体" panose="02010609060101010101" charset="-122"/>
                <a:ea typeface="黑体" panose="02010609060101010101" charset="-122"/>
              </a:rPr>
              <a:t>工厂</a:t>
            </a:r>
            <a:r>
              <a:rPr lang="zh-CN" altLang="en-US" sz="3600" b="1" spc="50" dirty="0" smtClean="0">
                <a:ln w="0"/>
                <a:solidFill>
                  <a:schemeClr val="bg2"/>
                </a:solidFill>
                <a:effectLst>
                  <a:innerShdw blurRad="63500" dist="50800" dir="13500000">
                    <a:srgbClr val="000000">
                      <a:alpha val="50000"/>
                    </a:srgbClr>
                  </a:innerShdw>
                </a:effectLst>
                <a:latin typeface="黑体" panose="02010609060101010101" charset="-122"/>
                <a:ea typeface="黑体" panose="02010609060101010101" charset="-122"/>
              </a:rPr>
              <a:t>的准实时监管系统</a:t>
            </a:r>
            <a:endParaRPr lang="zh-CN" altLang="en-US" sz="3600" b="1" cap="none" spc="50" dirty="0">
              <a:ln w="0"/>
              <a:solidFill>
                <a:schemeClr val="bg2"/>
              </a:solidFill>
              <a:effectLst>
                <a:innerShdw blurRad="63500" dist="50800" dir="13500000">
                  <a:srgbClr val="000000">
                    <a:alpha val="50000"/>
                  </a:srgbClr>
                </a:innerShdw>
              </a:effectLst>
              <a:latin typeface="黑体" panose="02010609060101010101" charset="-122"/>
              <a:ea typeface="黑体" panose="02010609060101010101" charset="-122"/>
            </a:endParaRPr>
          </a:p>
        </p:txBody>
      </p:sp>
      <p:sp>
        <p:nvSpPr>
          <p:cNvPr id="4" name="文本框 3"/>
          <p:cNvSpPr txBox="1"/>
          <p:nvPr/>
        </p:nvSpPr>
        <p:spPr>
          <a:xfrm>
            <a:off x="3674770" y="3103809"/>
            <a:ext cx="4919729" cy="1310640"/>
          </a:xfrm>
          <a:prstGeom prst="rect">
            <a:avLst/>
          </a:prstGeom>
          <a:noFill/>
        </p:spPr>
        <p:txBody>
          <a:bodyPr wrap="square" rtlCol="0">
            <a:spAutoFit/>
          </a:bodyPr>
          <a:lstStyle/>
          <a:p>
            <a:pPr algn="ctr">
              <a:lnSpc>
                <a:spcPct val="200000"/>
              </a:lnSpc>
            </a:pPr>
            <a:r>
              <a:rPr lang="zh-CN" altLang="en-US" sz="2000" dirty="0" smtClean="0">
                <a:solidFill>
                  <a:schemeClr val="bg1"/>
                </a:solidFill>
                <a:latin typeface="黑体" panose="02010609060101010101" charset="-122"/>
                <a:ea typeface="黑体" panose="02010609060101010101" charset="-122"/>
              </a:rPr>
              <a:t>答辩</a:t>
            </a:r>
          </a:p>
          <a:p>
            <a:pPr algn="ctr">
              <a:lnSpc>
                <a:spcPct val="200000"/>
              </a:lnSpc>
            </a:pPr>
            <a:r>
              <a:rPr lang="zh-CN" altLang="en-US" sz="2000" dirty="0">
                <a:solidFill>
                  <a:schemeClr val="bg1"/>
                </a:solidFill>
                <a:latin typeface="黑体" panose="02010609060101010101" charset="-122"/>
                <a:ea typeface="黑体" panose="02010609060101010101" charset="-122"/>
              </a:rPr>
              <a:t>第一</a:t>
            </a:r>
            <a:r>
              <a:rPr lang="zh-CN" altLang="en-US" sz="2000" dirty="0" smtClean="0">
                <a:solidFill>
                  <a:schemeClr val="bg1"/>
                </a:solidFill>
                <a:latin typeface="黑体" panose="02010609060101010101" charset="-122"/>
                <a:ea typeface="黑体" panose="02010609060101010101" charset="-122"/>
              </a:rPr>
              <a:t>组：周汉辰 曹雨婷 张鹤腾 朱一鸣</a:t>
            </a:r>
            <a:endParaRPr lang="zh-CN" altLang="en-US" sz="2000" dirty="0">
              <a:solidFill>
                <a:schemeClr val="bg1"/>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504564" y="626017"/>
            <a:ext cx="3738880" cy="701040"/>
          </a:xfrm>
          <a:prstGeom prst="rect">
            <a:avLst/>
          </a:prstGeom>
          <a:noFill/>
        </p:spPr>
        <p:txBody>
          <a:bodyPr wrap="none" lIns="91440" tIns="45720" rIns="91440" bIns="45720">
            <a:spAutoFit/>
          </a:bodyPr>
          <a:lstStyle/>
          <a:p>
            <a:pPr algn="ct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技术</a:t>
            </a:r>
            <a:r>
              <a:rPr lang="zh-CN" altLang="en-US"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实施</a:t>
            </a:r>
            <a:r>
              <a:rPr lang="en-US" altLang="zh-CN"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a:t>
            </a: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后台</a:t>
            </a:r>
            <a:endParaRPr lang="zh-CN" altLang="en-US" sz="4000" b="0" cap="none" spc="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
        <p:nvSpPr>
          <p:cNvPr id="4" name="文本框 3"/>
          <p:cNvSpPr txBox="1"/>
          <p:nvPr/>
        </p:nvSpPr>
        <p:spPr>
          <a:xfrm>
            <a:off x="510353" y="1327057"/>
            <a:ext cx="11236170" cy="584775"/>
          </a:xfrm>
          <a:prstGeom prst="rect">
            <a:avLst/>
          </a:prstGeom>
          <a:noFill/>
        </p:spPr>
        <p:txBody>
          <a:bodyPr wrap="square" rtlCol="0">
            <a:spAutoFit/>
          </a:bodyPr>
          <a:lstStyle/>
          <a:p>
            <a:pPr marL="457200" indent="-457200">
              <a:buFont typeface="Wingdings" panose="05000000000000000000" pitchFamily="2" charset="2"/>
              <a:buChar char="u"/>
            </a:pPr>
            <a:r>
              <a:rPr lang="zh-CN" altLang="en-US" sz="3200" dirty="0" smtClean="0">
                <a:solidFill>
                  <a:schemeClr val="bg1"/>
                </a:solidFill>
                <a:latin typeface="黑体" panose="02010609060101010101" charset="-122"/>
                <a:ea typeface="黑体" panose="02010609060101010101" charset="-122"/>
              </a:rPr>
              <a:t>数据组装模块</a:t>
            </a:r>
            <a:endParaRPr lang="en-US" altLang="zh-CN" sz="3200" dirty="0" smtClean="0">
              <a:solidFill>
                <a:schemeClr val="bg1"/>
              </a:solidFill>
              <a:latin typeface="黑体" panose="02010609060101010101" charset="-122"/>
              <a:ea typeface="黑体" panose="02010609060101010101" charset="-122"/>
            </a:endParaRPr>
          </a:p>
        </p:txBody>
      </p:sp>
      <p:pic>
        <p:nvPicPr>
          <p:cNvPr id="4098" name="Picture 2" descr="架构图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126" y="2419766"/>
            <a:ext cx="6520623" cy="3433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504564" y="626017"/>
            <a:ext cx="3738880" cy="701040"/>
          </a:xfrm>
          <a:prstGeom prst="rect">
            <a:avLst/>
          </a:prstGeom>
          <a:noFill/>
        </p:spPr>
        <p:txBody>
          <a:bodyPr wrap="none" lIns="91440" tIns="45720" rIns="91440" bIns="45720">
            <a:spAutoFit/>
          </a:bodyPr>
          <a:lstStyle/>
          <a:p>
            <a:pPr algn="ct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技术</a:t>
            </a:r>
            <a:r>
              <a:rPr lang="zh-CN" altLang="en-US"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实施</a:t>
            </a:r>
            <a:r>
              <a:rPr lang="en-US" altLang="zh-CN"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a:t>
            </a: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后台</a:t>
            </a:r>
            <a:endParaRPr lang="zh-CN" altLang="en-US" sz="4000" b="0" cap="none" spc="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
        <p:nvSpPr>
          <p:cNvPr id="4" name="文本框 3"/>
          <p:cNvSpPr txBox="1"/>
          <p:nvPr/>
        </p:nvSpPr>
        <p:spPr>
          <a:xfrm>
            <a:off x="504564" y="1382668"/>
            <a:ext cx="11236170" cy="584775"/>
          </a:xfrm>
          <a:prstGeom prst="rect">
            <a:avLst/>
          </a:prstGeom>
          <a:noFill/>
        </p:spPr>
        <p:txBody>
          <a:bodyPr wrap="square" rtlCol="0">
            <a:spAutoFit/>
          </a:bodyPr>
          <a:lstStyle/>
          <a:p>
            <a:pPr marL="457200" indent="-457200">
              <a:buFont typeface="Wingdings" panose="05000000000000000000" pitchFamily="2" charset="2"/>
              <a:buChar char="u"/>
            </a:pPr>
            <a:r>
              <a:rPr lang="zh-CN" altLang="en-US" sz="3200" dirty="0" smtClean="0">
                <a:solidFill>
                  <a:schemeClr val="bg1"/>
                </a:solidFill>
                <a:latin typeface="黑体" panose="02010609060101010101" charset="-122"/>
                <a:ea typeface="黑体" panose="02010609060101010101" charset="-122"/>
              </a:rPr>
              <a:t>数据推送前置模块</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5552" y="2768516"/>
            <a:ext cx="6794193" cy="23545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504564" y="626017"/>
            <a:ext cx="3738880" cy="701040"/>
          </a:xfrm>
          <a:prstGeom prst="rect">
            <a:avLst/>
          </a:prstGeom>
          <a:noFill/>
        </p:spPr>
        <p:txBody>
          <a:bodyPr wrap="none" lIns="91440" tIns="45720" rIns="91440" bIns="45720">
            <a:spAutoFit/>
          </a:bodyPr>
          <a:lstStyle/>
          <a:p>
            <a:pPr algn="ct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技术</a:t>
            </a:r>
            <a:r>
              <a:rPr lang="zh-CN" altLang="en-US"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实施</a:t>
            </a:r>
            <a:r>
              <a:rPr lang="en-US" altLang="zh-CN"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a:t>
            </a: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后台</a:t>
            </a:r>
            <a:endParaRPr lang="zh-CN" altLang="en-US" sz="4000" b="0" cap="none" spc="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
        <p:nvSpPr>
          <p:cNvPr id="4" name="文本框 3"/>
          <p:cNvSpPr txBox="1"/>
          <p:nvPr/>
        </p:nvSpPr>
        <p:spPr>
          <a:xfrm>
            <a:off x="504564" y="1327057"/>
            <a:ext cx="11236170" cy="584775"/>
          </a:xfrm>
          <a:prstGeom prst="rect">
            <a:avLst/>
          </a:prstGeom>
          <a:noFill/>
        </p:spPr>
        <p:txBody>
          <a:bodyPr wrap="square" rtlCol="0">
            <a:spAutoFit/>
          </a:bodyPr>
          <a:lstStyle/>
          <a:p>
            <a:pPr marL="457200" indent="-457200">
              <a:buFont typeface="Wingdings" panose="05000000000000000000" pitchFamily="2" charset="2"/>
              <a:buChar char="u"/>
            </a:pPr>
            <a:r>
              <a:rPr lang="zh-CN" altLang="en-US" sz="3200" dirty="0" smtClean="0">
                <a:solidFill>
                  <a:schemeClr val="bg1"/>
                </a:solidFill>
                <a:latin typeface="黑体" panose="02010609060101010101" charset="-122"/>
                <a:ea typeface="黑体" panose="02010609060101010101" charset="-122"/>
              </a:rPr>
              <a:t>配置管理模块</a:t>
            </a:r>
          </a:p>
        </p:txBody>
      </p:sp>
      <p:pic>
        <p:nvPicPr>
          <p:cNvPr id="5122" name="图片 2" descr="C:\Users\cao\Desktop\架构图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0509" y="2028097"/>
            <a:ext cx="5264280" cy="460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504564" y="626017"/>
            <a:ext cx="3738880" cy="701040"/>
          </a:xfrm>
          <a:prstGeom prst="rect">
            <a:avLst/>
          </a:prstGeom>
          <a:noFill/>
        </p:spPr>
        <p:txBody>
          <a:bodyPr wrap="none" lIns="91440" tIns="45720" rIns="91440" bIns="45720">
            <a:spAutoFit/>
          </a:bodyPr>
          <a:lstStyle/>
          <a:p>
            <a:pPr algn="ct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技术</a:t>
            </a:r>
            <a:r>
              <a:rPr lang="zh-CN" altLang="en-US"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实施</a:t>
            </a:r>
            <a:r>
              <a:rPr lang="en-US" altLang="zh-CN"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a:t>
            </a: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后台</a:t>
            </a:r>
            <a:endParaRPr lang="zh-CN" altLang="en-US" sz="4000" b="0" cap="none" spc="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
        <p:nvSpPr>
          <p:cNvPr id="4" name="文本框 3"/>
          <p:cNvSpPr txBox="1"/>
          <p:nvPr/>
        </p:nvSpPr>
        <p:spPr>
          <a:xfrm>
            <a:off x="504564" y="1327057"/>
            <a:ext cx="11236170" cy="584775"/>
          </a:xfrm>
          <a:prstGeom prst="rect">
            <a:avLst/>
          </a:prstGeom>
          <a:noFill/>
        </p:spPr>
        <p:txBody>
          <a:bodyPr wrap="square" rtlCol="0">
            <a:spAutoFit/>
          </a:bodyPr>
          <a:lstStyle/>
          <a:p>
            <a:pPr marL="457200" indent="-457200">
              <a:buFont typeface="Wingdings" panose="05000000000000000000" pitchFamily="2" charset="2"/>
              <a:buChar char="u"/>
            </a:pPr>
            <a:r>
              <a:rPr lang="zh-CN" altLang="en-US" sz="3200" dirty="0" smtClean="0">
                <a:solidFill>
                  <a:schemeClr val="bg1"/>
                </a:solidFill>
                <a:latin typeface="黑体" panose="02010609060101010101" charset="-122"/>
                <a:ea typeface="黑体" panose="02010609060101010101" charset="-122"/>
              </a:rPr>
              <a:t>数据池</a:t>
            </a:r>
          </a:p>
        </p:txBody>
      </p:sp>
      <p:pic>
        <p:nvPicPr>
          <p:cNvPr id="6146" name="Picture 2" descr="架构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819" y="2860389"/>
            <a:ext cx="6739659" cy="188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588686" y="626017"/>
            <a:ext cx="2236511" cy="707886"/>
          </a:xfrm>
          <a:prstGeom prst="rect">
            <a:avLst/>
          </a:prstGeom>
          <a:noFill/>
        </p:spPr>
        <p:txBody>
          <a:bodyPr wrap="none" lIns="91440" tIns="45720" rIns="91440" bIns="45720">
            <a:spAutoFit/>
          </a:bodyPr>
          <a:lstStyle/>
          <a:p>
            <a:pPr algn="ct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项目亮点</a:t>
            </a:r>
            <a:endParaRPr lang="zh-CN" altLang="en-US" sz="4000" b="0" cap="none" spc="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
        <p:nvSpPr>
          <p:cNvPr id="4" name="文本框 3"/>
          <p:cNvSpPr txBox="1"/>
          <p:nvPr/>
        </p:nvSpPr>
        <p:spPr>
          <a:xfrm>
            <a:off x="588686" y="2074919"/>
            <a:ext cx="11236170" cy="4031873"/>
          </a:xfrm>
          <a:prstGeom prst="rect">
            <a:avLst/>
          </a:prstGeom>
          <a:noFill/>
        </p:spPr>
        <p:txBody>
          <a:bodyPr wrap="square" rtlCol="0">
            <a:spAutoFit/>
          </a:bodyPr>
          <a:lstStyle/>
          <a:p>
            <a:pPr marL="457200" indent="-457200">
              <a:buFont typeface="Wingdings" panose="05000000000000000000" pitchFamily="2" charset="2"/>
              <a:buChar char="u"/>
            </a:pPr>
            <a:r>
              <a:rPr lang="zh-CN" altLang="en-US" sz="3200" dirty="0">
                <a:solidFill>
                  <a:schemeClr val="bg1"/>
                </a:solidFill>
                <a:latin typeface="黑体" panose="02010609060101010101" charset="-122"/>
                <a:ea typeface="黑体" panose="02010609060101010101" charset="-122"/>
              </a:rPr>
              <a:t>业务流程管理控制的准实时</a:t>
            </a:r>
            <a:r>
              <a:rPr lang="zh-CN" altLang="en-US" sz="3200" dirty="0" smtClean="0">
                <a:solidFill>
                  <a:schemeClr val="bg1"/>
                </a:solidFill>
                <a:latin typeface="黑体" panose="02010609060101010101" charset="-122"/>
                <a:ea typeface="黑体" panose="02010609060101010101" charset="-122"/>
              </a:rPr>
              <a:t>性</a:t>
            </a:r>
            <a:endParaRPr lang="en-US" altLang="zh-CN" sz="3200" dirty="0">
              <a:solidFill>
                <a:schemeClr val="bg1"/>
              </a:solidFill>
              <a:latin typeface="黑体" panose="02010609060101010101" charset="-122"/>
              <a:ea typeface="黑体" panose="02010609060101010101" charset="-122"/>
            </a:endParaRPr>
          </a:p>
          <a:p>
            <a:pPr marL="457200" indent="-457200">
              <a:buFont typeface="Wingdings" panose="05000000000000000000" pitchFamily="2" charset="2"/>
              <a:buChar char="u"/>
            </a:pPr>
            <a:r>
              <a:rPr lang="zh-CN" altLang="en-US" sz="3200" dirty="0">
                <a:solidFill>
                  <a:schemeClr val="bg1"/>
                </a:solidFill>
                <a:latin typeface="黑体" panose="02010609060101010101" charset="-122"/>
                <a:ea typeface="黑体" panose="02010609060101010101" charset="-122"/>
              </a:rPr>
              <a:t>允许配置管理员对源数据和目标数据进行</a:t>
            </a:r>
            <a:r>
              <a:rPr lang="zh-CN" altLang="en-US" sz="3200" dirty="0" smtClean="0">
                <a:solidFill>
                  <a:schemeClr val="bg1"/>
                </a:solidFill>
                <a:latin typeface="黑体" panose="02010609060101010101" charset="-122"/>
                <a:ea typeface="黑体" panose="02010609060101010101" charset="-122"/>
              </a:rPr>
              <a:t>配置，业务实现十分灵活</a:t>
            </a:r>
            <a:endParaRPr lang="en-US" altLang="zh-CN" sz="3200" dirty="0" smtClean="0">
              <a:solidFill>
                <a:schemeClr val="bg1"/>
              </a:solidFill>
              <a:latin typeface="黑体" panose="02010609060101010101" charset="-122"/>
              <a:ea typeface="黑体" panose="02010609060101010101" charset="-122"/>
            </a:endParaRPr>
          </a:p>
          <a:p>
            <a:pPr marL="457200" indent="-457200">
              <a:buFont typeface="Wingdings" panose="05000000000000000000" pitchFamily="2" charset="2"/>
              <a:buChar char="u"/>
            </a:pPr>
            <a:r>
              <a:rPr lang="zh-CN" altLang="en-US" sz="3200" dirty="0">
                <a:solidFill>
                  <a:schemeClr val="bg1"/>
                </a:solidFill>
                <a:latin typeface="黑体" panose="02010609060101010101" charset="-122"/>
                <a:ea typeface="黑体" panose="02010609060101010101" charset="-122"/>
              </a:rPr>
              <a:t>从多种数据库提取源数据，形成企业级的数据分析</a:t>
            </a:r>
            <a:r>
              <a:rPr lang="zh-CN" altLang="en-US" sz="3200" dirty="0" smtClean="0">
                <a:solidFill>
                  <a:schemeClr val="bg1"/>
                </a:solidFill>
                <a:latin typeface="黑体" panose="02010609060101010101" charset="-122"/>
                <a:ea typeface="黑体" panose="02010609060101010101" charset="-122"/>
              </a:rPr>
              <a:t>系统</a:t>
            </a:r>
            <a:endParaRPr lang="en-US" altLang="zh-CN" sz="3200" dirty="0" smtClean="0">
              <a:solidFill>
                <a:schemeClr val="bg1"/>
              </a:solidFill>
              <a:latin typeface="黑体" panose="02010609060101010101" charset="-122"/>
              <a:ea typeface="黑体" panose="02010609060101010101" charset="-122"/>
            </a:endParaRPr>
          </a:p>
          <a:p>
            <a:pPr marL="457200" indent="-457200">
              <a:buFont typeface="Wingdings" panose="05000000000000000000" pitchFamily="2" charset="2"/>
              <a:buChar char="u"/>
            </a:pPr>
            <a:r>
              <a:rPr lang="zh-CN" altLang="en-US" sz="3200" dirty="0">
                <a:solidFill>
                  <a:schemeClr val="bg1"/>
                </a:solidFill>
                <a:latin typeface="黑体" panose="02010609060101010101" charset="-122"/>
                <a:ea typeface="黑体" panose="02010609060101010101" charset="-122"/>
              </a:rPr>
              <a:t>在数据库和数据读取线程中间增加内存</a:t>
            </a:r>
            <a:r>
              <a:rPr lang="en-US" altLang="zh-CN" sz="3200" dirty="0">
                <a:solidFill>
                  <a:schemeClr val="bg1"/>
                </a:solidFill>
                <a:latin typeface="黑体" panose="02010609060101010101" charset="-122"/>
                <a:ea typeface="黑体" panose="02010609060101010101" charset="-122"/>
              </a:rPr>
              <a:t>DB</a:t>
            </a:r>
            <a:r>
              <a:rPr lang="zh-CN" altLang="en-US" sz="3200" dirty="0">
                <a:solidFill>
                  <a:schemeClr val="bg1"/>
                </a:solidFill>
                <a:latin typeface="黑体" panose="02010609060101010101" charset="-122"/>
                <a:ea typeface="黑体" panose="02010609060101010101" charset="-122"/>
              </a:rPr>
              <a:t>，使用</a:t>
            </a:r>
            <a:r>
              <a:rPr lang="en-US" altLang="zh-CN" sz="3200" dirty="0" err="1">
                <a:solidFill>
                  <a:schemeClr val="bg1"/>
                </a:solidFill>
                <a:latin typeface="黑体" panose="02010609060101010101" charset="-122"/>
                <a:ea typeface="黑体" panose="02010609060101010101" charset="-122"/>
              </a:rPr>
              <a:t>MemCached</a:t>
            </a:r>
            <a:r>
              <a:rPr lang="zh-CN" altLang="en-US" sz="3200" dirty="0">
                <a:solidFill>
                  <a:schemeClr val="bg1"/>
                </a:solidFill>
                <a:latin typeface="黑体" panose="02010609060101010101" charset="-122"/>
                <a:ea typeface="黑体" panose="02010609060101010101" charset="-122"/>
              </a:rPr>
              <a:t>高速缓存</a:t>
            </a:r>
            <a:r>
              <a:rPr lang="zh-CN" altLang="en-US" sz="3200" dirty="0" smtClean="0">
                <a:solidFill>
                  <a:schemeClr val="bg1"/>
                </a:solidFill>
                <a:latin typeface="黑体" panose="02010609060101010101" charset="-122"/>
                <a:ea typeface="黑体" panose="02010609060101010101" charset="-122"/>
              </a:rPr>
              <a:t>系统</a:t>
            </a:r>
            <a:endParaRPr lang="en-US" altLang="zh-CN" sz="3200" dirty="0" smtClean="0">
              <a:solidFill>
                <a:schemeClr val="bg1"/>
              </a:solidFill>
              <a:latin typeface="黑体" panose="02010609060101010101" charset="-122"/>
              <a:ea typeface="黑体" panose="02010609060101010101" charset="-122"/>
            </a:endParaRPr>
          </a:p>
          <a:p>
            <a:pPr marL="457200" indent="-457200">
              <a:buFont typeface="Wingdings" panose="05000000000000000000" pitchFamily="2" charset="2"/>
              <a:buChar char="u"/>
            </a:pPr>
            <a:r>
              <a:rPr lang="zh-CN" altLang="en-US" sz="3200" dirty="0">
                <a:solidFill>
                  <a:schemeClr val="bg1"/>
                </a:solidFill>
                <a:latin typeface="黑体" panose="02010609060101010101" charset="-122"/>
                <a:ea typeface="黑体" panose="02010609060101010101" charset="-122"/>
              </a:rPr>
              <a:t>模块的高度</a:t>
            </a:r>
            <a:r>
              <a:rPr lang="zh-CN" altLang="en-US" sz="3200" dirty="0" smtClean="0">
                <a:solidFill>
                  <a:schemeClr val="bg1"/>
                </a:solidFill>
                <a:latin typeface="黑体" panose="02010609060101010101" charset="-122"/>
                <a:ea typeface="黑体" panose="02010609060101010101" charset="-122"/>
              </a:rPr>
              <a:t>独立保证</a:t>
            </a:r>
            <a:r>
              <a:rPr lang="zh-CN" altLang="en-US" sz="3200" dirty="0">
                <a:solidFill>
                  <a:schemeClr val="bg1"/>
                </a:solidFill>
                <a:latin typeface="黑体" panose="02010609060101010101" charset="-122"/>
                <a:ea typeface="黑体" panose="02010609060101010101" charset="-122"/>
              </a:rPr>
              <a:t>了项目的鲁棒性</a:t>
            </a:r>
            <a:endParaRPr lang="en-US" altLang="zh-CN" sz="3200" dirty="0">
              <a:solidFill>
                <a:schemeClr val="bg1"/>
              </a:solidFill>
              <a:latin typeface="黑体" panose="02010609060101010101" charset="-122"/>
              <a:ea typeface="黑体" panose="02010609060101010101" charset="-122"/>
            </a:endParaRPr>
          </a:p>
          <a:p>
            <a:pPr marL="457200" indent="-457200">
              <a:buFont typeface="Wingdings" panose="05000000000000000000" pitchFamily="2" charset="2"/>
              <a:buChar char="u"/>
            </a:pPr>
            <a:endParaRPr lang="zh-CN" altLang="en-US" sz="3200" dirty="0" smtClean="0">
              <a:solidFill>
                <a:schemeClr val="bg1"/>
              </a:solidFill>
              <a:latin typeface="黑体" panose="02010609060101010101" charset="-122"/>
              <a:ea typeface="黑体" panose="02010609060101010101" charset="-122"/>
            </a:endParaRPr>
          </a:p>
        </p:txBody>
      </p:sp>
    </p:spTree>
    <p:extLst>
      <p:ext uri="{BB962C8B-B14F-4D97-AF65-F5344CB8AC3E}">
        <p14:creationId xmlns:p14="http://schemas.microsoft.com/office/powerpoint/2010/main" val="193970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8502" y="116109"/>
            <a:ext cx="1184236" cy="1184658"/>
          </a:xfrm>
          <a:prstGeom prst="rect">
            <a:avLst/>
          </a:prstGeom>
        </p:spPr>
      </p:pic>
      <p:sp>
        <p:nvSpPr>
          <p:cNvPr id="3" name="矩形 2"/>
          <p:cNvSpPr/>
          <p:nvPr/>
        </p:nvSpPr>
        <p:spPr>
          <a:xfrm>
            <a:off x="532465" y="388202"/>
            <a:ext cx="2214880" cy="701040"/>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项目截图</a:t>
            </a:r>
            <a:endParaRPr lang="zh-CN" altLang="en-US" sz="4000" b="0" cap="none" spc="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pic>
        <p:nvPicPr>
          <p:cNvPr id="4" name="图片 3"/>
          <p:cNvPicPr>
            <a:picLocks noChangeAspect="1"/>
          </p:cNvPicPr>
          <p:nvPr/>
        </p:nvPicPr>
        <p:blipFill>
          <a:blip r:embed="rId3"/>
          <a:stretch>
            <a:fillRect/>
          </a:stretch>
        </p:blipFill>
        <p:spPr>
          <a:xfrm>
            <a:off x="809585" y="1452952"/>
            <a:ext cx="10381521" cy="497268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8502" y="116109"/>
            <a:ext cx="1184236" cy="1184658"/>
          </a:xfrm>
          <a:prstGeom prst="rect">
            <a:avLst/>
          </a:prstGeom>
        </p:spPr>
      </p:pic>
      <p:sp>
        <p:nvSpPr>
          <p:cNvPr id="3" name="矩形 2"/>
          <p:cNvSpPr/>
          <p:nvPr/>
        </p:nvSpPr>
        <p:spPr>
          <a:xfrm>
            <a:off x="532465" y="388202"/>
            <a:ext cx="2214880" cy="701040"/>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项目截图</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3"/>
          <a:stretch>
            <a:fillRect/>
          </a:stretch>
        </p:blipFill>
        <p:spPr>
          <a:xfrm>
            <a:off x="659756" y="1871074"/>
            <a:ext cx="11005623" cy="390819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7867" y="-11526"/>
            <a:ext cx="1184236" cy="1184658"/>
          </a:xfrm>
          <a:prstGeom prst="rect">
            <a:avLst/>
          </a:prstGeom>
        </p:spPr>
      </p:pic>
      <p:sp>
        <p:nvSpPr>
          <p:cNvPr id="3" name="矩形 2"/>
          <p:cNvSpPr/>
          <p:nvPr/>
        </p:nvSpPr>
        <p:spPr>
          <a:xfrm>
            <a:off x="532465" y="388202"/>
            <a:ext cx="2214880" cy="701040"/>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项目截图</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3"/>
          <a:stretch>
            <a:fillRect/>
          </a:stretch>
        </p:blipFill>
        <p:spPr>
          <a:xfrm>
            <a:off x="2828196" y="0"/>
            <a:ext cx="7945568" cy="685800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7867" y="-11526"/>
            <a:ext cx="1184236" cy="1184658"/>
          </a:xfrm>
          <a:prstGeom prst="rect">
            <a:avLst/>
          </a:prstGeom>
        </p:spPr>
      </p:pic>
      <p:sp>
        <p:nvSpPr>
          <p:cNvPr id="3" name="矩形 2"/>
          <p:cNvSpPr/>
          <p:nvPr/>
        </p:nvSpPr>
        <p:spPr>
          <a:xfrm>
            <a:off x="532465" y="388202"/>
            <a:ext cx="2214880" cy="701040"/>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项目截图</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pic>
        <p:nvPicPr>
          <p:cNvPr id="8" name="图片 7"/>
          <p:cNvPicPr>
            <a:picLocks noChangeAspect="1"/>
          </p:cNvPicPr>
          <p:nvPr/>
        </p:nvPicPr>
        <p:blipFill>
          <a:blip r:embed="rId3"/>
          <a:stretch>
            <a:fillRect/>
          </a:stretch>
        </p:blipFill>
        <p:spPr>
          <a:xfrm>
            <a:off x="1989995" y="1815359"/>
            <a:ext cx="8323503" cy="3970845"/>
          </a:xfrm>
          <a:prstGeom prst="rect">
            <a:avLst/>
          </a:prstGeom>
        </p:spPr>
      </p:pic>
    </p:spTree>
    <p:extLst>
      <p:ext uri="{BB962C8B-B14F-4D97-AF65-F5344CB8AC3E}">
        <p14:creationId xmlns:p14="http://schemas.microsoft.com/office/powerpoint/2010/main" val="3299300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7867" y="-11526"/>
            <a:ext cx="1184236" cy="1184658"/>
          </a:xfrm>
          <a:prstGeom prst="rect">
            <a:avLst/>
          </a:prstGeom>
        </p:spPr>
      </p:pic>
      <p:sp>
        <p:nvSpPr>
          <p:cNvPr id="3" name="矩形 2"/>
          <p:cNvSpPr/>
          <p:nvPr/>
        </p:nvSpPr>
        <p:spPr>
          <a:xfrm>
            <a:off x="532465" y="388202"/>
            <a:ext cx="2214880" cy="701040"/>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项目截图</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3"/>
          <a:stretch>
            <a:fillRect/>
          </a:stretch>
        </p:blipFill>
        <p:spPr>
          <a:xfrm>
            <a:off x="1065154" y="1173132"/>
            <a:ext cx="10384831" cy="4844884"/>
          </a:xfrm>
          <a:prstGeom prst="rect">
            <a:avLst/>
          </a:prstGeom>
        </p:spPr>
      </p:pic>
    </p:spTree>
    <p:extLst>
      <p:ext uri="{BB962C8B-B14F-4D97-AF65-F5344CB8AC3E}">
        <p14:creationId xmlns:p14="http://schemas.microsoft.com/office/powerpoint/2010/main" val="3860400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4" name="矩形 3"/>
          <p:cNvSpPr/>
          <p:nvPr/>
        </p:nvSpPr>
        <p:spPr>
          <a:xfrm>
            <a:off x="693454" y="595239"/>
            <a:ext cx="1300480" cy="762000"/>
          </a:xfrm>
          <a:prstGeom prst="rect">
            <a:avLst/>
          </a:prstGeom>
          <a:noFill/>
        </p:spPr>
        <p:txBody>
          <a:bodyPr wrap="none" lIns="91440" tIns="45720" rIns="91440" bIns="45720">
            <a:spAutoFit/>
          </a:bodyPr>
          <a:lstStyle/>
          <a:p>
            <a:pPr algn="ctr"/>
            <a:r>
              <a:rPr lang="zh-CN" altLang="en-US" sz="44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概览</a:t>
            </a:r>
          </a:p>
        </p:txBody>
      </p:sp>
      <p:sp>
        <p:nvSpPr>
          <p:cNvPr id="5" name="文本框 4"/>
          <p:cNvSpPr txBox="1"/>
          <p:nvPr/>
        </p:nvSpPr>
        <p:spPr>
          <a:xfrm>
            <a:off x="1764049" y="2172837"/>
            <a:ext cx="8332631" cy="3323987"/>
          </a:xfrm>
          <a:prstGeom prst="rect">
            <a:avLst/>
          </a:prstGeom>
          <a:noFill/>
        </p:spPr>
        <p:txBody>
          <a:bodyPr wrap="square" rtlCol="0">
            <a:spAutoFit/>
          </a:bodyPr>
          <a:lstStyle/>
          <a:p>
            <a:pPr marL="342900" indent="-342900">
              <a:lnSpc>
                <a:spcPct val="150000"/>
              </a:lnSpc>
              <a:buAutoNum type="arabicPeriod"/>
            </a:pPr>
            <a:r>
              <a:rPr lang="zh-CN" altLang="en-US" sz="2800" dirty="0" smtClean="0">
                <a:solidFill>
                  <a:schemeClr val="bg1"/>
                </a:solidFill>
                <a:latin typeface="黑体" panose="02010609060101010101" charset="-122"/>
                <a:ea typeface="黑体" panose="02010609060101010101" charset="-122"/>
              </a:rPr>
              <a:t>项目介绍</a:t>
            </a:r>
            <a:endParaRPr lang="en-US" altLang="zh-CN" sz="2800" dirty="0" smtClean="0">
              <a:solidFill>
                <a:schemeClr val="bg1"/>
              </a:solidFill>
              <a:latin typeface="黑体" panose="02010609060101010101" charset="-122"/>
              <a:ea typeface="黑体" panose="02010609060101010101" charset="-122"/>
            </a:endParaRPr>
          </a:p>
          <a:p>
            <a:pPr marL="342900" indent="-342900">
              <a:lnSpc>
                <a:spcPct val="150000"/>
              </a:lnSpc>
              <a:buFontTx/>
              <a:buAutoNum type="arabicPeriod"/>
            </a:pPr>
            <a:r>
              <a:rPr lang="zh-CN" altLang="en-US" sz="2800" dirty="0">
                <a:solidFill>
                  <a:schemeClr val="bg1"/>
                </a:solidFill>
                <a:latin typeface="黑体" panose="02010609060101010101" charset="-122"/>
                <a:ea typeface="黑体" panose="02010609060101010101" charset="-122"/>
              </a:rPr>
              <a:t>项目截</a:t>
            </a:r>
            <a:r>
              <a:rPr lang="zh-CN" altLang="en-US" sz="2800" dirty="0" smtClean="0">
                <a:solidFill>
                  <a:schemeClr val="bg1"/>
                </a:solidFill>
                <a:latin typeface="黑体" panose="02010609060101010101" charset="-122"/>
                <a:ea typeface="黑体" panose="02010609060101010101" charset="-122"/>
              </a:rPr>
              <a:t>图</a:t>
            </a:r>
            <a:endParaRPr lang="en-US" altLang="zh-CN" sz="2800" dirty="0" smtClean="0">
              <a:solidFill>
                <a:schemeClr val="bg1"/>
              </a:solidFill>
              <a:latin typeface="黑体" panose="02010609060101010101" charset="-122"/>
              <a:ea typeface="黑体" panose="02010609060101010101" charset="-122"/>
            </a:endParaRPr>
          </a:p>
          <a:p>
            <a:pPr marL="342900" indent="-342900">
              <a:lnSpc>
                <a:spcPct val="150000"/>
              </a:lnSpc>
              <a:buAutoNum type="arabicPeriod"/>
            </a:pPr>
            <a:r>
              <a:rPr lang="zh-CN" altLang="en-US" sz="2800" dirty="0">
                <a:solidFill>
                  <a:schemeClr val="bg1"/>
                </a:solidFill>
                <a:latin typeface="黑体" panose="02010609060101010101" charset="-122"/>
                <a:ea typeface="黑体" panose="02010609060101010101" charset="-122"/>
              </a:rPr>
              <a:t>项目</a:t>
            </a:r>
            <a:r>
              <a:rPr lang="zh-CN" altLang="en-US" sz="2800" dirty="0" smtClean="0">
                <a:solidFill>
                  <a:schemeClr val="bg1"/>
                </a:solidFill>
                <a:latin typeface="黑体" panose="02010609060101010101" charset="-122"/>
                <a:ea typeface="黑体" panose="02010609060101010101" charset="-122"/>
              </a:rPr>
              <a:t>演示</a:t>
            </a:r>
            <a:endParaRPr lang="en-US" altLang="zh-CN" sz="2800" dirty="0" smtClean="0">
              <a:solidFill>
                <a:schemeClr val="bg1"/>
              </a:solidFill>
              <a:latin typeface="黑体" panose="02010609060101010101" charset="-122"/>
              <a:ea typeface="黑体" panose="02010609060101010101" charset="-122"/>
            </a:endParaRPr>
          </a:p>
          <a:p>
            <a:pPr marL="342900" indent="-342900">
              <a:lnSpc>
                <a:spcPct val="150000"/>
              </a:lnSpc>
              <a:buAutoNum type="arabicPeriod"/>
            </a:pPr>
            <a:r>
              <a:rPr lang="zh-CN" altLang="en-US" sz="2800" dirty="0" smtClean="0">
                <a:solidFill>
                  <a:schemeClr val="bg1"/>
                </a:solidFill>
                <a:latin typeface="黑体" panose="02010609060101010101" charset="-122"/>
                <a:ea typeface="黑体" panose="02010609060101010101" charset="-122"/>
              </a:rPr>
              <a:t>项目过程中的风险</a:t>
            </a:r>
            <a:endParaRPr lang="en-US" altLang="zh-CN" sz="2800" dirty="0" smtClean="0">
              <a:solidFill>
                <a:schemeClr val="bg1"/>
              </a:solidFill>
              <a:latin typeface="黑体" panose="02010609060101010101" charset="-122"/>
              <a:ea typeface="黑体" panose="02010609060101010101" charset="-122"/>
            </a:endParaRPr>
          </a:p>
          <a:p>
            <a:pPr marL="342900" indent="-342900">
              <a:lnSpc>
                <a:spcPct val="150000"/>
              </a:lnSpc>
              <a:buAutoNum type="arabicPeriod"/>
            </a:pPr>
            <a:r>
              <a:rPr lang="zh-CN" altLang="en-US" sz="2800" dirty="0" smtClean="0">
                <a:solidFill>
                  <a:schemeClr val="bg1"/>
                </a:solidFill>
                <a:latin typeface="黑体" panose="02010609060101010101" charset="-122"/>
                <a:ea typeface="黑体" panose="02010609060101010101" charset="-122"/>
              </a:rPr>
              <a:t>经验和教训</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5117" y="154745"/>
            <a:ext cx="1231406" cy="1231845"/>
          </a:xfrm>
          <a:prstGeom prst="rect">
            <a:avLst/>
          </a:prstGeom>
        </p:spPr>
      </p:pic>
      <p:sp>
        <p:nvSpPr>
          <p:cNvPr id="3" name="矩形 2"/>
          <p:cNvSpPr/>
          <p:nvPr/>
        </p:nvSpPr>
        <p:spPr>
          <a:xfrm>
            <a:off x="522549" y="416724"/>
            <a:ext cx="2236510" cy="707886"/>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a:t>
            </a: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截图</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3"/>
          <a:stretch>
            <a:fillRect/>
          </a:stretch>
        </p:blipFill>
        <p:spPr>
          <a:xfrm>
            <a:off x="906904" y="1541206"/>
            <a:ext cx="10525208" cy="474281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650439" y="790603"/>
            <a:ext cx="2236510" cy="707886"/>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项目演示</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97851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722999" y="626017"/>
            <a:ext cx="4288353" cy="707886"/>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项目过程中的风险</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sp>
        <p:nvSpPr>
          <p:cNvPr id="4" name="文本框 3"/>
          <p:cNvSpPr txBox="1"/>
          <p:nvPr/>
        </p:nvSpPr>
        <p:spPr>
          <a:xfrm>
            <a:off x="722999" y="2239361"/>
            <a:ext cx="10885070" cy="2865120"/>
          </a:xfrm>
          <a:prstGeom prst="rect">
            <a:avLst/>
          </a:prstGeom>
          <a:noFill/>
        </p:spPr>
        <p:txBody>
          <a:bodyPr wrap="square" rtlCol="0">
            <a:spAutoFit/>
          </a:bodyPr>
          <a:lstStyle/>
          <a:p>
            <a:pPr marL="285750" indent="-285750">
              <a:buClrTx/>
              <a:buFont typeface="Wingdings" panose="05000000000000000000" charset="0"/>
              <a:buChar char="Ø"/>
            </a:pPr>
            <a:r>
              <a:rPr lang="zh-CN" altLang="en-US" sz="2400" dirty="0" smtClean="0">
                <a:solidFill>
                  <a:schemeClr val="bg1"/>
                </a:solidFill>
                <a:latin typeface="黑体" panose="02010609060101010101" charset="-122"/>
                <a:ea typeface="黑体" panose="02010609060101010101" charset="-122"/>
              </a:rPr>
              <a:t>项目</a:t>
            </a:r>
            <a:r>
              <a:rPr lang="zh-CN" altLang="en-US" sz="2400" dirty="0">
                <a:solidFill>
                  <a:schemeClr val="bg1"/>
                </a:solidFill>
                <a:latin typeface="黑体" panose="02010609060101010101" charset="-122"/>
                <a:ea typeface="黑体" panose="02010609060101010101" charset="-122"/>
              </a:rPr>
              <a:t>成员离队</a:t>
            </a:r>
          </a:p>
          <a:p>
            <a:pPr marL="285750" indent="-285750">
              <a:buClrTx/>
              <a:buFont typeface="Wingdings" panose="05000000000000000000" charset="0"/>
              <a:buChar char="Ø"/>
            </a:pPr>
            <a:r>
              <a:rPr lang="zh-CN" altLang="en-US" sz="2400" dirty="0">
                <a:solidFill>
                  <a:schemeClr val="bg1"/>
                </a:solidFill>
                <a:latin typeface="黑体" panose="02010609060101010101" charset="-122"/>
                <a:ea typeface="黑体" panose="02010609060101010101" charset="-122"/>
              </a:rPr>
              <a:t>描述：项目小组成员由于退学原因，离开项目团队；</a:t>
            </a:r>
          </a:p>
          <a:p>
            <a:pPr marL="285750" indent="-285750">
              <a:buClrTx/>
              <a:buFont typeface="Wingdings" panose="05000000000000000000" charset="0"/>
              <a:buChar char="Ø"/>
            </a:pPr>
            <a:r>
              <a:rPr lang="zh-CN" altLang="en-US" sz="2400" dirty="0">
                <a:solidFill>
                  <a:schemeClr val="bg1"/>
                </a:solidFill>
                <a:latin typeface="黑体" panose="02010609060101010101" charset="-122"/>
                <a:ea typeface="黑体" panose="02010609060101010101" charset="-122"/>
              </a:rPr>
              <a:t>影响：该成员负责的工作终止，开发人员工作量倍增，项目计划基本失效，人员重新分工；</a:t>
            </a:r>
          </a:p>
          <a:p>
            <a:pPr marL="285750" indent="-285750">
              <a:buClrTx/>
              <a:buFont typeface="Wingdings" panose="05000000000000000000" charset="0"/>
              <a:buChar char="Ø"/>
            </a:pPr>
            <a:r>
              <a:rPr lang="zh-CN" altLang="en-US" sz="2400" dirty="0">
                <a:solidFill>
                  <a:schemeClr val="bg1"/>
                </a:solidFill>
                <a:latin typeface="黑体" panose="02010609060101010101" charset="-122"/>
                <a:ea typeface="黑体" panose="02010609060101010101" charset="-122"/>
              </a:rPr>
              <a:t>对策：提前要求对代码进行注释，保证代码交接的效率，且保存项目文档，重新定义功能优先级，降低配置管理平台的优先级；</a:t>
            </a:r>
          </a:p>
          <a:p>
            <a:pPr marL="285750" indent="-285750">
              <a:buClrTx/>
              <a:buFont typeface="Wingdings" panose="05000000000000000000" charset="0"/>
              <a:buChar char="Ø"/>
            </a:pPr>
            <a:r>
              <a:rPr lang="zh-CN" altLang="en-US" sz="2400" dirty="0">
                <a:solidFill>
                  <a:schemeClr val="bg1"/>
                </a:solidFill>
                <a:latin typeface="黑体" panose="02010609060101010101" charset="-122"/>
                <a:ea typeface="黑体" panose="02010609060101010101" charset="-122"/>
              </a:rPr>
              <a:t>结果：</a:t>
            </a:r>
            <a:r>
              <a:rPr lang="zh-CN" altLang="en-US" sz="2400" dirty="0" smtClean="0">
                <a:solidFill>
                  <a:schemeClr val="bg1"/>
                </a:solidFill>
                <a:latin typeface="黑体" panose="02010609060101010101" charset="-122"/>
                <a:ea typeface="黑体" panose="02010609060101010101" charset="-122"/>
              </a:rPr>
              <a:t>项目受到</a:t>
            </a:r>
            <a:r>
              <a:rPr lang="zh-CN" altLang="en-US" sz="2400" dirty="0">
                <a:solidFill>
                  <a:schemeClr val="bg1"/>
                </a:solidFill>
                <a:latin typeface="黑体" panose="02010609060101010101" charset="-122"/>
                <a:ea typeface="黑体" panose="02010609060101010101" charset="-122"/>
              </a:rPr>
              <a:t>的影响极小，可以忽略不计；</a:t>
            </a:r>
          </a:p>
          <a:p>
            <a:endParaRPr sz="1400" dirty="0" smtClean="0">
              <a:solidFill>
                <a:schemeClr val="bg1"/>
              </a:solidFill>
              <a:latin typeface="黑体" panose="02010609060101010101" charset="-122"/>
              <a:ea typeface="黑体" panose="02010609060101010101" charset="-122"/>
            </a:endParaRPr>
          </a:p>
        </p:txBody>
      </p:sp>
    </p:spTree>
    <p:extLst>
      <p:ext uri="{BB962C8B-B14F-4D97-AF65-F5344CB8AC3E}">
        <p14:creationId xmlns:p14="http://schemas.microsoft.com/office/powerpoint/2010/main" val="4655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722999" y="626017"/>
            <a:ext cx="4288353" cy="707886"/>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项目过程中的风险</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sp>
        <p:nvSpPr>
          <p:cNvPr id="5" name="文本框 4"/>
          <p:cNvSpPr txBox="1"/>
          <p:nvPr/>
        </p:nvSpPr>
        <p:spPr>
          <a:xfrm>
            <a:off x="722999" y="2538209"/>
            <a:ext cx="10013430" cy="230832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solidFill>
                  <a:schemeClr val="bg1"/>
                </a:solidFill>
                <a:latin typeface="黑体" panose="02010609060101010101" pitchFamily="49" charset="-122"/>
                <a:ea typeface="黑体" panose="02010609060101010101" pitchFamily="49" charset="-122"/>
              </a:rPr>
              <a:t>技术</a:t>
            </a:r>
            <a:r>
              <a:rPr lang="zh-CN" altLang="en-US" sz="2400" dirty="0">
                <a:solidFill>
                  <a:schemeClr val="bg1"/>
                </a:solidFill>
                <a:latin typeface="黑体" panose="02010609060101010101" pitchFamily="49" charset="-122"/>
                <a:ea typeface="黑体" panose="02010609060101010101" pitchFamily="49" charset="-122"/>
              </a:rPr>
              <a:t>问题</a:t>
            </a:r>
          </a:p>
          <a:p>
            <a:pPr marL="342900" indent="-342900">
              <a:buFont typeface="Wingdings" panose="05000000000000000000" pitchFamily="2" charset="2"/>
              <a:buChar char="Ø"/>
            </a:pPr>
            <a:r>
              <a:rPr lang="zh-CN" altLang="en-US" sz="2400" dirty="0">
                <a:solidFill>
                  <a:schemeClr val="bg1"/>
                </a:solidFill>
                <a:latin typeface="黑体" panose="02010609060101010101" pitchFamily="49" charset="-122"/>
                <a:ea typeface="黑体" panose="02010609060101010101" pitchFamily="49" charset="-122"/>
              </a:rPr>
              <a:t>描述：项目计划采用</a:t>
            </a:r>
            <a:r>
              <a:rPr lang="en-US" altLang="zh-CN" sz="2400" dirty="0">
                <a:solidFill>
                  <a:schemeClr val="bg1"/>
                </a:solidFill>
                <a:latin typeface="黑体" panose="02010609060101010101" pitchFamily="49" charset="-122"/>
                <a:ea typeface="黑体" panose="02010609060101010101" pitchFamily="49" charset="-122"/>
              </a:rPr>
              <a:t>react</a:t>
            </a:r>
            <a:r>
              <a:rPr lang="zh-CN" altLang="en-US" sz="2400" dirty="0">
                <a:solidFill>
                  <a:schemeClr val="bg1"/>
                </a:solidFill>
                <a:latin typeface="黑体" panose="02010609060101010101" pitchFamily="49" charset="-122"/>
                <a:ea typeface="黑体" panose="02010609060101010101" pitchFamily="49" charset="-122"/>
              </a:rPr>
              <a:t>技术进行前端编写，但是由于开发文档不够齐全，社区支持度太低，导致学习成本提高；</a:t>
            </a:r>
          </a:p>
          <a:p>
            <a:pPr marL="342900" indent="-342900">
              <a:buFont typeface="Wingdings" panose="05000000000000000000" pitchFamily="2" charset="2"/>
              <a:buChar char="Ø"/>
            </a:pPr>
            <a:r>
              <a:rPr lang="zh-CN" altLang="en-US" sz="2400" dirty="0">
                <a:solidFill>
                  <a:schemeClr val="bg1"/>
                </a:solidFill>
                <a:latin typeface="黑体" panose="02010609060101010101" pitchFamily="49" charset="-122"/>
                <a:ea typeface="黑体" panose="02010609060101010101" pitchFamily="49" charset="-122"/>
              </a:rPr>
              <a:t>影响：</a:t>
            </a:r>
            <a:r>
              <a:rPr lang="zh-CN" altLang="en-US" sz="2400">
                <a:solidFill>
                  <a:schemeClr val="bg1"/>
                </a:solidFill>
                <a:latin typeface="黑体" panose="02010609060101010101" pitchFamily="49" charset="-122"/>
                <a:ea typeface="黑体" panose="02010609060101010101" pitchFamily="49" charset="-122"/>
              </a:rPr>
              <a:t>项目</a:t>
            </a:r>
            <a:r>
              <a:rPr lang="zh-CN" altLang="en-US" sz="2400" smtClean="0">
                <a:solidFill>
                  <a:schemeClr val="bg1"/>
                </a:solidFill>
                <a:latin typeface="黑体" panose="02010609060101010101" pitchFamily="49" charset="-122"/>
                <a:ea typeface="黑体" panose="02010609060101010101" pitchFamily="49" charset="-122"/>
              </a:rPr>
              <a:t>进度延误</a:t>
            </a:r>
            <a:r>
              <a:rPr lang="zh-CN" altLang="en-US" sz="2400" dirty="0">
                <a:solidFill>
                  <a:schemeClr val="bg1"/>
                </a:solidFill>
                <a:latin typeface="黑体" panose="02010609060101010101" pitchFamily="49" charset="-122"/>
                <a:ea typeface="黑体" panose="02010609060101010101" pitchFamily="49" charset="-122"/>
              </a:rPr>
              <a:t>，无法按时完成前端的编写；</a:t>
            </a:r>
          </a:p>
          <a:p>
            <a:pPr marL="342900" indent="-342900">
              <a:buFont typeface="Wingdings" panose="05000000000000000000" pitchFamily="2" charset="2"/>
              <a:buChar char="Ø"/>
            </a:pPr>
            <a:r>
              <a:rPr lang="zh-CN" altLang="en-US" sz="2400" dirty="0">
                <a:solidFill>
                  <a:schemeClr val="bg1"/>
                </a:solidFill>
                <a:latin typeface="黑体" panose="02010609060101010101" pitchFamily="49" charset="-122"/>
                <a:ea typeface="黑体" panose="02010609060101010101" pitchFamily="49" charset="-122"/>
              </a:rPr>
              <a:t>对策：评估该技术的利弊，选择更加成熟的替代方案</a:t>
            </a:r>
            <a:r>
              <a:rPr lang="en-US" altLang="zh-CN" sz="2400" dirty="0">
                <a:solidFill>
                  <a:schemeClr val="bg1"/>
                </a:solidFill>
                <a:latin typeface="黑体" panose="02010609060101010101" pitchFamily="49" charset="-122"/>
                <a:ea typeface="黑体" panose="02010609060101010101" pitchFamily="49" charset="-122"/>
              </a:rPr>
              <a:t>——AngularJS</a:t>
            </a:r>
            <a:r>
              <a:rPr lang="zh-CN" altLang="en-US" sz="2400" dirty="0">
                <a:solidFill>
                  <a:schemeClr val="bg1"/>
                </a:solidFill>
                <a:latin typeface="黑体" panose="02010609060101010101" pitchFamily="49" charset="-122"/>
                <a:ea typeface="黑体" panose="02010609060101010101" pitchFamily="49" charset="-122"/>
              </a:rPr>
              <a:t>；</a:t>
            </a:r>
          </a:p>
          <a:p>
            <a:pPr marL="342900" indent="-342900">
              <a:buFont typeface="Wingdings" panose="05000000000000000000" pitchFamily="2" charset="2"/>
              <a:buChar char="Ø"/>
            </a:pPr>
            <a:r>
              <a:rPr lang="zh-CN" altLang="en-US" sz="2400" dirty="0">
                <a:solidFill>
                  <a:schemeClr val="bg1"/>
                </a:solidFill>
                <a:latin typeface="黑体" panose="02010609060101010101" pitchFamily="49" charset="-122"/>
                <a:ea typeface="黑体" panose="02010609060101010101" pitchFamily="49" charset="-122"/>
              </a:rPr>
              <a:t>结果：项目的进度被一定程度的影响，但是总体受到的影响不大；</a:t>
            </a:r>
            <a:endParaRPr lang="zh-CN" altLang="en-US" sz="12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717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722999" y="626017"/>
            <a:ext cx="4288353" cy="707886"/>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项目过程中的风险</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sp>
        <p:nvSpPr>
          <p:cNvPr id="5" name="文本框 4"/>
          <p:cNvSpPr txBox="1"/>
          <p:nvPr/>
        </p:nvSpPr>
        <p:spPr>
          <a:xfrm>
            <a:off x="722999" y="2538209"/>
            <a:ext cx="10013430" cy="2677656"/>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err="1" smtClean="0">
                <a:solidFill>
                  <a:schemeClr val="bg1"/>
                </a:solidFill>
                <a:latin typeface="黑体" panose="02010609060101010101" pitchFamily="49" charset="-122"/>
                <a:ea typeface="黑体" panose="02010609060101010101" pitchFamily="49" charset="-122"/>
              </a:rPr>
              <a:t>Mongodb</a:t>
            </a:r>
            <a:r>
              <a:rPr lang="zh-CN" altLang="en-US" sz="2400" dirty="0">
                <a:solidFill>
                  <a:schemeClr val="bg1"/>
                </a:solidFill>
                <a:latin typeface="黑体" panose="02010609060101010101" pitchFamily="49" charset="-122"/>
                <a:ea typeface="黑体" panose="02010609060101010101" pitchFamily="49" charset="-122"/>
              </a:rPr>
              <a:t>数据丢失</a:t>
            </a:r>
          </a:p>
          <a:p>
            <a:pPr marL="342900" indent="-342900">
              <a:buFont typeface="Wingdings" panose="05000000000000000000" pitchFamily="2" charset="2"/>
              <a:buChar char="Ø"/>
            </a:pPr>
            <a:r>
              <a:rPr lang="zh-CN" altLang="en-US" sz="2400" dirty="0">
                <a:solidFill>
                  <a:schemeClr val="bg1"/>
                </a:solidFill>
                <a:latin typeface="黑体" panose="02010609060101010101" pitchFamily="49" charset="-122"/>
                <a:ea typeface="黑体" panose="02010609060101010101" pitchFamily="49" charset="-122"/>
              </a:rPr>
              <a:t>描述：项目快到移交阶段时，由于数据库是在公网部署，</a:t>
            </a:r>
            <a:r>
              <a:rPr lang="en-US" altLang="zh-CN" sz="2400" dirty="0" err="1">
                <a:solidFill>
                  <a:schemeClr val="bg1"/>
                </a:solidFill>
                <a:latin typeface="黑体" panose="02010609060101010101" pitchFamily="49" charset="-122"/>
                <a:ea typeface="黑体" panose="02010609060101010101" pitchFamily="49" charset="-122"/>
              </a:rPr>
              <a:t>Mongodb</a:t>
            </a:r>
            <a:r>
              <a:rPr lang="zh-CN" altLang="en-US" sz="2400" dirty="0">
                <a:solidFill>
                  <a:schemeClr val="bg1"/>
                </a:solidFill>
                <a:latin typeface="黑体" panose="02010609060101010101" pitchFamily="49" charset="-122"/>
                <a:ea typeface="黑体" panose="02010609060101010101" pitchFamily="49" charset="-122"/>
              </a:rPr>
              <a:t>数据库中配置数据被黑客盗取；</a:t>
            </a:r>
          </a:p>
          <a:p>
            <a:pPr marL="342900" indent="-342900">
              <a:buFont typeface="Wingdings" panose="05000000000000000000" pitchFamily="2" charset="2"/>
              <a:buChar char="Ø"/>
            </a:pPr>
            <a:r>
              <a:rPr lang="zh-CN" altLang="en-US" sz="2400" dirty="0">
                <a:solidFill>
                  <a:schemeClr val="bg1"/>
                </a:solidFill>
                <a:latin typeface="黑体" panose="02010609060101010101" pitchFamily="49" charset="-122"/>
                <a:ea typeface="黑体" panose="02010609060101010101" pitchFamily="49" charset="-122"/>
              </a:rPr>
              <a:t>影响：项目数据丢失，无法正常运行；</a:t>
            </a:r>
          </a:p>
          <a:p>
            <a:pPr marL="342900" indent="-342900">
              <a:buFont typeface="Wingdings" panose="05000000000000000000" pitchFamily="2" charset="2"/>
              <a:buChar char="Ø"/>
            </a:pPr>
            <a:r>
              <a:rPr lang="zh-CN" altLang="en-US" sz="2400" dirty="0">
                <a:solidFill>
                  <a:schemeClr val="bg1"/>
                </a:solidFill>
                <a:latin typeface="黑体" panose="02010609060101010101" pitchFamily="49" charset="-122"/>
                <a:ea typeface="黑体" panose="02010609060101010101" pitchFamily="49" charset="-122"/>
              </a:rPr>
              <a:t>对策：提前对该风险有过预估，对数据均进行了备份，对数据恢复的同时修改端口，保证数据库的安全性；</a:t>
            </a:r>
          </a:p>
          <a:p>
            <a:pPr marL="342900" indent="-342900">
              <a:buFont typeface="Wingdings" panose="05000000000000000000" pitchFamily="2" charset="2"/>
              <a:buChar char="Ø"/>
            </a:pPr>
            <a:r>
              <a:rPr lang="zh-CN" altLang="en-US" sz="2400" dirty="0">
                <a:solidFill>
                  <a:schemeClr val="bg1"/>
                </a:solidFill>
                <a:latin typeface="黑体" panose="02010609060101010101" pitchFamily="49" charset="-122"/>
                <a:ea typeface="黑体" panose="02010609060101010101" pitchFamily="49" charset="-122"/>
              </a:rPr>
              <a:t>结果：项目没有受到影响；</a:t>
            </a:r>
          </a:p>
        </p:txBody>
      </p:sp>
    </p:spTree>
    <p:extLst>
      <p:ext uri="{BB962C8B-B14F-4D97-AF65-F5344CB8AC3E}">
        <p14:creationId xmlns:p14="http://schemas.microsoft.com/office/powerpoint/2010/main" val="153404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407254" y="790603"/>
            <a:ext cx="2722880" cy="701040"/>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经验与教训</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sp>
        <p:nvSpPr>
          <p:cNvPr id="4" name="文本框 3"/>
          <p:cNvSpPr txBox="1"/>
          <p:nvPr/>
        </p:nvSpPr>
        <p:spPr>
          <a:xfrm>
            <a:off x="931743" y="2171906"/>
            <a:ext cx="10885070" cy="3631763"/>
          </a:xfrm>
          <a:prstGeom prst="rect">
            <a:avLst/>
          </a:prstGeom>
          <a:noFill/>
        </p:spPr>
        <p:txBody>
          <a:bodyPr wrap="square" rtlCol="0">
            <a:spAutoFit/>
          </a:bodyPr>
          <a:lstStyle/>
          <a:p>
            <a:pPr marL="285750" indent="-285750">
              <a:buClrTx/>
              <a:buFont typeface="Wingdings" panose="05000000000000000000" charset="0"/>
              <a:buChar char="Ø"/>
            </a:pPr>
            <a:r>
              <a:rPr sz="2400" dirty="0" smtClean="0">
                <a:solidFill>
                  <a:schemeClr val="bg1"/>
                </a:solidFill>
                <a:latin typeface="黑体" panose="02010609060101010101" charset="-122"/>
                <a:ea typeface="黑体" panose="02010609060101010101" charset="-122"/>
              </a:rPr>
              <a:t>对于需求的重视</a:t>
            </a:r>
          </a:p>
          <a:p>
            <a:pPr marL="285750" indent="-285750">
              <a:buClrTx/>
              <a:buFont typeface="Wingdings" panose="05000000000000000000" charset="0"/>
              <a:buChar char="Ø"/>
            </a:pPr>
            <a:endParaRPr sz="2400" dirty="0" smtClean="0">
              <a:solidFill>
                <a:schemeClr val="bg1"/>
              </a:solidFill>
              <a:latin typeface="黑体" panose="02010609060101010101" charset="-122"/>
              <a:ea typeface="黑体" panose="02010609060101010101" charset="-122"/>
            </a:endParaRPr>
          </a:p>
          <a:p>
            <a:pPr marL="285750" indent="-285750">
              <a:buClrTx/>
              <a:buFont typeface="Wingdings" panose="05000000000000000000" charset="0"/>
              <a:buChar char="Ø"/>
            </a:pPr>
            <a:r>
              <a:rPr sz="2400" dirty="0" err="1" smtClean="0">
                <a:solidFill>
                  <a:schemeClr val="bg1"/>
                </a:solidFill>
                <a:latin typeface="黑体" panose="02010609060101010101" charset="-122"/>
                <a:ea typeface="黑体" panose="02010609060101010101" charset="-122"/>
              </a:rPr>
              <a:t>要有合理的开发计划</a:t>
            </a:r>
            <a:endParaRPr lang="en-US" sz="2400" dirty="0" smtClean="0">
              <a:solidFill>
                <a:schemeClr val="bg1"/>
              </a:solidFill>
              <a:latin typeface="黑体" panose="02010609060101010101" charset="-122"/>
              <a:ea typeface="黑体" panose="02010609060101010101" charset="-122"/>
            </a:endParaRPr>
          </a:p>
          <a:p>
            <a:pPr marL="285750" indent="-285750">
              <a:buClrTx/>
              <a:buFont typeface="Wingdings" panose="05000000000000000000" charset="0"/>
              <a:buChar char="Ø"/>
            </a:pPr>
            <a:endParaRPr lang="en-US" sz="2400" dirty="0">
              <a:solidFill>
                <a:schemeClr val="bg1"/>
              </a:solidFill>
              <a:latin typeface="黑体" panose="02010609060101010101" charset="-122"/>
              <a:ea typeface="黑体" panose="02010609060101010101" charset="-122"/>
            </a:endParaRPr>
          </a:p>
          <a:p>
            <a:pPr marL="285750" indent="-285750">
              <a:buClrTx/>
              <a:buFont typeface="Wingdings" panose="05000000000000000000" charset="0"/>
              <a:buChar char="Ø"/>
            </a:pPr>
            <a:r>
              <a:rPr lang="zh-CN" altLang="en-US" sz="2400" dirty="0" smtClean="0">
                <a:solidFill>
                  <a:schemeClr val="bg1"/>
                </a:solidFill>
                <a:latin typeface="黑体" panose="02010609060101010101" charset="-122"/>
                <a:ea typeface="黑体" panose="02010609060101010101" charset="-122"/>
              </a:rPr>
              <a:t>及时进行风险的预估和应对计划</a:t>
            </a:r>
            <a:endParaRPr sz="2400" dirty="0" smtClean="0">
              <a:solidFill>
                <a:schemeClr val="bg1"/>
              </a:solidFill>
              <a:latin typeface="黑体" panose="02010609060101010101" charset="-122"/>
              <a:ea typeface="黑体" panose="02010609060101010101" charset="-122"/>
            </a:endParaRPr>
          </a:p>
          <a:p>
            <a:pPr marL="285750" indent="-285750">
              <a:buClrTx/>
              <a:buFont typeface="Wingdings" panose="05000000000000000000" charset="0"/>
              <a:buChar char="Ø"/>
            </a:pPr>
            <a:endParaRPr sz="2400" dirty="0" smtClean="0">
              <a:solidFill>
                <a:schemeClr val="bg1"/>
              </a:solidFill>
              <a:latin typeface="黑体" panose="02010609060101010101" charset="-122"/>
              <a:ea typeface="黑体" panose="02010609060101010101" charset="-122"/>
            </a:endParaRPr>
          </a:p>
          <a:p>
            <a:pPr marL="285750" indent="-285750">
              <a:buClrTx/>
              <a:buFont typeface="Wingdings" panose="05000000000000000000" charset="0"/>
              <a:buChar char="Ø"/>
            </a:pPr>
            <a:r>
              <a:rPr sz="2400" dirty="0" smtClean="0">
                <a:solidFill>
                  <a:schemeClr val="bg1"/>
                </a:solidFill>
                <a:latin typeface="黑体" panose="02010609060101010101" charset="-122"/>
                <a:ea typeface="黑体" panose="02010609060101010101" charset="-122"/>
              </a:rPr>
              <a:t>及时进行测试</a:t>
            </a:r>
          </a:p>
          <a:p>
            <a:pPr marL="285750" indent="-285750">
              <a:buClrTx/>
              <a:buFont typeface="Wingdings" panose="05000000000000000000" charset="0"/>
              <a:buChar char="Ø"/>
            </a:pPr>
            <a:endParaRPr sz="2400" dirty="0" smtClean="0">
              <a:solidFill>
                <a:schemeClr val="bg1"/>
              </a:solidFill>
              <a:latin typeface="黑体" panose="02010609060101010101" charset="-122"/>
              <a:ea typeface="黑体" panose="02010609060101010101" charset="-122"/>
            </a:endParaRPr>
          </a:p>
          <a:p>
            <a:pPr marL="285750" indent="-285750">
              <a:buClrTx/>
              <a:buFont typeface="Wingdings" panose="05000000000000000000" charset="0"/>
              <a:buChar char="Ø"/>
            </a:pPr>
            <a:r>
              <a:rPr sz="2400" dirty="0" smtClean="0">
                <a:solidFill>
                  <a:schemeClr val="bg1"/>
                </a:solidFill>
                <a:latin typeface="黑体" panose="02010609060101010101" charset="-122"/>
                <a:ea typeface="黑体" panose="02010609060101010101" charset="-122"/>
              </a:rPr>
              <a:t>总结很关键</a:t>
            </a:r>
          </a:p>
          <a:p>
            <a:endParaRPr sz="1400" dirty="0" smtClean="0">
              <a:solidFill>
                <a:schemeClr val="bg1"/>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1000"/>
                                        <p:tgtEl>
                                          <p:spTgt spid="4">
                                            <p:txEl>
                                              <p:pRg st="8" end="8"/>
                                            </p:txEl>
                                          </p:spTgt>
                                        </p:tgtEl>
                                      </p:cBhvr>
                                    </p:animEffect>
                                    <p:anim calcmode="lin" valueType="num">
                                      <p:cBhvr>
                                        <p:cTn id="36"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4963900" y="2568090"/>
            <a:ext cx="2161169" cy="1754326"/>
          </a:xfrm>
          <a:prstGeom prst="rect">
            <a:avLst/>
          </a:prstGeom>
          <a:noFill/>
        </p:spPr>
        <p:txBody>
          <a:bodyPr wrap="none" lIns="91440" tIns="45720" rIns="91440" bIns="45720">
            <a:spAutoFit/>
          </a:bodyPr>
          <a:lstStyle/>
          <a:p>
            <a:pPr algn="ctr"/>
            <a:r>
              <a:rPr lang="en-US" altLang="zh-CN" sz="5400" b="0" cap="none" spc="0" dirty="0" smtClean="0">
                <a:ln w="0"/>
                <a:solidFill>
                  <a:schemeClr val="bg1"/>
                </a:solidFill>
                <a:effectLst>
                  <a:outerShdw blurRad="38100" dist="19050" dir="2700000" algn="tl" rotWithShape="0">
                    <a:schemeClr val="dk1">
                      <a:alpha val="40000"/>
                    </a:schemeClr>
                  </a:outerShdw>
                </a:effectLst>
              </a:rPr>
              <a:t>Thanks</a:t>
            </a:r>
          </a:p>
          <a:p>
            <a:pPr algn="ctr"/>
            <a:r>
              <a:rPr lang="en-US" altLang="zh-CN" sz="5400" dirty="0" smtClean="0">
                <a:ln w="0"/>
                <a:solidFill>
                  <a:schemeClr val="bg1"/>
                </a:solidFill>
                <a:effectLst>
                  <a:outerShdw blurRad="38100" dist="19050" dir="2700000" algn="tl" rotWithShape="0">
                    <a:schemeClr val="dk1">
                      <a:alpha val="40000"/>
                    </a:schemeClr>
                  </a:outerShdw>
                </a:effectLst>
              </a:rPr>
              <a:t>Q&amp;A</a:t>
            </a:r>
            <a:endParaRPr lang="zh-CN" altLang="en-US" sz="5400" b="0" cap="none" spc="0" dirty="0">
              <a:ln w="0"/>
              <a:solidFill>
                <a:schemeClr val="bg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764288" y="626017"/>
            <a:ext cx="2214880" cy="701040"/>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项目介绍</a:t>
            </a:r>
            <a:endParaRPr lang="zh-CN" altLang="en-US" sz="4000" b="0" cap="none" spc="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
        <p:nvSpPr>
          <p:cNvPr id="5" name="文本框 4"/>
          <p:cNvSpPr txBox="1"/>
          <p:nvPr/>
        </p:nvSpPr>
        <p:spPr>
          <a:xfrm>
            <a:off x="1019331" y="1917791"/>
            <a:ext cx="10007201" cy="3477875"/>
          </a:xfrm>
          <a:prstGeom prst="rect">
            <a:avLst/>
          </a:prstGeom>
          <a:noFill/>
        </p:spPr>
        <p:txBody>
          <a:bodyPr wrap="square" rtlCol="0">
            <a:spAutoFit/>
          </a:bodyPr>
          <a:lstStyle/>
          <a:p>
            <a:pPr marL="285750" indent="-285750">
              <a:buSzPct val="80000"/>
              <a:buFont typeface="Wingdings" panose="05000000000000000000" pitchFamily="2" charset="2"/>
              <a:buChar char="Ø"/>
            </a:pPr>
            <a:r>
              <a:rPr lang="zh-CN" altLang="en-US" sz="2000" dirty="0">
                <a:solidFill>
                  <a:schemeClr val="bg1"/>
                </a:solidFill>
                <a:latin typeface="黑体" panose="02010609060101010101" charset="-122"/>
                <a:ea typeface="黑体" panose="02010609060101010101" charset="-122"/>
              </a:rPr>
              <a:t>本项目是</a:t>
            </a:r>
            <a:r>
              <a:rPr lang="en-US" altLang="zh-CN" sz="2000" dirty="0">
                <a:solidFill>
                  <a:schemeClr val="bg1"/>
                </a:solidFill>
                <a:latin typeface="黑体" panose="02010609060101010101" charset="-122"/>
                <a:ea typeface="黑体" panose="02010609060101010101" charset="-122"/>
              </a:rPr>
              <a:t>SJTU</a:t>
            </a:r>
            <a:r>
              <a:rPr lang="zh-CN" altLang="en-US" sz="2000" dirty="0">
                <a:solidFill>
                  <a:schemeClr val="bg1"/>
                </a:solidFill>
                <a:latin typeface="黑体" panose="02010609060101010101" charset="-122"/>
                <a:ea typeface="黑体" panose="02010609060101010101" charset="-122"/>
              </a:rPr>
              <a:t>公司</a:t>
            </a:r>
            <a:r>
              <a:rPr lang="en-US" altLang="zh-CN" sz="2000" dirty="0">
                <a:solidFill>
                  <a:schemeClr val="bg1"/>
                </a:solidFill>
                <a:latin typeface="黑体" panose="02010609060101010101" charset="-122"/>
                <a:ea typeface="黑体" panose="02010609060101010101" charset="-122"/>
              </a:rPr>
              <a:t>FTD</a:t>
            </a:r>
            <a:r>
              <a:rPr lang="zh-CN" altLang="en-US" sz="2000" dirty="0">
                <a:solidFill>
                  <a:schemeClr val="bg1"/>
                </a:solidFill>
                <a:latin typeface="黑体" panose="02010609060101010101" charset="-122"/>
                <a:ea typeface="黑体" panose="02010609060101010101" charset="-122"/>
              </a:rPr>
              <a:t>团队为银川滨河如意服装制造公司开发的准实时监管系统（简称：</a:t>
            </a:r>
            <a:r>
              <a:rPr lang="en-US" altLang="zh-CN" sz="2000" dirty="0" err="1">
                <a:solidFill>
                  <a:schemeClr val="bg1"/>
                </a:solidFill>
                <a:latin typeface="黑体" panose="02010609060101010101" charset="-122"/>
                <a:ea typeface="黑体" panose="02010609060101010101" charset="-122"/>
              </a:rPr>
              <a:t>SmartFactory</a:t>
            </a:r>
            <a:r>
              <a:rPr lang="zh-CN" altLang="en-US" sz="2000" dirty="0">
                <a:solidFill>
                  <a:schemeClr val="bg1"/>
                </a:solidFill>
                <a:latin typeface="黑体" panose="02010609060101010101" charset="-122"/>
                <a:ea typeface="黑体" panose="02010609060101010101" charset="-122"/>
              </a:rPr>
              <a:t>项目），从不同已有的业务系统中提取有用的信息，帮助企业的中高层领导在实时监管业务数据和战略制定等方面做出及时、正确的判断，帮助企业实现智能化地监管生产、销售、供应、监控、客服等各个环节，实现智慧工厂的建设</a:t>
            </a:r>
            <a:r>
              <a:rPr lang="zh-CN" altLang="en-US" sz="2000" dirty="0" smtClean="0">
                <a:solidFill>
                  <a:schemeClr val="bg1"/>
                </a:solidFill>
                <a:latin typeface="黑体" panose="02010609060101010101" charset="-122"/>
                <a:ea typeface="黑体" panose="02010609060101010101" charset="-122"/>
              </a:rPr>
              <a:t>。</a:t>
            </a:r>
            <a:endParaRPr lang="en-US" altLang="zh-CN" sz="2000" dirty="0" smtClean="0">
              <a:solidFill>
                <a:schemeClr val="bg1"/>
              </a:solidFill>
              <a:latin typeface="黑体" panose="02010609060101010101" charset="-122"/>
              <a:ea typeface="黑体" panose="02010609060101010101" charset="-122"/>
            </a:endParaRPr>
          </a:p>
          <a:p>
            <a:pPr marL="285750" indent="-285750">
              <a:buSzPct val="80000"/>
              <a:buFont typeface="Wingdings" panose="05000000000000000000" pitchFamily="2" charset="2"/>
              <a:buChar char="Ø"/>
            </a:pPr>
            <a:endParaRPr lang="en-US" altLang="zh-CN" sz="2000" dirty="0" smtClean="0">
              <a:solidFill>
                <a:schemeClr val="bg1"/>
              </a:solidFill>
              <a:latin typeface="黑体" panose="02010609060101010101" charset="-122"/>
              <a:ea typeface="黑体" panose="02010609060101010101" charset="-122"/>
            </a:endParaRPr>
          </a:p>
          <a:p>
            <a:pPr marL="285750" indent="-285750">
              <a:buSzPct val="80000"/>
              <a:buFont typeface="Wingdings" panose="05000000000000000000" pitchFamily="2" charset="2"/>
              <a:buChar char="Ø"/>
            </a:pPr>
            <a:r>
              <a:rPr lang="zh-CN" altLang="en-US" sz="2000" dirty="0">
                <a:solidFill>
                  <a:schemeClr val="bg1"/>
                </a:solidFill>
                <a:latin typeface="黑体" panose="02010609060101010101" charset="-122"/>
                <a:ea typeface="黑体" panose="02010609060101010101" charset="-122"/>
              </a:rPr>
              <a:t>主要功能包括：订单数据显示、客服数据显示、智能吊挂系统监管、自动裁床系统监管、智能排程系统监管、设备监管、智能生产控制、供应链监管、数据模型配置管理和多数据获取。</a:t>
            </a:r>
            <a:endParaRPr lang="en-US" altLang="zh-CN" sz="2000" dirty="0">
              <a:solidFill>
                <a:schemeClr val="bg1"/>
              </a:solidFill>
              <a:latin typeface="黑体" panose="02010609060101010101" charset="-122"/>
              <a:ea typeface="黑体" panose="02010609060101010101" charset="-122"/>
            </a:endParaRPr>
          </a:p>
          <a:p>
            <a:pPr marL="285750" indent="-285750">
              <a:buSzPct val="80000"/>
              <a:buFont typeface="Wingdings" panose="05000000000000000000" pitchFamily="2" charset="2"/>
              <a:buChar char="Ø"/>
            </a:pPr>
            <a:endParaRPr lang="en-US" altLang="zh-CN" sz="2000" dirty="0" smtClean="0">
              <a:solidFill>
                <a:schemeClr val="bg1"/>
              </a:solidFill>
              <a:latin typeface="黑体" panose="02010609060101010101" charset="-122"/>
              <a:ea typeface="黑体" panose="02010609060101010101" charset="-122"/>
            </a:endParaRPr>
          </a:p>
          <a:p>
            <a:pPr marL="285750" indent="-285750">
              <a:buSzPct val="80000"/>
              <a:buFont typeface="Wingdings" panose="05000000000000000000" pitchFamily="2" charset="2"/>
              <a:buChar char="Ø"/>
            </a:pPr>
            <a:r>
              <a:rPr lang="zh-CN" altLang="zh-CN" sz="2000" dirty="0" smtClean="0">
                <a:solidFill>
                  <a:schemeClr val="bg1"/>
                </a:solidFill>
                <a:latin typeface="黑体" panose="02010609060101010101" charset="-122"/>
                <a:ea typeface="黑体" panose="02010609060101010101" charset="-122"/>
              </a:rPr>
              <a:t>本项目经过一定程度的修改，还可以适用于金融、物流、交通运输等各个行业，有望成为一个产品。</a:t>
            </a:r>
            <a:endParaRPr lang="en-US" altLang="zh-CN" sz="2000" dirty="0" smtClean="0">
              <a:solidFill>
                <a:schemeClr val="bg1"/>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4" name="矩形 3"/>
          <p:cNvSpPr/>
          <p:nvPr/>
        </p:nvSpPr>
        <p:spPr>
          <a:xfrm>
            <a:off x="712773" y="580001"/>
            <a:ext cx="2214880" cy="701040"/>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项目介绍</a:t>
            </a:r>
          </a:p>
        </p:txBody>
      </p:sp>
      <p:sp>
        <p:nvSpPr>
          <p:cNvPr id="5" name="文本框 4"/>
          <p:cNvSpPr txBox="1"/>
          <p:nvPr/>
        </p:nvSpPr>
        <p:spPr>
          <a:xfrm>
            <a:off x="717196" y="2672463"/>
            <a:ext cx="1997067" cy="118872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smtClean="0">
                <a:solidFill>
                  <a:schemeClr val="bg1"/>
                </a:solidFill>
                <a:latin typeface="黑体" panose="02010609060101010101" charset="-122"/>
                <a:ea typeface="黑体" panose="02010609060101010101" charset="-122"/>
              </a:rPr>
              <a:t>黑板风格</a:t>
            </a:r>
            <a:endParaRPr lang="en-US" altLang="zh-CN" sz="2400" dirty="0" smtClean="0">
              <a:solidFill>
                <a:schemeClr val="bg1"/>
              </a:solidFill>
              <a:latin typeface="黑体" panose="02010609060101010101" charset="-122"/>
              <a:ea typeface="黑体" panose="02010609060101010101" charset="-122"/>
            </a:endParaRPr>
          </a:p>
          <a:p>
            <a:pPr marL="342900" indent="-342900">
              <a:lnSpc>
                <a:spcPct val="150000"/>
              </a:lnSpc>
              <a:buFont typeface="Wingdings" panose="05000000000000000000" pitchFamily="2" charset="2"/>
              <a:buChar char="Ø"/>
            </a:pPr>
            <a:r>
              <a:rPr lang="en-US" altLang="zh-CN" sz="2400" dirty="0">
                <a:solidFill>
                  <a:schemeClr val="bg1"/>
                </a:solidFill>
                <a:latin typeface="黑体" panose="02010609060101010101" charset="-122"/>
                <a:ea typeface="黑体" panose="02010609060101010101" charset="-122"/>
              </a:rPr>
              <a:t>RUP</a:t>
            </a:r>
            <a:endParaRPr lang="en-US" altLang="zh-CN" sz="2400" dirty="0" smtClean="0">
              <a:solidFill>
                <a:schemeClr val="bg1"/>
              </a:solidFill>
              <a:latin typeface="黑体" panose="02010609060101010101" charset="-122"/>
              <a:ea typeface="黑体" panose="02010609060101010101" charset="-122"/>
            </a:endParaRPr>
          </a:p>
        </p:txBody>
      </p:sp>
      <p:pic>
        <p:nvPicPr>
          <p:cNvPr id="3" name="Picture 2" descr="逻辑视图"/>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6552" y="3738"/>
            <a:ext cx="6087153" cy="68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4" name="矩形 3"/>
          <p:cNvSpPr/>
          <p:nvPr/>
        </p:nvSpPr>
        <p:spPr>
          <a:xfrm>
            <a:off x="345743" y="554601"/>
            <a:ext cx="4754880" cy="701040"/>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项目介绍</a:t>
            </a:r>
            <a:r>
              <a:rPr lang="en-US" altLang="zh-CN"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a:t>
            </a: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功能需求</a:t>
            </a:r>
          </a:p>
        </p:txBody>
      </p:sp>
      <p:sp>
        <p:nvSpPr>
          <p:cNvPr id="100" name="文本框 99"/>
          <p:cNvSpPr txBox="1"/>
          <p:nvPr/>
        </p:nvSpPr>
        <p:spPr>
          <a:xfrm>
            <a:off x="1120140" y="1859280"/>
            <a:ext cx="5930900" cy="4401205"/>
          </a:xfrm>
          <a:prstGeom prst="rect">
            <a:avLst/>
          </a:prstGeom>
          <a:noFill/>
          <a:ln w="9525">
            <a:noFill/>
          </a:ln>
        </p:spPr>
        <p:txBody>
          <a:bodyPr wrap="square">
            <a:spAutoFit/>
          </a:bodyPr>
          <a:lstStyle/>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SF1</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：订单数据显示功能；</a:t>
            </a:r>
          </a:p>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SF2</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：客服数据显示功能；</a:t>
            </a:r>
          </a:p>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SF3</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：智能吊挂系统监管功能；</a:t>
            </a:r>
          </a:p>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SF4</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：自动裁床系统监管功能；</a:t>
            </a:r>
          </a:p>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SF5</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：智能排程系统监管功能；</a:t>
            </a:r>
          </a:p>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SF6</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：监管设备功能；</a:t>
            </a:r>
          </a:p>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SF7</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：智能生产控制功能；</a:t>
            </a:r>
          </a:p>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SF8</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：供应链监管功能；</a:t>
            </a:r>
          </a:p>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SF9</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：数据模型配置管理功能；</a:t>
            </a:r>
          </a:p>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SF10</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：多数据库获取功能；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anim calcmode="lin" valueType="num">
                                      <p:cBhvr>
                                        <p:cTn id="8" dur="1000" fill="hold"/>
                                        <p:tgtEl>
                                          <p:spTgt spid="100"/>
                                        </p:tgtEl>
                                        <p:attrNameLst>
                                          <p:attrName>ppt_x</p:attrName>
                                        </p:attrNameLst>
                                      </p:cBhvr>
                                      <p:tavLst>
                                        <p:tav tm="0">
                                          <p:val>
                                            <p:strVal val="#ppt_x"/>
                                          </p:val>
                                        </p:tav>
                                        <p:tav tm="100000">
                                          <p:val>
                                            <p:strVal val="#ppt_x"/>
                                          </p:val>
                                        </p:tav>
                                      </p:tavLst>
                                    </p:anim>
                                    <p:anim calcmode="lin" valueType="num">
                                      <p:cBhvr>
                                        <p:cTn id="9"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4" name="矩形 3"/>
          <p:cNvSpPr/>
          <p:nvPr/>
        </p:nvSpPr>
        <p:spPr>
          <a:xfrm>
            <a:off x="577796" y="520946"/>
            <a:ext cx="4801314" cy="707886"/>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项目介绍</a:t>
            </a:r>
            <a:r>
              <a:rPr lang="en-US" altLang="zh-CN"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a:t>
            </a: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配置规则</a:t>
            </a:r>
          </a:p>
        </p:txBody>
      </p:sp>
      <p:sp>
        <p:nvSpPr>
          <p:cNvPr id="100" name="文本框 99"/>
          <p:cNvSpPr txBox="1"/>
          <p:nvPr/>
        </p:nvSpPr>
        <p:spPr>
          <a:xfrm>
            <a:off x="577796" y="1228832"/>
            <a:ext cx="5930900" cy="523220"/>
          </a:xfrm>
          <a:prstGeom prst="rect">
            <a:avLst/>
          </a:prstGeom>
          <a:noFill/>
          <a:ln w="9525">
            <a:noFill/>
          </a:ln>
        </p:spPr>
        <p:txBody>
          <a:bodyPr wrap="square">
            <a:spAutoFit/>
          </a:bodyPr>
          <a:lstStyle/>
          <a:p>
            <a:pPr marL="342900" indent="-342900" algn="l">
              <a:buClrTx/>
              <a:buFont typeface="Wingdings" panose="05000000000000000000" charset="0"/>
              <a:buChar char="Ø"/>
            </a:pPr>
            <a:r>
              <a:rPr lang="zh-CN" altLang="en-US" sz="2800" b="0" u="none" dirty="0" smtClean="0">
                <a:solidFill>
                  <a:schemeClr val="bg1"/>
                </a:solidFill>
                <a:latin typeface="黑体" panose="02010609060101010101" charset="-122"/>
                <a:ea typeface="黑体" panose="02010609060101010101" charset="-122"/>
                <a:cs typeface="宋体" panose="02010600030101010101" pitchFamily="2" charset="-122"/>
              </a:rPr>
              <a:t>源数据配置规则</a:t>
            </a:r>
            <a:endParaRPr lang="zh-CN" altLang="en-US" sz="2800" b="0" u="none" dirty="0">
              <a:solidFill>
                <a:schemeClr val="bg1"/>
              </a:solidFill>
              <a:latin typeface="黑体" panose="02010609060101010101" charset="-122"/>
              <a:ea typeface="黑体" panose="02010609060101010101" charset="-122"/>
              <a:cs typeface="宋体" panose="02010600030101010101" pitchFamily="2" charset="-122"/>
            </a:endParaRPr>
          </a:p>
        </p:txBody>
      </p:sp>
      <p:sp>
        <p:nvSpPr>
          <p:cNvPr id="3" name="文本框 2"/>
          <p:cNvSpPr txBox="1"/>
          <p:nvPr/>
        </p:nvSpPr>
        <p:spPr>
          <a:xfrm>
            <a:off x="577796" y="1752052"/>
            <a:ext cx="4699416" cy="3539430"/>
          </a:xfrm>
          <a:prstGeom prst="rect">
            <a:avLst/>
          </a:prstGeom>
          <a:noFill/>
        </p:spPr>
        <p:txBody>
          <a:bodyPr wrap="square" rtlCol="0">
            <a:spAutoFit/>
          </a:bodyPr>
          <a:lstStyle/>
          <a:p>
            <a:r>
              <a:rPr lang="en-US" altLang="zh-CN" sz="2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2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name": "",</a:t>
            </a:r>
            <a:b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type": "single || list",</a:t>
            </a:r>
            <a:b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err="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tupleNum</a:t>
            </a: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"5",</a:t>
            </a:r>
            <a:b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frequency": "1m",</a:t>
            </a:r>
            <a:b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source": "string",</a:t>
            </a:r>
            <a:b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SQL": "string"</a:t>
            </a:r>
            <a:b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4" name="矩形 3"/>
          <p:cNvSpPr/>
          <p:nvPr/>
        </p:nvSpPr>
        <p:spPr>
          <a:xfrm>
            <a:off x="577796" y="520946"/>
            <a:ext cx="4801314" cy="707886"/>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项目介绍</a:t>
            </a:r>
            <a:r>
              <a:rPr lang="en-US" altLang="zh-CN"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a:t>
            </a: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配置规则</a:t>
            </a:r>
          </a:p>
        </p:txBody>
      </p:sp>
      <p:sp>
        <p:nvSpPr>
          <p:cNvPr id="100" name="文本框 99"/>
          <p:cNvSpPr txBox="1"/>
          <p:nvPr/>
        </p:nvSpPr>
        <p:spPr>
          <a:xfrm>
            <a:off x="594766" y="1228832"/>
            <a:ext cx="5930900" cy="523220"/>
          </a:xfrm>
          <a:prstGeom prst="rect">
            <a:avLst/>
          </a:prstGeom>
          <a:noFill/>
          <a:ln w="9525">
            <a:noFill/>
          </a:ln>
        </p:spPr>
        <p:txBody>
          <a:bodyPr wrap="square">
            <a:spAutoFit/>
          </a:bodyPr>
          <a:lstStyle/>
          <a:p>
            <a:pPr marL="342900" indent="-342900" algn="l">
              <a:buClrTx/>
              <a:buFont typeface="Wingdings" panose="05000000000000000000" charset="0"/>
              <a:buChar char="Ø"/>
            </a:pPr>
            <a:r>
              <a:rPr lang="zh-CN" altLang="en-US" sz="2800" dirty="0">
                <a:solidFill>
                  <a:schemeClr val="bg1"/>
                </a:solidFill>
                <a:latin typeface="黑体" panose="02010609060101010101" charset="-122"/>
                <a:ea typeface="黑体" panose="02010609060101010101" charset="-122"/>
                <a:cs typeface="宋体" panose="02010600030101010101" pitchFamily="2" charset="-122"/>
              </a:rPr>
              <a:t>目标</a:t>
            </a:r>
            <a:r>
              <a:rPr lang="zh-CN" altLang="en-US" sz="2800" b="0" u="none" dirty="0" smtClean="0">
                <a:solidFill>
                  <a:schemeClr val="bg1"/>
                </a:solidFill>
                <a:latin typeface="黑体" panose="02010609060101010101" charset="-122"/>
                <a:ea typeface="黑体" panose="02010609060101010101" charset="-122"/>
                <a:cs typeface="宋体" panose="02010600030101010101" pitchFamily="2" charset="-122"/>
              </a:rPr>
              <a:t>数据配置规则</a:t>
            </a:r>
            <a:endParaRPr lang="zh-CN" altLang="en-US" sz="2800" b="0" u="none" dirty="0">
              <a:solidFill>
                <a:schemeClr val="bg1"/>
              </a:solidFill>
              <a:latin typeface="黑体" panose="02010609060101010101" charset="-122"/>
              <a:ea typeface="黑体" panose="02010609060101010101" charset="-122"/>
              <a:cs typeface="宋体" panose="02010600030101010101" pitchFamily="2" charset="-122"/>
            </a:endParaRPr>
          </a:p>
        </p:txBody>
      </p:sp>
      <p:sp>
        <p:nvSpPr>
          <p:cNvPr id="3" name="文本框 2"/>
          <p:cNvSpPr txBox="1"/>
          <p:nvPr/>
        </p:nvSpPr>
        <p:spPr>
          <a:xfrm>
            <a:off x="577796" y="1752052"/>
            <a:ext cx="5314788" cy="4832092"/>
          </a:xfrm>
          <a:prstGeom prst="rect">
            <a:avLst/>
          </a:prstGeom>
          <a:noFill/>
        </p:spPr>
        <p:txBody>
          <a:bodyPr wrap="none" rtlCol="0">
            <a:spAutoFit/>
          </a:bodyPr>
          <a:lstStyle/>
          <a:p>
            <a:r>
              <a:rPr lang="en-US" altLang="zh-CN" sz="2800" dirty="0" smtClean="0">
                <a:solidFill>
                  <a:schemeClr val="bg1"/>
                </a:solidFill>
              </a:rPr>
              <a:t>{</a:t>
            </a:r>
            <a:r>
              <a:rPr lang="en-US" altLang="zh-CN" sz="2800" dirty="0">
                <a:solidFill>
                  <a:schemeClr val="bg1"/>
                </a:solidFill>
              </a:rPr>
              <a:t/>
            </a:r>
            <a:br>
              <a:rPr lang="en-US" altLang="zh-CN" sz="2800" dirty="0">
                <a:solidFill>
                  <a:schemeClr val="bg1"/>
                </a:solidFill>
              </a:rPr>
            </a:br>
            <a:r>
              <a:rPr lang="en-US" altLang="zh-CN" sz="2800" dirty="0">
                <a:solidFill>
                  <a:schemeClr val="bg1"/>
                </a:solidFill>
              </a:rPr>
              <a:t>  "name": "",</a:t>
            </a:r>
            <a:br>
              <a:rPr lang="en-US" altLang="zh-CN" sz="2800" dirty="0">
                <a:solidFill>
                  <a:schemeClr val="bg1"/>
                </a:solidFill>
              </a:rPr>
            </a:br>
            <a:r>
              <a:rPr lang="en-US" altLang="zh-CN" sz="2800" dirty="0">
                <a:solidFill>
                  <a:schemeClr val="bg1"/>
                </a:solidFill>
              </a:rPr>
              <a:t>  "type": "single || list",</a:t>
            </a:r>
            <a:br>
              <a:rPr lang="en-US" altLang="zh-CN" sz="2800" dirty="0">
                <a:solidFill>
                  <a:schemeClr val="bg1"/>
                </a:solidFill>
              </a:rPr>
            </a:br>
            <a:r>
              <a:rPr lang="en-US" altLang="zh-CN" sz="2800" dirty="0">
                <a:solidFill>
                  <a:schemeClr val="bg1"/>
                </a:solidFill>
              </a:rPr>
              <a:t>  "</a:t>
            </a:r>
            <a:r>
              <a:rPr lang="en-US" altLang="zh-CN" sz="2800" dirty="0" err="1">
                <a:solidFill>
                  <a:schemeClr val="bg1"/>
                </a:solidFill>
              </a:rPr>
              <a:t>tupleNum</a:t>
            </a:r>
            <a:r>
              <a:rPr lang="en-US" altLang="zh-CN" sz="2800" dirty="0">
                <a:solidFill>
                  <a:schemeClr val="bg1"/>
                </a:solidFill>
              </a:rPr>
              <a:t>": "5",</a:t>
            </a:r>
            <a:br>
              <a:rPr lang="en-US" altLang="zh-CN" sz="2800" dirty="0">
                <a:solidFill>
                  <a:schemeClr val="bg1"/>
                </a:solidFill>
              </a:rPr>
            </a:br>
            <a:r>
              <a:rPr lang="en-US" altLang="zh-CN" sz="2800" dirty="0">
                <a:solidFill>
                  <a:schemeClr val="bg1"/>
                </a:solidFill>
              </a:rPr>
              <a:t>  "frequency": "10",</a:t>
            </a:r>
            <a:endParaRPr lang="zh-CN" altLang="zh-CN" sz="2800" dirty="0">
              <a:solidFill>
                <a:schemeClr val="bg1"/>
              </a:solidFill>
            </a:endParaRPr>
          </a:p>
          <a:p>
            <a:r>
              <a:rPr lang="en-US" altLang="zh-CN" sz="2800" dirty="0">
                <a:solidFill>
                  <a:schemeClr val="bg1"/>
                </a:solidFill>
              </a:rPr>
              <a:t> </a:t>
            </a:r>
            <a:r>
              <a:rPr lang="en-US" altLang="zh-CN" sz="2800" dirty="0" smtClean="0">
                <a:solidFill>
                  <a:schemeClr val="bg1"/>
                </a:solidFill>
              </a:rPr>
              <a:t> "</a:t>
            </a:r>
            <a:r>
              <a:rPr lang="en-US" altLang="zh-CN" sz="2800" dirty="0">
                <a:solidFill>
                  <a:schemeClr val="bg1"/>
                </a:solidFill>
              </a:rPr>
              <a:t>rule": {</a:t>
            </a:r>
            <a:endParaRPr lang="zh-CN" altLang="zh-CN" sz="2800" dirty="0">
              <a:solidFill>
                <a:schemeClr val="bg1"/>
              </a:solidFill>
            </a:endParaRPr>
          </a:p>
          <a:p>
            <a:r>
              <a:rPr lang="en-US" altLang="zh-CN" sz="2800" dirty="0">
                <a:solidFill>
                  <a:schemeClr val="bg1"/>
                </a:solidFill>
              </a:rPr>
              <a:t>   </a:t>
            </a:r>
            <a:r>
              <a:rPr lang="en-US" altLang="zh-CN" sz="2800" dirty="0" smtClean="0">
                <a:solidFill>
                  <a:schemeClr val="bg1"/>
                </a:solidFill>
              </a:rPr>
              <a:t>   “</a:t>
            </a:r>
            <a:r>
              <a:rPr lang="en-US" altLang="zh-CN" sz="2800" dirty="0" err="1">
                <a:solidFill>
                  <a:schemeClr val="bg1"/>
                </a:solidFill>
              </a:rPr>
              <a:t>ruleName</a:t>
            </a:r>
            <a:r>
              <a:rPr lang="en-US" altLang="zh-CN" sz="2800" dirty="0">
                <a:solidFill>
                  <a:schemeClr val="bg1"/>
                </a:solidFill>
              </a:rPr>
              <a:t>”: “</a:t>
            </a:r>
            <a:r>
              <a:rPr lang="en-US" altLang="zh-CN" sz="2800" dirty="0" smtClean="0">
                <a:solidFill>
                  <a:schemeClr val="bg1"/>
                </a:solidFill>
              </a:rPr>
              <a:t>sort||</a:t>
            </a:r>
            <a:r>
              <a:rPr lang="en-US" altLang="zh-CN" sz="2800" dirty="0" err="1" smtClean="0">
                <a:solidFill>
                  <a:schemeClr val="bg1"/>
                </a:solidFill>
              </a:rPr>
              <a:t>exp</a:t>
            </a:r>
            <a:r>
              <a:rPr lang="en-US" altLang="zh-CN" sz="2800" dirty="0" smtClean="0">
                <a:solidFill>
                  <a:schemeClr val="bg1"/>
                </a:solidFill>
              </a:rPr>
              <a:t>”,</a:t>
            </a:r>
            <a:endParaRPr lang="zh-CN" altLang="zh-CN" sz="2800" dirty="0">
              <a:solidFill>
                <a:schemeClr val="bg1"/>
              </a:solidFill>
            </a:endParaRPr>
          </a:p>
          <a:p>
            <a:r>
              <a:rPr lang="en-US" altLang="zh-CN" sz="2800" dirty="0">
                <a:solidFill>
                  <a:schemeClr val="bg1"/>
                </a:solidFill>
              </a:rPr>
              <a:t>  </a:t>
            </a:r>
            <a:r>
              <a:rPr lang="en-US" altLang="zh-CN" sz="2800" dirty="0" smtClean="0">
                <a:solidFill>
                  <a:schemeClr val="bg1"/>
                </a:solidFill>
              </a:rPr>
              <a:t>    “</a:t>
            </a:r>
            <a:r>
              <a:rPr lang="en-US" altLang="zh-CN" sz="2800" dirty="0">
                <a:solidFill>
                  <a:schemeClr val="bg1"/>
                </a:solidFill>
              </a:rPr>
              <a:t>key”: “value”,</a:t>
            </a:r>
            <a:endParaRPr lang="zh-CN" altLang="zh-CN" sz="2800" dirty="0">
              <a:solidFill>
                <a:schemeClr val="bg1"/>
              </a:solidFill>
            </a:endParaRPr>
          </a:p>
          <a:p>
            <a:r>
              <a:rPr lang="en-US" altLang="zh-CN" sz="2800" dirty="0">
                <a:solidFill>
                  <a:schemeClr val="bg1"/>
                </a:solidFill>
              </a:rPr>
              <a:t>  </a:t>
            </a:r>
            <a:r>
              <a:rPr lang="en-US" altLang="zh-CN" sz="2800" dirty="0" smtClean="0">
                <a:solidFill>
                  <a:schemeClr val="bg1"/>
                </a:solidFill>
              </a:rPr>
              <a:t>    “</a:t>
            </a:r>
            <a:r>
              <a:rPr lang="en-US" altLang="zh-CN" sz="2800" dirty="0">
                <a:solidFill>
                  <a:schemeClr val="bg1"/>
                </a:solidFill>
              </a:rPr>
              <a:t>order”: “</a:t>
            </a:r>
            <a:r>
              <a:rPr lang="en-US" altLang="zh-CN" sz="2800" dirty="0" err="1" smtClean="0">
                <a:solidFill>
                  <a:schemeClr val="bg1"/>
                </a:solidFill>
              </a:rPr>
              <a:t>desc</a:t>
            </a:r>
            <a:r>
              <a:rPr lang="en-US" altLang="zh-CN" sz="2800" dirty="0" smtClean="0">
                <a:solidFill>
                  <a:schemeClr val="bg1"/>
                </a:solidFill>
              </a:rPr>
              <a:t>||</a:t>
            </a:r>
            <a:r>
              <a:rPr lang="en-US" altLang="zh-CN" sz="2800" dirty="0" err="1" smtClean="0">
                <a:solidFill>
                  <a:schemeClr val="bg1"/>
                </a:solidFill>
              </a:rPr>
              <a:t>asc</a:t>
            </a:r>
            <a:r>
              <a:rPr lang="en-US" altLang="zh-CN" sz="2800" dirty="0" smtClean="0">
                <a:solidFill>
                  <a:schemeClr val="bg1"/>
                </a:solidFill>
              </a:rPr>
              <a:t>||disorder”,</a:t>
            </a:r>
          </a:p>
          <a:p>
            <a:r>
              <a:rPr lang="en-US" altLang="zh-CN" sz="2800" dirty="0">
                <a:solidFill>
                  <a:schemeClr val="bg1"/>
                </a:solidFill>
              </a:rPr>
              <a:t> </a:t>
            </a:r>
            <a:r>
              <a:rPr lang="en-US" altLang="zh-CN" sz="2800" dirty="0" smtClean="0">
                <a:solidFill>
                  <a:schemeClr val="bg1"/>
                </a:solidFill>
              </a:rPr>
              <a:t>     “expression”: “String”</a:t>
            </a:r>
            <a:endParaRPr lang="zh-CN" altLang="zh-CN" sz="2800" dirty="0">
              <a:solidFill>
                <a:schemeClr val="bg1"/>
              </a:solidFill>
            </a:endParaRPr>
          </a:p>
          <a:p>
            <a:r>
              <a:rPr lang="en-US" altLang="zh-CN" sz="2800" dirty="0" smtClean="0">
                <a:solidFill>
                  <a:schemeClr val="bg1"/>
                </a:solidFill>
              </a:rPr>
              <a:t>  },</a:t>
            </a:r>
            <a:endParaRPr lang="zh-CN" altLang="zh-CN" sz="2800" dirty="0">
              <a:solidFill>
                <a:schemeClr val="bg1"/>
              </a:solidFill>
            </a:endParaRPr>
          </a:p>
        </p:txBody>
      </p:sp>
      <p:sp>
        <p:nvSpPr>
          <p:cNvPr id="5" name="文本框 4"/>
          <p:cNvSpPr txBox="1"/>
          <p:nvPr/>
        </p:nvSpPr>
        <p:spPr>
          <a:xfrm>
            <a:off x="6198433" y="1490442"/>
            <a:ext cx="4953472" cy="4832092"/>
          </a:xfrm>
          <a:prstGeom prst="rect">
            <a:avLst/>
          </a:prstGeom>
          <a:noFill/>
        </p:spPr>
        <p:txBody>
          <a:bodyPr wrap="none" rtlCol="0">
            <a:spAutoFit/>
          </a:bodyPr>
          <a:lstStyle/>
          <a:p>
            <a:r>
              <a:rPr lang="en-US" altLang="zh-CN" sz="2800" dirty="0">
                <a:solidFill>
                  <a:schemeClr val="bg1"/>
                </a:solidFill>
              </a:rPr>
              <a:t> "</a:t>
            </a:r>
            <a:r>
              <a:rPr lang="en-US" altLang="zh-CN" sz="2800" dirty="0" err="1">
                <a:solidFill>
                  <a:schemeClr val="bg1"/>
                </a:solidFill>
              </a:rPr>
              <a:t>dataSourceList</a:t>
            </a:r>
            <a:r>
              <a:rPr lang="en-US" altLang="zh-CN" sz="2800" dirty="0">
                <a:solidFill>
                  <a:schemeClr val="bg1"/>
                </a:solidFill>
              </a:rPr>
              <a:t>": [ </a:t>
            </a:r>
            <a:endParaRPr lang="zh-CN" altLang="zh-CN" sz="2800" dirty="0">
              <a:solidFill>
                <a:schemeClr val="bg1"/>
              </a:solidFill>
            </a:endParaRPr>
          </a:p>
          <a:p>
            <a:r>
              <a:rPr lang="en-US" altLang="zh-CN" sz="2800" dirty="0">
                <a:solidFill>
                  <a:schemeClr val="bg1"/>
                </a:solidFill>
              </a:rPr>
              <a:t>        {</a:t>
            </a:r>
            <a:endParaRPr lang="zh-CN" altLang="zh-CN" sz="2800" dirty="0">
              <a:solidFill>
                <a:schemeClr val="bg1"/>
              </a:solidFill>
            </a:endParaRPr>
          </a:p>
          <a:p>
            <a:r>
              <a:rPr lang="en-US" altLang="zh-CN" sz="2800" dirty="0">
                <a:solidFill>
                  <a:schemeClr val="bg1"/>
                </a:solidFill>
              </a:rPr>
              <a:t>            "name": "</a:t>
            </a:r>
            <a:r>
              <a:rPr lang="en-US" altLang="zh-CN" sz="2800" dirty="0" smtClean="0">
                <a:solidFill>
                  <a:schemeClr val="bg1"/>
                </a:solidFill>
              </a:rPr>
              <a:t>s_sourcedata1",</a:t>
            </a:r>
            <a:endParaRPr lang="zh-CN" altLang="zh-CN" sz="2800" dirty="0">
              <a:solidFill>
                <a:schemeClr val="bg1"/>
              </a:solidFill>
            </a:endParaRPr>
          </a:p>
          <a:p>
            <a:r>
              <a:rPr lang="en-US" altLang="zh-CN" sz="2800" dirty="0">
                <a:solidFill>
                  <a:schemeClr val="bg1"/>
                </a:solidFill>
              </a:rPr>
              <a:t>            "frequency": 10</a:t>
            </a:r>
            <a:endParaRPr lang="zh-CN" altLang="zh-CN" sz="2800" dirty="0">
              <a:solidFill>
                <a:schemeClr val="bg1"/>
              </a:solidFill>
            </a:endParaRPr>
          </a:p>
          <a:p>
            <a:r>
              <a:rPr lang="en-US" altLang="zh-CN" sz="2800" dirty="0">
                <a:solidFill>
                  <a:schemeClr val="bg1"/>
                </a:solidFill>
              </a:rPr>
              <a:t>        },</a:t>
            </a:r>
            <a:endParaRPr lang="zh-CN" altLang="zh-CN" sz="2800" dirty="0">
              <a:solidFill>
                <a:schemeClr val="bg1"/>
              </a:solidFill>
            </a:endParaRPr>
          </a:p>
          <a:p>
            <a:r>
              <a:rPr lang="en-US" altLang="zh-CN" sz="2800" dirty="0" smtClean="0">
                <a:solidFill>
                  <a:schemeClr val="bg1"/>
                </a:solidFill>
              </a:rPr>
              <a:t>        {</a:t>
            </a:r>
            <a:endParaRPr lang="zh-CN" altLang="zh-CN" sz="2800" dirty="0">
              <a:solidFill>
                <a:schemeClr val="bg1"/>
              </a:solidFill>
            </a:endParaRPr>
          </a:p>
          <a:p>
            <a:r>
              <a:rPr lang="en-US" altLang="zh-CN" sz="2800" dirty="0">
                <a:solidFill>
                  <a:schemeClr val="bg1"/>
                </a:solidFill>
              </a:rPr>
              <a:t>            "name": "</a:t>
            </a:r>
            <a:r>
              <a:rPr lang="en-US" altLang="zh-CN" sz="2800" dirty="0" smtClean="0">
                <a:solidFill>
                  <a:schemeClr val="bg1"/>
                </a:solidFill>
              </a:rPr>
              <a:t>s_sourcedata2",</a:t>
            </a:r>
            <a:endParaRPr lang="zh-CN" altLang="zh-CN" sz="2800" dirty="0">
              <a:solidFill>
                <a:schemeClr val="bg1"/>
              </a:solidFill>
            </a:endParaRPr>
          </a:p>
          <a:p>
            <a:r>
              <a:rPr lang="en-US" altLang="zh-CN" sz="2800" dirty="0">
                <a:solidFill>
                  <a:schemeClr val="bg1"/>
                </a:solidFill>
              </a:rPr>
              <a:t>            "frequency": 10</a:t>
            </a:r>
            <a:endParaRPr lang="zh-CN" altLang="zh-CN" sz="2800" dirty="0">
              <a:solidFill>
                <a:schemeClr val="bg1"/>
              </a:solidFill>
            </a:endParaRPr>
          </a:p>
          <a:p>
            <a:r>
              <a:rPr lang="en-US" altLang="zh-CN" sz="2800" dirty="0">
                <a:solidFill>
                  <a:schemeClr val="bg1"/>
                </a:solidFill>
              </a:rPr>
              <a:t>        }</a:t>
            </a:r>
            <a:endParaRPr lang="zh-CN" altLang="zh-CN" sz="2800" dirty="0">
              <a:solidFill>
                <a:schemeClr val="bg1"/>
              </a:solidFill>
            </a:endParaRPr>
          </a:p>
          <a:p>
            <a:r>
              <a:rPr lang="en-US" altLang="zh-CN" sz="2800" dirty="0">
                <a:solidFill>
                  <a:schemeClr val="bg1"/>
                </a:solidFill>
              </a:rPr>
              <a:t>  ]</a:t>
            </a:r>
            <a:endParaRPr lang="zh-CN" altLang="zh-CN" sz="2800" dirty="0">
              <a:solidFill>
                <a:schemeClr val="bg1"/>
              </a:solidFill>
            </a:endParaRPr>
          </a:p>
          <a:p>
            <a:r>
              <a:rPr lang="en-US" altLang="zh-CN" sz="2800" dirty="0">
                <a:solidFill>
                  <a:schemeClr val="bg1"/>
                </a:solidFill>
              </a:rPr>
              <a:t>}</a:t>
            </a:r>
            <a:endParaRPr lang="zh-CN" altLang="en-US" sz="2800" dirty="0"/>
          </a:p>
        </p:txBody>
      </p:sp>
    </p:spTree>
    <p:extLst>
      <p:ext uri="{BB962C8B-B14F-4D97-AF65-F5344CB8AC3E}">
        <p14:creationId xmlns:p14="http://schemas.microsoft.com/office/powerpoint/2010/main" val="130175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504564" y="626017"/>
            <a:ext cx="3738880" cy="701040"/>
          </a:xfrm>
          <a:prstGeom prst="rect">
            <a:avLst/>
          </a:prstGeom>
          <a:noFill/>
        </p:spPr>
        <p:txBody>
          <a:bodyPr wrap="none" lIns="91440" tIns="45720" rIns="91440" bIns="45720">
            <a:spAutoFit/>
          </a:bodyPr>
          <a:lstStyle/>
          <a:p>
            <a:pPr algn="ct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技术</a:t>
            </a:r>
            <a:r>
              <a:rPr lang="zh-CN" altLang="en-US"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实施</a:t>
            </a:r>
            <a:r>
              <a:rPr lang="en-US" altLang="zh-CN"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a:t>
            </a:r>
            <a:r>
              <a:rPr lang="zh-CN" altLang="en-US"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前端</a:t>
            </a:r>
            <a:endParaRPr lang="zh-CN" altLang="en-US" sz="4000" b="0" cap="none" spc="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pic>
        <p:nvPicPr>
          <p:cNvPr id="2051" name="图片 1" descr="C:\Users\cao\Desktop\架构图.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4828" y="2612872"/>
            <a:ext cx="7715642" cy="268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504564" y="1327057"/>
            <a:ext cx="11236170" cy="584775"/>
          </a:xfrm>
          <a:prstGeom prst="rect">
            <a:avLst/>
          </a:prstGeom>
          <a:noFill/>
        </p:spPr>
        <p:txBody>
          <a:bodyPr wrap="square" rtlCol="0">
            <a:spAutoFit/>
          </a:bodyPr>
          <a:lstStyle/>
          <a:p>
            <a:pPr marL="457200" indent="-457200">
              <a:buFont typeface="Wingdings" panose="05000000000000000000" pitchFamily="2" charset="2"/>
              <a:buChar char="u"/>
            </a:pPr>
            <a:r>
              <a:rPr lang="zh-CN" altLang="en-US" sz="3200" dirty="0">
                <a:solidFill>
                  <a:schemeClr val="bg1"/>
                </a:solidFill>
                <a:latin typeface="黑体" panose="02010609060101010101" charset="-122"/>
                <a:ea typeface="黑体" panose="02010609060101010101" charset="-122"/>
              </a:rPr>
              <a:t>可视化</a:t>
            </a:r>
            <a:r>
              <a:rPr lang="zh-CN" altLang="en-US" sz="3200" dirty="0" smtClean="0">
                <a:solidFill>
                  <a:schemeClr val="bg1"/>
                </a:solidFill>
                <a:latin typeface="黑体" panose="02010609060101010101" charset="-122"/>
                <a:ea typeface="黑体" panose="02010609060101010101" charset="-122"/>
              </a:rPr>
              <a:t>模块</a:t>
            </a:r>
            <a:endParaRPr lang="en-US" altLang="zh-CN" sz="3200" dirty="0" smtClean="0">
              <a:solidFill>
                <a:schemeClr val="bg1"/>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504564" y="626017"/>
            <a:ext cx="3738880" cy="701040"/>
          </a:xfrm>
          <a:prstGeom prst="rect">
            <a:avLst/>
          </a:prstGeom>
          <a:noFill/>
        </p:spPr>
        <p:txBody>
          <a:bodyPr wrap="none" lIns="91440" tIns="45720" rIns="91440" bIns="45720">
            <a:spAutoFit/>
          </a:bodyPr>
          <a:lstStyle/>
          <a:p>
            <a:pPr algn="ct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技术</a:t>
            </a:r>
            <a:r>
              <a:rPr lang="zh-CN" altLang="en-US"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实施</a:t>
            </a:r>
            <a:r>
              <a:rPr lang="en-US" altLang="zh-CN"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a:t>
            </a: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后台</a:t>
            </a:r>
            <a:endParaRPr lang="zh-CN" altLang="en-US" sz="4000" b="0" cap="none" spc="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
        <p:nvSpPr>
          <p:cNvPr id="4" name="文本框 3"/>
          <p:cNvSpPr txBox="1"/>
          <p:nvPr/>
        </p:nvSpPr>
        <p:spPr>
          <a:xfrm>
            <a:off x="504564" y="1327057"/>
            <a:ext cx="11236170" cy="584775"/>
          </a:xfrm>
          <a:prstGeom prst="rect">
            <a:avLst/>
          </a:prstGeom>
          <a:noFill/>
        </p:spPr>
        <p:txBody>
          <a:bodyPr wrap="square" rtlCol="0">
            <a:spAutoFit/>
          </a:bodyPr>
          <a:lstStyle/>
          <a:p>
            <a:pPr marL="457200" indent="-457200">
              <a:buFont typeface="Wingdings" panose="05000000000000000000" pitchFamily="2" charset="2"/>
              <a:buChar char="u"/>
            </a:pPr>
            <a:r>
              <a:rPr lang="zh-CN" altLang="en-US" sz="3200" dirty="0" smtClean="0">
                <a:solidFill>
                  <a:schemeClr val="bg1"/>
                </a:solidFill>
                <a:latin typeface="黑体" panose="02010609060101010101" charset="-122"/>
                <a:ea typeface="黑体" panose="02010609060101010101" charset="-122"/>
              </a:rPr>
              <a:t>数据获取模块</a:t>
            </a:r>
            <a:endParaRPr lang="en-US" altLang="zh-CN" sz="3200" dirty="0" smtClean="0">
              <a:solidFill>
                <a:schemeClr val="bg1"/>
              </a:solidFill>
              <a:latin typeface="黑体" panose="02010609060101010101" charset="-122"/>
              <a:ea typeface="黑体" panose="02010609060101010101" charset="-122"/>
            </a:endParaRPr>
          </a:p>
        </p:txBody>
      </p:sp>
      <p:pic>
        <p:nvPicPr>
          <p:cNvPr id="3074" name="Picture 14" descr="数据获取"/>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794" y="2707313"/>
            <a:ext cx="7463710" cy="2786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空白</Template>
  <TotalTime>60</TotalTime>
  <Words>730</Words>
  <Application>Microsoft Office PowerPoint</Application>
  <PresentationFormat>宽屏</PresentationFormat>
  <Paragraphs>109</Paragraphs>
  <Slides>26</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 Unicode MS</vt:lpstr>
      <vt:lpstr>黑体</vt:lpstr>
      <vt:lpstr>宋体</vt:lpstr>
      <vt:lpstr>Arial</vt:lpstr>
      <vt:lpstr>Calibri</vt:lpstr>
      <vt:lpstr>Calibri Light</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sony</dc:creator>
  <cp:lastModifiedBy>曹雨婷</cp:lastModifiedBy>
  <cp:revision>82</cp:revision>
  <dcterms:created xsi:type="dcterms:W3CDTF">2016-11-18T06:07:00Z</dcterms:created>
  <dcterms:modified xsi:type="dcterms:W3CDTF">2017-01-10T09:46:10Z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