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Progress Report:</a:t>
            </a:r>
            <a:br>
              <a:rPr lang="en"/>
            </a:br>
            <a:r>
              <a:rPr lang="en"/>
              <a:t>C7FIT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09"/>
            <a:ext cx="8222100" cy="168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Rutger Farry</a:t>
            </a:r>
            <a:br>
              <a:rPr lang="en"/>
            </a:br>
            <a:r>
              <a:rPr lang="en"/>
              <a:t>Brandon Lee</a:t>
            </a:r>
            <a:br>
              <a:rPr lang="en"/>
            </a:br>
            <a:r>
              <a:rPr lang="en"/>
              <a:t>Michael Lee</a:t>
            </a:r>
            <a:br>
              <a:rPr lang="en"/>
            </a:br>
            <a:br>
              <a:rPr lang="en"/>
            </a:br>
            <a:r>
              <a:rPr lang="en"/>
              <a:t>3 December 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71900" y="738725"/>
            <a:ext cx="8711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Progress – Parsing Mindbody Data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XMLParser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Mindbody has no JSON API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Apple’s  XMLParser is best option for iOS</a:t>
            </a:r>
          </a:p>
        </p:txBody>
      </p:sp>
      <p:sp>
        <p:nvSpPr>
          <p:cNvPr id="128" name="Shape 128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Other options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Roll our own XML parser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libXML2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71900" y="738725"/>
            <a:ext cx="8711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Progress – Handling Touch Events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UIKit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UIKit provides buttons, sliders, etc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Different abstraction levels, but touch is only accessible in UIKit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71900" y="738725"/>
            <a:ext cx="8711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Progress – Managing Application State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Central Data Store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All views are built with dependency on the central store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Store is injected into views by application root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All views have access to same data</a:t>
            </a:r>
          </a:p>
        </p:txBody>
      </p:sp>
      <p:sp>
        <p:nvSpPr>
          <p:cNvPr id="141" name="Shape 141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Other options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MVC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MVVM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Attention areas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We need to start coding</a:t>
            </a:r>
          </a:p>
          <a:p>
            <a:pPr indent="-330200" lvl="0" marL="457200"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rPr lang="en" sz="1600"/>
              <a:t>Most of our time has been spent writing documents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Sponsors would like to see something tangible</a:t>
            </a:r>
          </a:p>
          <a:p>
            <a:pPr indent="-330200" lvl="0" marL="457200"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rPr lang="en" sz="1600"/>
              <a:t>Must begin implementing so we have time to encounter and solve issues</a:t>
            </a:r>
          </a:p>
        </p:txBody>
      </p:sp>
      <p:sp>
        <p:nvSpPr>
          <p:cNvPr id="148" name="Shape 148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No API access to Mindbody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Team currently doesn’t have access to the Mindbody API</a:t>
            </a:r>
          </a:p>
          <a:p>
            <a:pPr indent="-330200" lvl="0" marL="457200"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rPr lang="en" sz="1600"/>
              <a:t>This powers central functionality of the app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Schedule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58" name="Shape 158"/>
          <p:cNvSpPr/>
          <p:nvPr/>
        </p:nvSpPr>
        <p:spPr>
          <a:xfrm>
            <a:off x="340933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idx="4294967295" type="body"/>
          </p:nvPr>
        </p:nvSpPr>
        <p:spPr>
          <a:xfrm>
            <a:off x="340923" y="2336550"/>
            <a:ext cx="1455599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December 2016</a:t>
            </a:r>
          </a:p>
        </p:txBody>
      </p:sp>
      <p:grpSp>
        <p:nvGrpSpPr>
          <p:cNvPr id="160" name="Shape 160"/>
          <p:cNvGrpSpPr/>
          <p:nvPr/>
        </p:nvGrpSpPr>
        <p:grpSpPr>
          <a:xfrm>
            <a:off x="969269" y="1610215"/>
            <a:ext cx="198899" cy="593656"/>
            <a:chOff x="777446" y="1610215"/>
            <a:chExt cx="198899" cy="593656"/>
          </a:xfrm>
        </p:grpSpPr>
        <p:cxnSp>
          <p:nvCxnSpPr>
            <p:cNvPr id="161" name="Shape 161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2" name="Shape 162"/>
            <p:cNvSpPr/>
            <p:nvPr/>
          </p:nvSpPr>
          <p:spPr>
            <a:xfrm>
              <a:off x="777446" y="1610215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Shape 163"/>
          <p:cNvSpPr txBox="1"/>
          <p:nvPr>
            <p:ph idx="4294967295" type="body"/>
          </p:nvPr>
        </p:nvSpPr>
        <p:spPr>
          <a:xfrm>
            <a:off x="318375" y="385666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Begin laying out base architecture for app, work on components</a:t>
            </a:r>
          </a:p>
        </p:txBody>
      </p:sp>
      <p:sp>
        <p:nvSpPr>
          <p:cNvPr descr="Background pointer shape in timeline graphic" id="164" name="Shape 164"/>
          <p:cNvSpPr/>
          <p:nvPr/>
        </p:nvSpPr>
        <p:spPr>
          <a:xfrm>
            <a:off x="181705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>
            <p:ph idx="4294967295" type="body"/>
          </p:nvPr>
        </p:nvSpPr>
        <p:spPr>
          <a:xfrm>
            <a:off x="2126316" y="2336550"/>
            <a:ext cx="1315499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January 2017</a:t>
            </a:r>
          </a:p>
        </p:txBody>
      </p:sp>
      <p:grpSp>
        <p:nvGrpSpPr>
          <p:cNvPr id="166" name="Shape 166"/>
          <p:cNvGrpSpPr/>
          <p:nvPr/>
        </p:nvGrpSpPr>
        <p:grpSpPr>
          <a:xfrm>
            <a:off x="2684632" y="2938957"/>
            <a:ext cx="198899" cy="593655"/>
            <a:chOff x="2223534" y="2938957"/>
            <a:chExt cx="198899" cy="593655"/>
          </a:xfrm>
        </p:grpSpPr>
        <p:cxnSp>
          <p:nvCxnSpPr>
            <p:cNvPr id="167" name="Shape 167"/>
            <p:cNvCxnSpPr/>
            <p:nvPr/>
          </p:nvCxnSpPr>
          <p:spPr>
            <a:xfrm rot="10800000">
              <a:off x="2322996" y="2938957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8" name="Shape 168"/>
            <p:cNvSpPr/>
            <p:nvPr/>
          </p:nvSpPr>
          <p:spPr>
            <a:xfrm flipH="1" rot="10800000">
              <a:off x="2223534" y="3333713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Shape 169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Continue refining UI design, have some user-facing functions working</a:t>
            </a:r>
          </a:p>
        </p:txBody>
      </p:sp>
      <p:sp>
        <p:nvSpPr>
          <p:cNvPr descr="Background pointer shape in timeline graphic" id="170" name="Shape 170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>
            <p:ph idx="4294967295" type="body"/>
          </p:nvPr>
        </p:nvSpPr>
        <p:spPr>
          <a:xfrm>
            <a:off x="3767754" y="2336550"/>
            <a:ext cx="1315499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February 2017</a:t>
            </a:r>
          </a:p>
        </p:txBody>
      </p:sp>
      <p:grpSp>
        <p:nvGrpSpPr>
          <p:cNvPr id="172" name="Shape 172"/>
          <p:cNvGrpSpPr/>
          <p:nvPr/>
        </p:nvGrpSpPr>
        <p:grpSpPr>
          <a:xfrm>
            <a:off x="4319544" y="1610215"/>
            <a:ext cx="198899" cy="593656"/>
            <a:chOff x="3918083" y="1610215"/>
            <a:chExt cx="198899" cy="593656"/>
          </a:xfrm>
        </p:grpSpPr>
        <p:cxnSp>
          <p:nvCxnSpPr>
            <p:cNvPr id="173" name="Shape 173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4" name="Shape 174"/>
            <p:cNvSpPr/>
            <p:nvPr/>
          </p:nvSpPr>
          <p:spPr>
            <a:xfrm>
              <a:off x="3918083" y="1610215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Shape 175"/>
          <p:cNvSpPr txBox="1"/>
          <p:nvPr>
            <p:ph idx="4294967295" type="body"/>
          </p:nvPr>
        </p:nvSpPr>
        <p:spPr>
          <a:xfrm>
            <a:off x="3761294" y="940663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Deliver MVP</a:t>
            </a:r>
          </a:p>
        </p:txBody>
      </p:sp>
      <p:sp>
        <p:nvSpPr>
          <p:cNvPr descr="Background pointer shape in timeline graphic" id="176" name="Shape 176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>
            <p:ph idx="4294967295" type="body"/>
          </p:nvPr>
        </p:nvSpPr>
        <p:spPr>
          <a:xfrm>
            <a:off x="5346650" y="2336550"/>
            <a:ext cx="1455600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March – May 2017</a:t>
            </a:r>
          </a:p>
        </p:txBody>
      </p:sp>
      <p:grpSp>
        <p:nvGrpSpPr>
          <p:cNvPr id="178" name="Shape 178"/>
          <p:cNvGrpSpPr/>
          <p:nvPr/>
        </p:nvGrpSpPr>
        <p:grpSpPr>
          <a:xfrm>
            <a:off x="5973069" y="2938957"/>
            <a:ext cx="198899" cy="593655"/>
            <a:chOff x="5958946" y="2938957"/>
            <a:chExt cx="198899" cy="593655"/>
          </a:xfrm>
        </p:grpSpPr>
        <p:cxnSp>
          <p:nvCxnSpPr>
            <p:cNvPr id="179" name="Shape 179"/>
            <p:cNvCxnSpPr/>
            <p:nvPr/>
          </p:nvCxnSpPr>
          <p:spPr>
            <a:xfrm rot="10800000">
              <a:off x="6058408" y="2938957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0" name="Shape 180"/>
            <p:cNvSpPr/>
            <p:nvPr/>
          </p:nvSpPr>
          <p:spPr>
            <a:xfrm flipH="1" rot="10800000">
              <a:off x="5958946" y="3333713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1" name="Shape 181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Continue refining MVP and adding stretch goals</a:t>
            </a:r>
          </a:p>
        </p:txBody>
      </p:sp>
      <p:sp>
        <p:nvSpPr>
          <p:cNvPr descr="Background pointer shape in timeline graphic" id="182" name="Shape 182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>
            <p:ph idx="4294967295" type="body"/>
          </p:nvPr>
        </p:nvSpPr>
        <p:spPr>
          <a:xfrm>
            <a:off x="7111511" y="2336550"/>
            <a:ext cx="1315499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June</a:t>
            </a:r>
            <a:br>
              <a:rPr b="1" lang="en" sz="1600">
                <a:solidFill>
                  <a:schemeClr val="lt1"/>
                </a:solidFill>
              </a:rPr>
            </a:br>
            <a:r>
              <a:rPr b="1" lang="en" sz="1600">
                <a:solidFill>
                  <a:schemeClr val="lt1"/>
                </a:solidFill>
              </a:rPr>
              <a:t> 2017</a:t>
            </a:r>
          </a:p>
        </p:txBody>
      </p:sp>
      <p:grpSp>
        <p:nvGrpSpPr>
          <p:cNvPr id="184" name="Shape 184"/>
          <p:cNvGrpSpPr/>
          <p:nvPr/>
        </p:nvGrpSpPr>
        <p:grpSpPr>
          <a:xfrm>
            <a:off x="7669807" y="1610215"/>
            <a:ext cx="198899" cy="593656"/>
            <a:chOff x="3918083" y="1610215"/>
            <a:chExt cx="198899" cy="593656"/>
          </a:xfrm>
        </p:grpSpPr>
        <p:cxnSp>
          <p:nvCxnSpPr>
            <p:cNvPr id="185" name="Shape 185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6" name="Shape 186"/>
            <p:cNvSpPr/>
            <p:nvPr/>
          </p:nvSpPr>
          <p:spPr>
            <a:xfrm>
              <a:off x="3918083" y="1610215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Shape 187"/>
          <p:cNvSpPr txBox="1"/>
          <p:nvPr>
            <p:ph idx="4294967295" type="body"/>
          </p:nvPr>
        </p:nvSpPr>
        <p:spPr>
          <a:xfrm>
            <a:off x="6685978" y="385666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Deliver final app via App Store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Next steps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Write MVP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Should work for all core functionality, will have rough edges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???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Lorem ipsum dolor sit amet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Consectetur adipiscing elit, sed do eiusmod tempor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Profit</a:t>
            </a:r>
          </a:p>
          <a:p>
            <a:pPr lv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Deliver app to App Store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265500" y="1912650"/>
            <a:ext cx="4045199" cy="1318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Goals for next meeting</a:t>
            </a:r>
          </a:p>
        </p:txBody>
      </p:sp>
      <p:sp>
        <p:nvSpPr>
          <p:cNvPr id="199" name="Shape 19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Implement base architecture for app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Implement API, caching components</a:t>
            </a:r>
          </a:p>
          <a:p>
            <a:pPr indent="-228600" lvl="0" marL="457200">
              <a:spcBef>
                <a:spcPts val="0"/>
              </a:spcBef>
              <a:buNone/>
            </a:pPr>
            <a:r>
              <a:rPr lang="en"/>
              <a:t>Deliver MVP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265500" y="1912650"/>
            <a:ext cx="4045199" cy="1318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Expected delivery</a:t>
            </a:r>
          </a:p>
          <a:p>
            <a:pPr lvl="0">
              <a:spcBef>
                <a:spcPts val="0"/>
              </a:spcBef>
              <a:buNone/>
            </a:pPr>
            <a:r>
              <a:rPr lang="en" sz="1500"/>
              <a:t>June 2017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Recent progress</a:t>
            </a:r>
          </a:p>
          <a:p>
            <a:pPr indent="-323850" lvl="0" marL="457200">
              <a:spcBef>
                <a:spcPts val="0"/>
              </a:spcBef>
              <a:buSzPct val="100000"/>
              <a:buNone/>
            </a:pPr>
            <a:r>
              <a:rPr lang="en" sz="1500"/>
              <a:t>Created design mockups</a:t>
            </a:r>
          </a:p>
          <a:p>
            <a:pPr indent="-323850" lvl="0" marL="457200" rtl="0">
              <a:spcBef>
                <a:spcPts val="0"/>
              </a:spcBef>
              <a:buSzPct val="100000"/>
            </a:pPr>
            <a:r>
              <a:rPr lang="en" sz="1500"/>
              <a:t>Wrote Problem Statement, </a:t>
            </a:r>
            <a:br>
              <a:rPr lang="en" sz="1500"/>
            </a:br>
            <a:r>
              <a:rPr lang="en" sz="1500"/>
              <a:t>Requirements Document, </a:t>
            </a:r>
            <a:br>
              <a:rPr lang="en" sz="1500"/>
            </a:br>
            <a:r>
              <a:rPr lang="en" sz="1500"/>
              <a:t>Technology Review, </a:t>
            </a:r>
            <a:br>
              <a:rPr lang="en" sz="1500"/>
            </a:br>
            <a:r>
              <a:rPr lang="en" sz="1500"/>
              <a:t>Design Document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71900" y="738725"/>
            <a:ext cx="8711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Progress – Communicating with Mindbody API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NSURLSession</a:t>
            </a:r>
          </a:p>
          <a:p>
            <a:pPr indent="-330200" lvl="0" marL="457200"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rPr lang="en" sz="1600"/>
              <a:t>Establishes an API for downloading content from the internet.</a:t>
            </a:r>
          </a:p>
          <a:p>
            <a:pPr indent="-330200" lvl="0" marL="457200"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rPr lang="en" sz="1600"/>
              <a:t>Multiple delegate methods within this framework that allow for background downloads while the application is not running or suspended.</a:t>
            </a:r>
          </a:p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Other Options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SoapEngine</a:t>
            </a:r>
          </a:p>
          <a:p>
            <a:pPr indent="-330200" lvl="0" marL="457200"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rPr lang="en" sz="1600"/>
              <a:t>NSURLConnection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711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Progress – Development Language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Swift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Swift is a relatively new programming language developed by Apple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A general purpose, compiled programming language that utilizes the existing Objective C runtime.</a:t>
            </a:r>
          </a:p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Other Options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Objective C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React Native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71900" y="738725"/>
            <a:ext cx="8711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Progress – Responding to State Changes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NSNotifications and KVO</a:t>
            </a:r>
          </a:p>
          <a:p>
            <a:pPr indent="-228600" lvl="0" marL="457200" rtl="0">
              <a:spcBef>
                <a:spcPts val="0"/>
              </a:spcBef>
              <a:spcAft>
                <a:spcPts val="1200"/>
              </a:spcAft>
            </a:pPr>
            <a:r>
              <a:rPr lang="en"/>
              <a:t>NSNotificationCenter provides a mechanism for broadcasting information within a program. It’s essentially a notification dispatch table.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/>
              <a:t>Key-value observing is a mechanism that allows objects to be notified of changes to specified properties of other objects.</a:t>
            </a:r>
            <a:r>
              <a:rPr lang="en" sz="1600"/>
              <a:t> </a:t>
            </a:r>
          </a:p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Delegation</a:t>
            </a:r>
          </a:p>
          <a:p>
            <a:pPr indent="-2921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000"/>
              <a:t>Delegation is a simple and powerful pattern in which one object in a program acts on behalf of, or in coordination with, another object.</a:t>
            </a:r>
          </a:p>
          <a:p>
            <a:pPr indent="-2921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000"/>
              <a:t>The delegating object keeps a reference to the other object—the delegate—and at the appropriate time sends a message to it.</a:t>
            </a:r>
          </a:p>
          <a:p>
            <a:pPr indent="-2921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000"/>
              <a:t>The message informs the delegate of an event that the delegating object is about to handle or has just handled.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Progress – Choosing an IDE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XCode</a:t>
            </a:r>
          </a:p>
          <a:p>
            <a:pPr indent="-330200" lvl="0" marL="457200"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rPr lang="en" sz="1600"/>
              <a:t>Native iOS IDE created and supported by Apple.</a:t>
            </a:r>
          </a:p>
          <a:p>
            <a:pPr indent="-330200" lvl="0" marL="457200"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rPr lang="en" sz="1600"/>
              <a:t>Has all of the tools we need: iOS simulator for local debugger, Interface builders for prototyping, and the standard text editor</a:t>
            </a:r>
          </a:p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52380"/>
              <a:buNone/>
            </a:pPr>
            <a:r>
              <a:rPr b="1" lang="en" sz="2100">
                <a:solidFill>
                  <a:schemeClr val="dk1"/>
                </a:solidFill>
              </a:rPr>
              <a:t>Other Options</a:t>
            </a:r>
          </a:p>
          <a:p>
            <a:pPr indent="-330200" lvl="0" marL="457200"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rPr lang="en" sz="1600"/>
              <a:t>Our other options of Nuclide and AppCode don’t have the same development tools that XCode has, nor the native support that XCode has.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71900" y="738725"/>
            <a:ext cx="8711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Progress – Storing User Data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CoreData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CoreData is one of the native ways to store information, and it eliminates the need for a remote database.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Core data stores its information in objects rather than the traditional table SQL database.</a:t>
            </a:r>
          </a:p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Other Options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Our other options NSUserDefaults, SQLite, or PropertyLists were not powerful enough for what we wanted to do in this situation.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71900" y="738725"/>
            <a:ext cx="8711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Progress – Developing User Interface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Code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Developing our user interface with code gives us the ability to create custom menus and functionality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We have added flexibility and increased performance</a:t>
            </a:r>
          </a:p>
        </p:txBody>
      </p:sp>
      <p:sp>
        <p:nvSpPr>
          <p:cNvPr id="121" name="Shape 121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100">
                <a:solidFill>
                  <a:schemeClr val="dk1"/>
                </a:solidFill>
              </a:rPr>
              <a:t>Other Options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Storyboards and Xibs are both limited to the templates provided by Apple, and won’t work for the dynamic UI features we want to implement.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