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e1163ee22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e1163ee22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Tyler: Show them around the app, this is all you until future developments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16b7b0cf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16b7b0cf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everyone know that the loging screen (not in presentation) looks very much the same.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e1163ee2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e1163ee2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nothing here because this is a brand new user. Let’s add a password by clicking the little green button.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e1163ee2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e1163ee2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adding a password yaaaaay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e1163ee2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e1163ee2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what the user screen will look like once many passwords have been added to the database. </a:t>
            </a:r>
            <a:r>
              <a:rPr lang="en">
                <a:solidFill>
                  <a:schemeClr val="dk1"/>
                </a:solidFill>
              </a:rPr>
              <a:t>Explain that clicking on a card decrypts and copies the password to the clipboard.</a:t>
            </a:r>
            <a:br>
              <a:rPr lang="en">
                <a:solidFill>
                  <a:schemeClr val="dk1"/>
                </a:solidFill>
              </a:rPr>
            </a:br>
            <a:r>
              <a:rPr lang="en"/>
              <a:t>Let’s modify one of them by clicking the little gear icon.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e1163ee2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e1163ee2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can change the password associated with this account. Let’s take a look at the other features of the app.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e1163ee2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e1163ee2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app navigation, password page, settings page and logout button.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e1163ee22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e1163ee22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page stuff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d8b98a88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d8b98a88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&amp; Tyler: This one is pretty much reading off the slide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f2a07c7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f2a07c7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16b7b0c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16b7b0c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Matt: Break down each bullet point and explain why each one is necessary.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16b7b0cf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16b7b0cf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Tyler: Talk about cool things that Flutter and Firebase offered to the project: </a:t>
            </a:r>
            <a:br>
              <a:rPr lang="en"/>
            </a:br>
            <a:r>
              <a:rPr lang="en"/>
              <a:t>Web + Many OS</a:t>
            </a:r>
            <a:br>
              <a:rPr lang="en"/>
            </a:br>
            <a:r>
              <a:rPr lang="en"/>
              <a:t>Firebase is encrypted at rest -&gt; multi layered encryption scheme</a:t>
            </a:r>
            <a:br>
              <a:rPr lang="en"/>
            </a:br>
            <a:r>
              <a:rPr lang="en"/>
              <a:t>UI+Backend in one package</a:t>
            </a:r>
            <a:br>
              <a:rPr lang="en"/>
            </a:br>
            <a:r>
              <a:rPr lang="en"/>
              <a:t>Libraries+DB -&gt; end goal</a:t>
            </a:r>
            <a:br>
              <a:rPr lang="en"/>
            </a:br>
            <a:r>
              <a:rPr lang="en"/>
              <a:t>OAuth+Crypto Libs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d8b98a88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d8b98a88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Matt: CEDAR graduate students offered insight at every stage of development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16b7b0cf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16b7b0cf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Matt: Don’t go too ham explaining why each of these is important, but instead pitch it as each one being a layer in the greater security decisions.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f11bdda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f11bdda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Matt: Keep rambling</a:t>
            </a:r>
            <a:br>
              <a:rPr lang="en"/>
            </a:br>
            <a:r>
              <a:rPr lang="en"/>
              <a:t>Zero knowledge architecture -&gt; we don’t know anything about user data because it’s encrypted before it ever gets to cloud database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e46e9c0c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e46e9c0c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Tyler: Make our original idea sound like the most secure thing ever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16b7b0cf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16b7b0cf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Matt &amp; Tyler complain politely about how shit this process ended up being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e46e9c0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e46e9c0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Matt: Explain how the present features still keep user data safe.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Manager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COSC Senior Design Project</a:t>
            </a:r>
            <a:br>
              <a:rPr lang="en"/>
            </a:br>
            <a:br>
              <a:rPr lang="en"/>
            </a:br>
            <a:r>
              <a:rPr lang="en" sz="1400"/>
              <a:t>Matthew Bare and Tyler O’Dowd</a:t>
            </a:r>
            <a:endParaRPr sz="14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538" y="1143250"/>
            <a:ext cx="6876936" cy="343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Creation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812" y="1152475"/>
            <a:ext cx="685438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Newly Made User Screen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575" y="1152475"/>
            <a:ext cx="68508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Passwords to Database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387" y="1152475"/>
            <a:ext cx="68292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Showing Stored Passwords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588" y="1152475"/>
            <a:ext cx="685082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a Stored Password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225" y="1152475"/>
            <a:ext cx="684354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Navigation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525" y="1152475"/>
            <a:ext cx="686894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Settings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00" y="1152475"/>
            <a:ext cx="68400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Revisions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655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73"/>
              <a:buChar char="●"/>
            </a:pPr>
            <a:r>
              <a:rPr lang="en" sz="2172"/>
              <a:t>Localize the user’s database for heightened security</a:t>
            </a:r>
            <a:endParaRPr sz="2172"/>
          </a:p>
          <a:p>
            <a:pPr indent="-36655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73"/>
              <a:buChar char="●"/>
            </a:pPr>
            <a:r>
              <a:rPr lang="en" sz="2172"/>
              <a:t>Create </a:t>
            </a:r>
            <a:r>
              <a:rPr lang="en" sz="2172"/>
              <a:t>seamless</a:t>
            </a:r>
            <a:r>
              <a:rPr lang="en" sz="2172"/>
              <a:t> syncing between networked device databases</a:t>
            </a:r>
            <a:endParaRPr sz="2172"/>
          </a:p>
          <a:p>
            <a:pPr indent="-36655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73"/>
              <a:buChar char="○"/>
            </a:pPr>
            <a:r>
              <a:rPr lang="en" sz="2172"/>
              <a:t>Then removing the 3rd party Database</a:t>
            </a:r>
            <a:endParaRPr sz="2172"/>
          </a:p>
          <a:p>
            <a:pPr indent="-36655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73"/>
              <a:buChar char="●"/>
            </a:pPr>
            <a:r>
              <a:rPr lang="en" sz="2172"/>
              <a:t>Implement multiple DMZ options</a:t>
            </a:r>
            <a:endParaRPr sz="2172"/>
          </a:p>
          <a:p>
            <a:pPr indent="-36655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73"/>
              <a:buChar char="○"/>
            </a:pPr>
            <a:r>
              <a:rPr lang="en" sz="2172"/>
              <a:t>Reducing reliance on 3rd party authentication services</a:t>
            </a:r>
            <a:endParaRPr sz="2172"/>
          </a:p>
          <a:p>
            <a:pPr indent="-36655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73"/>
              <a:buChar char="●"/>
            </a:pPr>
            <a:r>
              <a:rPr lang="en" sz="2172"/>
              <a:t>Strong password suggestions</a:t>
            </a:r>
            <a:endParaRPr sz="2172"/>
          </a:p>
          <a:p>
            <a:pPr indent="-36655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73"/>
              <a:buChar char="●"/>
            </a:pPr>
            <a:r>
              <a:rPr lang="en" sz="2172"/>
              <a:t>Expiring authentication</a:t>
            </a:r>
            <a:endParaRPr sz="2172"/>
          </a:p>
          <a:p>
            <a:pPr indent="-36655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73"/>
              <a:buChar char="●"/>
            </a:pPr>
            <a:r>
              <a:rPr lang="en" sz="2172"/>
              <a:t>Remote configuration </a:t>
            </a:r>
            <a:endParaRPr sz="2172"/>
          </a:p>
          <a:p>
            <a:pPr indent="-36655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73"/>
              <a:buChar char="●"/>
            </a:pPr>
            <a:r>
              <a:rPr lang="en" sz="2172"/>
              <a:t>Multi-factor authentication</a:t>
            </a:r>
            <a:endParaRPr sz="2172"/>
          </a:p>
          <a:p>
            <a:pPr indent="-36655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73"/>
              <a:buChar char="●"/>
            </a:pPr>
            <a:r>
              <a:rPr lang="en" sz="2172"/>
              <a:t>Biometrics</a:t>
            </a:r>
            <a:endParaRPr sz="217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72"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Fin.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Thanks for listening!</a:t>
            </a:r>
            <a:endParaRPr sz="2000"/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Password Management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05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050"/>
              <a:t>Modern </a:t>
            </a:r>
            <a:r>
              <a:rPr lang="en" sz="7050"/>
              <a:t>problems</a:t>
            </a:r>
            <a:r>
              <a:rPr lang="en" sz="7050"/>
              <a:t> require modern solutions</a:t>
            </a:r>
            <a:br>
              <a:rPr lang="en" sz="7050"/>
            </a:br>
            <a:endParaRPr sz="7050"/>
          </a:p>
          <a:p>
            <a:pPr indent="-3405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050"/>
              <a:t>Accessible from any device</a:t>
            </a:r>
            <a:br>
              <a:rPr lang="en" sz="7050"/>
            </a:br>
            <a:endParaRPr sz="7050"/>
          </a:p>
          <a:p>
            <a:pPr indent="-3405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050"/>
              <a:t>Accessible anywhere that has an internet connection</a:t>
            </a:r>
            <a:br>
              <a:rPr lang="en" sz="7050"/>
            </a:br>
            <a:endParaRPr sz="7050"/>
          </a:p>
          <a:p>
            <a:pPr indent="-3405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050"/>
              <a:t>Stored </a:t>
            </a:r>
            <a:r>
              <a:rPr lang="en" sz="7050"/>
              <a:t>securely</a:t>
            </a:r>
            <a:br>
              <a:rPr lang="en" sz="7050"/>
            </a:br>
            <a:endParaRPr sz="7050"/>
          </a:p>
          <a:p>
            <a:pPr indent="-3405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050"/>
              <a:t>Retrieved </a:t>
            </a:r>
            <a:r>
              <a:rPr lang="en" sz="7050"/>
              <a:t>securely</a:t>
            </a:r>
            <a:br>
              <a:rPr lang="en" sz="7050"/>
            </a:br>
            <a:endParaRPr sz="7050"/>
          </a:p>
          <a:p>
            <a:pPr indent="-3405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050"/>
              <a:t>Robust encryption</a:t>
            </a:r>
            <a:endParaRPr sz="705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Picking the right tools for the job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Tech Stack: </a:t>
            </a:r>
            <a:r>
              <a:rPr lang="en" sz="2100"/>
              <a:t>Flutter + Firebase</a:t>
            </a:r>
            <a:endParaRPr sz="2100"/>
          </a:p>
          <a:p>
            <a:pPr indent="-336550" lvl="1" marL="914400" rtl="0" algn="l">
              <a:spcBef>
                <a:spcPts val="12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Multiplatform</a:t>
            </a:r>
            <a:r>
              <a:rPr lang="en" sz="1700"/>
              <a:t>*</a:t>
            </a:r>
            <a:br>
              <a:rPr lang="en" sz="1700"/>
            </a:b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Front and back end in a single language</a:t>
            </a:r>
            <a:br>
              <a:rPr lang="en" sz="1700"/>
            </a:b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Robust security options out of the box</a:t>
            </a:r>
            <a:br>
              <a:rPr lang="en" sz="1700"/>
            </a:b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Google properties play well together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663" y="2465875"/>
            <a:ext cx="1183475" cy="146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c/cf/Firebase_icon.svg/2048px-Firebase_icon.svg.png"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1100" y="445025"/>
            <a:ext cx="1781199" cy="17811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Utilizing available resources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Sought out guidance and advice from graduate student mentors at the Cybersecurity Education and Research Center (CEDAR)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3279377" y="2106425"/>
            <a:ext cx="2805300" cy="233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clockwise-software.github.io/_images/logo.png"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085" y="2131597"/>
            <a:ext cx="2551926" cy="22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Considerations Made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6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75"/>
              <a:buChar char="●"/>
            </a:pPr>
            <a:r>
              <a:rPr lang="en" sz="1875"/>
              <a:t>Defense in Depth: Keep User Data Safe With Multiple Security Layers</a:t>
            </a:r>
            <a:endParaRPr sz="1875"/>
          </a:p>
          <a:p>
            <a:pPr indent="-3476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75"/>
              <a:buChar char="○"/>
            </a:pPr>
            <a:r>
              <a:rPr lang="en" sz="1875"/>
              <a:t>Encryption</a:t>
            </a:r>
            <a:endParaRPr sz="1875"/>
          </a:p>
          <a:p>
            <a:pPr indent="-34766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75"/>
              <a:buChar char="■"/>
            </a:pPr>
            <a:r>
              <a:rPr lang="en" sz="1875"/>
              <a:t>Password data encrypted/decrypted locally </a:t>
            </a:r>
            <a:endParaRPr sz="1875"/>
          </a:p>
          <a:p>
            <a:pPr indent="-347662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75"/>
              <a:buChar char="●"/>
            </a:pPr>
            <a:r>
              <a:rPr lang="en" sz="1875"/>
              <a:t>Keys generated dynamically</a:t>
            </a:r>
            <a:endParaRPr sz="1875"/>
          </a:p>
          <a:p>
            <a:pPr indent="-34766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75"/>
              <a:buChar char="■"/>
            </a:pPr>
            <a:r>
              <a:rPr lang="en" sz="1875"/>
              <a:t>Communication with Firebase encrypted via HTTPS</a:t>
            </a:r>
            <a:endParaRPr sz="1875"/>
          </a:p>
          <a:p>
            <a:pPr indent="-34766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75"/>
              <a:buChar char="■"/>
            </a:pPr>
            <a:r>
              <a:rPr lang="en" sz="1875"/>
              <a:t>Firebase database encrypted at rest</a:t>
            </a:r>
            <a:endParaRPr sz="1875"/>
          </a:p>
          <a:p>
            <a:pPr indent="-3476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75"/>
              <a:buChar char="○"/>
            </a:pPr>
            <a:r>
              <a:rPr lang="en" sz="1875"/>
              <a:t>Authentication</a:t>
            </a:r>
            <a:endParaRPr sz="1875"/>
          </a:p>
          <a:p>
            <a:pPr indent="-34766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75"/>
              <a:buChar char="■"/>
            </a:pPr>
            <a:r>
              <a:rPr lang="en" sz="1875"/>
              <a:t>OAuth 2.0 Tokens</a:t>
            </a:r>
            <a:endParaRPr sz="1875"/>
          </a:p>
          <a:p>
            <a:pPr indent="-34766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75"/>
              <a:buChar char="■"/>
            </a:pPr>
            <a:r>
              <a:rPr lang="en" sz="1875"/>
              <a:t>Dynamically generated keys act as secondary authentication</a:t>
            </a:r>
            <a:endParaRPr sz="1875"/>
          </a:p>
          <a:p>
            <a:pPr indent="-3476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75"/>
              <a:buChar char="○"/>
            </a:pPr>
            <a:r>
              <a:rPr lang="en" sz="1875"/>
              <a:t>Database Management</a:t>
            </a:r>
            <a:endParaRPr sz="1875"/>
          </a:p>
          <a:p>
            <a:pPr indent="-34766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75"/>
              <a:buChar char="■"/>
            </a:pPr>
            <a:r>
              <a:rPr lang="en" sz="1875"/>
              <a:t>Prepared statements</a:t>
            </a:r>
            <a:endParaRPr sz="1875"/>
          </a:p>
          <a:p>
            <a:pPr indent="-34766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75"/>
              <a:buChar char="■"/>
            </a:pPr>
            <a:r>
              <a:rPr lang="en" sz="1875"/>
              <a:t>Firebase input sanitization</a:t>
            </a:r>
            <a:endParaRPr sz="187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750"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Security Considerations Made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Principle of least Privilege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Standard users are only </a:t>
            </a:r>
            <a:r>
              <a:rPr lang="en" sz="1600"/>
              <a:t>allowed</a:t>
            </a:r>
            <a:r>
              <a:rPr lang="en" sz="1600"/>
              <a:t> to view and modify their own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Higher privileges granted for administrators</a:t>
            </a:r>
            <a:br>
              <a:rPr lang="en" sz="1600"/>
            </a:b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Passwords are never displayed in plain text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Zero knowledge </a:t>
            </a:r>
            <a:r>
              <a:rPr lang="en" sz="2000"/>
              <a:t>architecture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Full database is never decrypted, only individual entries</a:t>
            </a:r>
            <a:endParaRPr sz="2000"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planned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Mobile, desktop, and</a:t>
            </a:r>
            <a:br>
              <a:rPr lang="en"/>
            </a:br>
            <a:r>
              <a:rPr lang="en"/>
              <a:t>w</a:t>
            </a:r>
            <a:r>
              <a:rPr lang="en"/>
              <a:t>eb app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database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 syncing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Git-like revisions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DMZ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900" y="1213265"/>
            <a:ext cx="5801500" cy="335561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Pitfalls: We had a lot of them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5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99"/>
              <a:buChar char="●"/>
            </a:pPr>
            <a:r>
              <a:rPr lang="en" sz="1998"/>
              <a:t>Flutter is a comparatively new framework with sparse documentation</a:t>
            </a:r>
            <a:br>
              <a:rPr lang="en" sz="1998"/>
            </a:br>
            <a:endParaRPr sz="1998"/>
          </a:p>
          <a:p>
            <a:pPr indent="-3555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99"/>
              <a:buChar char="●"/>
            </a:pPr>
            <a:r>
              <a:rPr lang="en" sz="1998"/>
              <a:t>Cryptography </a:t>
            </a:r>
            <a:r>
              <a:rPr lang="en" sz="1998"/>
              <a:t>and encryption packages aren’t independently audited</a:t>
            </a:r>
            <a:br>
              <a:rPr lang="en" sz="1998"/>
            </a:br>
            <a:endParaRPr sz="1998"/>
          </a:p>
          <a:p>
            <a:pPr indent="-3555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99"/>
              <a:buChar char="●"/>
            </a:pPr>
            <a:r>
              <a:rPr lang="en" sz="1998"/>
              <a:t>Google properties update frequently, often breaking things</a:t>
            </a:r>
            <a:br>
              <a:rPr lang="en" sz="1998"/>
            </a:br>
            <a:endParaRPr sz="1998"/>
          </a:p>
          <a:p>
            <a:pPr indent="-3555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99"/>
              <a:buChar char="●"/>
            </a:pPr>
            <a:r>
              <a:rPr lang="en" sz="1998"/>
              <a:t>Losing group members led to a reduced project scope</a:t>
            </a:r>
            <a:br>
              <a:rPr lang="en" sz="1998"/>
            </a:br>
            <a:endParaRPr sz="1998"/>
          </a:p>
          <a:p>
            <a:pPr indent="-3555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99"/>
              <a:buChar char="●"/>
            </a:pPr>
            <a:r>
              <a:rPr lang="en" sz="1998"/>
              <a:t>“It works on my machine”</a:t>
            </a:r>
            <a:br>
              <a:rPr lang="en" sz="1998"/>
            </a:br>
            <a:endParaRPr sz="1998"/>
          </a:p>
          <a:p>
            <a:pPr indent="-3555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99"/>
              <a:buChar char="●"/>
            </a:pPr>
            <a:r>
              <a:rPr lang="en" sz="1998"/>
              <a:t>Deprecation</a:t>
            </a:r>
            <a:r>
              <a:rPr lang="en" sz="1998"/>
              <a:t> of Firebase desktop OS APIs</a:t>
            </a:r>
            <a:endParaRPr sz="1998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29"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made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Web and IOS/Android* app</a:t>
            </a:r>
            <a:br>
              <a:rPr lang="en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Cloud database</a:t>
            </a:r>
            <a:br>
              <a:rPr lang="en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End to end security via HTTPS</a:t>
            </a:r>
            <a:br>
              <a:rPr lang="en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Multi-layered encryption </a:t>
            </a:r>
            <a:br>
              <a:rPr lang="en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Simple, easy to use interface</a:t>
            </a:r>
            <a:endParaRPr sz="19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200" y="1152475"/>
            <a:ext cx="4183098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