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6858000" cy="9144000"/>
  <p:embeddedFontLst>
    <p:embeddedFont>
      <p:font typeface="Century Schoolbook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4" roundtripDataSignature="AMtx7miVYNMcZO65YzXRPz7RCh4Cx+op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Schoolbook-bold.fntdata"/><Relationship Id="rId50" Type="http://schemas.openxmlformats.org/officeDocument/2006/relationships/font" Target="fonts/CenturySchoolbook-regular.fntdata"/><Relationship Id="rId53" Type="http://schemas.openxmlformats.org/officeDocument/2006/relationships/font" Target="fonts/CenturySchoolbook-boldItalic.fntdata"/><Relationship Id="rId52" Type="http://schemas.openxmlformats.org/officeDocument/2006/relationships/font" Target="fonts/CenturySchoolbook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e031385fc_1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e031385f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e031385fc_1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ce031385f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eda10e66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eda10e6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eda10e66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eda10e6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eda10e66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eda10e6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eda10e66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eda10e6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e2bde05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e2bde05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discussing the truncate option, mention that it is because the data needs to be a power of  2</a:t>
            </a:r>
            <a:r>
              <a:rPr baseline="30000" lang="en-US"/>
              <a:t>n</a:t>
            </a:r>
            <a:r>
              <a:rPr lang="en-US"/>
              <a:t> length. If not clicked, will pad to the next power instead of truncate.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e2bde05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e2bde05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e2bde05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e2bde05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e2bde05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e2bde05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e031385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e031385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e031385f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ce031385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eda10e66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6eda10e66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e2bde05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e2bde05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muddy data that does not turn out super nice from above.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eda10e66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eda10e6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031385fc_1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031385fc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e031385f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g2ce031385fc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ce031385fc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g2ce031385fc_1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e031385f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g2ce031385fc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e031385f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g2ce031385fc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e031385f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g2ce031385fc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e031385fc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ce031385f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e031385f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2ce031385fc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e031385fc_1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e031385f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ce031385f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g2ce031385fc_1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ce031385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g2ce031385f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e031385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Need to fix the 1/4</a:t>
            </a:r>
            <a:endParaRPr/>
          </a:p>
        </p:txBody>
      </p:sp>
      <p:sp>
        <p:nvSpPr>
          <p:cNvPr id="418" name="Google Shape;418;g2ce031385fc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ce031385f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g2ce031385fc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eda10e66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eda10e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3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2bde05f9_0_43"/>
          <p:cNvSpPr txBox="1"/>
          <p:nvPr>
            <p:ph type="ctrTitle"/>
          </p:nvPr>
        </p:nvSpPr>
        <p:spPr>
          <a:xfrm>
            <a:off x="1261872" y="758952"/>
            <a:ext cx="94185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9" name="Google Shape;79;g26e2bde05f9_0_43"/>
          <p:cNvSpPr txBox="1"/>
          <p:nvPr>
            <p:ph idx="1" type="subTitle"/>
          </p:nvPr>
        </p:nvSpPr>
        <p:spPr>
          <a:xfrm>
            <a:off x="1261872" y="4800600"/>
            <a:ext cx="94185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 sz="2300">
                <a:solidFill>
                  <a:srgbClr val="BFBFB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g26e2bde05f9_0_43"/>
          <p:cNvSpPr txBox="1"/>
          <p:nvPr>
            <p:ph idx="10" type="dt"/>
          </p:nvPr>
        </p:nvSpPr>
        <p:spPr>
          <a:xfrm rot="-5400000">
            <a:off x="10797679" y="998699"/>
            <a:ext cx="190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7F7F7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1" name="Google Shape;81;g26e2bde05f9_0_43"/>
          <p:cNvSpPr txBox="1"/>
          <p:nvPr>
            <p:ph idx="11" type="ftr"/>
          </p:nvPr>
        </p:nvSpPr>
        <p:spPr>
          <a:xfrm rot="-5400000">
            <a:off x="9959479" y="4046700"/>
            <a:ext cx="358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A5A5A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2" name="Google Shape;82;g26e2bde05f9_0_4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g26e2bde05f9_0_4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33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33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33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8" name="Google Shape;38;p3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3" name="Google Shape;53;p36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3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7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3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3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386840" y="493776"/>
            <a:ext cx="9418320" cy="2404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Walsh-Hadamard Transform Calculator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261872" y="2898648"/>
            <a:ext cx="9418320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 strike="noStrike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300" u="none" strike="noStrike">
                <a:solidFill>
                  <a:srgbClr val="FFFFFF"/>
                </a:solidFill>
              </a:rPr>
              <a:t>A SENIOR DESIGN PROJECT BY:</a:t>
            </a:r>
            <a:endParaRPr b="0" sz="2700"/>
          </a:p>
          <a:p>
            <a:pPr indent="0" lvl="0" marL="0" rt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 sz="2300" u="none" strike="noStrike">
                <a:solidFill>
                  <a:srgbClr val="FFFFFF"/>
                </a:solidFill>
              </a:rPr>
              <a:t>DERIK GARCIA</a:t>
            </a:r>
            <a:endParaRPr b="0" sz="2700"/>
          </a:p>
          <a:p>
            <a:pPr indent="0" lvl="0" marL="0" rt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 sz="2300" u="none" strike="noStrike">
                <a:solidFill>
                  <a:srgbClr val="FFFFFF"/>
                </a:solidFill>
              </a:rPr>
              <a:t>CHET RUSSELL</a:t>
            </a:r>
            <a:endParaRPr b="0" sz="2700"/>
          </a:p>
          <a:p>
            <a:pPr indent="0" lvl="0" marL="0" rt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 sz="2300" u="none" strike="noStrike">
                <a:solidFill>
                  <a:srgbClr val="FFFFFF"/>
                </a:solidFill>
              </a:rPr>
              <a:t>KAIN RANDALL</a:t>
            </a:r>
            <a:endParaRPr b="0" sz="2700"/>
          </a:p>
          <a:p>
            <a:pPr indent="0" lvl="0" marL="0" rt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 sz="2300" u="none" strike="noStrike">
                <a:solidFill>
                  <a:srgbClr val="FFFFFF"/>
                </a:solidFill>
              </a:rPr>
              <a:t>FINN TOMASULA-MARTIN</a:t>
            </a:r>
            <a:endParaRPr b="0" sz="2700"/>
          </a:p>
          <a:p>
            <a:pPr indent="0" lvl="0" marL="0" rt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0" i="0" lang="en-US" sz="2300" u="none" strike="noStrike">
                <a:solidFill>
                  <a:srgbClr val="FFFFFF"/>
                </a:solidFill>
              </a:rPr>
              <a:t>CALVIN VANW</a:t>
            </a:r>
            <a:r>
              <a:rPr lang="en-US" sz="2300">
                <a:solidFill>
                  <a:srgbClr val="FFFFFF"/>
                </a:solidFill>
              </a:rPr>
              <a:t>O</a:t>
            </a:r>
            <a:r>
              <a:rPr b="0" i="0" lang="en-US" sz="2300" u="none" strike="noStrike">
                <a:solidFill>
                  <a:srgbClr val="FFFFFF"/>
                </a:solidFill>
              </a:rPr>
              <a:t>RMER</a:t>
            </a:r>
            <a:endParaRPr b="0" sz="2700"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e031385fc_1_84"/>
          <p:cNvSpPr txBox="1"/>
          <p:nvPr>
            <p:ph type="title"/>
          </p:nvPr>
        </p:nvSpPr>
        <p:spPr>
          <a:xfrm>
            <a:off x="1261875" y="365750"/>
            <a:ext cx="9692700" cy="87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The Technology Stack</a:t>
            </a:r>
            <a:endParaRPr sz="5500"/>
          </a:p>
        </p:txBody>
      </p:sp>
      <p:sp>
        <p:nvSpPr>
          <p:cNvPr id="151" name="Google Shape;151;g2ce031385fc_1_8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2ce031385fc_1_84"/>
          <p:cNvPicPr preferRelativeResize="0"/>
          <p:nvPr/>
        </p:nvPicPr>
        <p:blipFill rotWithShape="1">
          <a:blip r:embed="rId3">
            <a:alphaModFix/>
          </a:blip>
          <a:srcRect b="25666" l="43426" r="37752" t="38329"/>
          <a:stretch/>
        </p:blipFill>
        <p:spPr>
          <a:xfrm>
            <a:off x="951101" y="1458100"/>
            <a:ext cx="2439024" cy="250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ce031385fc_1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125" y="1364185"/>
            <a:ext cx="2688350" cy="26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ce031385fc_1_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275" y="1458088"/>
            <a:ext cx="2290925" cy="22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ce031385fc_1_84"/>
          <p:cNvSpPr txBox="1"/>
          <p:nvPr/>
        </p:nvSpPr>
        <p:spPr>
          <a:xfrm>
            <a:off x="951113" y="4052525"/>
            <a:ext cx="2439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MAUI Blazor</a:t>
            </a:r>
            <a:endParaRPr sz="2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6" name="Google Shape;156;g2ce031385fc_1_84"/>
          <p:cNvSpPr txBox="1"/>
          <p:nvPr/>
        </p:nvSpPr>
        <p:spPr>
          <a:xfrm>
            <a:off x="3390125" y="4052525"/>
            <a:ext cx="2439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Bootstrap</a:t>
            </a:r>
            <a:endParaRPr sz="2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g2ce031385fc_1_84"/>
          <p:cNvSpPr txBox="1"/>
          <p:nvPr/>
        </p:nvSpPr>
        <p:spPr>
          <a:xfrm>
            <a:off x="6078475" y="4052525"/>
            <a:ext cx="2439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Plotly Blazor</a:t>
            </a:r>
            <a:endParaRPr sz="2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58" name="Google Shape;158;g2ce031385fc_1_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1825" y="1508637"/>
            <a:ext cx="1898199" cy="2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ce031385fc_1_84"/>
          <p:cNvSpPr txBox="1"/>
          <p:nvPr/>
        </p:nvSpPr>
        <p:spPr>
          <a:xfrm>
            <a:off x="8631425" y="4052525"/>
            <a:ext cx="2439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C#</a:t>
            </a:r>
            <a:endParaRPr sz="2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1261875" y="365753"/>
            <a:ext cx="96927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500"/>
              <a:t>MAUI Blazor</a:t>
            </a:r>
            <a:endParaRPr sz="5500"/>
          </a:p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273700" y="1428900"/>
            <a:ext cx="9957600" cy="5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 framework of .NET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Used to create cross platform applications.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Windows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Mac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Android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IOS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Web-based native application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solidFill>
                  <a:srgbClr val="262626"/>
                </a:solidFill>
              </a:rPr>
              <a:t>Written in C#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Why we chose it: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Streamlined development 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Maintainability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Razor pages combine View and Controller code</a:t>
            </a:r>
            <a:endParaRPr sz="2500"/>
          </a:p>
        </p:txBody>
      </p:sp>
      <p:pic>
        <p:nvPicPr>
          <p:cNvPr id="167" name="Google Shape;1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679" y="1369604"/>
            <a:ext cx="3002575" cy="30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e031385fc_1_78"/>
          <p:cNvSpPr txBox="1"/>
          <p:nvPr>
            <p:ph type="title"/>
          </p:nvPr>
        </p:nvSpPr>
        <p:spPr>
          <a:xfrm>
            <a:off x="1261875" y="365754"/>
            <a:ext cx="9692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500"/>
              <a:t>Dataflow of application</a:t>
            </a:r>
            <a:endParaRPr sz="5500"/>
          </a:p>
        </p:txBody>
      </p:sp>
      <p:sp>
        <p:nvSpPr>
          <p:cNvPr id="173" name="Google Shape;173;g2ce031385fc_1_7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g2ce031385fc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00" y="2344325"/>
            <a:ext cx="2121225" cy="16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ce031385fc_1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5850" y="2143462"/>
            <a:ext cx="1804475" cy="18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ce031385fc_1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775" y="4429249"/>
            <a:ext cx="2267525" cy="216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g2ce031385fc_1_78"/>
          <p:cNvCxnSpPr/>
          <p:nvPr/>
        </p:nvCxnSpPr>
        <p:spPr>
          <a:xfrm>
            <a:off x="3780450" y="3989425"/>
            <a:ext cx="788400" cy="7410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2ce031385fc_1_78"/>
          <p:cNvCxnSpPr/>
          <p:nvPr/>
        </p:nvCxnSpPr>
        <p:spPr>
          <a:xfrm flipH="1" rot="10800000">
            <a:off x="6335575" y="4103300"/>
            <a:ext cx="655500" cy="6840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2ce031385fc_1_78"/>
          <p:cNvCxnSpPr>
            <a:endCxn id="176" idx="3"/>
          </p:cNvCxnSpPr>
          <p:nvPr/>
        </p:nvCxnSpPr>
        <p:spPr>
          <a:xfrm flipH="1">
            <a:off x="6646300" y="4163175"/>
            <a:ext cx="1528200" cy="1346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2ce031385fc_1_78"/>
          <p:cNvCxnSpPr>
            <a:stCxn id="176" idx="1"/>
          </p:cNvCxnSpPr>
          <p:nvPr/>
        </p:nvCxnSpPr>
        <p:spPr>
          <a:xfrm rot="10800000">
            <a:off x="2678375" y="3948075"/>
            <a:ext cx="1700400" cy="1561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g2ce031385fc_1_78"/>
          <p:cNvSpPr txBox="1"/>
          <p:nvPr/>
        </p:nvSpPr>
        <p:spPr>
          <a:xfrm>
            <a:off x="4245875" y="3806125"/>
            <a:ext cx="788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Input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2" name="Google Shape;182;g2ce031385fc_1_78"/>
          <p:cNvSpPr txBox="1"/>
          <p:nvPr/>
        </p:nvSpPr>
        <p:spPr>
          <a:xfrm>
            <a:off x="5714025" y="3806125"/>
            <a:ext cx="788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Input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3" name="Google Shape;183;g2ce031385fc_1_78"/>
          <p:cNvSpPr txBox="1"/>
          <p:nvPr/>
        </p:nvSpPr>
        <p:spPr>
          <a:xfrm>
            <a:off x="2678375" y="5070075"/>
            <a:ext cx="959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4" name="Google Shape;184;g2ce031385fc_1_78"/>
          <p:cNvSpPr txBox="1"/>
          <p:nvPr/>
        </p:nvSpPr>
        <p:spPr>
          <a:xfrm>
            <a:off x="7387000" y="5070075"/>
            <a:ext cx="959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5" name="Google Shape;185;g2ce031385fc_1_78"/>
          <p:cNvSpPr txBox="1"/>
          <p:nvPr/>
        </p:nvSpPr>
        <p:spPr>
          <a:xfrm>
            <a:off x="2353113" y="2099075"/>
            <a:ext cx="914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Client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6" name="Google Shape;186;g2ce031385fc_1_78"/>
          <p:cNvSpPr txBox="1"/>
          <p:nvPr/>
        </p:nvSpPr>
        <p:spPr>
          <a:xfrm>
            <a:off x="7340300" y="1853975"/>
            <a:ext cx="10659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Engine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eda10e663_0_6"/>
          <p:cNvSpPr txBox="1"/>
          <p:nvPr>
            <p:ph type="title"/>
          </p:nvPr>
        </p:nvSpPr>
        <p:spPr>
          <a:xfrm>
            <a:off x="1261875" y="365753"/>
            <a:ext cx="9692700" cy="95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Home Page</a:t>
            </a:r>
            <a:endParaRPr sz="5500"/>
          </a:p>
        </p:txBody>
      </p:sp>
      <p:sp>
        <p:nvSpPr>
          <p:cNvPr id="192" name="Google Shape;192;g26eda10e663_0_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26eda10e663_0_6"/>
          <p:cNvPicPr preferRelativeResize="0"/>
          <p:nvPr/>
        </p:nvPicPr>
        <p:blipFill rotWithShape="1">
          <a:blip r:embed="rId3">
            <a:alphaModFix/>
          </a:blip>
          <a:srcRect b="69289" l="0" r="1806" t="4331"/>
          <a:stretch/>
        </p:blipFill>
        <p:spPr>
          <a:xfrm>
            <a:off x="188200" y="2773276"/>
            <a:ext cx="11815598" cy="168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eda10e663_0_13"/>
          <p:cNvSpPr txBox="1"/>
          <p:nvPr>
            <p:ph type="title"/>
          </p:nvPr>
        </p:nvSpPr>
        <p:spPr>
          <a:xfrm>
            <a:off x="1261875" y="365753"/>
            <a:ext cx="9692700" cy="90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Settings</a:t>
            </a:r>
            <a:endParaRPr sz="5500"/>
          </a:p>
        </p:txBody>
      </p:sp>
      <p:sp>
        <p:nvSpPr>
          <p:cNvPr id="199" name="Google Shape;199;g26eda10e663_0_1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g26eda10e663_0_13"/>
          <p:cNvPicPr preferRelativeResize="0"/>
          <p:nvPr/>
        </p:nvPicPr>
        <p:blipFill rotWithShape="1">
          <a:blip r:embed="rId3">
            <a:alphaModFix/>
          </a:blip>
          <a:srcRect b="64776" l="20379" r="2393" t="7374"/>
          <a:stretch/>
        </p:blipFill>
        <p:spPr>
          <a:xfrm>
            <a:off x="164975" y="2455637"/>
            <a:ext cx="10373801" cy="194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6eda10e663_0_13"/>
          <p:cNvSpPr/>
          <p:nvPr/>
        </p:nvSpPr>
        <p:spPr>
          <a:xfrm>
            <a:off x="365730" y="3256650"/>
            <a:ext cx="29205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2" name="Google Shape;202;g26eda10e663_0_13"/>
          <p:cNvSpPr/>
          <p:nvPr/>
        </p:nvSpPr>
        <p:spPr>
          <a:xfrm>
            <a:off x="5518755" y="3256650"/>
            <a:ext cx="29205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g26eda10e663_0_13"/>
          <p:cNvSpPr/>
          <p:nvPr/>
        </p:nvSpPr>
        <p:spPr>
          <a:xfrm>
            <a:off x="9598604" y="3886175"/>
            <a:ext cx="8763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eda10e663_0_2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g26eda10e663_0_21"/>
          <p:cNvPicPr preferRelativeResize="0"/>
          <p:nvPr/>
        </p:nvPicPr>
        <p:blipFill rotWithShape="1">
          <a:blip r:embed="rId3">
            <a:alphaModFix/>
          </a:blip>
          <a:srcRect b="42812" l="20559" r="2321" t="7670"/>
          <a:stretch/>
        </p:blipFill>
        <p:spPr>
          <a:xfrm>
            <a:off x="523725" y="1773800"/>
            <a:ext cx="9908725" cy="33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eda10e663_0_28"/>
          <p:cNvSpPr txBox="1"/>
          <p:nvPr>
            <p:ph type="ctrTitle"/>
          </p:nvPr>
        </p:nvSpPr>
        <p:spPr>
          <a:xfrm>
            <a:off x="902700" y="758950"/>
            <a:ext cx="10280400" cy="286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Data Transformation</a:t>
            </a:r>
            <a:endParaRPr sz="8000"/>
          </a:p>
        </p:txBody>
      </p:sp>
      <p:sp>
        <p:nvSpPr>
          <p:cNvPr id="215" name="Google Shape;215;g26eda10e663_0_2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26e2bde05f9_0_0"/>
          <p:cNvPicPr preferRelativeResize="0"/>
          <p:nvPr/>
        </p:nvPicPr>
        <p:blipFill rotWithShape="1">
          <a:blip r:embed="rId3">
            <a:alphaModFix/>
          </a:blip>
          <a:srcRect b="55748" l="18576" r="1627" t="4645"/>
          <a:stretch/>
        </p:blipFill>
        <p:spPr>
          <a:xfrm>
            <a:off x="258233" y="1888283"/>
            <a:ext cx="11675534" cy="308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6e2bde05f9_0_0"/>
          <p:cNvSpPr/>
          <p:nvPr/>
        </p:nvSpPr>
        <p:spPr>
          <a:xfrm>
            <a:off x="528067" y="3763200"/>
            <a:ext cx="18048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2" name="Google Shape;222;g26e2bde05f9_0_0"/>
          <p:cNvSpPr/>
          <p:nvPr/>
        </p:nvSpPr>
        <p:spPr>
          <a:xfrm>
            <a:off x="7930133" y="3763200"/>
            <a:ext cx="18048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3" name="Google Shape;223;g26e2bde05f9_0_0"/>
          <p:cNvSpPr/>
          <p:nvPr/>
        </p:nvSpPr>
        <p:spPr>
          <a:xfrm>
            <a:off x="10875200" y="4407533"/>
            <a:ext cx="8877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4" name="Google Shape;224;g26e2bde05f9_0_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>
                <a:solidFill>
                  <a:srgbClr val="8E8E93"/>
                </a:solidFill>
              </a:rPr>
              <a:t>‹#›</a:t>
            </a:fld>
            <a:endParaRPr>
              <a:solidFill>
                <a:srgbClr val="8E8E9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e2bde05f9_0_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26e2bde05f9_0_7"/>
          <p:cNvSpPr txBox="1"/>
          <p:nvPr>
            <p:ph type="title"/>
          </p:nvPr>
        </p:nvSpPr>
        <p:spPr>
          <a:xfrm>
            <a:off x="317025" y="349904"/>
            <a:ext cx="9692700" cy="81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Input Data</a:t>
            </a:r>
            <a:endParaRPr sz="5500"/>
          </a:p>
        </p:txBody>
      </p:sp>
      <p:pic>
        <p:nvPicPr>
          <p:cNvPr id="231" name="Google Shape;231;g26e2bde05f9_0_7"/>
          <p:cNvPicPr preferRelativeResize="0"/>
          <p:nvPr/>
        </p:nvPicPr>
        <p:blipFill rotWithShape="1">
          <a:blip r:embed="rId3">
            <a:alphaModFix/>
          </a:blip>
          <a:srcRect b="6298" l="18827" r="4136" t="30966"/>
          <a:stretch/>
        </p:blipFill>
        <p:spPr>
          <a:xfrm>
            <a:off x="317025" y="1253500"/>
            <a:ext cx="10881000" cy="47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6e2bde05f9_0_7"/>
          <p:cNvSpPr/>
          <p:nvPr/>
        </p:nvSpPr>
        <p:spPr>
          <a:xfrm>
            <a:off x="7971974" y="5077775"/>
            <a:ext cx="9819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e2bde05f9_0_1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>
                <a:solidFill>
                  <a:srgbClr val="8E8E93"/>
                </a:solidFill>
              </a:rPr>
              <a:t>‹#›</a:t>
            </a:fld>
            <a:endParaRPr>
              <a:solidFill>
                <a:srgbClr val="8E8E93"/>
              </a:solidFill>
            </a:endParaRPr>
          </a:p>
        </p:txBody>
      </p:sp>
      <p:pic>
        <p:nvPicPr>
          <p:cNvPr id="238" name="Google Shape;238;g26e2bde05f9_0_13"/>
          <p:cNvPicPr preferRelativeResize="0"/>
          <p:nvPr/>
        </p:nvPicPr>
        <p:blipFill rotWithShape="1">
          <a:blip r:embed="rId3">
            <a:alphaModFix/>
          </a:blip>
          <a:srcRect b="11727" l="19799" r="4166" t="25556"/>
          <a:stretch/>
        </p:blipFill>
        <p:spPr>
          <a:xfrm>
            <a:off x="518300" y="1196775"/>
            <a:ext cx="10179624" cy="44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6e2bde05f9_0_13"/>
          <p:cNvSpPr/>
          <p:nvPr/>
        </p:nvSpPr>
        <p:spPr>
          <a:xfrm>
            <a:off x="2887992" y="4539275"/>
            <a:ext cx="18048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0" name="Google Shape;240;g26e2bde05f9_0_13"/>
          <p:cNvSpPr/>
          <p:nvPr/>
        </p:nvSpPr>
        <p:spPr>
          <a:xfrm>
            <a:off x="9698350" y="4539275"/>
            <a:ext cx="9144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1" name="Google Shape;241;g26e2bde05f9_0_13"/>
          <p:cNvSpPr txBox="1"/>
          <p:nvPr>
            <p:ph idx="4294967295" type="title"/>
          </p:nvPr>
        </p:nvSpPr>
        <p:spPr>
          <a:xfrm>
            <a:off x="518300" y="241454"/>
            <a:ext cx="9692700" cy="81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After WHT</a:t>
            </a:r>
            <a:endParaRPr sz="5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1261875" y="758950"/>
            <a:ext cx="9418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9000"/>
              <a:t>Introduction</a:t>
            </a:r>
            <a:endParaRPr sz="9000"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e2bde05f9_0_1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>
                <a:solidFill>
                  <a:srgbClr val="8E8E93"/>
                </a:solidFill>
              </a:rPr>
              <a:t>‹#›</a:t>
            </a:fld>
            <a:endParaRPr>
              <a:solidFill>
                <a:srgbClr val="8E8E93"/>
              </a:solidFill>
            </a:endParaRPr>
          </a:p>
        </p:txBody>
      </p:sp>
      <p:pic>
        <p:nvPicPr>
          <p:cNvPr id="247" name="Google Shape;247;g26e2bde05f9_0_19"/>
          <p:cNvPicPr preferRelativeResize="0"/>
          <p:nvPr/>
        </p:nvPicPr>
        <p:blipFill rotWithShape="1">
          <a:blip r:embed="rId3">
            <a:alphaModFix/>
          </a:blip>
          <a:srcRect b="21722" l="19613" r="4600" t="15348"/>
          <a:stretch/>
        </p:blipFill>
        <p:spPr>
          <a:xfrm>
            <a:off x="515725" y="1147525"/>
            <a:ext cx="10333709" cy="45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6e2bde05f9_0_19"/>
          <p:cNvSpPr/>
          <p:nvPr/>
        </p:nvSpPr>
        <p:spPr>
          <a:xfrm>
            <a:off x="7766074" y="4681825"/>
            <a:ext cx="9978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9" name="Google Shape;249;g26e2bde05f9_0_19"/>
          <p:cNvSpPr/>
          <p:nvPr/>
        </p:nvSpPr>
        <p:spPr>
          <a:xfrm>
            <a:off x="1462422" y="4755025"/>
            <a:ext cx="1228800" cy="4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0" name="Google Shape;250;g26e2bde05f9_0_19"/>
          <p:cNvSpPr txBox="1"/>
          <p:nvPr>
            <p:ph idx="4294967295" type="title"/>
          </p:nvPr>
        </p:nvSpPr>
        <p:spPr>
          <a:xfrm>
            <a:off x="515725" y="220729"/>
            <a:ext cx="9692700" cy="81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After Filtration</a:t>
            </a:r>
            <a:endParaRPr sz="5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e031385fc_0_4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g2ce031385fc_0_45"/>
          <p:cNvSpPr txBox="1"/>
          <p:nvPr>
            <p:ph type="title"/>
          </p:nvPr>
        </p:nvSpPr>
        <p:spPr>
          <a:xfrm>
            <a:off x="1261875" y="365754"/>
            <a:ext cx="9692700" cy="81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After Inverse WHT</a:t>
            </a:r>
            <a:endParaRPr sz="5500"/>
          </a:p>
        </p:txBody>
      </p:sp>
      <p:pic>
        <p:nvPicPr>
          <p:cNvPr id="257" name="Google Shape;257;g2ce031385fc_0_45"/>
          <p:cNvPicPr preferRelativeResize="0"/>
          <p:nvPr/>
        </p:nvPicPr>
        <p:blipFill rotWithShape="1">
          <a:blip r:embed="rId3">
            <a:alphaModFix/>
          </a:blip>
          <a:srcRect b="2117" l="20067" r="4517" t="40032"/>
          <a:stretch/>
        </p:blipFill>
        <p:spPr>
          <a:xfrm>
            <a:off x="293549" y="1939975"/>
            <a:ext cx="10375752" cy="423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e031385fc_0_2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>
                <a:solidFill>
                  <a:srgbClr val="8E8E93"/>
                </a:solidFill>
              </a:rPr>
              <a:t>‹#›</a:t>
            </a:fld>
            <a:endParaRPr>
              <a:solidFill>
                <a:srgbClr val="8E8E93"/>
              </a:solidFill>
            </a:endParaRPr>
          </a:p>
        </p:txBody>
      </p:sp>
      <p:sp>
        <p:nvSpPr>
          <p:cNvPr id="263" name="Google Shape;263;g2ce031385fc_0_27"/>
          <p:cNvSpPr txBox="1"/>
          <p:nvPr>
            <p:ph type="title"/>
          </p:nvPr>
        </p:nvSpPr>
        <p:spPr>
          <a:xfrm>
            <a:off x="1249647" y="-31415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Comparison</a:t>
            </a:r>
            <a:endParaRPr sz="5500"/>
          </a:p>
        </p:txBody>
      </p:sp>
      <p:pic>
        <p:nvPicPr>
          <p:cNvPr id="264" name="Google Shape;264;g2ce031385fc_0_27"/>
          <p:cNvPicPr preferRelativeResize="0"/>
          <p:nvPr/>
        </p:nvPicPr>
        <p:blipFill rotWithShape="1">
          <a:blip r:embed="rId3">
            <a:alphaModFix/>
          </a:blip>
          <a:srcRect b="25740" l="23361" r="9488" t="49796"/>
          <a:stretch/>
        </p:blipFill>
        <p:spPr>
          <a:xfrm>
            <a:off x="857700" y="4063450"/>
            <a:ext cx="9238877" cy="17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ce031385fc_0_27"/>
          <p:cNvPicPr preferRelativeResize="0"/>
          <p:nvPr/>
        </p:nvPicPr>
        <p:blipFill rotWithShape="1">
          <a:blip r:embed="rId4">
            <a:alphaModFix/>
          </a:blip>
          <a:srcRect b="27311" l="22713" r="8994" t="45028"/>
          <a:stretch/>
        </p:blipFill>
        <p:spPr>
          <a:xfrm>
            <a:off x="857688" y="1294275"/>
            <a:ext cx="9238877" cy="1990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g2ce031385fc_0_27"/>
          <p:cNvCxnSpPr/>
          <p:nvPr/>
        </p:nvCxnSpPr>
        <p:spPr>
          <a:xfrm>
            <a:off x="5472488" y="2842500"/>
            <a:ext cx="9300" cy="117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eda10e663_0_3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>
                <a:solidFill>
                  <a:srgbClr val="8E8E93"/>
                </a:solidFill>
              </a:rPr>
              <a:t>‹#›</a:t>
            </a:fld>
            <a:endParaRPr>
              <a:solidFill>
                <a:srgbClr val="8E8E93"/>
              </a:solidFill>
            </a:endParaRPr>
          </a:p>
        </p:txBody>
      </p:sp>
      <p:sp>
        <p:nvSpPr>
          <p:cNvPr id="272" name="Google Shape;272;g26eda10e663_0_38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Challenges</a:t>
            </a:r>
            <a:endParaRPr sz="5500"/>
          </a:p>
        </p:txBody>
      </p:sp>
      <p:sp>
        <p:nvSpPr>
          <p:cNvPr id="273" name="Google Shape;273;g26eda10e663_0_38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353404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US" sz="3144"/>
              <a:t>Generating </a:t>
            </a:r>
            <a:r>
              <a:rPr lang="en-US" sz="3144"/>
              <a:t>Hadamard and Walsh matrices</a:t>
            </a:r>
            <a:endParaRPr sz="3144"/>
          </a:p>
          <a:p>
            <a:pPr indent="-35340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144"/>
              <a:t>They become very large very fast </a:t>
            </a:r>
            <a:endParaRPr sz="3144"/>
          </a:p>
          <a:p>
            <a:pPr indent="-35340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144"/>
              <a:t>160MB at 13th matrix</a:t>
            </a:r>
            <a:endParaRPr sz="3144"/>
          </a:p>
          <a:p>
            <a:pPr indent="-35340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144"/>
              <a:t>MAUI Blazor is very new</a:t>
            </a:r>
            <a:endParaRPr sz="3144"/>
          </a:p>
          <a:p>
            <a:pPr indent="-35340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144"/>
              <a:t>Standard .NET configuration interface is not supported yet</a:t>
            </a:r>
            <a:endParaRPr sz="3144"/>
          </a:p>
          <a:p>
            <a:pPr indent="-35340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144"/>
              <a:t>Some other issues with supported tech</a:t>
            </a:r>
            <a:endParaRPr sz="3144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26e2bde05f9_0_50"/>
          <p:cNvPicPr preferRelativeResize="0"/>
          <p:nvPr/>
        </p:nvPicPr>
        <p:blipFill rotWithShape="1">
          <a:blip r:embed="rId3">
            <a:alphaModFix/>
          </a:blip>
          <a:srcRect b="30454" l="23582" r="8454" t="42082"/>
          <a:stretch/>
        </p:blipFill>
        <p:spPr>
          <a:xfrm>
            <a:off x="1326442" y="879325"/>
            <a:ext cx="9539098" cy="204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6e2bde05f9_0_50"/>
          <p:cNvPicPr preferRelativeResize="0"/>
          <p:nvPr/>
        </p:nvPicPr>
        <p:blipFill rotWithShape="1">
          <a:blip r:embed="rId4">
            <a:alphaModFix/>
          </a:blip>
          <a:srcRect b="34974" l="22425" r="8465" t="35976"/>
          <a:stretch/>
        </p:blipFill>
        <p:spPr>
          <a:xfrm>
            <a:off x="1111267" y="4471917"/>
            <a:ext cx="9539098" cy="213226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6e2bde05f9_0_5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>
                <a:solidFill>
                  <a:srgbClr val="8E8E93"/>
                </a:solidFill>
              </a:rPr>
              <a:t>‹#›</a:t>
            </a:fld>
            <a:endParaRPr>
              <a:solidFill>
                <a:srgbClr val="8E8E93"/>
              </a:solidFill>
            </a:endParaRPr>
          </a:p>
        </p:txBody>
      </p:sp>
      <p:cxnSp>
        <p:nvCxnSpPr>
          <p:cNvPr id="281" name="Google Shape;281;g26e2bde05f9_0_50"/>
          <p:cNvCxnSpPr/>
          <p:nvPr/>
        </p:nvCxnSpPr>
        <p:spPr>
          <a:xfrm>
            <a:off x="5876163" y="2990000"/>
            <a:ext cx="9300" cy="117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g26e2bde05f9_0_50"/>
          <p:cNvSpPr txBox="1"/>
          <p:nvPr/>
        </p:nvSpPr>
        <p:spPr>
          <a:xfrm>
            <a:off x="1604950" y="327325"/>
            <a:ext cx="68895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Before Filtration:</a:t>
            </a:r>
            <a:endParaRPr sz="4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3" name="Google Shape;283;g26e2bde05f9_0_50"/>
          <p:cNvSpPr txBox="1"/>
          <p:nvPr/>
        </p:nvSpPr>
        <p:spPr>
          <a:xfrm>
            <a:off x="1604950" y="3980825"/>
            <a:ext cx="6311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After</a:t>
            </a:r>
            <a:r>
              <a:rPr lang="en-US" sz="4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Filtration:</a:t>
            </a:r>
            <a:endParaRPr sz="4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eda10e663_0_4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Future Considerations</a:t>
            </a:r>
            <a:endParaRPr sz="5500"/>
          </a:p>
        </p:txBody>
      </p:sp>
      <p:sp>
        <p:nvSpPr>
          <p:cNvPr id="289" name="Google Shape;289;g26eda10e663_0_45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51631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US" sz="2500"/>
              <a:t>Fourier</a:t>
            </a:r>
            <a:r>
              <a:rPr lang="en-US" sz="2500"/>
              <a:t> Transformations</a:t>
            </a:r>
            <a:endParaRPr sz="2500"/>
          </a:p>
          <a:p>
            <a:pPr indent="-35163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00"/>
              <a:t>E</a:t>
            </a:r>
            <a:r>
              <a:rPr lang="en-US" sz="2500"/>
              <a:t>xtract frequencies</a:t>
            </a:r>
            <a:endParaRPr sz="2500"/>
          </a:p>
          <a:p>
            <a:pPr indent="-3516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500"/>
              <a:t>Wavelet Convolution</a:t>
            </a:r>
            <a:endParaRPr sz="2500"/>
          </a:p>
          <a:p>
            <a:pPr indent="-35163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00"/>
              <a:t>Locate where frequencies occur</a:t>
            </a:r>
            <a:endParaRPr sz="2500"/>
          </a:p>
          <a:p>
            <a:pPr indent="-3516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500"/>
              <a:t>Two-</a:t>
            </a:r>
            <a:r>
              <a:rPr lang="en-US" sz="2500"/>
              <a:t>dimensional WHT</a:t>
            </a:r>
            <a:endParaRPr sz="2500"/>
          </a:p>
          <a:p>
            <a:pPr indent="-35163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00"/>
              <a:t> Image compression</a:t>
            </a:r>
            <a:endParaRPr sz="2500"/>
          </a:p>
          <a:p>
            <a:pPr indent="-3516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500"/>
              <a:t>Open-source contributions</a:t>
            </a:r>
            <a:endParaRPr sz="2500"/>
          </a:p>
          <a:p>
            <a:pPr indent="-35163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500"/>
              <a:t>Speed up using parallel computation</a:t>
            </a:r>
            <a:endParaRPr sz="2500"/>
          </a:p>
        </p:txBody>
      </p:sp>
      <p:sp>
        <p:nvSpPr>
          <p:cNvPr id="290" name="Google Shape;290;g26eda10e663_0_4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ctrTitle"/>
          </p:nvPr>
        </p:nvSpPr>
        <p:spPr>
          <a:xfrm>
            <a:off x="1261875" y="758950"/>
            <a:ext cx="94185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8000"/>
              <a:t>More Examples</a:t>
            </a:r>
            <a:endParaRPr sz="8000"/>
          </a:p>
        </p:txBody>
      </p:sp>
      <p:sp>
        <p:nvSpPr>
          <p:cNvPr id="296" name="Google Shape;296;p2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>
                <a:solidFill>
                  <a:srgbClr val="A5A5A5"/>
                </a:solidFill>
              </a:rPr>
              <a:t>‹#›</a:t>
            </a:fld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469" y="125411"/>
            <a:ext cx="9981690" cy="673258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5"/>
          <p:cNvSpPr txBox="1"/>
          <p:nvPr/>
        </p:nvSpPr>
        <p:spPr>
          <a:xfrm>
            <a:off x="3953691" y="1088571"/>
            <a:ext cx="1584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113kb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5704114" y="4385548"/>
            <a:ext cx="222939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32kb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~70% compression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57" y="348341"/>
            <a:ext cx="10888971" cy="592182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0" y="62781"/>
            <a:ext cx="12140100" cy="670377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031385fc_1_108"/>
          <p:cNvSpPr txBox="1"/>
          <p:nvPr>
            <p:ph type="title"/>
          </p:nvPr>
        </p:nvSpPr>
        <p:spPr>
          <a:xfrm>
            <a:off x="1261875" y="365754"/>
            <a:ext cx="9692700" cy="79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Motivation</a:t>
            </a:r>
            <a:endParaRPr sz="5500"/>
          </a:p>
        </p:txBody>
      </p:sp>
      <p:sp>
        <p:nvSpPr>
          <p:cNvPr id="102" name="Google Shape;102;g2ce031385fc_1_108"/>
          <p:cNvSpPr txBox="1"/>
          <p:nvPr>
            <p:ph idx="1" type="body"/>
          </p:nvPr>
        </p:nvSpPr>
        <p:spPr>
          <a:xfrm>
            <a:off x="1261875" y="1311850"/>
            <a:ext cx="8595300" cy="486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Availability and A</a:t>
            </a:r>
            <a:r>
              <a:rPr lang="en-US" sz="2000"/>
              <a:t>ccessibility</a:t>
            </a:r>
            <a:endParaRPr sz="2000"/>
          </a:p>
          <a:p>
            <a:pPr indent="-3556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Very few public libraries, most are not useful out-of-box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Best options are behind paywalls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Drive </a:t>
            </a:r>
            <a:r>
              <a:rPr lang="en-US" sz="2000"/>
              <a:t>Innovation</a:t>
            </a:r>
            <a:endParaRPr sz="2000"/>
          </a:p>
          <a:p>
            <a:pPr indent="-3556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Promote</a:t>
            </a:r>
            <a:r>
              <a:rPr lang="en-US" sz="2000">
                <a:solidFill>
                  <a:schemeClr val="dk1"/>
                </a:solidFill>
              </a:rPr>
              <a:t> understanding and awareness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Foster novel use cases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Similar to what happened with AI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3" name="Google Shape;103;g2ce031385fc_1_10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type="ctrTitle"/>
          </p:nvPr>
        </p:nvSpPr>
        <p:spPr>
          <a:xfrm>
            <a:off x="3174600" y="629925"/>
            <a:ext cx="5842800" cy="30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8000"/>
              <a:t>Questions?</a:t>
            </a:r>
            <a:endParaRPr sz="8000"/>
          </a:p>
        </p:txBody>
      </p:sp>
      <p:sp>
        <p:nvSpPr>
          <p:cNvPr id="322" name="Google Shape;322;p2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>
                <a:solidFill>
                  <a:srgbClr val="A5A5A5"/>
                </a:solidFill>
              </a:rPr>
              <a:t>‹#›</a:t>
            </a:fld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Kronecker Product</a:t>
            </a:r>
            <a:endParaRPr/>
          </a:p>
        </p:txBody>
      </p:sp>
      <p:sp>
        <p:nvSpPr>
          <p:cNvPr id="328" name="Google Shape;328;p27"/>
          <p:cNvSpPr txBox="1"/>
          <p:nvPr>
            <p:ph idx="1" type="body"/>
          </p:nvPr>
        </p:nvSpPr>
        <p:spPr>
          <a:xfrm>
            <a:off x="1261872" y="1828800"/>
            <a:ext cx="8595360" cy="49286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0" r="0" t="-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4">
            <a:alphaModFix/>
          </a:blip>
          <a:srcRect b="0" l="0" r="0" t="3878"/>
          <a:stretch/>
        </p:blipFill>
        <p:spPr>
          <a:xfrm>
            <a:off x="1261872" y="4138431"/>
            <a:ext cx="8743950" cy="2041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27"/>
          <p:cNvCxnSpPr/>
          <p:nvPr/>
        </p:nvCxnSpPr>
        <p:spPr>
          <a:xfrm>
            <a:off x="6096000" y="4138431"/>
            <a:ext cx="0" cy="19905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7"/>
          <p:cNvCxnSpPr/>
          <p:nvPr/>
        </p:nvCxnSpPr>
        <p:spPr>
          <a:xfrm>
            <a:off x="7894320" y="4138431"/>
            <a:ext cx="0" cy="19905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7"/>
          <p:cNvCxnSpPr/>
          <p:nvPr/>
        </p:nvCxnSpPr>
        <p:spPr>
          <a:xfrm>
            <a:off x="4511040" y="5077097"/>
            <a:ext cx="493776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https://www.youtube.com/watch?v=2weW7tNtdWE&amp;t=350s&amp;ab_channel=ExploringTechnologies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https://en.wikipedia.org/wiki/Kronecker_product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https://mathworld.wolfram.com/WalshFunction.html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e031385fc_1_19"/>
          <p:cNvSpPr txBox="1"/>
          <p:nvPr>
            <p:ph type="ctrTitle"/>
          </p:nvPr>
        </p:nvSpPr>
        <p:spPr>
          <a:xfrm>
            <a:off x="3651899" y="2310051"/>
            <a:ext cx="488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8000"/>
              <a:t>The Math</a:t>
            </a:r>
            <a:endParaRPr sz="8000"/>
          </a:p>
        </p:txBody>
      </p:sp>
      <p:sp>
        <p:nvSpPr>
          <p:cNvPr id="346" name="Google Shape;346;g2ce031385fc_1_1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>
                <a:solidFill>
                  <a:srgbClr val="A5A5A5"/>
                </a:solidFill>
              </a:rPr>
              <a:t>‹#›</a:t>
            </a:fld>
            <a:endParaRPr>
              <a:solidFill>
                <a:srgbClr val="A5A5A5"/>
              </a:solidFill>
            </a:endParaRPr>
          </a:p>
        </p:txBody>
      </p:sp>
      <p:sp>
        <p:nvSpPr>
          <p:cNvPr id="347" name="Google Shape;347;g2ce031385fc_1_19"/>
          <p:cNvSpPr txBox="1"/>
          <p:nvPr>
            <p:ph idx="1" type="subTitle"/>
          </p:nvPr>
        </p:nvSpPr>
        <p:spPr>
          <a:xfrm>
            <a:off x="1261872" y="4800550"/>
            <a:ext cx="9418500" cy="169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e031385fc_1_14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Computing WHT</a:t>
            </a:r>
            <a:endParaRPr/>
          </a:p>
        </p:txBody>
      </p:sp>
      <p:sp>
        <p:nvSpPr>
          <p:cNvPr id="353" name="Google Shape;353;g2ce031385fc_1_142"/>
          <p:cNvSpPr txBox="1"/>
          <p:nvPr>
            <p:ph idx="1" type="body"/>
          </p:nvPr>
        </p:nvSpPr>
        <p:spPr>
          <a:xfrm>
            <a:off x="1261872" y="1821000"/>
            <a:ext cx="85953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9" r="0" t="-11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54" name="Google Shape;354;g2ce031385fc_1_14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ce031385fc_1_24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Hadamard Matrix</a:t>
            </a:r>
            <a:endParaRPr/>
          </a:p>
        </p:txBody>
      </p:sp>
      <p:sp>
        <p:nvSpPr>
          <p:cNvPr id="360" name="Google Shape;360;g2ce031385fc_1_24"/>
          <p:cNvSpPr txBox="1"/>
          <p:nvPr>
            <p:ph idx="1" type="body"/>
          </p:nvPr>
        </p:nvSpPr>
        <p:spPr>
          <a:xfrm>
            <a:off x="1261872" y="1821000"/>
            <a:ext cx="85953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9" r="0" t="-11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61" name="Google Shape;361;g2ce031385fc_1_2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e031385fc_1_30"/>
          <p:cNvSpPr/>
          <p:nvPr/>
        </p:nvSpPr>
        <p:spPr>
          <a:xfrm>
            <a:off x="5799900" y="4771900"/>
            <a:ext cx="2364000" cy="1227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7" name="Google Shape;367;g2ce031385fc_1_30"/>
          <p:cNvSpPr txBox="1"/>
          <p:nvPr>
            <p:ph idx="1" type="body"/>
          </p:nvPr>
        </p:nvSpPr>
        <p:spPr>
          <a:xfrm>
            <a:off x="712575" y="1518625"/>
            <a:ext cx="9562200" cy="509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9" r="0" t="-1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68" name="Google Shape;368;g2ce031385fc_1_3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KP for Generating Hadamard </a:t>
            </a:r>
            <a:endParaRPr/>
          </a:p>
        </p:txBody>
      </p:sp>
      <p:cxnSp>
        <p:nvCxnSpPr>
          <p:cNvPr id="369" name="Google Shape;369;g2ce031385fc_1_30"/>
          <p:cNvCxnSpPr/>
          <p:nvPr/>
        </p:nvCxnSpPr>
        <p:spPr>
          <a:xfrm>
            <a:off x="5799909" y="3509554"/>
            <a:ext cx="0" cy="202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g2ce031385fc_1_30"/>
          <p:cNvSpPr/>
          <p:nvPr/>
        </p:nvSpPr>
        <p:spPr>
          <a:xfrm>
            <a:off x="3511125" y="3509625"/>
            <a:ext cx="2288700" cy="12624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1" name="Google Shape;371;g2ce031385fc_1_30"/>
          <p:cNvSpPr/>
          <p:nvPr/>
        </p:nvSpPr>
        <p:spPr>
          <a:xfrm>
            <a:off x="3567850" y="3564900"/>
            <a:ext cx="1031100" cy="5817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g2ce031385fc_1_30"/>
          <p:cNvSpPr/>
          <p:nvPr/>
        </p:nvSpPr>
        <p:spPr>
          <a:xfrm>
            <a:off x="5799950" y="3509550"/>
            <a:ext cx="2364000" cy="12624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3" name="Google Shape;373;g2ce031385fc_1_30"/>
          <p:cNvSpPr/>
          <p:nvPr/>
        </p:nvSpPr>
        <p:spPr>
          <a:xfrm>
            <a:off x="3511100" y="4771950"/>
            <a:ext cx="2288700" cy="12273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4" name="Google Shape;374;g2ce031385fc_1_30"/>
          <p:cNvSpPr/>
          <p:nvPr/>
        </p:nvSpPr>
        <p:spPr>
          <a:xfrm>
            <a:off x="4598950" y="3564900"/>
            <a:ext cx="1031100" cy="5817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5" name="Google Shape;375;g2ce031385fc_1_30"/>
          <p:cNvSpPr/>
          <p:nvPr/>
        </p:nvSpPr>
        <p:spPr>
          <a:xfrm>
            <a:off x="3567850" y="4146600"/>
            <a:ext cx="1031100" cy="5817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6" name="Google Shape;376;g2ce031385fc_1_30"/>
          <p:cNvSpPr/>
          <p:nvPr/>
        </p:nvSpPr>
        <p:spPr>
          <a:xfrm>
            <a:off x="4598950" y="4146600"/>
            <a:ext cx="1031100" cy="5817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7" name="Google Shape;377;g2ce031385fc_1_30"/>
          <p:cNvSpPr/>
          <p:nvPr/>
        </p:nvSpPr>
        <p:spPr>
          <a:xfrm>
            <a:off x="5799800" y="4767425"/>
            <a:ext cx="2364000" cy="12273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8" name="Google Shape;378;g2ce031385fc_1_3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ce031385fc_1_4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Hadamard to Walsh matrix</a:t>
            </a:r>
            <a:endParaRPr/>
          </a:p>
        </p:txBody>
      </p:sp>
      <p:sp>
        <p:nvSpPr>
          <p:cNvPr id="384" name="Google Shape;384;g2ce031385fc_1_46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9" r="0" t="-1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85" name="Google Shape;385;g2ce031385fc_1_4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e031385fc_1_5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Orderings</a:t>
            </a:r>
            <a:endParaRPr/>
          </a:p>
        </p:txBody>
      </p:sp>
      <p:pic>
        <p:nvPicPr>
          <p:cNvPr id="391" name="Google Shape;391;g2ce031385fc_1_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8054"/>
          <a:stretch/>
        </p:blipFill>
        <p:spPr>
          <a:xfrm>
            <a:off x="0" y="2791475"/>
            <a:ext cx="11189700" cy="39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ce031385fc_1_52"/>
          <p:cNvSpPr txBox="1"/>
          <p:nvPr/>
        </p:nvSpPr>
        <p:spPr>
          <a:xfrm>
            <a:off x="247325" y="1998575"/>
            <a:ext cx="2406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Walsh/Sequency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3" name="Google Shape;393;g2ce031385fc_1_52"/>
          <p:cNvSpPr txBox="1"/>
          <p:nvPr/>
        </p:nvSpPr>
        <p:spPr>
          <a:xfrm>
            <a:off x="4217725" y="2038675"/>
            <a:ext cx="2406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Hadamard/Natural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4" name="Google Shape;394;g2ce031385fc_1_52"/>
          <p:cNvSpPr txBox="1"/>
          <p:nvPr/>
        </p:nvSpPr>
        <p:spPr>
          <a:xfrm>
            <a:off x="7730950" y="1918375"/>
            <a:ext cx="31473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Grey Code/Dyadic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5" name="Google Shape;395;g2ce031385fc_1_5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ce031385fc_1_6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Property of Hadamard Matrices</a:t>
            </a:r>
            <a:endParaRPr/>
          </a:p>
        </p:txBody>
      </p:sp>
      <p:sp>
        <p:nvSpPr>
          <p:cNvPr id="401" name="Google Shape;401;g2ce031385fc_1_61"/>
          <p:cNvSpPr txBox="1"/>
          <p:nvPr>
            <p:ph idx="1" type="body"/>
          </p:nvPr>
        </p:nvSpPr>
        <p:spPr>
          <a:xfrm>
            <a:off x="1261872" y="2647103"/>
            <a:ext cx="85953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02" name="Google Shape;402;g2ce031385fc_1_6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e031385fc_1_12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g2ce031385fc_1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50" y="439350"/>
            <a:ext cx="9821826" cy="23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ce031385fc_1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50" y="4135175"/>
            <a:ext cx="9790424" cy="235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g2ce031385fc_1_125"/>
          <p:cNvCxnSpPr>
            <a:stCxn id="109" idx="2"/>
          </p:cNvCxnSpPr>
          <p:nvPr/>
        </p:nvCxnSpPr>
        <p:spPr>
          <a:xfrm>
            <a:off x="5471463" y="2797475"/>
            <a:ext cx="9300" cy="117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e031385fc_1_67"/>
          <p:cNvSpPr txBox="1"/>
          <p:nvPr>
            <p:ph idx="1" type="body"/>
          </p:nvPr>
        </p:nvSpPr>
        <p:spPr>
          <a:xfrm>
            <a:off x="1243775" y="844190"/>
            <a:ext cx="8594700" cy="516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08" name="Google Shape;408;g2ce031385fc_1_6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ce031385fc_1_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Forward WHT</a:t>
            </a:r>
            <a:endParaRPr/>
          </a:p>
        </p:txBody>
      </p:sp>
      <p:sp>
        <p:nvSpPr>
          <p:cNvPr id="414" name="Google Shape;414;g2ce031385fc_1_0"/>
          <p:cNvSpPr txBox="1"/>
          <p:nvPr/>
        </p:nvSpPr>
        <p:spPr>
          <a:xfrm>
            <a:off x="3045070" y="3136612"/>
            <a:ext cx="6102000" cy="5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738" l="0" r="0" t="-13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15" name="Google Shape;415;g2ce031385fc_1_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ce031385fc_1_6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Inverse WHT </a:t>
            </a:r>
            <a:endParaRPr/>
          </a:p>
        </p:txBody>
      </p:sp>
      <p:sp>
        <p:nvSpPr>
          <p:cNvPr id="421" name="Google Shape;421;g2ce031385fc_1_6"/>
          <p:cNvSpPr txBox="1"/>
          <p:nvPr/>
        </p:nvSpPr>
        <p:spPr>
          <a:xfrm>
            <a:off x="2312377" y="2921841"/>
            <a:ext cx="7046100" cy="101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2" name="Google Shape;422;g2ce031385fc_1_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ce031385fc_1_12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28" name="Google Shape;428;g2ce031385fc_1_12"/>
          <p:cNvSpPr txBox="1"/>
          <p:nvPr>
            <p:ph idx="1" type="body"/>
          </p:nvPr>
        </p:nvSpPr>
        <p:spPr>
          <a:xfrm>
            <a:off x="1261872" y="1828800"/>
            <a:ext cx="36933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29" name="Google Shape;429;g2ce031385fc_1_12"/>
          <p:cNvSpPr txBox="1"/>
          <p:nvPr/>
        </p:nvSpPr>
        <p:spPr>
          <a:xfrm>
            <a:off x="5660572" y="1828800"/>
            <a:ext cx="4250700" cy="409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9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ce031385fc_1_1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MAUI Blazor</a:t>
            </a:r>
            <a:endParaRPr/>
          </a:p>
        </p:txBody>
      </p:sp>
      <p:sp>
        <p:nvSpPr>
          <p:cNvPr id="436" name="Google Shape;436;p7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Future usage of our library for other applications written in C#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There are not many libraries available for this type of computation. Thus, our implementation will allow others to utilize these formulas in their own applications.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Developers can easily add additional functionality through razor pages.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app can also be used as an interface to the engine for people who do not want to utilize it in a code based environment.</a:t>
            </a:r>
            <a:endParaRPr/>
          </a:p>
        </p:txBody>
      </p:sp>
      <p:sp>
        <p:nvSpPr>
          <p:cNvPr id="437" name="Google Shape;437;p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261875" y="365754"/>
            <a:ext cx="96927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5500"/>
              <a:t>WHT Applications</a:t>
            </a:r>
            <a:endParaRPr sz="5500"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261875" y="1370300"/>
            <a:ext cx="8595300" cy="4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84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Image processing and compression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Store images using less storage space</a:t>
            </a:r>
            <a:endParaRPr sz="2000"/>
          </a:p>
          <a:p>
            <a:pPr indent="-218440" lvl="0" marL="18288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Speech processing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Identify specific </a:t>
            </a:r>
            <a:r>
              <a:rPr lang="en-US" sz="2000"/>
              <a:t>syllables</a:t>
            </a:r>
            <a:r>
              <a:rPr lang="en-US" sz="2000"/>
              <a:t> in spoken words</a:t>
            </a:r>
            <a:endParaRPr sz="2000"/>
          </a:p>
          <a:p>
            <a:pPr indent="-218440" lvl="0" marL="18288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Signal filtering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Clean up noisy signals</a:t>
            </a:r>
            <a:endParaRPr sz="2000"/>
          </a:p>
          <a:p>
            <a:pPr indent="-218440" lvl="0" marL="18288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Multiplexing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Combining multiple signals into one signal</a:t>
            </a:r>
            <a:endParaRPr sz="2000"/>
          </a:p>
          <a:p>
            <a:pPr indent="-218440" lvl="0" marL="18288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Quantum Computing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in quantum logic gates</a:t>
            </a:r>
            <a:endParaRPr sz="2000"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261875" y="365752"/>
            <a:ext cx="96927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5500"/>
              <a:t>Overview of WHT</a:t>
            </a:r>
            <a:endParaRPr sz="5500"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1261872" y="1945325"/>
            <a:ext cx="85953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9" r="0" t="-9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screenshot, font, line&#10;&#10;Description automatically generated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9038"/>
            <a:ext cx="7116962" cy="501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4742" y="919038"/>
            <a:ext cx="3667818" cy="507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ctrTitle"/>
          </p:nvPr>
        </p:nvSpPr>
        <p:spPr>
          <a:xfrm>
            <a:off x="1281350" y="1408376"/>
            <a:ext cx="9418500" cy="27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9000"/>
              <a:t>The Application</a:t>
            </a:r>
            <a:endParaRPr sz="9000"/>
          </a:p>
        </p:txBody>
      </p:sp>
      <p:sp>
        <p:nvSpPr>
          <p:cNvPr id="138" name="Google Shape;138;p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>
                <a:solidFill>
                  <a:srgbClr val="A5A5A5"/>
                </a:solidFill>
              </a:rPr>
              <a:t>‹#›</a:t>
            </a:fld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eda10e663_0_0"/>
          <p:cNvSpPr txBox="1"/>
          <p:nvPr>
            <p:ph type="title"/>
          </p:nvPr>
        </p:nvSpPr>
        <p:spPr>
          <a:xfrm>
            <a:off x="1261875" y="365750"/>
            <a:ext cx="9692700" cy="91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Proposed Design</a:t>
            </a:r>
            <a:endParaRPr sz="5500"/>
          </a:p>
        </p:txBody>
      </p:sp>
      <p:sp>
        <p:nvSpPr>
          <p:cNvPr id="144" name="Google Shape;144;g26eda10e663_0_0"/>
          <p:cNvSpPr txBox="1"/>
          <p:nvPr>
            <p:ph idx="1" type="body"/>
          </p:nvPr>
        </p:nvSpPr>
        <p:spPr>
          <a:xfrm>
            <a:off x="1261875" y="1396275"/>
            <a:ext cx="9947100" cy="536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Engine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Compute WHT and reverse it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Generate large enough matrices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Create helper functions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interface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Load and display input data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Track user decisions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Save transformed data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Graphing API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Present data at each step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Simplify front end code</a:t>
            </a:r>
            <a:endParaRPr sz="2400"/>
          </a:p>
        </p:txBody>
      </p:sp>
      <p:sp>
        <p:nvSpPr>
          <p:cNvPr id="145" name="Google Shape;145;g26eda10e663_0_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