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0" r:id="rId2"/>
    <p:sldId id="261" r:id="rId3"/>
    <p:sldId id="270"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p:restoredTop sz="83446"/>
  </p:normalViewPr>
  <p:slideViewPr>
    <p:cSldViewPr snapToGrid="0" snapToObjects="1">
      <p:cViewPr varScale="1">
        <p:scale>
          <a:sx n="58" d="100"/>
          <a:sy n="58" d="100"/>
        </p:scale>
        <p:origin x="24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119A8-6789-6540-BA3D-5FCD2D7E6810}" type="datetimeFigureOut">
              <a:rPr lang="en-US" smtClean="0"/>
              <a:t>2/26/16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2CDBA-7BAD-8543-BC6B-31B9CEF66246}" type="slidenum">
              <a:rPr lang="en-US" smtClean="0"/>
              <a:t>‹#›</a:t>
            </a:fld>
            <a:endParaRPr lang="en-US"/>
          </a:p>
        </p:txBody>
      </p:sp>
    </p:spTree>
    <p:extLst>
      <p:ext uri="{BB962C8B-B14F-4D97-AF65-F5344CB8AC3E}">
        <p14:creationId xmlns:p14="http://schemas.microsoft.com/office/powerpoint/2010/main" val="19906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a:t>
            </a:r>
            <a:r>
              <a:rPr lang="en-US" baseline="0" dirty="0" smtClean="0"/>
              <a:t> workspace would contain the example template elements that would change as you went through the wizard. Or if you already uploaded all the requisite elements (your slide, your video), your stuff would show up in the design wizard workspace</a:t>
            </a:r>
          </a:p>
          <a:p>
            <a:r>
              <a:rPr lang="en-US" dirty="0" smtClean="0"/>
              <a:t>-</a:t>
            </a:r>
            <a:r>
              <a:rPr lang="en-US" baseline="0" dirty="0" smtClean="0"/>
              <a:t> Everything you change in the fields would change in the underlying html file for the template</a:t>
            </a:r>
            <a:endParaRPr lang="en-US" dirty="0"/>
          </a:p>
        </p:txBody>
      </p:sp>
      <p:sp>
        <p:nvSpPr>
          <p:cNvPr id="4" name="Slide Number Placeholder 3"/>
          <p:cNvSpPr>
            <a:spLocks noGrp="1"/>
          </p:cNvSpPr>
          <p:nvPr>
            <p:ph type="sldNum" sz="quarter" idx="10"/>
          </p:nvPr>
        </p:nvSpPr>
        <p:spPr/>
        <p:txBody>
          <a:bodyPr/>
          <a:lstStyle/>
          <a:p>
            <a:fld id="{2DD2CDBA-7BAD-8543-BC6B-31B9CEF66246}" type="slidenum">
              <a:rPr lang="en-US" smtClean="0"/>
              <a:t>1</a:t>
            </a:fld>
            <a:endParaRPr lang="en-US"/>
          </a:p>
        </p:txBody>
      </p:sp>
    </p:spTree>
    <p:extLst>
      <p:ext uri="{BB962C8B-B14F-4D97-AF65-F5344CB8AC3E}">
        <p14:creationId xmlns:p14="http://schemas.microsoft.com/office/powerpoint/2010/main" val="457673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 the place</a:t>
            </a:r>
            <a:r>
              <a:rPr lang="en-US" baseline="0" dirty="0" smtClean="0"/>
              <a:t> where your choices will effect the entire presentation </a:t>
            </a:r>
            <a:endParaRPr lang="en-US" dirty="0" smtClean="0"/>
          </a:p>
          <a:p>
            <a:pPr marL="171450" indent="-171450">
              <a:buFontTx/>
              <a:buChar char="-"/>
            </a:pPr>
            <a:r>
              <a:rPr lang="en-US" dirty="0" smtClean="0"/>
              <a:t>Imagine that</a:t>
            </a:r>
            <a:r>
              <a:rPr lang="en-US" baseline="0" dirty="0" smtClean="0"/>
              <a:t> when you change the colors in branding – it will auto-update the color fields for the other elements of the presentation, but you can always customize the colors for each element separately as you go through the wizard</a:t>
            </a:r>
          </a:p>
          <a:p>
            <a:pPr marL="171450" indent="-171450">
              <a:buFontTx/>
              <a:buChar char="-"/>
            </a:pPr>
            <a:r>
              <a:rPr lang="en-US" baseline="0" dirty="0" smtClean="0"/>
              <a:t>The colors will open up in the color picker that I saw somewhere when I was poking around the website</a:t>
            </a:r>
            <a:endParaRPr lang="en-US" dirty="0"/>
          </a:p>
        </p:txBody>
      </p:sp>
      <p:sp>
        <p:nvSpPr>
          <p:cNvPr id="4" name="Slide Number Placeholder 3"/>
          <p:cNvSpPr>
            <a:spLocks noGrp="1"/>
          </p:cNvSpPr>
          <p:nvPr>
            <p:ph type="sldNum" sz="quarter" idx="10"/>
          </p:nvPr>
        </p:nvSpPr>
        <p:spPr/>
        <p:txBody>
          <a:bodyPr/>
          <a:lstStyle/>
          <a:p>
            <a:fld id="{2DD2CDBA-7BAD-8543-BC6B-31B9CEF66246}" type="slidenum">
              <a:rPr lang="en-US" smtClean="0"/>
              <a:t>2</a:t>
            </a:fld>
            <a:endParaRPr lang="en-US"/>
          </a:p>
        </p:txBody>
      </p:sp>
    </p:spTree>
    <p:extLst>
      <p:ext uri="{BB962C8B-B14F-4D97-AF65-F5344CB8AC3E}">
        <p14:creationId xmlns:p14="http://schemas.microsoft.com/office/powerpoint/2010/main" val="198087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Imagine that</a:t>
            </a:r>
            <a:r>
              <a:rPr lang="en-US" baseline="0" dirty="0" smtClean="0"/>
              <a:t> when you change the colors in branding – it will auto-update the color fields for the other elements of the presentation, but you can always customize the colors for each element separately as you go through the wizard</a:t>
            </a:r>
          </a:p>
          <a:p>
            <a:pPr marL="171450" indent="-171450">
              <a:buFontTx/>
              <a:buChar char="-"/>
            </a:pPr>
            <a:r>
              <a:rPr lang="en-US" baseline="0" dirty="0" smtClean="0"/>
              <a:t>The colors will open up in the color picker that I saw somewhere when I was poking around the website</a:t>
            </a:r>
            <a:endParaRPr lang="en-US" dirty="0"/>
          </a:p>
        </p:txBody>
      </p:sp>
      <p:sp>
        <p:nvSpPr>
          <p:cNvPr id="4" name="Slide Number Placeholder 3"/>
          <p:cNvSpPr>
            <a:spLocks noGrp="1"/>
          </p:cNvSpPr>
          <p:nvPr>
            <p:ph type="sldNum" sz="quarter" idx="10"/>
          </p:nvPr>
        </p:nvSpPr>
        <p:spPr/>
        <p:txBody>
          <a:bodyPr/>
          <a:lstStyle/>
          <a:p>
            <a:fld id="{2DD2CDBA-7BAD-8543-BC6B-31B9CEF66246}" type="slidenum">
              <a:rPr lang="en-US" smtClean="0"/>
              <a:t>3</a:t>
            </a:fld>
            <a:endParaRPr lang="en-US"/>
          </a:p>
        </p:txBody>
      </p:sp>
    </p:spTree>
    <p:extLst>
      <p:ext uri="{BB962C8B-B14F-4D97-AF65-F5344CB8AC3E}">
        <p14:creationId xmlns:p14="http://schemas.microsoft.com/office/powerpoint/2010/main" val="206865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Responsive will default to yes</a:t>
            </a:r>
          </a:p>
          <a:p>
            <a:pPr marL="171450" indent="-171450">
              <a:buFontTx/>
              <a:buChar char="-"/>
            </a:pPr>
            <a:r>
              <a:rPr lang="en-US" dirty="0" smtClean="0"/>
              <a:t>Dimensions will default to 16:9 and then they can change it. I think it would</a:t>
            </a:r>
            <a:r>
              <a:rPr lang="en-US" baseline="0" dirty="0" smtClean="0"/>
              <a:t> be good to have a certain subset of default ratios for them to choose from. </a:t>
            </a:r>
          </a:p>
          <a:p>
            <a:pPr marL="171450" indent="-171450">
              <a:buFontTx/>
              <a:buChar char="-"/>
            </a:pPr>
            <a:r>
              <a:rPr lang="en-US" baseline="0" dirty="0" smtClean="0"/>
              <a:t>Value is for the different player control types – combo, fixed, video, none </a:t>
            </a:r>
          </a:p>
          <a:p>
            <a:pPr marL="171450" indent="-171450">
              <a:buFontTx/>
              <a:buChar char="-"/>
            </a:pPr>
            <a:r>
              <a:rPr lang="en-US" baseline="0" dirty="0" smtClean="0"/>
              <a:t>Orientation is either left or right, defaulting to left (will lock the other things in as well)</a:t>
            </a:r>
            <a:endParaRPr lang="en-US" dirty="0"/>
          </a:p>
        </p:txBody>
      </p:sp>
      <p:sp>
        <p:nvSpPr>
          <p:cNvPr id="4" name="Slide Number Placeholder 3"/>
          <p:cNvSpPr>
            <a:spLocks noGrp="1"/>
          </p:cNvSpPr>
          <p:nvPr>
            <p:ph type="sldNum" sz="quarter" idx="10"/>
          </p:nvPr>
        </p:nvSpPr>
        <p:spPr/>
        <p:txBody>
          <a:bodyPr/>
          <a:lstStyle/>
          <a:p>
            <a:fld id="{2DD2CDBA-7BAD-8543-BC6B-31B9CEF66246}" type="slidenum">
              <a:rPr lang="en-US" smtClean="0"/>
              <a:t>4</a:t>
            </a:fld>
            <a:endParaRPr lang="en-US"/>
          </a:p>
        </p:txBody>
      </p:sp>
    </p:spTree>
    <p:extLst>
      <p:ext uri="{BB962C8B-B14F-4D97-AF65-F5344CB8AC3E}">
        <p14:creationId xmlns:p14="http://schemas.microsoft.com/office/powerpoint/2010/main" val="1652354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Toggles</a:t>
            </a:r>
            <a:r>
              <a:rPr lang="en-US" baseline="0" dirty="0" smtClean="0"/>
              <a:t> whether or not you want them </a:t>
            </a:r>
            <a:endParaRPr lang="en-US" dirty="0"/>
          </a:p>
        </p:txBody>
      </p:sp>
      <p:sp>
        <p:nvSpPr>
          <p:cNvPr id="4" name="Slide Number Placeholder 3"/>
          <p:cNvSpPr>
            <a:spLocks noGrp="1"/>
          </p:cNvSpPr>
          <p:nvPr>
            <p:ph type="sldNum" sz="quarter" idx="10"/>
          </p:nvPr>
        </p:nvSpPr>
        <p:spPr/>
        <p:txBody>
          <a:bodyPr/>
          <a:lstStyle/>
          <a:p>
            <a:fld id="{2DD2CDBA-7BAD-8543-BC6B-31B9CEF66246}" type="slidenum">
              <a:rPr lang="en-US" smtClean="0"/>
              <a:t>5</a:t>
            </a:fld>
            <a:endParaRPr lang="en-US"/>
          </a:p>
        </p:txBody>
      </p:sp>
    </p:spTree>
    <p:extLst>
      <p:ext uri="{BB962C8B-B14F-4D97-AF65-F5344CB8AC3E}">
        <p14:creationId xmlns:p14="http://schemas.microsoft.com/office/powerpoint/2010/main" val="27149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My</a:t>
            </a:r>
            <a:r>
              <a:rPr lang="en-US" baseline="0" dirty="0" smtClean="0"/>
              <a:t> thoughts on the extra elements are as follows: there is space for 3 positions so </a:t>
            </a:r>
            <a:endParaRPr lang="en-US" dirty="0"/>
          </a:p>
        </p:txBody>
      </p:sp>
      <p:sp>
        <p:nvSpPr>
          <p:cNvPr id="4" name="Slide Number Placeholder 3"/>
          <p:cNvSpPr>
            <a:spLocks noGrp="1"/>
          </p:cNvSpPr>
          <p:nvPr>
            <p:ph type="sldNum" sz="quarter" idx="10"/>
          </p:nvPr>
        </p:nvSpPr>
        <p:spPr/>
        <p:txBody>
          <a:bodyPr/>
          <a:lstStyle/>
          <a:p>
            <a:fld id="{2DD2CDBA-7BAD-8543-BC6B-31B9CEF66246}" type="slidenum">
              <a:rPr lang="en-US" smtClean="0"/>
              <a:t>6</a:t>
            </a:fld>
            <a:endParaRPr lang="en-US"/>
          </a:p>
        </p:txBody>
      </p:sp>
    </p:spTree>
    <p:extLst>
      <p:ext uri="{BB962C8B-B14F-4D97-AF65-F5344CB8AC3E}">
        <p14:creationId xmlns:p14="http://schemas.microsoft.com/office/powerpoint/2010/main" val="1249149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D2CDBA-7BAD-8543-BC6B-31B9CEF66246}" type="slidenum">
              <a:rPr lang="en-US" smtClean="0"/>
              <a:t>11</a:t>
            </a:fld>
            <a:endParaRPr lang="en-US"/>
          </a:p>
        </p:txBody>
      </p:sp>
    </p:spTree>
    <p:extLst>
      <p:ext uri="{BB962C8B-B14F-4D97-AF65-F5344CB8AC3E}">
        <p14:creationId xmlns:p14="http://schemas.microsoft.com/office/powerpoint/2010/main" val="108302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C5521E-14A5-204B-8FB9-4E4105C9F11C}" type="datetimeFigureOut">
              <a:rPr lang="en-US" smtClean="0"/>
              <a:t>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141299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5521E-14A5-204B-8FB9-4E4105C9F11C}" type="datetimeFigureOut">
              <a:rPr lang="en-US" smtClean="0"/>
              <a:t>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101261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5521E-14A5-204B-8FB9-4E4105C9F11C}" type="datetimeFigureOut">
              <a:rPr lang="en-US" smtClean="0"/>
              <a:t>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15455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5521E-14A5-204B-8FB9-4E4105C9F11C}" type="datetimeFigureOut">
              <a:rPr lang="en-US" smtClean="0"/>
              <a:t>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935871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5521E-14A5-204B-8FB9-4E4105C9F11C}" type="datetimeFigureOut">
              <a:rPr lang="en-US" smtClean="0"/>
              <a:t>2/26/16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102978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C5521E-14A5-204B-8FB9-4E4105C9F11C}" type="datetimeFigureOut">
              <a:rPr lang="en-US" smtClean="0"/>
              <a:t>2/26/16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101376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C5521E-14A5-204B-8FB9-4E4105C9F11C}" type="datetimeFigureOut">
              <a:rPr lang="en-US" smtClean="0"/>
              <a:t>2/26/16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24372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C5521E-14A5-204B-8FB9-4E4105C9F11C}" type="datetimeFigureOut">
              <a:rPr lang="en-US" smtClean="0"/>
              <a:t>2/26/16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98528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5521E-14A5-204B-8FB9-4E4105C9F11C}" type="datetimeFigureOut">
              <a:rPr lang="en-US" smtClean="0"/>
              <a:t>2/26/16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36065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5521E-14A5-204B-8FB9-4E4105C9F11C}" type="datetimeFigureOut">
              <a:rPr lang="en-US" smtClean="0"/>
              <a:t>2/26/16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139568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5521E-14A5-204B-8FB9-4E4105C9F11C}" type="datetimeFigureOut">
              <a:rPr lang="en-US" smtClean="0"/>
              <a:t>2/26/16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2D00D-2B9C-154E-AD16-9DCD089E7B01}" type="slidenum">
              <a:rPr lang="en-US" smtClean="0"/>
              <a:t>‹#›</a:t>
            </a:fld>
            <a:endParaRPr lang="en-US"/>
          </a:p>
        </p:txBody>
      </p:sp>
    </p:spTree>
    <p:extLst>
      <p:ext uri="{BB962C8B-B14F-4D97-AF65-F5344CB8AC3E}">
        <p14:creationId xmlns:p14="http://schemas.microsoft.com/office/powerpoint/2010/main" val="294321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5521E-14A5-204B-8FB9-4E4105C9F11C}" type="datetimeFigureOut">
              <a:rPr lang="en-US" smtClean="0"/>
              <a:t>2/26/16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2D00D-2B9C-154E-AD16-9DCD089E7B01}" type="slidenum">
              <a:rPr lang="en-US" smtClean="0"/>
              <a:t>‹#›</a:t>
            </a:fld>
            <a:endParaRPr lang="en-US"/>
          </a:p>
        </p:txBody>
      </p:sp>
    </p:spTree>
    <p:extLst>
      <p:ext uri="{BB962C8B-B14F-4D97-AF65-F5344CB8AC3E}">
        <p14:creationId xmlns:p14="http://schemas.microsoft.com/office/powerpoint/2010/main" val="896796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smtClean="0"/>
              <a:t>Social Media</a:t>
            </a:r>
            <a:endParaRPr lang="en-US" dirty="0"/>
          </a:p>
        </p:txBody>
      </p:sp>
      <p:sp>
        <p:nvSpPr>
          <p:cNvPr id="18" name="TextBox 17"/>
          <p:cNvSpPr txBox="1"/>
          <p:nvPr/>
        </p:nvSpPr>
        <p:spPr>
          <a:xfrm>
            <a:off x="121023" y="720265"/>
            <a:ext cx="1109717" cy="369332"/>
          </a:xfrm>
          <a:prstGeom prst="rect">
            <a:avLst/>
          </a:prstGeom>
          <a:no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21023" y="1160934"/>
            <a:ext cx="11954436" cy="1463040"/>
          </a:xfrm>
          <a:prstGeom prst="rect">
            <a:avLst/>
          </a:prstGeom>
          <a:noFill/>
          <a:ln>
            <a:solidFill>
              <a:schemeClr val="tx1"/>
            </a:solidFill>
          </a:ln>
        </p:spPr>
        <p:txBody>
          <a:bodyPr wrap="square" rtlCol="0">
            <a:spAutoFit/>
          </a:bodyPr>
          <a:lstStyle/>
          <a:p>
            <a:endParaRPr lang="en-US" dirty="0"/>
          </a:p>
        </p:txBody>
      </p:sp>
      <p:sp>
        <p:nvSpPr>
          <p:cNvPr id="19" name="TextBox 18"/>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pic>
        <p:nvPicPr>
          <p:cNvPr id="2" name="Picture 1"/>
          <p:cNvPicPr>
            <a:picLocks noChangeAspect="1"/>
          </p:cNvPicPr>
          <p:nvPr/>
        </p:nvPicPr>
        <p:blipFill>
          <a:blip r:embed="rId3"/>
          <a:stretch>
            <a:fillRect/>
          </a:stretch>
        </p:blipFill>
        <p:spPr>
          <a:xfrm>
            <a:off x="134471" y="2970927"/>
            <a:ext cx="6347012" cy="3608911"/>
          </a:xfrm>
          <a:prstGeom prst="rect">
            <a:avLst/>
          </a:prstGeom>
        </p:spPr>
      </p:pic>
    </p:spTree>
    <p:extLst>
      <p:ext uri="{BB962C8B-B14F-4D97-AF65-F5344CB8AC3E}">
        <p14:creationId xmlns:p14="http://schemas.microsoft.com/office/powerpoint/2010/main" val="1736636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solidFill>
            <a:srgbClr val="00B0F0"/>
          </a:solidFill>
          <a:ln>
            <a:solidFill>
              <a:srgbClr val="0070C0"/>
            </a:solidFill>
          </a:ln>
        </p:spPr>
        <p:txBody>
          <a:bodyPr wrap="square" rtlCol="0">
            <a:spAutoFit/>
          </a:bodyPr>
          <a:lstStyle/>
          <a:p>
            <a:r>
              <a:rPr lang="en-US" dirty="0" smtClean="0"/>
              <a:t>Social Media</a:t>
            </a:r>
            <a:endParaRPr lang="en-US" dirty="0"/>
          </a:p>
        </p:txBody>
      </p:sp>
      <p:sp>
        <p:nvSpPr>
          <p:cNvPr id="18" name="TextBox 17"/>
          <p:cNvSpPr txBox="1"/>
          <p:nvPr/>
        </p:nvSpPr>
        <p:spPr>
          <a:xfrm>
            <a:off x="121023" y="720265"/>
            <a:ext cx="1109717" cy="369332"/>
          </a:xfrm>
          <a:prstGeom prst="rect">
            <a:avLst/>
          </a:prstGeom>
          <a:no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21023" y="1160934"/>
            <a:ext cx="11954436" cy="1463040"/>
          </a:xfrm>
          <a:prstGeom prst="rect">
            <a:avLst/>
          </a:prstGeom>
          <a:noFill/>
          <a:ln>
            <a:solidFill>
              <a:schemeClr val="tx1"/>
            </a:solidFill>
          </a:ln>
        </p:spPr>
        <p:txBody>
          <a:bodyPr wrap="square" rtlCol="0">
            <a:spAutoFit/>
          </a:bodyPr>
          <a:lstStyle/>
          <a:p>
            <a:endParaRPr lang="en-US" dirty="0"/>
          </a:p>
        </p:txBody>
      </p:sp>
      <p:grpSp>
        <p:nvGrpSpPr>
          <p:cNvPr id="13" name="Group 12"/>
          <p:cNvGrpSpPr/>
          <p:nvPr/>
        </p:nvGrpSpPr>
        <p:grpSpPr>
          <a:xfrm>
            <a:off x="1748121" y="1184265"/>
            <a:ext cx="954741" cy="369332"/>
            <a:chOff x="1425388" y="1188628"/>
            <a:chExt cx="954741" cy="369332"/>
          </a:xfrm>
        </p:grpSpPr>
        <p:sp>
          <p:nvSpPr>
            <p:cNvPr id="19" name="Rounded Rectangle 18"/>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 </a:t>
              </a:r>
              <a:endParaRPr lang="en-US" dirty="0">
                <a:solidFill>
                  <a:schemeClr val="tx1"/>
                </a:solidFill>
              </a:endParaRPr>
            </a:p>
          </p:txBody>
        </p:sp>
        <p:sp>
          <p:nvSpPr>
            <p:cNvPr id="20" name="Triangle 19"/>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134472" y="1167631"/>
            <a:ext cx="1600200" cy="369332"/>
          </a:xfrm>
          <a:prstGeom prst="rect">
            <a:avLst/>
          </a:prstGeom>
          <a:noFill/>
          <a:ln>
            <a:solidFill>
              <a:srgbClr val="0070C0"/>
            </a:solidFill>
          </a:ln>
        </p:spPr>
        <p:txBody>
          <a:bodyPr wrap="square" rtlCol="0">
            <a:spAutoFit/>
          </a:bodyPr>
          <a:lstStyle/>
          <a:p>
            <a:pPr algn="ctr"/>
            <a:r>
              <a:rPr lang="en-US" dirty="0" smtClean="0"/>
              <a:t>Include:</a:t>
            </a:r>
            <a:endParaRPr lang="en-US" dirty="0"/>
          </a:p>
        </p:txBody>
      </p:sp>
      <p:sp>
        <p:nvSpPr>
          <p:cNvPr id="22" name="TextBox 21"/>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sp>
        <p:nvSpPr>
          <p:cNvPr id="23" name="TextBox 22"/>
          <p:cNvSpPr txBox="1"/>
          <p:nvPr/>
        </p:nvSpPr>
        <p:spPr>
          <a:xfrm>
            <a:off x="121023" y="1522897"/>
            <a:ext cx="1600200" cy="369332"/>
          </a:xfrm>
          <a:prstGeom prst="rect">
            <a:avLst/>
          </a:prstGeom>
          <a:noFill/>
          <a:ln>
            <a:solidFill>
              <a:srgbClr val="0070C0"/>
            </a:solidFill>
          </a:ln>
        </p:spPr>
        <p:txBody>
          <a:bodyPr wrap="square" rtlCol="0">
            <a:spAutoFit/>
          </a:bodyPr>
          <a:lstStyle/>
          <a:p>
            <a:pPr algn="ctr"/>
            <a:r>
              <a:rPr lang="en-US" dirty="0" smtClean="0"/>
              <a:t>Color:</a:t>
            </a:r>
            <a:endParaRPr lang="en-US" dirty="0"/>
          </a:p>
        </p:txBody>
      </p:sp>
      <p:grpSp>
        <p:nvGrpSpPr>
          <p:cNvPr id="24" name="Group 23"/>
          <p:cNvGrpSpPr/>
          <p:nvPr/>
        </p:nvGrpSpPr>
        <p:grpSpPr>
          <a:xfrm>
            <a:off x="1734672" y="1550137"/>
            <a:ext cx="954741" cy="369332"/>
            <a:chOff x="2057400" y="1533797"/>
            <a:chExt cx="954741" cy="369332"/>
          </a:xfrm>
        </p:grpSpPr>
        <p:sp>
          <p:nvSpPr>
            <p:cNvPr id="25" name="Rounded Rectangle 24"/>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1767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dirty="0" smtClean="0"/>
              <a:t>Social Media</a:t>
            </a:r>
            <a:endParaRPr lang="en-US" dirty="0"/>
          </a:p>
        </p:txBody>
      </p:sp>
      <p:sp>
        <p:nvSpPr>
          <p:cNvPr id="18" name="TextBox 17"/>
          <p:cNvSpPr txBox="1"/>
          <p:nvPr/>
        </p:nvSpPr>
        <p:spPr>
          <a:xfrm>
            <a:off x="121023" y="720265"/>
            <a:ext cx="1109717" cy="369332"/>
          </a:xfrm>
          <a:prstGeom prst="rect">
            <a:avLst/>
          </a:prstGeom>
          <a:no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21023" y="1160934"/>
            <a:ext cx="11954436" cy="1463040"/>
          </a:xfrm>
          <a:prstGeom prst="rect">
            <a:avLst/>
          </a:prstGeom>
          <a:noFill/>
          <a:ln>
            <a:solidFill>
              <a:schemeClr val="tx1"/>
            </a:solidFill>
          </a:ln>
        </p:spPr>
        <p:txBody>
          <a:bodyPr wrap="square" rtlCol="0">
            <a:spAutoFit/>
          </a:bodyPr>
          <a:lstStyle/>
          <a:p>
            <a:endParaRPr lang="en-US" dirty="0"/>
          </a:p>
        </p:txBody>
      </p:sp>
      <p:sp>
        <p:nvSpPr>
          <p:cNvPr id="19" name="TextBox 18"/>
          <p:cNvSpPr txBox="1"/>
          <p:nvPr/>
        </p:nvSpPr>
        <p:spPr>
          <a:xfrm>
            <a:off x="9957881" y="736286"/>
            <a:ext cx="2023448" cy="369332"/>
          </a:xfrm>
          <a:prstGeom prst="rect">
            <a:avLst/>
          </a:prstGeom>
          <a:solidFill>
            <a:srgbClr val="00B0F0"/>
          </a:solidFill>
          <a:ln>
            <a:solidFill>
              <a:srgbClr val="0070C0"/>
            </a:solidFill>
          </a:ln>
        </p:spPr>
        <p:txBody>
          <a:bodyPr wrap="square" rtlCol="0">
            <a:spAutoFit/>
          </a:bodyPr>
          <a:lstStyle/>
          <a:p>
            <a:r>
              <a:rPr lang="en-US" dirty="0" smtClean="0"/>
              <a:t>Presentation Info</a:t>
            </a:r>
            <a:endParaRPr lang="en-US" dirty="0"/>
          </a:p>
        </p:txBody>
      </p:sp>
      <p:sp>
        <p:nvSpPr>
          <p:cNvPr id="20" name="TextBox 19"/>
          <p:cNvSpPr txBox="1"/>
          <p:nvPr/>
        </p:nvSpPr>
        <p:spPr>
          <a:xfrm>
            <a:off x="134472" y="1167631"/>
            <a:ext cx="1600200" cy="369332"/>
          </a:xfrm>
          <a:prstGeom prst="rect">
            <a:avLst/>
          </a:prstGeom>
          <a:noFill/>
          <a:ln>
            <a:solidFill>
              <a:srgbClr val="0070C0"/>
            </a:solidFill>
          </a:ln>
        </p:spPr>
        <p:txBody>
          <a:bodyPr wrap="square" rtlCol="0">
            <a:spAutoFit/>
          </a:bodyPr>
          <a:lstStyle/>
          <a:p>
            <a:pPr algn="ctr"/>
            <a:r>
              <a:rPr lang="en-US" smtClean="0"/>
              <a:t>Title:</a:t>
            </a:r>
            <a:endParaRPr lang="en-US" dirty="0"/>
          </a:p>
        </p:txBody>
      </p:sp>
      <p:sp>
        <p:nvSpPr>
          <p:cNvPr id="21" name="TextBox 20"/>
          <p:cNvSpPr txBox="1"/>
          <p:nvPr/>
        </p:nvSpPr>
        <p:spPr>
          <a:xfrm>
            <a:off x="1748121" y="1167631"/>
            <a:ext cx="1600200" cy="369332"/>
          </a:xfrm>
          <a:prstGeom prst="rect">
            <a:avLst/>
          </a:prstGeom>
          <a:noFill/>
          <a:ln>
            <a:solidFill>
              <a:srgbClr val="0070C0"/>
            </a:solidFill>
          </a:ln>
        </p:spPr>
        <p:txBody>
          <a:bodyPr wrap="square" rtlCol="0">
            <a:spAutoFit/>
          </a:bodyPr>
          <a:lstStyle/>
          <a:p>
            <a:pPr algn="ctr"/>
            <a:r>
              <a:rPr lang="en-US" i="1" dirty="0" smtClean="0">
                <a:solidFill>
                  <a:schemeClr val="bg2">
                    <a:lumMod val="75000"/>
                  </a:schemeClr>
                </a:solidFill>
              </a:rPr>
              <a:t>Fill in title here</a:t>
            </a:r>
            <a:endParaRPr lang="en-US" i="1" dirty="0">
              <a:solidFill>
                <a:schemeClr val="bg2">
                  <a:lumMod val="75000"/>
                </a:schemeClr>
              </a:solidFill>
            </a:endParaRPr>
          </a:p>
        </p:txBody>
      </p:sp>
    </p:spTree>
    <p:extLst>
      <p:ext uri="{BB962C8B-B14F-4D97-AF65-F5344CB8AC3E}">
        <p14:creationId xmlns:p14="http://schemas.microsoft.com/office/powerpoint/2010/main" val="331931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smtClean="0"/>
              <a:t>Social Media</a:t>
            </a:r>
            <a:endParaRPr lang="en-US" dirty="0"/>
          </a:p>
        </p:txBody>
      </p:sp>
      <p:sp>
        <p:nvSpPr>
          <p:cNvPr id="18" name="TextBox 17"/>
          <p:cNvSpPr txBox="1"/>
          <p:nvPr/>
        </p:nvSpPr>
        <p:spPr>
          <a:xfrm>
            <a:off x="121023" y="720265"/>
            <a:ext cx="1109717" cy="369332"/>
          </a:xfrm>
          <a:prstGeom prst="rect">
            <a:avLst/>
          </a:prstGeom>
          <a:solidFill>
            <a:srgbClr val="00B0F0"/>
          </a:solid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34470" y="1178680"/>
            <a:ext cx="11954436" cy="1554480"/>
          </a:xfrm>
          <a:prstGeom prst="rect">
            <a:avLst/>
          </a:prstGeom>
          <a:noFill/>
          <a:ln>
            <a:solidFill>
              <a:schemeClr val="tx1"/>
            </a:solidFill>
          </a:ln>
        </p:spPr>
        <p:txBody>
          <a:bodyPr wrap="square" rtlCol="0">
            <a:spAutoFit/>
          </a:bodyPr>
          <a:lstStyle/>
          <a:p>
            <a:endParaRPr lang="en-US" dirty="0"/>
          </a:p>
        </p:txBody>
      </p:sp>
      <p:sp>
        <p:nvSpPr>
          <p:cNvPr id="13" name="TextBox 12"/>
          <p:cNvSpPr txBox="1"/>
          <p:nvPr/>
        </p:nvSpPr>
        <p:spPr>
          <a:xfrm>
            <a:off x="134470" y="1175181"/>
            <a:ext cx="1277471" cy="369332"/>
          </a:xfrm>
          <a:prstGeom prst="rect">
            <a:avLst/>
          </a:prstGeom>
          <a:noFill/>
          <a:ln>
            <a:solidFill>
              <a:srgbClr val="0070C0"/>
            </a:solidFill>
          </a:ln>
        </p:spPr>
        <p:txBody>
          <a:bodyPr wrap="square" rtlCol="0">
            <a:spAutoFit/>
          </a:bodyPr>
          <a:lstStyle/>
          <a:p>
            <a:r>
              <a:rPr lang="en-US" smtClean="0"/>
              <a:t>Logo</a:t>
            </a:r>
            <a:endParaRPr lang="en-US" dirty="0"/>
          </a:p>
        </p:txBody>
      </p:sp>
      <p:sp>
        <p:nvSpPr>
          <p:cNvPr id="3" name="Rounded Rectangle 2"/>
          <p:cNvSpPr/>
          <p:nvPr/>
        </p:nvSpPr>
        <p:spPr>
          <a:xfrm>
            <a:off x="1411941" y="1175181"/>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Upload</a:t>
            </a:r>
            <a:endParaRPr lang="en-US">
              <a:solidFill>
                <a:schemeClr val="tx1"/>
              </a:solidFill>
            </a:endParaRPr>
          </a:p>
        </p:txBody>
      </p:sp>
      <p:sp>
        <p:nvSpPr>
          <p:cNvPr id="20" name="TextBox 19"/>
          <p:cNvSpPr txBox="1"/>
          <p:nvPr/>
        </p:nvSpPr>
        <p:spPr>
          <a:xfrm>
            <a:off x="134470" y="1537369"/>
            <a:ext cx="1922930" cy="369332"/>
          </a:xfrm>
          <a:prstGeom prst="rect">
            <a:avLst/>
          </a:prstGeom>
          <a:noFill/>
          <a:ln>
            <a:solidFill>
              <a:srgbClr val="0070C0"/>
            </a:solidFill>
          </a:ln>
        </p:spPr>
        <p:txBody>
          <a:bodyPr wrap="square" rtlCol="0">
            <a:spAutoFit/>
          </a:bodyPr>
          <a:lstStyle/>
          <a:p>
            <a:r>
              <a:rPr lang="en-US" dirty="0" smtClean="0"/>
              <a:t>Background Color</a:t>
            </a:r>
            <a:endParaRPr lang="en-US" dirty="0"/>
          </a:p>
        </p:txBody>
      </p:sp>
      <p:sp>
        <p:nvSpPr>
          <p:cNvPr id="21" name="TextBox 20"/>
          <p:cNvSpPr txBox="1"/>
          <p:nvPr/>
        </p:nvSpPr>
        <p:spPr>
          <a:xfrm>
            <a:off x="134470" y="1906701"/>
            <a:ext cx="1922930" cy="369332"/>
          </a:xfrm>
          <a:prstGeom prst="rect">
            <a:avLst/>
          </a:prstGeom>
          <a:noFill/>
          <a:ln>
            <a:solidFill>
              <a:srgbClr val="0070C0"/>
            </a:solidFill>
          </a:ln>
        </p:spPr>
        <p:txBody>
          <a:bodyPr wrap="square" rtlCol="0">
            <a:spAutoFit/>
          </a:bodyPr>
          <a:lstStyle/>
          <a:p>
            <a:r>
              <a:rPr lang="en-US" dirty="0" smtClean="0"/>
              <a:t>Primary Color</a:t>
            </a:r>
            <a:endParaRPr lang="en-US" dirty="0"/>
          </a:p>
        </p:txBody>
      </p:sp>
      <p:sp>
        <p:nvSpPr>
          <p:cNvPr id="22" name="TextBox 21"/>
          <p:cNvSpPr txBox="1"/>
          <p:nvPr/>
        </p:nvSpPr>
        <p:spPr>
          <a:xfrm>
            <a:off x="134470" y="2269659"/>
            <a:ext cx="1922930" cy="369332"/>
          </a:xfrm>
          <a:prstGeom prst="rect">
            <a:avLst/>
          </a:prstGeom>
          <a:noFill/>
          <a:ln>
            <a:solidFill>
              <a:srgbClr val="0070C0"/>
            </a:solidFill>
          </a:ln>
        </p:spPr>
        <p:txBody>
          <a:bodyPr wrap="square" rtlCol="0">
            <a:spAutoFit/>
          </a:bodyPr>
          <a:lstStyle/>
          <a:p>
            <a:r>
              <a:rPr lang="en-US" dirty="0" smtClean="0"/>
              <a:t>Secondary Color</a:t>
            </a:r>
            <a:endParaRPr lang="en-US" dirty="0"/>
          </a:p>
        </p:txBody>
      </p:sp>
      <p:grpSp>
        <p:nvGrpSpPr>
          <p:cNvPr id="8" name="Group 7"/>
          <p:cNvGrpSpPr/>
          <p:nvPr/>
        </p:nvGrpSpPr>
        <p:grpSpPr>
          <a:xfrm>
            <a:off x="2057400" y="1533797"/>
            <a:ext cx="954741" cy="369332"/>
            <a:chOff x="2057400" y="1533797"/>
            <a:chExt cx="954741" cy="369332"/>
          </a:xfrm>
        </p:grpSpPr>
        <p:sp>
          <p:nvSpPr>
            <p:cNvPr id="23" name="Rounded Rectangle 22"/>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064123" y="1918037"/>
            <a:ext cx="954741" cy="369332"/>
            <a:chOff x="2057400" y="1533797"/>
            <a:chExt cx="954741" cy="369332"/>
          </a:xfrm>
        </p:grpSpPr>
        <p:sp>
          <p:nvSpPr>
            <p:cNvPr id="26" name="Rounded Rectangle 25"/>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2043951" y="2301659"/>
            <a:ext cx="954741" cy="369332"/>
            <a:chOff x="2057400" y="1533797"/>
            <a:chExt cx="954741" cy="369332"/>
          </a:xfrm>
        </p:grpSpPr>
        <p:sp>
          <p:nvSpPr>
            <p:cNvPr id="30" name="Rounded Rectangle 29"/>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iangle 31"/>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sp>
        <p:nvSpPr>
          <p:cNvPr id="34" name="TextBox 33"/>
          <p:cNvSpPr txBox="1"/>
          <p:nvPr/>
        </p:nvSpPr>
        <p:spPr>
          <a:xfrm>
            <a:off x="4013941" y="1545130"/>
            <a:ext cx="1600200" cy="369332"/>
          </a:xfrm>
          <a:prstGeom prst="rect">
            <a:avLst/>
          </a:prstGeom>
          <a:noFill/>
          <a:ln>
            <a:solidFill>
              <a:srgbClr val="0070C0"/>
            </a:solidFill>
          </a:ln>
        </p:spPr>
        <p:txBody>
          <a:bodyPr wrap="square" rtlCol="0">
            <a:spAutoFit/>
          </a:bodyPr>
          <a:lstStyle/>
          <a:p>
            <a:pPr algn="ctr"/>
            <a:r>
              <a:rPr lang="en-US" dirty="0" smtClean="0"/>
              <a:t>Font</a:t>
            </a:r>
            <a:endParaRPr lang="en-US" dirty="0"/>
          </a:p>
        </p:txBody>
      </p:sp>
      <p:grpSp>
        <p:nvGrpSpPr>
          <p:cNvPr id="35" name="Group 34"/>
          <p:cNvGrpSpPr/>
          <p:nvPr/>
        </p:nvGrpSpPr>
        <p:grpSpPr>
          <a:xfrm>
            <a:off x="5614145" y="1538249"/>
            <a:ext cx="1627094" cy="369332"/>
            <a:chOff x="1425388" y="1188628"/>
            <a:chExt cx="954741" cy="369332"/>
          </a:xfrm>
        </p:grpSpPr>
        <p:sp>
          <p:nvSpPr>
            <p:cNvPr id="36" name="Rounded Rectangle 35"/>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Calibri </a:t>
              </a:r>
              <a:endParaRPr lang="en-US" dirty="0">
                <a:solidFill>
                  <a:schemeClr val="tx1"/>
                </a:solidFill>
              </a:endParaRPr>
            </a:p>
          </p:txBody>
        </p:sp>
        <p:sp>
          <p:nvSpPr>
            <p:cNvPr id="37" name="Triangle 36"/>
            <p:cNvSpPr/>
            <p:nvPr/>
          </p:nvSpPr>
          <p:spPr>
            <a:xfrm rot="10800000">
              <a:off x="2156994" y="1295867"/>
              <a:ext cx="144030" cy="1864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4003864" y="1171102"/>
            <a:ext cx="1600200" cy="369332"/>
          </a:xfrm>
          <a:prstGeom prst="rect">
            <a:avLst/>
          </a:prstGeom>
          <a:noFill/>
          <a:ln>
            <a:solidFill>
              <a:srgbClr val="0070C0"/>
            </a:solidFill>
          </a:ln>
        </p:spPr>
        <p:txBody>
          <a:bodyPr wrap="square" rtlCol="0">
            <a:spAutoFit/>
          </a:bodyPr>
          <a:lstStyle/>
          <a:p>
            <a:pPr algn="ctr"/>
            <a:r>
              <a:rPr lang="en-US" dirty="0" smtClean="0"/>
              <a:t>Orientation</a:t>
            </a:r>
            <a:endParaRPr lang="en-US" dirty="0"/>
          </a:p>
        </p:txBody>
      </p:sp>
      <p:grpSp>
        <p:nvGrpSpPr>
          <p:cNvPr id="39" name="Group 38"/>
          <p:cNvGrpSpPr/>
          <p:nvPr/>
        </p:nvGrpSpPr>
        <p:grpSpPr>
          <a:xfrm>
            <a:off x="5624570" y="1172226"/>
            <a:ext cx="954741" cy="369332"/>
            <a:chOff x="1425388" y="1188628"/>
            <a:chExt cx="954741" cy="369332"/>
          </a:xfrm>
        </p:grpSpPr>
        <p:sp>
          <p:nvSpPr>
            <p:cNvPr id="40" name="Rounded Rectangle 39"/>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Left </a:t>
              </a:r>
              <a:endParaRPr lang="en-US" dirty="0">
                <a:solidFill>
                  <a:schemeClr val="tx1"/>
                </a:solidFill>
              </a:endParaRPr>
            </a:p>
          </p:txBody>
        </p:sp>
        <p:sp>
          <p:nvSpPr>
            <p:cNvPr id="41" name="Triangle 40"/>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945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smtClean="0"/>
              <a:t>Social Media</a:t>
            </a:r>
            <a:endParaRPr lang="en-US" dirty="0"/>
          </a:p>
        </p:txBody>
      </p:sp>
      <p:sp>
        <p:nvSpPr>
          <p:cNvPr id="18" name="TextBox 17"/>
          <p:cNvSpPr txBox="1"/>
          <p:nvPr/>
        </p:nvSpPr>
        <p:spPr>
          <a:xfrm>
            <a:off x="121023" y="720265"/>
            <a:ext cx="1109717" cy="369332"/>
          </a:xfrm>
          <a:prstGeom prst="rect">
            <a:avLst/>
          </a:prstGeom>
          <a:solidFill>
            <a:srgbClr val="00B0F0"/>
          </a:solid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34470" y="1178680"/>
            <a:ext cx="11954436" cy="1554480"/>
          </a:xfrm>
          <a:prstGeom prst="rect">
            <a:avLst/>
          </a:prstGeom>
          <a:noFill/>
          <a:ln>
            <a:solidFill>
              <a:schemeClr val="tx1"/>
            </a:solidFill>
          </a:ln>
        </p:spPr>
        <p:txBody>
          <a:bodyPr wrap="square" rtlCol="0">
            <a:spAutoFit/>
          </a:bodyPr>
          <a:lstStyle/>
          <a:p>
            <a:endParaRPr lang="en-US" dirty="0"/>
          </a:p>
        </p:txBody>
      </p:sp>
      <p:sp>
        <p:nvSpPr>
          <p:cNvPr id="13" name="TextBox 12"/>
          <p:cNvSpPr txBox="1"/>
          <p:nvPr/>
        </p:nvSpPr>
        <p:spPr>
          <a:xfrm>
            <a:off x="134470" y="1175181"/>
            <a:ext cx="1277471" cy="369332"/>
          </a:xfrm>
          <a:prstGeom prst="rect">
            <a:avLst/>
          </a:prstGeom>
          <a:noFill/>
          <a:ln>
            <a:solidFill>
              <a:srgbClr val="0070C0"/>
            </a:solidFill>
          </a:ln>
        </p:spPr>
        <p:txBody>
          <a:bodyPr wrap="square" rtlCol="0">
            <a:spAutoFit/>
          </a:bodyPr>
          <a:lstStyle/>
          <a:p>
            <a:r>
              <a:rPr lang="en-US" smtClean="0"/>
              <a:t>Logo</a:t>
            </a:r>
            <a:endParaRPr lang="en-US" dirty="0"/>
          </a:p>
        </p:txBody>
      </p:sp>
      <p:sp>
        <p:nvSpPr>
          <p:cNvPr id="3" name="Rounded Rectangle 2"/>
          <p:cNvSpPr/>
          <p:nvPr/>
        </p:nvSpPr>
        <p:spPr>
          <a:xfrm>
            <a:off x="1411941" y="1175181"/>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Upload</a:t>
            </a:r>
            <a:endParaRPr lang="en-US">
              <a:solidFill>
                <a:schemeClr val="tx1"/>
              </a:solidFill>
            </a:endParaRPr>
          </a:p>
        </p:txBody>
      </p:sp>
      <p:sp>
        <p:nvSpPr>
          <p:cNvPr id="20" name="TextBox 19"/>
          <p:cNvSpPr txBox="1"/>
          <p:nvPr/>
        </p:nvSpPr>
        <p:spPr>
          <a:xfrm>
            <a:off x="134470" y="1537369"/>
            <a:ext cx="1922930" cy="369332"/>
          </a:xfrm>
          <a:prstGeom prst="rect">
            <a:avLst/>
          </a:prstGeom>
          <a:noFill/>
          <a:ln>
            <a:solidFill>
              <a:srgbClr val="0070C0"/>
            </a:solidFill>
          </a:ln>
        </p:spPr>
        <p:txBody>
          <a:bodyPr wrap="square" rtlCol="0">
            <a:spAutoFit/>
          </a:bodyPr>
          <a:lstStyle/>
          <a:p>
            <a:r>
              <a:rPr lang="en-US" smtClean="0"/>
              <a:t>Background Color</a:t>
            </a:r>
            <a:endParaRPr lang="en-US" dirty="0"/>
          </a:p>
        </p:txBody>
      </p:sp>
      <p:sp>
        <p:nvSpPr>
          <p:cNvPr id="21" name="TextBox 20"/>
          <p:cNvSpPr txBox="1"/>
          <p:nvPr/>
        </p:nvSpPr>
        <p:spPr>
          <a:xfrm>
            <a:off x="134470" y="1906701"/>
            <a:ext cx="1922930" cy="369332"/>
          </a:xfrm>
          <a:prstGeom prst="rect">
            <a:avLst/>
          </a:prstGeom>
          <a:noFill/>
          <a:ln>
            <a:solidFill>
              <a:srgbClr val="0070C0"/>
            </a:solidFill>
          </a:ln>
        </p:spPr>
        <p:txBody>
          <a:bodyPr wrap="square" rtlCol="0">
            <a:spAutoFit/>
          </a:bodyPr>
          <a:lstStyle/>
          <a:p>
            <a:r>
              <a:rPr lang="en-US" dirty="0" smtClean="0"/>
              <a:t>Primary Color</a:t>
            </a:r>
            <a:endParaRPr lang="en-US" dirty="0"/>
          </a:p>
        </p:txBody>
      </p:sp>
      <p:sp>
        <p:nvSpPr>
          <p:cNvPr id="22" name="TextBox 21"/>
          <p:cNvSpPr txBox="1"/>
          <p:nvPr/>
        </p:nvSpPr>
        <p:spPr>
          <a:xfrm>
            <a:off x="134470" y="2269659"/>
            <a:ext cx="1922930" cy="369332"/>
          </a:xfrm>
          <a:prstGeom prst="rect">
            <a:avLst/>
          </a:prstGeom>
          <a:noFill/>
          <a:ln>
            <a:solidFill>
              <a:srgbClr val="0070C0"/>
            </a:solidFill>
          </a:ln>
        </p:spPr>
        <p:txBody>
          <a:bodyPr wrap="square" rtlCol="0">
            <a:spAutoFit/>
          </a:bodyPr>
          <a:lstStyle/>
          <a:p>
            <a:r>
              <a:rPr lang="en-US" dirty="0" smtClean="0"/>
              <a:t>Secondary Color</a:t>
            </a:r>
            <a:endParaRPr lang="en-US" dirty="0"/>
          </a:p>
        </p:txBody>
      </p:sp>
      <p:grpSp>
        <p:nvGrpSpPr>
          <p:cNvPr id="8" name="Group 7"/>
          <p:cNvGrpSpPr/>
          <p:nvPr/>
        </p:nvGrpSpPr>
        <p:grpSpPr>
          <a:xfrm>
            <a:off x="2057400" y="1533797"/>
            <a:ext cx="954741" cy="369332"/>
            <a:chOff x="2057400" y="1533797"/>
            <a:chExt cx="954741" cy="369332"/>
          </a:xfrm>
        </p:grpSpPr>
        <p:sp>
          <p:nvSpPr>
            <p:cNvPr id="23" name="Rounded Rectangle 22"/>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064123" y="1918037"/>
            <a:ext cx="954741" cy="369332"/>
            <a:chOff x="2057400" y="1533797"/>
            <a:chExt cx="954741" cy="369332"/>
          </a:xfrm>
        </p:grpSpPr>
        <p:sp>
          <p:nvSpPr>
            <p:cNvPr id="26" name="Rounded Rectangle 25"/>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2043951" y="2301659"/>
            <a:ext cx="954741" cy="369332"/>
            <a:chOff x="2057400" y="1533797"/>
            <a:chExt cx="954741" cy="369332"/>
          </a:xfrm>
        </p:grpSpPr>
        <p:sp>
          <p:nvSpPr>
            <p:cNvPr id="30" name="Rounded Rectangle 29"/>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iangle 31"/>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pic>
        <p:nvPicPr>
          <p:cNvPr id="9" name="Picture 8"/>
          <p:cNvPicPr>
            <a:picLocks noChangeAspect="1"/>
          </p:cNvPicPr>
          <p:nvPr/>
        </p:nvPicPr>
        <p:blipFill>
          <a:blip r:embed="rId3"/>
          <a:stretch>
            <a:fillRect/>
          </a:stretch>
        </p:blipFill>
        <p:spPr>
          <a:xfrm>
            <a:off x="2064123" y="1919957"/>
            <a:ext cx="5270500" cy="3670300"/>
          </a:xfrm>
          <a:prstGeom prst="rect">
            <a:avLst/>
          </a:prstGeom>
        </p:spPr>
      </p:pic>
      <p:sp>
        <p:nvSpPr>
          <p:cNvPr id="38" name="TextBox 37"/>
          <p:cNvSpPr txBox="1"/>
          <p:nvPr/>
        </p:nvSpPr>
        <p:spPr>
          <a:xfrm>
            <a:off x="4013941" y="1545130"/>
            <a:ext cx="1600200" cy="369332"/>
          </a:xfrm>
          <a:prstGeom prst="rect">
            <a:avLst/>
          </a:prstGeom>
          <a:noFill/>
          <a:ln>
            <a:solidFill>
              <a:srgbClr val="0070C0"/>
            </a:solidFill>
          </a:ln>
        </p:spPr>
        <p:txBody>
          <a:bodyPr wrap="square" rtlCol="0">
            <a:spAutoFit/>
          </a:bodyPr>
          <a:lstStyle/>
          <a:p>
            <a:pPr algn="ctr"/>
            <a:r>
              <a:rPr lang="en-US" dirty="0" smtClean="0"/>
              <a:t>Font</a:t>
            </a:r>
            <a:endParaRPr lang="en-US" dirty="0"/>
          </a:p>
        </p:txBody>
      </p:sp>
      <p:grpSp>
        <p:nvGrpSpPr>
          <p:cNvPr id="39" name="Group 38"/>
          <p:cNvGrpSpPr/>
          <p:nvPr/>
        </p:nvGrpSpPr>
        <p:grpSpPr>
          <a:xfrm>
            <a:off x="5614145" y="1538249"/>
            <a:ext cx="1627094" cy="369332"/>
            <a:chOff x="1425388" y="1188628"/>
            <a:chExt cx="954741" cy="369332"/>
          </a:xfrm>
        </p:grpSpPr>
        <p:sp>
          <p:nvSpPr>
            <p:cNvPr id="40" name="Rounded Rectangle 39"/>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Calibri </a:t>
              </a:r>
              <a:endParaRPr lang="en-US" dirty="0">
                <a:solidFill>
                  <a:schemeClr val="tx1"/>
                </a:solidFill>
              </a:endParaRPr>
            </a:p>
          </p:txBody>
        </p:sp>
        <p:sp>
          <p:nvSpPr>
            <p:cNvPr id="41" name="Triangle 40"/>
            <p:cNvSpPr/>
            <p:nvPr/>
          </p:nvSpPr>
          <p:spPr>
            <a:xfrm rot="10800000">
              <a:off x="2156994" y="1295867"/>
              <a:ext cx="144030" cy="1864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4003864" y="1171102"/>
            <a:ext cx="1600200" cy="369332"/>
          </a:xfrm>
          <a:prstGeom prst="rect">
            <a:avLst/>
          </a:prstGeom>
          <a:noFill/>
          <a:ln>
            <a:solidFill>
              <a:srgbClr val="0070C0"/>
            </a:solidFill>
          </a:ln>
        </p:spPr>
        <p:txBody>
          <a:bodyPr wrap="square" rtlCol="0">
            <a:spAutoFit/>
          </a:bodyPr>
          <a:lstStyle/>
          <a:p>
            <a:pPr algn="ctr"/>
            <a:r>
              <a:rPr lang="en-US" dirty="0" smtClean="0"/>
              <a:t>Orientation</a:t>
            </a:r>
            <a:endParaRPr lang="en-US" dirty="0"/>
          </a:p>
        </p:txBody>
      </p:sp>
      <p:grpSp>
        <p:nvGrpSpPr>
          <p:cNvPr id="43" name="Group 42"/>
          <p:cNvGrpSpPr/>
          <p:nvPr/>
        </p:nvGrpSpPr>
        <p:grpSpPr>
          <a:xfrm>
            <a:off x="5624570" y="1172226"/>
            <a:ext cx="954741" cy="369332"/>
            <a:chOff x="1425388" y="1188628"/>
            <a:chExt cx="954741" cy="369332"/>
          </a:xfrm>
        </p:grpSpPr>
        <p:sp>
          <p:nvSpPr>
            <p:cNvPr id="44" name="Rounded Rectangle 43"/>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Left </a:t>
              </a:r>
              <a:endParaRPr lang="en-US" dirty="0">
                <a:solidFill>
                  <a:schemeClr val="tx1"/>
                </a:solidFill>
              </a:endParaRPr>
            </a:p>
          </p:txBody>
        </p:sp>
        <p:sp>
          <p:nvSpPr>
            <p:cNvPr id="45" name="Triangle 44"/>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5693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solidFill>
            <a:srgbClr val="00B0F0"/>
          </a:solid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30586"/>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smtClean="0"/>
              <a:t>Social Media</a:t>
            </a:r>
            <a:endParaRPr lang="en-US" dirty="0"/>
          </a:p>
        </p:txBody>
      </p:sp>
      <p:sp>
        <p:nvSpPr>
          <p:cNvPr id="18" name="TextBox 17"/>
          <p:cNvSpPr txBox="1"/>
          <p:nvPr/>
        </p:nvSpPr>
        <p:spPr>
          <a:xfrm>
            <a:off x="121023" y="720265"/>
            <a:ext cx="1109717" cy="369332"/>
          </a:xfrm>
          <a:prstGeom prst="rect">
            <a:avLst/>
          </a:prstGeom>
          <a:no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21023" y="1160934"/>
            <a:ext cx="11954436" cy="1554480"/>
          </a:xfrm>
          <a:prstGeom prst="rect">
            <a:avLst/>
          </a:prstGeom>
          <a:noFill/>
          <a:ln>
            <a:solidFill>
              <a:schemeClr val="tx1"/>
            </a:solidFill>
          </a:ln>
        </p:spPr>
        <p:txBody>
          <a:bodyPr wrap="square" rtlCol="0">
            <a:spAutoFit/>
          </a:bodyPr>
          <a:lstStyle/>
          <a:p>
            <a:endParaRPr lang="en-US" dirty="0"/>
          </a:p>
        </p:txBody>
      </p:sp>
      <p:sp>
        <p:nvSpPr>
          <p:cNvPr id="13" name="TextBox 12"/>
          <p:cNvSpPr txBox="1"/>
          <p:nvPr/>
        </p:nvSpPr>
        <p:spPr>
          <a:xfrm>
            <a:off x="134470" y="1175181"/>
            <a:ext cx="1277471" cy="369332"/>
          </a:xfrm>
          <a:prstGeom prst="rect">
            <a:avLst/>
          </a:prstGeom>
          <a:noFill/>
          <a:ln>
            <a:solidFill>
              <a:srgbClr val="0070C0"/>
            </a:solidFill>
          </a:ln>
        </p:spPr>
        <p:txBody>
          <a:bodyPr wrap="square" rtlCol="0">
            <a:spAutoFit/>
          </a:bodyPr>
          <a:lstStyle/>
          <a:p>
            <a:r>
              <a:rPr lang="en-US" dirty="0" smtClean="0"/>
              <a:t>Responsive</a:t>
            </a:r>
            <a:endParaRPr lang="en-US" dirty="0"/>
          </a:p>
        </p:txBody>
      </p:sp>
      <p:grpSp>
        <p:nvGrpSpPr>
          <p:cNvPr id="3" name="Group 2"/>
          <p:cNvGrpSpPr/>
          <p:nvPr/>
        </p:nvGrpSpPr>
        <p:grpSpPr>
          <a:xfrm>
            <a:off x="1425388" y="1188628"/>
            <a:ext cx="954741" cy="369332"/>
            <a:chOff x="1425388" y="1188628"/>
            <a:chExt cx="954741" cy="369332"/>
          </a:xfrm>
        </p:grpSpPr>
        <p:sp>
          <p:nvSpPr>
            <p:cNvPr id="20" name="Rounded Rectangle 19"/>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Yes </a:t>
              </a:r>
              <a:endParaRPr lang="en-US" dirty="0">
                <a:solidFill>
                  <a:schemeClr val="tx1"/>
                </a:solidFill>
              </a:endParaRPr>
            </a:p>
          </p:txBody>
        </p:sp>
        <p:sp>
          <p:nvSpPr>
            <p:cNvPr id="22" name="Triangle 21"/>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141193" y="1541558"/>
            <a:ext cx="1277471" cy="369332"/>
          </a:xfrm>
          <a:prstGeom prst="rect">
            <a:avLst/>
          </a:prstGeom>
          <a:noFill/>
          <a:ln>
            <a:solidFill>
              <a:srgbClr val="0070C0"/>
            </a:solidFill>
          </a:ln>
        </p:spPr>
        <p:txBody>
          <a:bodyPr wrap="square" rtlCol="0">
            <a:spAutoFit/>
          </a:bodyPr>
          <a:lstStyle/>
          <a:p>
            <a:r>
              <a:rPr lang="en-US" dirty="0" smtClean="0"/>
              <a:t>Dimensions</a:t>
            </a:r>
            <a:endParaRPr lang="en-US" dirty="0"/>
          </a:p>
        </p:txBody>
      </p:sp>
      <p:grpSp>
        <p:nvGrpSpPr>
          <p:cNvPr id="25" name="Group 24"/>
          <p:cNvGrpSpPr/>
          <p:nvPr/>
        </p:nvGrpSpPr>
        <p:grpSpPr>
          <a:xfrm>
            <a:off x="1411941" y="1555005"/>
            <a:ext cx="954741" cy="369332"/>
            <a:chOff x="1425388" y="1188628"/>
            <a:chExt cx="954741" cy="369332"/>
          </a:xfrm>
        </p:grpSpPr>
        <p:sp>
          <p:nvSpPr>
            <p:cNvPr id="26" name="Rounded Rectangle 25"/>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16:9 </a:t>
              </a:r>
              <a:endParaRPr lang="en-US" dirty="0">
                <a:solidFill>
                  <a:schemeClr val="tx1"/>
                </a:solidFill>
              </a:endParaRPr>
            </a:p>
          </p:txBody>
        </p:sp>
        <p:sp>
          <p:nvSpPr>
            <p:cNvPr id="27" name="Triangle 26"/>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134470" y="1922182"/>
            <a:ext cx="1277471" cy="369332"/>
          </a:xfrm>
          <a:prstGeom prst="rect">
            <a:avLst/>
          </a:prstGeom>
          <a:noFill/>
          <a:ln>
            <a:solidFill>
              <a:srgbClr val="0070C0"/>
            </a:solidFill>
          </a:ln>
        </p:spPr>
        <p:txBody>
          <a:bodyPr wrap="square" rtlCol="0">
            <a:spAutoFit/>
          </a:bodyPr>
          <a:lstStyle/>
          <a:p>
            <a:r>
              <a:rPr lang="en-US" dirty="0" smtClean="0"/>
              <a:t>Value</a:t>
            </a:r>
            <a:endParaRPr lang="en-US" dirty="0"/>
          </a:p>
        </p:txBody>
      </p:sp>
      <p:grpSp>
        <p:nvGrpSpPr>
          <p:cNvPr id="29" name="Group 28"/>
          <p:cNvGrpSpPr/>
          <p:nvPr/>
        </p:nvGrpSpPr>
        <p:grpSpPr>
          <a:xfrm>
            <a:off x="1425388" y="1922182"/>
            <a:ext cx="1257301" cy="368532"/>
            <a:chOff x="1425388" y="1188628"/>
            <a:chExt cx="954741" cy="369332"/>
          </a:xfrm>
        </p:grpSpPr>
        <p:sp>
          <p:nvSpPr>
            <p:cNvPr id="30" name="Rounded Rectangle 29"/>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Combo</a:t>
              </a:r>
              <a:endParaRPr lang="en-US" dirty="0">
                <a:solidFill>
                  <a:schemeClr val="tx1"/>
                </a:solidFill>
              </a:endParaRPr>
            </a:p>
          </p:txBody>
        </p:sp>
        <p:sp>
          <p:nvSpPr>
            <p:cNvPr id="31" name="Triangle 30"/>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3588684" y="1557960"/>
            <a:ext cx="1766946" cy="369332"/>
          </a:xfrm>
          <a:prstGeom prst="rect">
            <a:avLst/>
          </a:prstGeom>
          <a:noFill/>
          <a:ln>
            <a:solidFill>
              <a:srgbClr val="0070C0"/>
            </a:solidFill>
          </a:ln>
        </p:spPr>
        <p:txBody>
          <a:bodyPr wrap="square" rtlCol="0">
            <a:spAutoFit/>
          </a:bodyPr>
          <a:lstStyle/>
          <a:p>
            <a:r>
              <a:rPr lang="en-US" dirty="0" smtClean="0"/>
              <a:t>Background</a:t>
            </a:r>
            <a:endParaRPr lang="en-US" dirty="0"/>
          </a:p>
        </p:txBody>
      </p:sp>
      <p:sp>
        <p:nvSpPr>
          <p:cNvPr id="33" name="TextBox 32"/>
          <p:cNvSpPr txBox="1"/>
          <p:nvPr/>
        </p:nvSpPr>
        <p:spPr>
          <a:xfrm>
            <a:off x="8080333" y="1165457"/>
            <a:ext cx="1766946" cy="365760"/>
          </a:xfrm>
          <a:prstGeom prst="rect">
            <a:avLst/>
          </a:prstGeom>
          <a:noFill/>
          <a:ln>
            <a:solidFill>
              <a:srgbClr val="0070C0"/>
            </a:solidFill>
          </a:ln>
        </p:spPr>
        <p:txBody>
          <a:bodyPr wrap="square" rtlCol="0">
            <a:spAutoFit/>
          </a:bodyPr>
          <a:lstStyle/>
          <a:p>
            <a:r>
              <a:rPr lang="en-US" smtClean="0"/>
              <a:t>Zoom-Control</a:t>
            </a:r>
            <a:endParaRPr lang="en-US" dirty="0"/>
          </a:p>
        </p:txBody>
      </p:sp>
      <p:sp>
        <p:nvSpPr>
          <p:cNvPr id="35" name="TextBox 34"/>
          <p:cNvSpPr txBox="1"/>
          <p:nvPr/>
        </p:nvSpPr>
        <p:spPr>
          <a:xfrm>
            <a:off x="3588684" y="1172226"/>
            <a:ext cx="1766946" cy="369332"/>
          </a:xfrm>
          <a:prstGeom prst="rect">
            <a:avLst/>
          </a:prstGeom>
          <a:noFill/>
          <a:ln>
            <a:solidFill>
              <a:srgbClr val="0070C0"/>
            </a:solidFill>
          </a:ln>
        </p:spPr>
        <p:txBody>
          <a:bodyPr wrap="square" rtlCol="0">
            <a:spAutoFit/>
          </a:bodyPr>
          <a:lstStyle/>
          <a:p>
            <a:r>
              <a:rPr lang="en-US" dirty="0" smtClean="0"/>
              <a:t>Orientation</a:t>
            </a:r>
            <a:endParaRPr lang="en-US" dirty="0"/>
          </a:p>
        </p:txBody>
      </p:sp>
      <p:sp>
        <p:nvSpPr>
          <p:cNvPr id="36" name="TextBox 35"/>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grpSp>
        <p:nvGrpSpPr>
          <p:cNvPr id="37" name="Group 36"/>
          <p:cNvGrpSpPr/>
          <p:nvPr/>
        </p:nvGrpSpPr>
        <p:grpSpPr>
          <a:xfrm>
            <a:off x="9860726" y="1151610"/>
            <a:ext cx="954741" cy="369332"/>
            <a:chOff x="1425388" y="1188628"/>
            <a:chExt cx="954741" cy="369332"/>
          </a:xfrm>
        </p:grpSpPr>
        <p:sp>
          <p:nvSpPr>
            <p:cNvPr id="38" name="Rounded Rectangle 37"/>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Yes </a:t>
              </a:r>
              <a:endParaRPr lang="en-US" dirty="0">
                <a:solidFill>
                  <a:schemeClr val="tx1"/>
                </a:solidFill>
              </a:endParaRPr>
            </a:p>
          </p:txBody>
        </p:sp>
        <p:sp>
          <p:nvSpPr>
            <p:cNvPr id="39" name="Triangle 38"/>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8093781" y="1533998"/>
            <a:ext cx="1766946" cy="365760"/>
          </a:xfrm>
          <a:prstGeom prst="rect">
            <a:avLst/>
          </a:prstGeom>
          <a:noFill/>
          <a:ln>
            <a:solidFill>
              <a:srgbClr val="0070C0"/>
            </a:solidFill>
          </a:ln>
        </p:spPr>
        <p:txBody>
          <a:bodyPr wrap="square" rtlCol="0">
            <a:spAutoFit/>
          </a:bodyPr>
          <a:lstStyle/>
          <a:p>
            <a:r>
              <a:rPr lang="en-US" dirty="0" smtClean="0"/>
              <a:t>Full-screen</a:t>
            </a:r>
            <a:endParaRPr lang="en-US" dirty="0"/>
          </a:p>
        </p:txBody>
      </p:sp>
      <p:grpSp>
        <p:nvGrpSpPr>
          <p:cNvPr id="41" name="Group 40"/>
          <p:cNvGrpSpPr/>
          <p:nvPr/>
        </p:nvGrpSpPr>
        <p:grpSpPr>
          <a:xfrm>
            <a:off x="9874174" y="1520151"/>
            <a:ext cx="954741" cy="369332"/>
            <a:chOff x="1425388" y="1188628"/>
            <a:chExt cx="954741" cy="369332"/>
          </a:xfrm>
        </p:grpSpPr>
        <p:sp>
          <p:nvSpPr>
            <p:cNvPr id="42" name="Rounded Rectangle 41"/>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Yes </a:t>
              </a:r>
              <a:endParaRPr lang="en-US" dirty="0">
                <a:solidFill>
                  <a:schemeClr val="tx1"/>
                </a:solidFill>
              </a:endParaRPr>
            </a:p>
          </p:txBody>
        </p:sp>
        <p:sp>
          <p:nvSpPr>
            <p:cNvPr id="43" name="Triangle 42"/>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5355630" y="1172226"/>
            <a:ext cx="954741" cy="369332"/>
            <a:chOff x="1425388" y="1188628"/>
            <a:chExt cx="954741" cy="369332"/>
          </a:xfrm>
        </p:grpSpPr>
        <p:sp>
          <p:nvSpPr>
            <p:cNvPr id="45" name="Rounded Rectangle 44"/>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Left </a:t>
              </a:r>
              <a:endParaRPr lang="en-US" dirty="0">
                <a:solidFill>
                  <a:schemeClr val="tx1"/>
                </a:solidFill>
              </a:endParaRPr>
            </a:p>
          </p:txBody>
        </p:sp>
        <p:sp>
          <p:nvSpPr>
            <p:cNvPr id="46" name="Triangle 45"/>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5355629" y="1559235"/>
            <a:ext cx="954741" cy="369332"/>
            <a:chOff x="2057400" y="1533797"/>
            <a:chExt cx="954741" cy="369332"/>
          </a:xfrm>
        </p:grpSpPr>
        <p:sp>
          <p:nvSpPr>
            <p:cNvPr id="48" name="Rounded Rectangle 47"/>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iangle 49"/>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ounded Rectangle 50"/>
          <p:cNvSpPr/>
          <p:nvPr/>
        </p:nvSpPr>
        <p:spPr>
          <a:xfrm>
            <a:off x="6323817" y="1565634"/>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Upload</a:t>
            </a:r>
            <a:endParaRPr lang="en-US">
              <a:solidFill>
                <a:schemeClr val="tx1"/>
              </a:solidFill>
            </a:endParaRPr>
          </a:p>
        </p:txBody>
      </p:sp>
      <p:sp>
        <p:nvSpPr>
          <p:cNvPr id="52" name="TextBox 51"/>
          <p:cNvSpPr txBox="1"/>
          <p:nvPr/>
        </p:nvSpPr>
        <p:spPr>
          <a:xfrm>
            <a:off x="3608517" y="1935620"/>
            <a:ext cx="1766946" cy="369332"/>
          </a:xfrm>
          <a:prstGeom prst="rect">
            <a:avLst/>
          </a:prstGeom>
          <a:noFill/>
          <a:ln>
            <a:solidFill>
              <a:srgbClr val="0070C0"/>
            </a:solidFill>
          </a:ln>
        </p:spPr>
        <p:txBody>
          <a:bodyPr wrap="square" rtlCol="0">
            <a:spAutoFit/>
          </a:bodyPr>
          <a:lstStyle/>
          <a:p>
            <a:r>
              <a:rPr lang="en-US" dirty="0" smtClean="0"/>
              <a:t>Border</a:t>
            </a:r>
            <a:endParaRPr lang="en-US" dirty="0"/>
          </a:p>
        </p:txBody>
      </p:sp>
      <p:grpSp>
        <p:nvGrpSpPr>
          <p:cNvPr id="53" name="Group 52"/>
          <p:cNvGrpSpPr/>
          <p:nvPr/>
        </p:nvGrpSpPr>
        <p:grpSpPr>
          <a:xfrm>
            <a:off x="5372270" y="1940092"/>
            <a:ext cx="954741" cy="369332"/>
            <a:chOff x="2057400" y="1533797"/>
            <a:chExt cx="954741" cy="369332"/>
          </a:xfrm>
        </p:grpSpPr>
        <p:sp>
          <p:nvSpPr>
            <p:cNvPr id="54" name="Rounded Rectangle 53"/>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riangle 55"/>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6300115" y="1944564"/>
            <a:ext cx="954741" cy="369332"/>
            <a:chOff x="2057400" y="1533797"/>
            <a:chExt cx="954741" cy="369332"/>
          </a:xfrm>
        </p:grpSpPr>
        <p:sp>
          <p:nvSpPr>
            <p:cNvPr id="58" name="Rounded Rectangle 57"/>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Triangle 59"/>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a:off x="6448033" y="2120286"/>
            <a:ext cx="35315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498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solidFill>
            <a:srgbClr val="00B0F0"/>
          </a:solid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smtClean="0"/>
              <a:t>Social Media</a:t>
            </a:r>
            <a:endParaRPr lang="en-US" dirty="0"/>
          </a:p>
        </p:txBody>
      </p:sp>
      <p:sp>
        <p:nvSpPr>
          <p:cNvPr id="18" name="TextBox 17"/>
          <p:cNvSpPr txBox="1"/>
          <p:nvPr/>
        </p:nvSpPr>
        <p:spPr>
          <a:xfrm>
            <a:off x="121023" y="720265"/>
            <a:ext cx="1109717" cy="369332"/>
          </a:xfrm>
          <a:prstGeom prst="rect">
            <a:avLst/>
          </a:prstGeom>
          <a:no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21023" y="1181463"/>
            <a:ext cx="11954436" cy="1463040"/>
          </a:xfrm>
          <a:prstGeom prst="rect">
            <a:avLst/>
          </a:prstGeom>
          <a:noFill/>
          <a:ln>
            <a:solidFill>
              <a:schemeClr val="tx1"/>
            </a:solidFill>
          </a:ln>
        </p:spPr>
        <p:txBody>
          <a:bodyPr wrap="square" rtlCol="0">
            <a:spAutoFit/>
          </a:bodyPr>
          <a:lstStyle/>
          <a:p>
            <a:endParaRPr lang="en-US" dirty="0"/>
          </a:p>
        </p:txBody>
      </p:sp>
      <p:sp>
        <p:nvSpPr>
          <p:cNvPr id="20" name="TextBox 19"/>
          <p:cNvSpPr txBox="1"/>
          <p:nvPr/>
        </p:nvSpPr>
        <p:spPr>
          <a:xfrm>
            <a:off x="134469" y="1912983"/>
            <a:ext cx="1627102" cy="369332"/>
          </a:xfrm>
          <a:prstGeom prst="rect">
            <a:avLst/>
          </a:prstGeom>
          <a:noFill/>
          <a:ln>
            <a:solidFill>
              <a:srgbClr val="0070C0"/>
            </a:solidFill>
          </a:ln>
        </p:spPr>
        <p:txBody>
          <a:bodyPr wrap="square" rtlCol="0">
            <a:spAutoFit/>
          </a:bodyPr>
          <a:lstStyle/>
          <a:p>
            <a:pPr algn="ctr"/>
            <a:r>
              <a:rPr lang="en-US" smtClean="0"/>
              <a:t>Playlist</a:t>
            </a:r>
            <a:endParaRPr lang="en-US" dirty="0"/>
          </a:p>
        </p:txBody>
      </p:sp>
      <p:sp>
        <p:nvSpPr>
          <p:cNvPr id="22" name="TextBox 21"/>
          <p:cNvSpPr txBox="1"/>
          <p:nvPr/>
        </p:nvSpPr>
        <p:spPr>
          <a:xfrm>
            <a:off x="134468" y="1536963"/>
            <a:ext cx="1613653" cy="375666"/>
          </a:xfrm>
          <a:prstGeom prst="rect">
            <a:avLst/>
          </a:prstGeom>
          <a:noFill/>
          <a:ln>
            <a:solidFill>
              <a:srgbClr val="0070C0"/>
            </a:solidFill>
          </a:ln>
        </p:spPr>
        <p:txBody>
          <a:bodyPr wrap="square" rtlCol="0">
            <a:spAutoFit/>
          </a:bodyPr>
          <a:lstStyle/>
          <a:p>
            <a:pPr algn="ctr"/>
            <a:r>
              <a:rPr lang="en-US" dirty="0" smtClean="0"/>
              <a:t>Thumbnail</a:t>
            </a:r>
            <a:endParaRPr lang="en-US" dirty="0"/>
          </a:p>
        </p:txBody>
      </p:sp>
      <p:sp>
        <p:nvSpPr>
          <p:cNvPr id="23" name="TextBox 22"/>
          <p:cNvSpPr txBox="1"/>
          <p:nvPr/>
        </p:nvSpPr>
        <p:spPr>
          <a:xfrm>
            <a:off x="134472" y="1167631"/>
            <a:ext cx="1600200" cy="369332"/>
          </a:xfrm>
          <a:prstGeom prst="rect">
            <a:avLst/>
          </a:prstGeom>
          <a:noFill/>
          <a:ln>
            <a:solidFill>
              <a:srgbClr val="0070C0"/>
            </a:solidFill>
          </a:ln>
        </p:spPr>
        <p:txBody>
          <a:bodyPr wrap="square" rtlCol="0">
            <a:spAutoFit/>
          </a:bodyPr>
          <a:lstStyle/>
          <a:p>
            <a:pPr algn="ctr"/>
            <a:r>
              <a:rPr lang="en-US" dirty="0" smtClean="0"/>
              <a:t>Chapters</a:t>
            </a:r>
            <a:endParaRPr lang="en-US" dirty="0"/>
          </a:p>
        </p:txBody>
      </p:sp>
      <p:grpSp>
        <p:nvGrpSpPr>
          <p:cNvPr id="24" name="Group 23"/>
          <p:cNvGrpSpPr/>
          <p:nvPr/>
        </p:nvGrpSpPr>
        <p:grpSpPr>
          <a:xfrm>
            <a:off x="1748121" y="1184265"/>
            <a:ext cx="954741" cy="369332"/>
            <a:chOff x="1425388" y="1188628"/>
            <a:chExt cx="954741" cy="369332"/>
          </a:xfrm>
        </p:grpSpPr>
        <p:sp>
          <p:nvSpPr>
            <p:cNvPr id="25" name="Rounded Rectangle 24"/>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 </a:t>
              </a:r>
              <a:endParaRPr lang="en-US" dirty="0">
                <a:solidFill>
                  <a:schemeClr val="tx1"/>
                </a:solidFill>
              </a:endParaRPr>
            </a:p>
          </p:txBody>
        </p:sp>
        <p:sp>
          <p:nvSpPr>
            <p:cNvPr id="26" name="Triangle 25"/>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761570" y="1544513"/>
            <a:ext cx="954741" cy="369332"/>
            <a:chOff x="1425388" y="1188628"/>
            <a:chExt cx="954741" cy="369332"/>
          </a:xfrm>
        </p:grpSpPr>
        <p:sp>
          <p:nvSpPr>
            <p:cNvPr id="28" name="Rounded Rectangle 27"/>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 </a:t>
              </a:r>
              <a:endParaRPr lang="en-US" dirty="0">
                <a:solidFill>
                  <a:schemeClr val="tx1"/>
                </a:solidFill>
              </a:endParaRPr>
            </a:p>
          </p:txBody>
        </p:sp>
        <p:sp>
          <p:nvSpPr>
            <p:cNvPr id="29" name="Triangle 28"/>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1761570" y="1913368"/>
            <a:ext cx="954741" cy="369332"/>
            <a:chOff x="1425388" y="1188628"/>
            <a:chExt cx="954741" cy="369332"/>
          </a:xfrm>
        </p:grpSpPr>
        <p:sp>
          <p:nvSpPr>
            <p:cNvPr id="31" name="Rounded Rectangle 30"/>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 </a:t>
              </a:r>
              <a:endParaRPr lang="en-US" dirty="0">
                <a:solidFill>
                  <a:schemeClr val="tx1"/>
                </a:solidFill>
              </a:endParaRPr>
            </a:p>
          </p:txBody>
        </p:sp>
        <p:sp>
          <p:nvSpPr>
            <p:cNvPr id="32" name="Triangle 31"/>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sp>
        <p:nvSpPr>
          <p:cNvPr id="37" name="TextBox 36"/>
          <p:cNvSpPr txBox="1"/>
          <p:nvPr/>
        </p:nvSpPr>
        <p:spPr>
          <a:xfrm>
            <a:off x="7992929" y="1184265"/>
            <a:ext cx="1766946" cy="369332"/>
          </a:xfrm>
          <a:prstGeom prst="rect">
            <a:avLst/>
          </a:prstGeom>
          <a:noFill/>
          <a:ln>
            <a:solidFill>
              <a:srgbClr val="0070C0"/>
            </a:solidFill>
          </a:ln>
        </p:spPr>
        <p:txBody>
          <a:bodyPr wrap="square" rtlCol="0">
            <a:spAutoFit/>
          </a:bodyPr>
          <a:lstStyle/>
          <a:p>
            <a:r>
              <a:rPr lang="en-US" dirty="0" smtClean="0"/>
              <a:t>Orientation</a:t>
            </a:r>
            <a:endParaRPr lang="en-US" dirty="0"/>
          </a:p>
        </p:txBody>
      </p:sp>
      <p:grpSp>
        <p:nvGrpSpPr>
          <p:cNvPr id="38" name="Group 37"/>
          <p:cNvGrpSpPr/>
          <p:nvPr/>
        </p:nvGrpSpPr>
        <p:grpSpPr>
          <a:xfrm>
            <a:off x="9759875" y="1184265"/>
            <a:ext cx="954741" cy="369332"/>
            <a:chOff x="1425388" y="1188628"/>
            <a:chExt cx="954741" cy="369332"/>
          </a:xfrm>
        </p:grpSpPr>
        <p:sp>
          <p:nvSpPr>
            <p:cNvPr id="39" name="Rounded Rectangle 38"/>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Left </a:t>
              </a:r>
              <a:endParaRPr lang="en-US" dirty="0">
                <a:solidFill>
                  <a:schemeClr val="tx1"/>
                </a:solidFill>
              </a:endParaRPr>
            </a:p>
          </p:txBody>
        </p:sp>
        <p:sp>
          <p:nvSpPr>
            <p:cNvPr id="40" name="Triangle 39"/>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3578006" y="1194525"/>
            <a:ext cx="1766946" cy="369332"/>
          </a:xfrm>
          <a:prstGeom prst="rect">
            <a:avLst/>
          </a:prstGeom>
          <a:noFill/>
          <a:ln>
            <a:solidFill>
              <a:srgbClr val="0070C0"/>
            </a:solidFill>
          </a:ln>
        </p:spPr>
        <p:txBody>
          <a:bodyPr wrap="square" rtlCol="0">
            <a:spAutoFit/>
          </a:bodyPr>
          <a:lstStyle/>
          <a:p>
            <a:r>
              <a:rPr lang="en-US" dirty="0" smtClean="0"/>
              <a:t>Background</a:t>
            </a:r>
            <a:endParaRPr lang="en-US" dirty="0"/>
          </a:p>
        </p:txBody>
      </p:sp>
      <p:grpSp>
        <p:nvGrpSpPr>
          <p:cNvPr id="42" name="Group 41"/>
          <p:cNvGrpSpPr/>
          <p:nvPr/>
        </p:nvGrpSpPr>
        <p:grpSpPr>
          <a:xfrm>
            <a:off x="5344951" y="1195800"/>
            <a:ext cx="954741" cy="369332"/>
            <a:chOff x="2057400" y="1533797"/>
            <a:chExt cx="954741" cy="369332"/>
          </a:xfrm>
        </p:grpSpPr>
        <p:sp>
          <p:nvSpPr>
            <p:cNvPr id="43" name="Rounded Rectangle 42"/>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43"/>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iangle 44"/>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3570945" y="1572185"/>
            <a:ext cx="1766946" cy="369332"/>
          </a:xfrm>
          <a:prstGeom prst="rect">
            <a:avLst/>
          </a:prstGeom>
          <a:noFill/>
          <a:ln>
            <a:solidFill>
              <a:srgbClr val="0070C0"/>
            </a:solidFill>
          </a:ln>
        </p:spPr>
        <p:txBody>
          <a:bodyPr wrap="square" rtlCol="0">
            <a:spAutoFit/>
          </a:bodyPr>
          <a:lstStyle/>
          <a:p>
            <a:r>
              <a:rPr lang="en-US" dirty="0" smtClean="0"/>
              <a:t>Border</a:t>
            </a:r>
            <a:endParaRPr lang="en-US" dirty="0"/>
          </a:p>
        </p:txBody>
      </p:sp>
      <p:grpSp>
        <p:nvGrpSpPr>
          <p:cNvPr id="47" name="Group 46"/>
          <p:cNvGrpSpPr/>
          <p:nvPr/>
        </p:nvGrpSpPr>
        <p:grpSpPr>
          <a:xfrm>
            <a:off x="5334698" y="1576657"/>
            <a:ext cx="954741" cy="369332"/>
            <a:chOff x="2057400" y="1533797"/>
            <a:chExt cx="954741" cy="369332"/>
          </a:xfrm>
        </p:grpSpPr>
        <p:sp>
          <p:nvSpPr>
            <p:cNvPr id="48" name="Rounded Rectangle 47"/>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iangle 49"/>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6262543" y="1581129"/>
            <a:ext cx="954741" cy="369332"/>
            <a:chOff x="6289437" y="1581129"/>
            <a:chExt cx="954741" cy="369332"/>
          </a:xfrm>
        </p:grpSpPr>
        <p:grpSp>
          <p:nvGrpSpPr>
            <p:cNvPr id="51" name="Group 50"/>
            <p:cNvGrpSpPr/>
            <p:nvPr/>
          </p:nvGrpSpPr>
          <p:grpSpPr>
            <a:xfrm>
              <a:off x="6289437" y="1581129"/>
              <a:ext cx="954741" cy="369332"/>
              <a:chOff x="2057400" y="1533797"/>
              <a:chExt cx="954741" cy="369332"/>
            </a:xfrm>
          </p:grpSpPr>
          <p:sp>
            <p:nvSpPr>
              <p:cNvPr id="52" name="Rounded Rectangle 51"/>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riangle 52"/>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Connector 53"/>
            <p:cNvCxnSpPr/>
            <p:nvPr/>
          </p:nvCxnSpPr>
          <p:spPr>
            <a:xfrm>
              <a:off x="6434586" y="1775012"/>
              <a:ext cx="35315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3321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solidFill>
            <a:srgbClr val="00B0F0"/>
          </a:solid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smtClean="0"/>
              <a:t>Social Media</a:t>
            </a:r>
            <a:endParaRPr lang="en-US" dirty="0"/>
          </a:p>
        </p:txBody>
      </p:sp>
      <p:sp>
        <p:nvSpPr>
          <p:cNvPr id="18" name="TextBox 17"/>
          <p:cNvSpPr txBox="1"/>
          <p:nvPr/>
        </p:nvSpPr>
        <p:spPr>
          <a:xfrm>
            <a:off x="121023" y="720265"/>
            <a:ext cx="1109717" cy="369332"/>
          </a:xfrm>
          <a:prstGeom prst="rect">
            <a:avLst/>
          </a:prstGeom>
          <a:no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21023" y="1160934"/>
            <a:ext cx="11954436" cy="1463040"/>
          </a:xfrm>
          <a:prstGeom prst="rect">
            <a:avLst/>
          </a:prstGeom>
          <a:noFill/>
          <a:ln>
            <a:solidFill>
              <a:schemeClr val="tx1"/>
            </a:solidFill>
          </a:ln>
        </p:spPr>
        <p:txBody>
          <a:bodyPr wrap="square" rtlCol="0">
            <a:spAutoFit/>
          </a:bodyPr>
          <a:lstStyle/>
          <a:p>
            <a:endParaRPr lang="en-US" dirty="0"/>
          </a:p>
        </p:txBody>
      </p:sp>
      <p:grpSp>
        <p:nvGrpSpPr>
          <p:cNvPr id="13" name="Group 12"/>
          <p:cNvGrpSpPr/>
          <p:nvPr/>
        </p:nvGrpSpPr>
        <p:grpSpPr>
          <a:xfrm>
            <a:off x="1748121" y="1184265"/>
            <a:ext cx="954741" cy="369332"/>
            <a:chOff x="1425388" y="1188628"/>
            <a:chExt cx="954741" cy="369332"/>
          </a:xfrm>
        </p:grpSpPr>
        <p:sp>
          <p:nvSpPr>
            <p:cNvPr id="19" name="Rounded Rectangle 18"/>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 </a:t>
              </a:r>
              <a:endParaRPr lang="en-US" dirty="0">
                <a:solidFill>
                  <a:schemeClr val="tx1"/>
                </a:solidFill>
              </a:endParaRPr>
            </a:p>
          </p:txBody>
        </p:sp>
        <p:sp>
          <p:nvSpPr>
            <p:cNvPr id="20" name="Triangle 19"/>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134472" y="1167631"/>
            <a:ext cx="1600200" cy="369332"/>
          </a:xfrm>
          <a:prstGeom prst="rect">
            <a:avLst/>
          </a:prstGeom>
          <a:noFill/>
          <a:ln>
            <a:solidFill>
              <a:srgbClr val="0070C0"/>
            </a:solidFill>
          </a:ln>
        </p:spPr>
        <p:txBody>
          <a:bodyPr wrap="square" rtlCol="0">
            <a:spAutoFit/>
          </a:bodyPr>
          <a:lstStyle/>
          <a:p>
            <a:pPr algn="ctr"/>
            <a:r>
              <a:rPr lang="en-US" dirty="0" smtClean="0"/>
              <a:t>Include:</a:t>
            </a:r>
            <a:endParaRPr lang="en-US" dirty="0"/>
          </a:p>
        </p:txBody>
      </p:sp>
      <p:sp>
        <p:nvSpPr>
          <p:cNvPr id="22" name="TextBox 21"/>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sp>
        <p:nvSpPr>
          <p:cNvPr id="23" name="TextBox 22"/>
          <p:cNvSpPr txBox="1"/>
          <p:nvPr/>
        </p:nvSpPr>
        <p:spPr>
          <a:xfrm>
            <a:off x="3578006" y="1194525"/>
            <a:ext cx="1766946" cy="369332"/>
          </a:xfrm>
          <a:prstGeom prst="rect">
            <a:avLst/>
          </a:prstGeom>
          <a:noFill/>
          <a:ln>
            <a:solidFill>
              <a:srgbClr val="0070C0"/>
            </a:solidFill>
          </a:ln>
        </p:spPr>
        <p:txBody>
          <a:bodyPr wrap="square" rtlCol="0">
            <a:spAutoFit/>
          </a:bodyPr>
          <a:lstStyle/>
          <a:p>
            <a:r>
              <a:rPr lang="en-US" dirty="0" smtClean="0"/>
              <a:t>Background</a:t>
            </a:r>
            <a:endParaRPr lang="en-US" dirty="0"/>
          </a:p>
        </p:txBody>
      </p:sp>
      <p:grpSp>
        <p:nvGrpSpPr>
          <p:cNvPr id="24" name="Group 23"/>
          <p:cNvGrpSpPr/>
          <p:nvPr/>
        </p:nvGrpSpPr>
        <p:grpSpPr>
          <a:xfrm>
            <a:off x="5344951" y="1195800"/>
            <a:ext cx="954741" cy="369332"/>
            <a:chOff x="2057400" y="1533797"/>
            <a:chExt cx="954741" cy="369332"/>
          </a:xfrm>
        </p:grpSpPr>
        <p:sp>
          <p:nvSpPr>
            <p:cNvPr id="25" name="Rounded Rectangle 24"/>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3570945" y="1572185"/>
            <a:ext cx="1766946" cy="369332"/>
          </a:xfrm>
          <a:prstGeom prst="rect">
            <a:avLst/>
          </a:prstGeom>
          <a:noFill/>
          <a:ln>
            <a:solidFill>
              <a:srgbClr val="0070C0"/>
            </a:solidFill>
          </a:ln>
        </p:spPr>
        <p:txBody>
          <a:bodyPr wrap="square" rtlCol="0">
            <a:spAutoFit/>
          </a:bodyPr>
          <a:lstStyle/>
          <a:p>
            <a:r>
              <a:rPr lang="en-US" dirty="0" smtClean="0"/>
              <a:t>Border</a:t>
            </a:r>
            <a:endParaRPr lang="en-US" dirty="0"/>
          </a:p>
        </p:txBody>
      </p:sp>
      <p:grpSp>
        <p:nvGrpSpPr>
          <p:cNvPr id="29" name="Group 28"/>
          <p:cNvGrpSpPr/>
          <p:nvPr/>
        </p:nvGrpSpPr>
        <p:grpSpPr>
          <a:xfrm>
            <a:off x="5334698" y="1576657"/>
            <a:ext cx="954741" cy="369332"/>
            <a:chOff x="2057400" y="1533797"/>
            <a:chExt cx="954741" cy="369332"/>
          </a:xfrm>
        </p:grpSpPr>
        <p:sp>
          <p:nvSpPr>
            <p:cNvPr id="30" name="Rounded Rectangle 29"/>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iangle 31"/>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6262543" y="1581129"/>
            <a:ext cx="954741" cy="369332"/>
            <a:chOff x="6289437" y="1581129"/>
            <a:chExt cx="954741" cy="369332"/>
          </a:xfrm>
        </p:grpSpPr>
        <p:grpSp>
          <p:nvGrpSpPr>
            <p:cNvPr id="34" name="Group 33"/>
            <p:cNvGrpSpPr/>
            <p:nvPr/>
          </p:nvGrpSpPr>
          <p:grpSpPr>
            <a:xfrm>
              <a:off x="6289437" y="1581129"/>
              <a:ext cx="954741" cy="369332"/>
              <a:chOff x="2057400" y="1533797"/>
              <a:chExt cx="954741" cy="369332"/>
            </a:xfrm>
          </p:grpSpPr>
          <p:sp>
            <p:nvSpPr>
              <p:cNvPr id="36" name="Rounded Rectangle 35"/>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riangle 36"/>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p:cNvCxnSpPr/>
            <p:nvPr/>
          </p:nvCxnSpPr>
          <p:spPr>
            <a:xfrm>
              <a:off x="6434586" y="1775012"/>
              <a:ext cx="35315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4556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solidFill>
            <a:srgbClr val="00B0F0"/>
          </a:solid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smtClean="0"/>
              <a:t>Social Media</a:t>
            </a:r>
            <a:endParaRPr lang="en-US" dirty="0"/>
          </a:p>
        </p:txBody>
      </p:sp>
      <p:sp>
        <p:nvSpPr>
          <p:cNvPr id="18" name="TextBox 17"/>
          <p:cNvSpPr txBox="1"/>
          <p:nvPr/>
        </p:nvSpPr>
        <p:spPr>
          <a:xfrm>
            <a:off x="121023" y="720265"/>
            <a:ext cx="1109717" cy="369332"/>
          </a:xfrm>
          <a:prstGeom prst="rect">
            <a:avLst/>
          </a:prstGeom>
          <a:no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21023" y="1160934"/>
            <a:ext cx="11954436" cy="1463040"/>
          </a:xfrm>
          <a:prstGeom prst="rect">
            <a:avLst/>
          </a:prstGeom>
          <a:noFill/>
          <a:ln>
            <a:solidFill>
              <a:schemeClr val="tx1"/>
            </a:solidFill>
          </a:ln>
        </p:spPr>
        <p:txBody>
          <a:bodyPr wrap="square" rtlCol="0">
            <a:spAutoFit/>
          </a:bodyPr>
          <a:lstStyle/>
          <a:p>
            <a:endParaRPr lang="en-US" dirty="0"/>
          </a:p>
        </p:txBody>
      </p:sp>
      <p:grpSp>
        <p:nvGrpSpPr>
          <p:cNvPr id="13" name="Group 12"/>
          <p:cNvGrpSpPr/>
          <p:nvPr/>
        </p:nvGrpSpPr>
        <p:grpSpPr>
          <a:xfrm>
            <a:off x="1748121" y="1184265"/>
            <a:ext cx="954741" cy="369332"/>
            <a:chOff x="1425388" y="1188628"/>
            <a:chExt cx="954741" cy="369332"/>
          </a:xfrm>
        </p:grpSpPr>
        <p:sp>
          <p:nvSpPr>
            <p:cNvPr id="19" name="Rounded Rectangle 18"/>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 </a:t>
              </a:r>
              <a:endParaRPr lang="en-US" dirty="0">
                <a:solidFill>
                  <a:schemeClr val="tx1"/>
                </a:solidFill>
              </a:endParaRPr>
            </a:p>
          </p:txBody>
        </p:sp>
        <p:sp>
          <p:nvSpPr>
            <p:cNvPr id="20" name="Triangle 19"/>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134472" y="1167631"/>
            <a:ext cx="1600200" cy="369332"/>
          </a:xfrm>
          <a:prstGeom prst="rect">
            <a:avLst/>
          </a:prstGeom>
          <a:noFill/>
          <a:ln>
            <a:solidFill>
              <a:srgbClr val="0070C0"/>
            </a:solidFill>
          </a:ln>
        </p:spPr>
        <p:txBody>
          <a:bodyPr wrap="square" rtlCol="0">
            <a:spAutoFit/>
          </a:bodyPr>
          <a:lstStyle/>
          <a:p>
            <a:pPr algn="ctr"/>
            <a:r>
              <a:rPr lang="en-US" dirty="0" smtClean="0"/>
              <a:t>Include:</a:t>
            </a:r>
            <a:endParaRPr lang="en-US" dirty="0"/>
          </a:p>
        </p:txBody>
      </p:sp>
      <p:sp>
        <p:nvSpPr>
          <p:cNvPr id="22" name="TextBox 21"/>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sp>
        <p:nvSpPr>
          <p:cNvPr id="23" name="TextBox 22"/>
          <p:cNvSpPr txBox="1"/>
          <p:nvPr/>
        </p:nvSpPr>
        <p:spPr>
          <a:xfrm>
            <a:off x="3578006" y="1194525"/>
            <a:ext cx="1766946" cy="369332"/>
          </a:xfrm>
          <a:prstGeom prst="rect">
            <a:avLst/>
          </a:prstGeom>
          <a:noFill/>
          <a:ln>
            <a:solidFill>
              <a:srgbClr val="0070C0"/>
            </a:solidFill>
          </a:ln>
        </p:spPr>
        <p:txBody>
          <a:bodyPr wrap="square" rtlCol="0">
            <a:spAutoFit/>
          </a:bodyPr>
          <a:lstStyle/>
          <a:p>
            <a:r>
              <a:rPr lang="en-US" dirty="0" smtClean="0"/>
              <a:t>Background</a:t>
            </a:r>
            <a:endParaRPr lang="en-US" dirty="0"/>
          </a:p>
        </p:txBody>
      </p:sp>
      <p:grpSp>
        <p:nvGrpSpPr>
          <p:cNvPr id="24" name="Group 23"/>
          <p:cNvGrpSpPr/>
          <p:nvPr/>
        </p:nvGrpSpPr>
        <p:grpSpPr>
          <a:xfrm>
            <a:off x="5344951" y="1195800"/>
            <a:ext cx="954741" cy="369332"/>
            <a:chOff x="2057400" y="1533797"/>
            <a:chExt cx="954741" cy="369332"/>
          </a:xfrm>
        </p:grpSpPr>
        <p:sp>
          <p:nvSpPr>
            <p:cNvPr id="25" name="Rounded Rectangle 24"/>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3570945" y="1572185"/>
            <a:ext cx="1766946" cy="369332"/>
          </a:xfrm>
          <a:prstGeom prst="rect">
            <a:avLst/>
          </a:prstGeom>
          <a:noFill/>
          <a:ln>
            <a:solidFill>
              <a:srgbClr val="0070C0"/>
            </a:solidFill>
          </a:ln>
        </p:spPr>
        <p:txBody>
          <a:bodyPr wrap="square" rtlCol="0">
            <a:spAutoFit/>
          </a:bodyPr>
          <a:lstStyle/>
          <a:p>
            <a:r>
              <a:rPr lang="en-US" dirty="0" smtClean="0"/>
              <a:t>Border</a:t>
            </a:r>
            <a:endParaRPr lang="en-US" dirty="0"/>
          </a:p>
        </p:txBody>
      </p:sp>
      <p:grpSp>
        <p:nvGrpSpPr>
          <p:cNvPr id="29" name="Group 28"/>
          <p:cNvGrpSpPr/>
          <p:nvPr/>
        </p:nvGrpSpPr>
        <p:grpSpPr>
          <a:xfrm>
            <a:off x="5334698" y="1576657"/>
            <a:ext cx="954741" cy="369332"/>
            <a:chOff x="2057400" y="1533797"/>
            <a:chExt cx="954741" cy="369332"/>
          </a:xfrm>
        </p:grpSpPr>
        <p:sp>
          <p:nvSpPr>
            <p:cNvPr id="30" name="Rounded Rectangle 29"/>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iangle 31"/>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6262543" y="1581129"/>
            <a:ext cx="954741" cy="369332"/>
            <a:chOff x="6289437" y="1581129"/>
            <a:chExt cx="954741" cy="369332"/>
          </a:xfrm>
        </p:grpSpPr>
        <p:grpSp>
          <p:nvGrpSpPr>
            <p:cNvPr id="34" name="Group 33"/>
            <p:cNvGrpSpPr/>
            <p:nvPr/>
          </p:nvGrpSpPr>
          <p:grpSpPr>
            <a:xfrm>
              <a:off x="6289437" y="1581129"/>
              <a:ext cx="954741" cy="369332"/>
              <a:chOff x="2057400" y="1533797"/>
              <a:chExt cx="954741" cy="369332"/>
            </a:xfrm>
          </p:grpSpPr>
          <p:sp>
            <p:nvSpPr>
              <p:cNvPr id="36" name="Rounded Rectangle 35"/>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riangle 36"/>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p:cNvCxnSpPr/>
            <p:nvPr/>
          </p:nvCxnSpPr>
          <p:spPr>
            <a:xfrm>
              <a:off x="6434586" y="1775012"/>
              <a:ext cx="35315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169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no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solidFill>
            <a:srgbClr val="00B0F0"/>
          </a:solidFill>
          <a:ln>
            <a:solidFill>
              <a:srgbClr val="0070C0"/>
            </a:solidFill>
          </a:ln>
        </p:spPr>
        <p:txBody>
          <a:bodyPr wrap="square" rtlCol="0">
            <a:spAutoFit/>
          </a:bodyPr>
          <a:lstStyle/>
          <a:p>
            <a:r>
              <a:rPr lang="en-US" dirty="0"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smtClean="0"/>
              <a:t>Social Media</a:t>
            </a:r>
            <a:endParaRPr lang="en-US" dirty="0"/>
          </a:p>
        </p:txBody>
      </p:sp>
      <p:sp>
        <p:nvSpPr>
          <p:cNvPr id="18" name="TextBox 17"/>
          <p:cNvSpPr txBox="1"/>
          <p:nvPr/>
        </p:nvSpPr>
        <p:spPr>
          <a:xfrm>
            <a:off x="121023" y="720265"/>
            <a:ext cx="1109717" cy="369332"/>
          </a:xfrm>
          <a:prstGeom prst="rect">
            <a:avLst/>
          </a:prstGeom>
          <a:no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21023" y="1160934"/>
            <a:ext cx="11954436" cy="1463040"/>
          </a:xfrm>
          <a:prstGeom prst="rect">
            <a:avLst/>
          </a:prstGeom>
          <a:noFill/>
          <a:ln>
            <a:solidFill>
              <a:schemeClr val="tx1"/>
            </a:solidFill>
          </a:ln>
        </p:spPr>
        <p:txBody>
          <a:bodyPr wrap="square" rtlCol="0">
            <a:spAutoFit/>
          </a:bodyPr>
          <a:lstStyle/>
          <a:p>
            <a:endParaRPr lang="en-US" dirty="0"/>
          </a:p>
        </p:txBody>
      </p:sp>
      <p:grpSp>
        <p:nvGrpSpPr>
          <p:cNvPr id="13" name="Group 12"/>
          <p:cNvGrpSpPr/>
          <p:nvPr/>
        </p:nvGrpSpPr>
        <p:grpSpPr>
          <a:xfrm>
            <a:off x="1748121" y="1184265"/>
            <a:ext cx="954741" cy="369332"/>
            <a:chOff x="1425388" y="1188628"/>
            <a:chExt cx="954741" cy="369332"/>
          </a:xfrm>
        </p:grpSpPr>
        <p:sp>
          <p:nvSpPr>
            <p:cNvPr id="19" name="Rounded Rectangle 18"/>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 </a:t>
              </a:r>
              <a:endParaRPr lang="en-US" dirty="0">
                <a:solidFill>
                  <a:schemeClr val="tx1"/>
                </a:solidFill>
              </a:endParaRPr>
            </a:p>
          </p:txBody>
        </p:sp>
        <p:sp>
          <p:nvSpPr>
            <p:cNvPr id="20" name="Triangle 19"/>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134472" y="1167631"/>
            <a:ext cx="1600200" cy="369332"/>
          </a:xfrm>
          <a:prstGeom prst="rect">
            <a:avLst/>
          </a:prstGeom>
          <a:noFill/>
          <a:ln>
            <a:solidFill>
              <a:srgbClr val="0070C0"/>
            </a:solidFill>
          </a:ln>
        </p:spPr>
        <p:txBody>
          <a:bodyPr wrap="square" rtlCol="0">
            <a:spAutoFit/>
          </a:bodyPr>
          <a:lstStyle/>
          <a:p>
            <a:pPr algn="ctr"/>
            <a:r>
              <a:rPr lang="en-US" dirty="0" smtClean="0"/>
              <a:t>Include:</a:t>
            </a:r>
            <a:endParaRPr lang="en-US" dirty="0"/>
          </a:p>
        </p:txBody>
      </p:sp>
      <p:sp>
        <p:nvSpPr>
          <p:cNvPr id="22" name="TextBox 21"/>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sp>
        <p:nvSpPr>
          <p:cNvPr id="23" name="TextBox 22"/>
          <p:cNvSpPr txBox="1"/>
          <p:nvPr/>
        </p:nvSpPr>
        <p:spPr>
          <a:xfrm>
            <a:off x="3578006" y="1194525"/>
            <a:ext cx="1766946" cy="369332"/>
          </a:xfrm>
          <a:prstGeom prst="rect">
            <a:avLst/>
          </a:prstGeom>
          <a:noFill/>
          <a:ln>
            <a:solidFill>
              <a:srgbClr val="0070C0"/>
            </a:solidFill>
          </a:ln>
        </p:spPr>
        <p:txBody>
          <a:bodyPr wrap="square" rtlCol="0">
            <a:spAutoFit/>
          </a:bodyPr>
          <a:lstStyle/>
          <a:p>
            <a:r>
              <a:rPr lang="en-US" dirty="0" smtClean="0"/>
              <a:t>Background</a:t>
            </a:r>
            <a:endParaRPr lang="en-US" dirty="0"/>
          </a:p>
        </p:txBody>
      </p:sp>
      <p:grpSp>
        <p:nvGrpSpPr>
          <p:cNvPr id="24" name="Group 23"/>
          <p:cNvGrpSpPr/>
          <p:nvPr/>
        </p:nvGrpSpPr>
        <p:grpSpPr>
          <a:xfrm>
            <a:off x="5344951" y="1195800"/>
            <a:ext cx="954741" cy="369332"/>
            <a:chOff x="2057400" y="1533797"/>
            <a:chExt cx="954741" cy="369332"/>
          </a:xfrm>
        </p:grpSpPr>
        <p:sp>
          <p:nvSpPr>
            <p:cNvPr id="25" name="Rounded Rectangle 24"/>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3570945" y="1572185"/>
            <a:ext cx="1766946" cy="369332"/>
          </a:xfrm>
          <a:prstGeom prst="rect">
            <a:avLst/>
          </a:prstGeom>
          <a:noFill/>
          <a:ln>
            <a:solidFill>
              <a:srgbClr val="0070C0"/>
            </a:solidFill>
          </a:ln>
        </p:spPr>
        <p:txBody>
          <a:bodyPr wrap="square" rtlCol="0">
            <a:spAutoFit/>
          </a:bodyPr>
          <a:lstStyle/>
          <a:p>
            <a:r>
              <a:rPr lang="en-US" dirty="0" smtClean="0"/>
              <a:t>Border</a:t>
            </a:r>
            <a:endParaRPr lang="en-US" dirty="0"/>
          </a:p>
        </p:txBody>
      </p:sp>
      <p:grpSp>
        <p:nvGrpSpPr>
          <p:cNvPr id="29" name="Group 28"/>
          <p:cNvGrpSpPr/>
          <p:nvPr/>
        </p:nvGrpSpPr>
        <p:grpSpPr>
          <a:xfrm>
            <a:off x="5334698" y="1576657"/>
            <a:ext cx="954741" cy="369332"/>
            <a:chOff x="2057400" y="1533797"/>
            <a:chExt cx="954741" cy="369332"/>
          </a:xfrm>
        </p:grpSpPr>
        <p:sp>
          <p:nvSpPr>
            <p:cNvPr id="30" name="Rounded Rectangle 29"/>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iangle 31"/>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6262543" y="1581129"/>
            <a:ext cx="954741" cy="369332"/>
            <a:chOff x="6289437" y="1581129"/>
            <a:chExt cx="954741" cy="369332"/>
          </a:xfrm>
        </p:grpSpPr>
        <p:grpSp>
          <p:nvGrpSpPr>
            <p:cNvPr id="34" name="Group 33"/>
            <p:cNvGrpSpPr/>
            <p:nvPr/>
          </p:nvGrpSpPr>
          <p:grpSpPr>
            <a:xfrm>
              <a:off x="6289437" y="1581129"/>
              <a:ext cx="954741" cy="369332"/>
              <a:chOff x="2057400" y="1533797"/>
              <a:chExt cx="954741" cy="369332"/>
            </a:xfrm>
          </p:grpSpPr>
          <p:sp>
            <p:nvSpPr>
              <p:cNvPr id="36" name="Rounded Rectangle 35"/>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riangle 36"/>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p:cNvCxnSpPr/>
            <p:nvPr/>
          </p:nvCxnSpPr>
          <p:spPr>
            <a:xfrm>
              <a:off x="6434586" y="1775012"/>
              <a:ext cx="35315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6945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5" y="80683"/>
            <a:ext cx="9133242" cy="646331"/>
          </a:xfrm>
          <a:prstGeom prst="rect">
            <a:avLst/>
          </a:prstGeom>
          <a:noFill/>
        </p:spPr>
        <p:txBody>
          <a:bodyPr wrap="square" rtlCol="0">
            <a:spAutoFit/>
          </a:bodyPr>
          <a:lstStyle/>
          <a:p>
            <a:r>
              <a:rPr lang="en-US" sz="3600" dirty="0" smtClean="0"/>
              <a:t>Knowledge Vision Design Wizard</a:t>
            </a:r>
            <a:endParaRPr lang="en-US" sz="3600" dirty="0"/>
          </a:p>
        </p:txBody>
      </p:sp>
      <p:sp>
        <p:nvSpPr>
          <p:cNvPr id="5" name="TextBox 4"/>
          <p:cNvSpPr txBox="1"/>
          <p:nvPr/>
        </p:nvSpPr>
        <p:spPr>
          <a:xfrm>
            <a:off x="1230740" y="726963"/>
            <a:ext cx="1425388" cy="369332"/>
          </a:xfrm>
          <a:prstGeom prst="rect">
            <a:avLst/>
          </a:prstGeom>
          <a:noFill/>
          <a:ln>
            <a:solidFill>
              <a:srgbClr val="0070C0"/>
            </a:solidFill>
          </a:ln>
        </p:spPr>
        <p:txBody>
          <a:bodyPr wrap="square" rtlCol="0">
            <a:spAutoFit/>
          </a:bodyPr>
          <a:lstStyle/>
          <a:p>
            <a:r>
              <a:rPr lang="en-US" dirty="0" err="1" smtClean="0"/>
              <a:t>ComboPlayer</a:t>
            </a:r>
            <a:endParaRPr lang="en-US" dirty="0"/>
          </a:p>
        </p:txBody>
      </p:sp>
      <p:sp>
        <p:nvSpPr>
          <p:cNvPr id="7" name="TextBox 6"/>
          <p:cNvSpPr txBox="1"/>
          <p:nvPr/>
        </p:nvSpPr>
        <p:spPr>
          <a:xfrm>
            <a:off x="2656127" y="726963"/>
            <a:ext cx="1114763" cy="369332"/>
          </a:xfrm>
          <a:prstGeom prst="rect">
            <a:avLst/>
          </a:prstGeom>
          <a:noFill/>
          <a:ln>
            <a:solidFill>
              <a:srgbClr val="0070C0"/>
            </a:solidFill>
          </a:ln>
        </p:spPr>
        <p:txBody>
          <a:bodyPr wrap="square" rtlCol="0">
            <a:spAutoFit/>
          </a:bodyPr>
          <a:lstStyle/>
          <a:p>
            <a:r>
              <a:rPr lang="en-US" dirty="0" smtClean="0"/>
              <a:t>Navigator</a:t>
            </a:r>
            <a:endParaRPr lang="en-US" dirty="0"/>
          </a:p>
        </p:txBody>
      </p:sp>
      <p:sp>
        <p:nvSpPr>
          <p:cNvPr id="10" name="TextBox 9"/>
          <p:cNvSpPr txBox="1"/>
          <p:nvPr/>
        </p:nvSpPr>
        <p:spPr>
          <a:xfrm>
            <a:off x="4893049" y="728708"/>
            <a:ext cx="1438835" cy="369332"/>
          </a:xfrm>
          <a:prstGeom prst="rect">
            <a:avLst/>
          </a:prstGeom>
          <a:noFill/>
          <a:ln>
            <a:solidFill>
              <a:srgbClr val="0070C0"/>
            </a:solidFill>
          </a:ln>
        </p:spPr>
        <p:txBody>
          <a:bodyPr wrap="square" rtlCol="0">
            <a:spAutoFit/>
          </a:bodyPr>
          <a:lstStyle/>
          <a:p>
            <a:r>
              <a:rPr lang="en-US" dirty="0" smtClean="0"/>
              <a:t>Attachments</a:t>
            </a:r>
            <a:endParaRPr lang="en-US" dirty="0"/>
          </a:p>
        </p:txBody>
      </p:sp>
      <p:sp>
        <p:nvSpPr>
          <p:cNvPr id="11" name="TextBox 10"/>
          <p:cNvSpPr txBox="1"/>
          <p:nvPr/>
        </p:nvSpPr>
        <p:spPr>
          <a:xfrm>
            <a:off x="7455049" y="726962"/>
            <a:ext cx="1116106" cy="369332"/>
          </a:xfrm>
          <a:prstGeom prst="rect">
            <a:avLst/>
          </a:prstGeom>
          <a:solidFill>
            <a:srgbClr val="00B0F0"/>
          </a:solidFill>
          <a:ln>
            <a:solidFill>
              <a:srgbClr val="0070C0"/>
            </a:solidFill>
          </a:ln>
        </p:spPr>
        <p:txBody>
          <a:bodyPr wrap="square" rtlCol="0">
            <a:spAutoFit/>
          </a:bodyPr>
          <a:lstStyle/>
          <a:p>
            <a:r>
              <a:rPr lang="en-US" dirty="0" smtClean="0"/>
              <a:t>Transcript</a:t>
            </a:r>
            <a:endParaRPr lang="en-US" dirty="0"/>
          </a:p>
        </p:txBody>
      </p:sp>
      <p:sp>
        <p:nvSpPr>
          <p:cNvPr id="15" name="TextBox 14"/>
          <p:cNvSpPr txBox="1"/>
          <p:nvPr/>
        </p:nvSpPr>
        <p:spPr>
          <a:xfrm>
            <a:off x="121023" y="2944033"/>
            <a:ext cx="11954436" cy="3657600"/>
          </a:xfrm>
          <a:prstGeom prst="rect">
            <a:avLst/>
          </a:prstGeom>
          <a:solidFill>
            <a:schemeClr val="bg1"/>
          </a:solidFill>
          <a:ln w="31750">
            <a:solidFill>
              <a:schemeClr val="tx1"/>
            </a:solidFill>
          </a:ln>
        </p:spPr>
        <p:txBody>
          <a:bodyPr wrap="square" rtlCol="0">
            <a:spAutoFit/>
          </a:bodyPr>
          <a:lstStyle/>
          <a:p>
            <a:endParaRPr lang="en-US"/>
          </a:p>
        </p:txBody>
      </p:sp>
      <p:sp>
        <p:nvSpPr>
          <p:cNvPr id="14" name="TextBox 13"/>
          <p:cNvSpPr txBox="1"/>
          <p:nvPr/>
        </p:nvSpPr>
        <p:spPr>
          <a:xfrm>
            <a:off x="3764838" y="726962"/>
            <a:ext cx="1128211" cy="369332"/>
          </a:xfrm>
          <a:prstGeom prst="rect">
            <a:avLst/>
          </a:prstGeom>
          <a:noFill/>
          <a:ln>
            <a:solidFill>
              <a:srgbClr val="0070C0"/>
            </a:solidFill>
          </a:ln>
        </p:spPr>
        <p:txBody>
          <a:bodyPr wrap="square" rtlCol="0">
            <a:spAutoFit/>
          </a:bodyPr>
          <a:lstStyle/>
          <a:p>
            <a:r>
              <a:rPr lang="en-US" dirty="0" smtClean="0"/>
              <a:t>Footnotes</a:t>
            </a:r>
            <a:endParaRPr lang="en-US" dirty="0"/>
          </a:p>
        </p:txBody>
      </p:sp>
      <p:sp>
        <p:nvSpPr>
          <p:cNvPr id="16" name="TextBox 15"/>
          <p:cNvSpPr txBox="1"/>
          <p:nvPr/>
        </p:nvSpPr>
        <p:spPr>
          <a:xfrm>
            <a:off x="6338943" y="726962"/>
            <a:ext cx="1116106" cy="369332"/>
          </a:xfrm>
          <a:prstGeom prst="rect">
            <a:avLst/>
          </a:prstGeom>
          <a:noFill/>
          <a:ln>
            <a:solidFill>
              <a:srgbClr val="0070C0"/>
            </a:solidFill>
          </a:ln>
        </p:spPr>
        <p:txBody>
          <a:bodyPr wrap="square" rtlCol="0">
            <a:spAutoFit/>
          </a:bodyPr>
          <a:lstStyle/>
          <a:p>
            <a:r>
              <a:rPr lang="en-US" smtClean="0"/>
              <a:t>Question</a:t>
            </a:r>
            <a:endParaRPr lang="en-US" dirty="0"/>
          </a:p>
        </p:txBody>
      </p:sp>
      <p:sp>
        <p:nvSpPr>
          <p:cNvPr id="17" name="TextBox 16"/>
          <p:cNvSpPr txBox="1"/>
          <p:nvPr/>
        </p:nvSpPr>
        <p:spPr>
          <a:xfrm>
            <a:off x="8564766" y="732787"/>
            <a:ext cx="1393115" cy="369332"/>
          </a:xfrm>
          <a:prstGeom prst="rect">
            <a:avLst/>
          </a:prstGeom>
          <a:noFill/>
          <a:ln>
            <a:solidFill>
              <a:srgbClr val="0070C0"/>
            </a:solidFill>
          </a:ln>
        </p:spPr>
        <p:txBody>
          <a:bodyPr wrap="square" rtlCol="0">
            <a:spAutoFit/>
          </a:bodyPr>
          <a:lstStyle/>
          <a:p>
            <a:r>
              <a:rPr lang="en-US" smtClean="0"/>
              <a:t>Social Media</a:t>
            </a:r>
            <a:endParaRPr lang="en-US" dirty="0"/>
          </a:p>
        </p:txBody>
      </p:sp>
      <p:sp>
        <p:nvSpPr>
          <p:cNvPr id="18" name="TextBox 17"/>
          <p:cNvSpPr txBox="1"/>
          <p:nvPr/>
        </p:nvSpPr>
        <p:spPr>
          <a:xfrm>
            <a:off x="121023" y="720265"/>
            <a:ext cx="1109717" cy="369332"/>
          </a:xfrm>
          <a:prstGeom prst="rect">
            <a:avLst/>
          </a:prstGeom>
          <a:noFill/>
          <a:ln>
            <a:solidFill>
              <a:srgbClr val="0070C0"/>
            </a:solidFill>
          </a:ln>
        </p:spPr>
        <p:txBody>
          <a:bodyPr wrap="square" rtlCol="0">
            <a:spAutoFit/>
          </a:bodyPr>
          <a:lstStyle/>
          <a:p>
            <a:r>
              <a:rPr lang="en-US" dirty="0" smtClean="0"/>
              <a:t>Branding</a:t>
            </a:r>
            <a:endParaRPr lang="en-US" dirty="0"/>
          </a:p>
        </p:txBody>
      </p:sp>
      <p:sp>
        <p:nvSpPr>
          <p:cNvPr id="12" name="TextBox 11"/>
          <p:cNvSpPr txBox="1"/>
          <p:nvPr/>
        </p:nvSpPr>
        <p:spPr>
          <a:xfrm>
            <a:off x="121023" y="1160934"/>
            <a:ext cx="11954436" cy="1463040"/>
          </a:xfrm>
          <a:prstGeom prst="rect">
            <a:avLst/>
          </a:prstGeom>
          <a:noFill/>
          <a:ln>
            <a:solidFill>
              <a:schemeClr val="tx1"/>
            </a:solidFill>
          </a:ln>
        </p:spPr>
        <p:txBody>
          <a:bodyPr wrap="square" rtlCol="0">
            <a:spAutoFit/>
          </a:bodyPr>
          <a:lstStyle/>
          <a:p>
            <a:endParaRPr lang="en-US" dirty="0"/>
          </a:p>
        </p:txBody>
      </p:sp>
      <p:grpSp>
        <p:nvGrpSpPr>
          <p:cNvPr id="13" name="Group 12"/>
          <p:cNvGrpSpPr/>
          <p:nvPr/>
        </p:nvGrpSpPr>
        <p:grpSpPr>
          <a:xfrm>
            <a:off x="1748121" y="1184265"/>
            <a:ext cx="954741" cy="369332"/>
            <a:chOff x="1425388" y="1188628"/>
            <a:chExt cx="954741" cy="369332"/>
          </a:xfrm>
        </p:grpSpPr>
        <p:sp>
          <p:nvSpPr>
            <p:cNvPr id="19" name="Rounded Rectangle 18"/>
            <p:cNvSpPr/>
            <p:nvPr/>
          </p:nvSpPr>
          <p:spPr>
            <a:xfrm>
              <a:off x="1425388" y="1188628"/>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 </a:t>
              </a:r>
              <a:endParaRPr lang="en-US" dirty="0">
                <a:solidFill>
                  <a:schemeClr val="tx1"/>
                </a:solidFill>
              </a:endParaRPr>
            </a:p>
          </p:txBody>
        </p:sp>
        <p:sp>
          <p:nvSpPr>
            <p:cNvPr id="20" name="Triangle 19"/>
            <p:cNvSpPr/>
            <p:nvPr/>
          </p:nvSpPr>
          <p:spPr>
            <a:xfrm rot="10800000">
              <a:off x="2030504" y="1314857"/>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134472" y="1167631"/>
            <a:ext cx="1600200" cy="369332"/>
          </a:xfrm>
          <a:prstGeom prst="rect">
            <a:avLst/>
          </a:prstGeom>
          <a:noFill/>
          <a:ln>
            <a:solidFill>
              <a:srgbClr val="0070C0"/>
            </a:solidFill>
          </a:ln>
        </p:spPr>
        <p:txBody>
          <a:bodyPr wrap="square" rtlCol="0">
            <a:spAutoFit/>
          </a:bodyPr>
          <a:lstStyle/>
          <a:p>
            <a:pPr algn="ctr"/>
            <a:r>
              <a:rPr lang="en-US" dirty="0" smtClean="0"/>
              <a:t>Include:</a:t>
            </a:r>
            <a:endParaRPr lang="en-US" dirty="0"/>
          </a:p>
        </p:txBody>
      </p:sp>
      <p:sp>
        <p:nvSpPr>
          <p:cNvPr id="22" name="TextBox 21"/>
          <p:cNvSpPr txBox="1"/>
          <p:nvPr/>
        </p:nvSpPr>
        <p:spPr>
          <a:xfrm>
            <a:off x="9957881" y="736286"/>
            <a:ext cx="2023448" cy="369332"/>
          </a:xfrm>
          <a:prstGeom prst="rect">
            <a:avLst/>
          </a:prstGeom>
          <a:noFill/>
          <a:ln>
            <a:solidFill>
              <a:srgbClr val="0070C0"/>
            </a:solidFill>
          </a:ln>
        </p:spPr>
        <p:txBody>
          <a:bodyPr wrap="square" rtlCol="0">
            <a:spAutoFit/>
          </a:bodyPr>
          <a:lstStyle/>
          <a:p>
            <a:r>
              <a:rPr lang="en-US" dirty="0" smtClean="0"/>
              <a:t>Presentation Info</a:t>
            </a:r>
            <a:endParaRPr lang="en-US" dirty="0"/>
          </a:p>
        </p:txBody>
      </p:sp>
      <p:sp>
        <p:nvSpPr>
          <p:cNvPr id="23" name="TextBox 22"/>
          <p:cNvSpPr txBox="1"/>
          <p:nvPr/>
        </p:nvSpPr>
        <p:spPr>
          <a:xfrm>
            <a:off x="3578006" y="1194525"/>
            <a:ext cx="1766946" cy="369332"/>
          </a:xfrm>
          <a:prstGeom prst="rect">
            <a:avLst/>
          </a:prstGeom>
          <a:noFill/>
          <a:ln>
            <a:solidFill>
              <a:srgbClr val="0070C0"/>
            </a:solidFill>
          </a:ln>
        </p:spPr>
        <p:txBody>
          <a:bodyPr wrap="square" rtlCol="0">
            <a:spAutoFit/>
          </a:bodyPr>
          <a:lstStyle/>
          <a:p>
            <a:r>
              <a:rPr lang="en-US" dirty="0" smtClean="0"/>
              <a:t>Background</a:t>
            </a:r>
            <a:endParaRPr lang="en-US" dirty="0"/>
          </a:p>
        </p:txBody>
      </p:sp>
      <p:grpSp>
        <p:nvGrpSpPr>
          <p:cNvPr id="24" name="Group 23"/>
          <p:cNvGrpSpPr/>
          <p:nvPr/>
        </p:nvGrpSpPr>
        <p:grpSpPr>
          <a:xfrm>
            <a:off x="5344951" y="1195800"/>
            <a:ext cx="954741" cy="369332"/>
            <a:chOff x="2057400" y="1533797"/>
            <a:chExt cx="954741" cy="369332"/>
          </a:xfrm>
        </p:grpSpPr>
        <p:sp>
          <p:nvSpPr>
            <p:cNvPr id="25" name="Rounded Rectangle 24"/>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3570945" y="1572185"/>
            <a:ext cx="1766946" cy="369332"/>
          </a:xfrm>
          <a:prstGeom prst="rect">
            <a:avLst/>
          </a:prstGeom>
          <a:noFill/>
          <a:ln>
            <a:solidFill>
              <a:srgbClr val="0070C0"/>
            </a:solidFill>
          </a:ln>
        </p:spPr>
        <p:txBody>
          <a:bodyPr wrap="square" rtlCol="0">
            <a:spAutoFit/>
          </a:bodyPr>
          <a:lstStyle/>
          <a:p>
            <a:r>
              <a:rPr lang="en-US" dirty="0" smtClean="0"/>
              <a:t>Border</a:t>
            </a:r>
            <a:endParaRPr lang="en-US" dirty="0"/>
          </a:p>
        </p:txBody>
      </p:sp>
      <p:grpSp>
        <p:nvGrpSpPr>
          <p:cNvPr id="29" name="Group 28"/>
          <p:cNvGrpSpPr/>
          <p:nvPr/>
        </p:nvGrpSpPr>
        <p:grpSpPr>
          <a:xfrm>
            <a:off x="5334698" y="1576657"/>
            <a:ext cx="954741" cy="369332"/>
            <a:chOff x="2057400" y="1533797"/>
            <a:chExt cx="954741" cy="369332"/>
          </a:xfrm>
        </p:grpSpPr>
        <p:sp>
          <p:nvSpPr>
            <p:cNvPr id="30" name="Rounded Rectangle 29"/>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p:cNvSpPr/>
            <p:nvPr/>
          </p:nvSpPr>
          <p:spPr>
            <a:xfrm>
              <a:off x="2272553" y="1617575"/>
              <a:ext cx="268941" cy="21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iangle 31"/>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6262543" y="1581129"/>
            <a:ext cx="954741" cy="369332"/>
            <a:chOff x="6289437" y="1581129"/>
            <a:chExt cx="954741" cy="369332"/>
          </a:xfrm>
        </p:grpSpPr>
        <p:grpSp>
          <p:nvGrpSpPr>
            <p:cNvPr id="34" name="Group 33"/>
            <p:cNvGrpSpPr/>
            <p:nvPr/>
          </p:nvGrpSpPr>
          <p:grpSpPr>
            <a:xfrm>
              <a:off x="6289437" y="1581129"/>
              <a:ext cx="954741" cy="369332"/>
              <a:chOff x="2057400" y="1533797"/>
              <a:chExt cx="954741" cy="369332"/>
            </a:xfrm>
          </p:grpSpPr>
          <p:sp>
            <p:nvSpPr>
              <p:cNvPr id="36" name="Rounded Rectangle 35"/>
              <p:cNvSpPr/>
              <p:nvPr/>
            </p:nvSpPr>
            <p:spPr>
              <a:xfrm>
                <a:off x="2057400" y="1533797"/>
                <a:ext cx="954741" cy="36933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riangle 36"/>
              <p:cNvSpPr/>
              <p:nvPr/>
            </p:nvSpPr>
            <p:spPr>
              <a:xfrm rot="10800000">
                <a:off x="2662516" y="1660026"/>
                <a:ext cx="201707" cy="1446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p:cNvCxnSpPr/>
            <p:nvPr/>
          </p:nvCxnSpPr>
          <p:spPr>
            <a:xfrm>
              <a:off x="6434586" y="1775012"/>
              <a:ext cx="35315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3201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547</Words>
  <Application>Microsoft Macintosh PowerPoint</Application>
  <PresentationFormat>Widescreen</PresentationFormat>
  <Paragraphs>194</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Tiffany Chen</dc:creator>
  <cp:lastModifiedBy>Tiffany Chen</cp:lastModifiedBy>
  <cp:revision>28</cp:revision>
  <dcterms:created xsi:type="dcterms:W3CDTF">2016-02-23T14:36:14Z</dcterms:created>
  <dcterms:modified xsi:type="dcterms:W3CDTF">2016-02-26T21:49:23Z</dcterms:modified>
</cp:coreProperties>
</file>