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8" r:id="rId4"/>
    <p:sldId id="257" r:id="rId5"/>
    <p:sldId id="265" r:id="rId6"/>
    <p:sldId id="261" r:id="rId7"/>
    <p:sldId id="262" r:id="rId8"/>
    <p:sldId id="263" r:id="rId9"/>
    <p:sldId id="264" r:id="rId10"/>
    <p:sldId id="25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7" d="100"/>
          <a:sy n="57" d="100"/>
        </p:scale>
        <p:origin x="108" y="1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8/27/2015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8/27/2015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8/27/2015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8/27/2015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8/27/2015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8/27/2015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8/27/2015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8/27/2015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8/27/2015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8/27/2015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8/27/2015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8/27/2015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Design and Verification of a Complete Application Specific IC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Kevin Cao, Whitley Forman, </a:t>
            </a:r>
            <a:r>
              <a:rPr lang="en-US" dirty="0" err="1" smtClean="0"/>
              <a:t>Dhruvit</a:t>
            </a:r>
            <a:r>
              <a:rPr lang="en-US" dirty="0" smtClean="0"/>
              <a:t> </a:t>
            </a:r>
            <a:r>
              <a:rPr lang="en-US" dirty="0" err="1" smtClean="0"/>
              <a:t>Naik</a:t>
            </a:r>
            <a:r>
              <a:rPr lang="en-US" dirty="0" smtClean="0"/>
              <a:t>, Zachary Nelson and Juliann Swift</a:t>
            </a:r>
          </a:p>
          <a:p>
            <a:r>
              <a:rPr lang="en-US" dirty="0" smtClean="0"/>
              <a:t>Advisors: Dr. Orlando Hernandez and Dr. Larry Pearlstein</a:t>
            </a:r>
          </a:p>
        </p:txBody>
      </p:sp>
    </p:spTree>
    <p:extLst>
      <p:ext uri="{BB962C8B-B14F-4D97-AF65-F5344CB8AC3E}">
        <p14:creationId xmlns:p14="http://schemas.microsoft.com/office/powerpoint/2010/main" val="711225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:\Users\Zachary\Downloads\Copy of i2s_in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799" y="501120"/>
            <a:ext cx="9711267" cy="522234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3410471" y="5749724"/>
            <a:ext cx="56049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</a:t>
            </a:r>
            <a:r>
              <a:rPr lang="en-US" sz="2800" dirty="0" smtClean="0"/>
              <a:t>2si.v Block Diagram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77434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3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032" y="0"/>
            <a:ext cx="7436803" cy="6036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73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5900" y="203200"/>
            <a:ext cx="6954073" cy="5808134"/>
          </a:xfrm>
        </p:spPr>
      </p:pic>
      <p:sp>
        <p:nvSpPr>
          <p:cNvPr id="5" name="TextBox 4"/>
          <p:cNvSpPr txBox="1"/>
          <p:nvPr/>
        </p:nvSpPr>
        <p:spPr>
          <a:xfrm>
            <a:off x="3410471" y="5749724"/>
            <a:ext cx="56049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Chip Overview Diagram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76991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5201719"/>
              </p:ext>
            </p:extLst>
          </p:nvPr>
        </p:nvGraphicFramePr>
        <p:xfrm>
          <a:off x="271955" y="11"/>
          <a:ext cx="5811345" cy="6235677"/>
        </p:xfrm>
        <a:graphic>
          <a:graphicData uri="http://schemas.openxmlformats.org/drawingml/2006/table">
            <a:tbl>
              <a:tblPr/>
              <a:tblGrid>
                <a:gridCol w="813588"/>
                <a:gridCol w="1003778"/>
                <a:gridCol w="612833"/>
                <a:gridCol w="803022"/>
                <a:gridCol w="2578124"/>
              </a:tblGrid>
              <a:tr h="148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Block Name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Signal Name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Direction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Bits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Comment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chip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</a:tr>
              <a:tr h="148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clk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in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master clock, up to 100MHz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</a:tr>
              <a:tr h="148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rst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in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reset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</a:tr>
              <a:tr h="148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i2c_scl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in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I2C serial clock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</a:tr>
              <a:tr h="148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i2c_sda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in/out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I2C serial data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</a:tr>
              <a:tr h="148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i2si_sck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in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I2S bit clock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</a:tr>
              <a:tr h="148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i2si_ws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in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I2S word select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</a:tr>
              <a:tr h="148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i2si_sd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in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I2S serial data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</a:tr>
              <a:tr h="148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i2so_sck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out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I2S bit clock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</a:tr>
              <a:tr h="148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i2so_ws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out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I2S word select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</a:tr>
              <a:tr h="148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i2so_sd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out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I2S serial data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</a:tr>
              <a:tr h="148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block?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_gpio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in/out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read registers for direction and value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</a:tr>
              <a:tr h="148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i2c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</a:tr>
              <a:tr h="148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clk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in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clock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</a:tr>
              <a:tr h="148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rst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in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reset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</a:tr>
              <a:tr h="292923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i2c_scl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in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I2C Serial Clock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serial clock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</a:tr>
              <a:tr h="148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i2c_sda_in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in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I2C Serial Data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external pin combines in and out using open drain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</a:tr>
              <a:tr h="148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i2c_sda_out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out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I2C Serial Data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external pin combines in and out using open drain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</a:tr>
              <a:tr h="148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i2c_op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out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1: write 0: read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</a:tr>
              <a:tr h="148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i2c_addr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out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32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register address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</a:tr>
              <a:tr h="148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i2c_wdata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out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32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data to be written for a write op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</a:tr>
              <a:tr h="148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i2c_rts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out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ready to send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</a:tr>
              <a:tr h="148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i2c_rtr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in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ready to receive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</a:tr>
              <a:tr h="148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i2c_rdata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in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32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read return data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</a:tr>
              <a:tr h="148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i2c_xfc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in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read data transfer complete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</a:tr>
              <a:tr h="292923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rf_i2c_reg_indir_addr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in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11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address register used for indirect addressing via i2c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292923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ro_i2c_reg_indir_data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in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data access register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48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reg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</a:tr>
              <a:tr h="148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clk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in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clock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</a:tr>
              <a:tr h="148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rst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in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reset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</a:tr>
              <a:tr h="148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reg_op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in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1: write 0: read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</a:tr>
              <a:tr h="148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reg_addr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in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32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register address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</a:tr>
              <a:tr h="148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reg_wdata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in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32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data to be written for a write op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</a:tr>
              <a:tr h="148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reg_rts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in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ready to send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</a:tr>
              <a:tr h="148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reg_rtr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out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ready to receive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</a:tr>
              <a:tr h="148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reg_rdata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out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32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read return data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</a:tr>
              <a:tr h="148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reg_xfc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out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read data transfer complete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</a:tr>
              <a:tr h="148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i2s_inoverrun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in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will turn into sticky bit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9166683"/>
              </p:ext>
            </p:extLst>
          </p:nvPr>
        </p:nvGraphicFramePr>
        <p:xfrm>
          <a:off x="6278827" y="0"/>
          <a:ext cx="5671873" cy="6236164"/>
        </p:xfrm>
        <a:graphic>
          <a:graphicData uri="http://schemas.openxmlformats.org/drawingml/2006/table">
            <a:tbl>
              <a:tblPr/>
              <a:tblGrid>
                <a:gridCol w="794062"/>
                <a:gridCol w="979688"/>
                <a:gridCol w="598124"/>
                <a:gridCol w="783750"/>
                <a:gridCol w="2516249"/>
              </a:tblGrid>
              <a:tr h="1387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i2si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</a:tr>
              <a:tr h="1387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clk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in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Master Clock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</a:tr>
              <a:tr h="1387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rst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in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Reset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</a:tr>
              <a:tr h="1387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i2si_sck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in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Digital Audio Bit Clock (max of 48kHz)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</a:tr>
              <a:tr h="1387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i2si_ws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in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Word Select (Left/Right Audio Channel)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</a:tr>
              <a:tr h="1387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i2si_sd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in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Digital Audio Serial Data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</a:tr>
              <a:tr h="1387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i2si_rtr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in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Ready to Receive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</a:tr>
              <a:tr h="1387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i2si_rts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out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Ready to Send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</a:tr>
              <a:tr h="1387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i2si_en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in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i2s input is enabled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</a:tr>
              <a:tr h="1387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i2si_lft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out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16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Left Parallel Digital Audio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</a:tr>
              <a:tr h="1387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i2si_rgt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out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16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Right Parallel Digital Audio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</a:tr>
              <a:tr h="1387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ro_fifo_overrrun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out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Input Audio FIFO Overrun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</a:tr>
              <a:tr h="1387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rf_bist_en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in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Built in Self-Test (BIST)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</a:tr>
              <a:tr h="1387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rf_bist_start_val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in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16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Start Value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</a:tr>
              <a:tr h="1387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rf_bist_inc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in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Increment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</a:tr>
              <a:tr h="1387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rf_bist_up_limit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in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16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Upper Limit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</a:tr>
              <a:tr h="1387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i2so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</a:tr>
              <a:tr h="1387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clk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in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clock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</a:tr>
              <a:tr h="1387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rst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in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reset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</a:tr>
              <a:tr h="1387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i2so_sck_out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out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digital audio bit clock (max 48kHz)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</a:tr>
              <a:tr h="1387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i2so_sck_in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in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digital audio bit clock (max 48kHz)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</a:tr>
              <a:tr h="1387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i2so_ws_out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out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word select (left right audio channel)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</a:tr>
              <a:tr h="1387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i2so_ws_in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in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word select (left right audio channel)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</a:tr>
              <a:tr h="1387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i2so_sd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out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digital audio serial data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</a:tr>
              <a:tr h="1387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i2so_lft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in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16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left parllel digtal audio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</a:tr>
              <a:tr h="1387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i2so_rgt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in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16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right 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parllel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digital audio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</a:tr>
              <a:tr h="1387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i2so_rts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in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ready to send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</a:tr>
              <a:tr h="1387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i2so_rtr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out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read to receive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</a:tr>
              <a:tr h="1387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rf_i2so_clk2sck_div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in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16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half of the clock frequency divided by this #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</a:tr>
              <a:tr h="1387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ro_fifo_underrun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out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input audio 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fifo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underrun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</a:tr>
              <a:tr h="1387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filter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</a:tr>
              <a:tr h="13877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clk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in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clock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</a:tr>
              <a:tr h="13877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rst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in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reset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</a:tr>
              <a:tr h="13877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filter_aud_in_lft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in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16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left 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parllel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digital 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audio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</a:tr>
              <a:tr h="13877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filter_aud_in_rgt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in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16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right 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parllel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digital audio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</a:tr>
              <a:tr h="13877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filter_aud_in_rts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in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ready to send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</a:tr>
              <a:tr h="13877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filter_aud_in_rtr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out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read to receive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</a:tr>
              <a:tr h="13877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filter_aud_out_lft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out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16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left 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parllel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digital 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audio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</a:tr>
              <a:tr h="13877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filter_aud_out_rgt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out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16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right 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parllel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digital audio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</a:tr>
              <a:tr h="13877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filter_aud_out_rts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out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ready to send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</a:tr>
              <a:tr h="13877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filter_aud_out_rtr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in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read to receive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</a:tr>
              <a:tr h="13877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rf_filter_shift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in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number of bit 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positions 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to shift after filter accumulator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3877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rf_filter_clip_en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in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1- performs clipping 0- no 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clipping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3877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rf_filter_coeff#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in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16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filter 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coefficient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021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GitHub Revision Control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394" y="1893056"/>
            <a:ext cx="8926171" cy="4324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053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GitHub File Hierarchy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600" dirty="0" err="1"/>
              <a:t>rtl</a:t>
            </a:r>
            <a:r>
              <a:rPr lang="en-US" sz="3600" dirty="0"/>
              <a:t> </a:t>
            </a:r>
            <a:r>
              <a:rPr lang="en-US" sz="3600" dirty="0" smtClean="0"/>
              <a:t>(register-transfer </a:t>
            </a:r>
            <a:r>
              <a:rPr lang="en-US" sz="3600" dirty="0"/>
              <a:t>l</a:t>
            </a:r>
            <a:r>
              <a:rPr lang="en-US" sz="3600" dirty="0" smtClean="0"/>
              <a:t>evel</a:t>
            </a:r>
            <a:r>
              <a:rPr lang="en-US" sz="3600" dirty="0"/>
              <a:t>)</a:t>
            </a:r>
          </a:p>
          <a:p>
            <a:pPr lvl="1"/>
            <a:r>
              <a:rPr lang="en-US" sz="3600" dirty="0" err="1"/>
              <a:t>chip.v</a:t>
            </a:r>
            <a:r>
              <a:rPr lang="en-US" sz="3600" dirty="0"/>
              <a:t> (top level</a:t>
            </a:r>
            <a:r>
              <a:rPr lang="en-US" sz="3600" dirty="0" smtClean="0"/>
              <a:t>)</a:t>
            </a:r>
            <a:endParaRPr lang="en-US" sz="3600" dirty="0"/>
          </a:p>
          <a:p>
            <a:pPr lvl="1"/>
            <a:r>
              <a:rPr lang="en-US" sz="3600" dirty="0" smtClean="0"/>
              <a:t>i2c_slave.v</a:t>
            </a:r>
            <a:endParaRPr lang="en-US" sz="3600" dirty="0"/>
          </a:p>
          <a:p>
            <a:pPr lvl="1"/>
            <a:r>
              <a:rPr lang="en-US" sz="3600" dirty="0" smtClean="0"/>
              <a:t>i2s_in.v</a:t>
            </a:r>
            <a:endParaRPr lang="en-US" sz="3600" dirty="0"/>
          </a:p>
          <a:p>
            <a:pPr lvl="1"/>
            <a:r>
              <a:rPr lang="en-US" sz="3600" dirty="0" smtClean="0"/>
              <a:t>i2s_out.v</a:t>
            </a:r>
            <a:endParaRPr lang="en-US" sz="3600" dirty="0"/>
          </a:p>
          <a:p>
            <a:pPr lvl="1"/>
            <a:r>
              <a:rPr lang="en-US" sz="3600" dirty="0" err="1" smtClean="0"/>
              <a:t>filter.v</a:t>
            </a:r>
            <a:endParaRPr lang="en-US" sz="3600" dirty="0" smtClean="0"/>
          </a:p>
          <a:p>
            <a:pPr lvl="1"/>
            <a:r>
              <a:rPr lang="en-US" sz="3600" dirty="0" err="1" smtClean="0"/>
              <a:t>register.v</a:t>
            </a:r>
            <a:r>
              <a:rPr lang="en-US" sz="3600" dirty="0" smtClean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 err="1" smtClean="0"/>
              <a:t>reg</a:t>
            </a:r>
            <a:endParaRPr lang="en-US" sz="3600" dirty="0" smtClean="0"/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fr-FR" sz="3600" dirty="0" err="1"/>
              <a:t>synth</a:t>
            </a:r>
            <a:r>
              <a:rPr lang="fr-FR" sz="3600" dirty="0"/>
              <a:t> </a:t>
            </a:r>
            <a:r>
              <a:rPr lang="fr-FR" sz="3600" dirty="0" smtClean="0"/>
              <a:t>(</a:t>
            </a:r>
            <a:r>
              <a:rPr lang="fr-FR" sz="3600" dirty="0" err="1"/>
              <a:t>s</a:t>
            </a:r>
            <a:r>
              <a:rPr lang="fr-FR" sz="3600" dirty="0" err="1" smtClean="0"/>
              <a:t>ynthesis</a:t>
            </a:r>
            <a:r>
              <a:rPr lang="fr-FR" sz="3600" dirty="0"/>
              <a:t>)</a:t>
            </a:r>
          </a:p>
          <a:p>
            <a:r>
              <a:rPr lang="fr-FR" sz="3600" dirty="0"/>
              <a:t>dv </a:t>
            </a:r>
            <a:r>
              <a:rPr lang="fr-FR" sz="3600" dirty="0" smtClean="0"/>
              <a:t>(design </a:t>
            </a:r>
            <a:r>
              <a:rPr lang="fr-FR" sz="3600" dirty="0" err="1" smtClean="0"/>
              <a:t>verification</a:t>
            </a:r>
            <a:r>
              <a:rPr lang="fr-FR" sz="3600" dirty="0" smtClean="0"/>
              <a:t>)</a:t>
            </a:r>
            <a:endParaRPr lang="fr-FR" sz="3600" dirty="0"/>
          </a:p>
          <a:p>
            <a:pPr lvl="1"/>
            <a:r>
              <a:rPr lang="fr-FR" sz="3600" dirty="0" err="1"/>
              <a:t>testbenches</a:t>
            </a:r>
            <a:endParaRPr lang="fr-FR" sz="3600" dirty="0"/>
          </a:p>
          <a:p>
            <a:pPr lvl="1"/>
            <a:r>
              <a:rPr lang="fr-FR" sz="3600" dirty="0"/>
              <a:t>stimulus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3600" dirty="0"/>
              <a:t>scripts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3600" dirty="0" err="1"/>
              <a:t>utils</a:t>
            </a:r>
            <a:r>
              <a:rPr lang="fr-FR" sz="3600" dirty="0"/>
              <a:t> </a:t>
            </a:r>
            <a:r>
              <a:rPr lang="fr-FR" sz="3600" dirty="0" smtClean="0"/>
              <a:t>(utilities</a:t>
            </a:r>
            <a:r>
              <a:rPr lang="fr-FR" sz="3600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3600" dirty="0"/>
              <a:t>docs </a:t>
            </a:r>
            <a:r>
              <a:rPr lang="fr-FR" sz="3600" dirty="0" smtClean="0"/>
              <a:t>(documents</a:t>
            </a:r>
            <a:r>
              <a:rPr lang="fr-FR" sz="3600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3600" dirty="0" err="1"/>
              <a:t>core</a:t>
            </a:r>
            <a:r>
              <a:rPr lang="fr-FR" sz="3600" dirty="0"/>
              <a:t> (CORE 9 </a:t>
            </a:r>
            <a:r>
              <a:rPr lang="fr-FR" sz="3600" dirty="0" smtClean="0"/>
              <a:t>files</a:t>
            </a:r>
            <a:r>
              <a:rPr lang="fr-FR" sz="3600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947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ontent Placeholder 9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975607139"/>
              </p:ext>
            </p:extLst>
          </p:nvPr>
        </p:nvGraphicFramePr>
        <p:xfrm>
          <a:off x="524932" y="114301"/>
          <a:ext cx="11082867" cy="6068545"/>
        </p:xfrm>
        <a:graphic>
          <a:graphicData uri="http://schemas.openxmlformats.org/drawingml/2006/table">
            <a:tbl>
              <a:tblPr/>
              <a:tblGrid>
                <a:gridCol w="744025"/>
                <a:gridCol w="2013096"/>
                <a:gridCol w="1614025"/>
                <a:gridCol w="744025"/>
                <a:gridCol w="3813126"/>
                <a:gridCol w="1038534"/>
                <a:gridCol w="1116036"/>
              </a:tblGrid>
              <a:tr h="1727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Address</a:t>
                      </a:r>
                    </a:p>
                  </a:txBody>
                  <a:tcPr marL="5747" marR="5747" marT="57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Register Name</a:t>
                      </a:r>
                    </a:p>
                  </a:txBody>
                  <a:tcPr marL="5747" marR="5747" marT="57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Field Name</a:t>
                      </a:r>
                    </a:p>
                  </a:txBody>
                  <a:tcPr marL="5747" marR="5747" marT="57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Bits</a:t>
                      </a:r>
                    </a:p>
                  </a:txBody>
                  <a:tcPr marL="5747" marR="5747" marT="57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5747" marR="5747" marT="57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RO/WO/RW</a:t>
                      </a:r>
                    </a:p>
                  </a:txBody>
                  <a:tcPr marL="5747" marR="5747" marT="57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Default Value</a:t>
                      </a:r>
                    </a:p>
                  </a:txBody>
                  <a:tcPr marL="5747" marR="5747" marT="57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27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0x000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CHIP_INFO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</a:tr>
              <a:tr h="1727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ro_chip_id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7:0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Fixed Chip ID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RO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0x1234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</a:tr>
              <a:tr h="1727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ro_revision_id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15:8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Fixed Revision ID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RO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</a:tr>
              <a:tr h="1727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0x004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CONTROL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727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rf_soft_reset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0- normal operation. 1- assert soft reset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RW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727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rf_i2si_bist_en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0- audio sorce is i2si. 1- audio source is BIST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RW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0x1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727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rf_filter_shift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number of bit postions to shift after filter accumulator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RW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0xF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727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rf_filter_clip_en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1- performs clipping 0- no cliping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RW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0x1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727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optional?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rf_i2si_dec_factor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sample and hold audio values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RW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727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optional?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rf_i2so_dec_factor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sample and hold audio values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RW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727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0x008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I2S_CLOCK_CONTROL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</a:tr>
              <a:tr h="1727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rf_i2so_clk2sck_div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16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half of the clock frequency divided by this #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RW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0x40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</a:tr>
              <a:tr h="1727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0x00C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STATUS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727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trig_fifo_overrun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fifo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overrun clear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WO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NA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727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ro_fifo_overrun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input audio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fifo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overrun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RO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727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trig_fifo_underrun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fifo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underrun clear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WO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NA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727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ro_fifo_underrun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output audio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fifo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underrun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RO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727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0x010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BIST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</a:tr>
              <a:tr h="1727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rf_i2si_bist_start_val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12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start value of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sawtooth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wave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RW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0x800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</a:tr>
              <a:tr h="1727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rf_i2si_bist_incr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increment of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sawtooth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wave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RW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0x010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</a:tr>
              <a:tr h="1727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rf_i2si_bist_upper_limit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12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upper limit of the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sawtooth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wave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RW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0x7FF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</a:tr>
              <a:tr h="1727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0x014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I2C_REG_INDIR_ADDR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727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rf_i2c_reg_indir_addr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11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address register used for indirect addressing via i2c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RW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727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0x018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I2C_REG_INDIR_DATA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</a:tr>
              <a:tr h="1727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ro_i2c_reg_indir_data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data access register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RO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NA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</a:tr>
              <a:tr h="1727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0x040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FILT_COEFFS_0_1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727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rf_filter_coeef0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15:0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Filter Coefficient 0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RW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0x0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727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rf_filter_coeef1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31:16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Filter Coefficient 1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RW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0x0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727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0x044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FILT_COEFFS_2_3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</a:tr>
              <a:tr h="1727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rf_filter_coeef2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15:0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Filter Coefficient 2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RW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0x0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</a:tr>
              <a:tr h="1727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rf_filter_coeef3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31:16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Filter Coefficient 3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RW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0x0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</a:tr>
              <a:tr h="1727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0x43C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FILT_COEFFS_510_511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727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rf_filter_coeef510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15:0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Filter Coefficient 510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RW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0x0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727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rf_filter_coeef511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31:16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Filter Coefficient 511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RW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0x0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0279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4961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138</TotalTime>
  <Words>890</Words>
  <Application>Microsoft Office PowerPoint</Application>
  <PresentationFormat>Widescreen</PresentationFormat>
  <Paragraphs>684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Retrospect</vt:lpstr>
      <vt:lpstr>Design and Verification of a Complete Application Specific IC</vt:lpstr>
      <vt:lpstr>Project Overview</vt:lpstr>
      <vt:lpstr>PowerPoint Presentation</vt:lpstr>
      <vt:lpstr>PowerPoint Presentation</vt:lpstr>
      <vt:lpstr>PowerPoint Presentation</vt:lpstr>
      <vt:lpstr>GitHub Revision Control</vt:lpstr>
      <vt:lpstr>GitHub File Hierarchy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and Verification of a Complete Application Specific IC</dc:title>
  <dc:creator>Zachary Nelson</dc:creator>
  <cp:lastModifiedBy>Zachary Nelson</cp:lastModifiedBy>
  <cp:revision>8</cp:revision>
  <dcterms:created xsi:type="dcterms:W3CDTF">2015-08-26T16:11:40Z</dcterms:created>
  <dcterms:modified xsi:type="dcterms:W3CDTF">2015-08-27T16:21:31Z</dcterms:modified>
</cp:coreProperties>
</file>