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7" r:id="rId1"/>
  </p:sldMasterIdLst>
  <p:sldIdLst>
    <p:sldId id="256" r:id="rId2"/>
    <p:sldId id="315" r:id="rId3"/>
    <p:sldId id="316" r:id="rId4"/>
    <p:sldId id="314" r:id="rId5"/>
    <p:sldId id="317" r:id="rId6"/>
    <p:sldId id="318" r:id="rId7"/>
    <p:sldId id="319" r:id="rId8"/>
    <p:sldId id="320" r:id="rId9"/>
    <p:sldId id="321" r:id="rId10"/>
    <p:sldId id="322" r:id="rId11"/>
    <p:sldId id="323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C000"/>
    <a:srgbClr val="339933"/>
    <a:srgbClr val="33CC33"/>
    <a:srgbClr val="FFCC66"/>
    <a:srgbClr val="FFCC99"/>
    <a:srgbClr val="3399FF"/>
    <a:srgbClr val="CCCCFF"/>
    <a:srgbClr val="80808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426" y="66"/>
      </p:cViewPr>
      <p:guideLst>
        <p:guide orient="horz" pos="211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3352800" y="6248400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+mn-lt"/>
              </a:rPr>
              <a:t>Computers as Components 3e</a:t>
            </a:r>
          </a:p>
          <a:p>
            <a:pPr algn="ctr"/>
            <a:r>
              <a:rPr lang="en-US" sz="1200" dirty="0" smtClean="0">
                <a:latin typeface="+mn-lt"/>
              </a:rPr>
              <a:t>© 2012 Marilyn Wolf</a:t>
            </a:r>
            <a:endParaRPr 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4978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100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648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1" y="1885950"/>
            <a:ext cx="8178800" cy="417195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2000 Morgan Kaufman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Overheads for </a:t>
            </a:r>
            <a:r>
              <a:rPr lang="en-US" i="1" smtClean="0"/>
              <a:t>Computers as Components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1304D4-5435-4983-88E0-CD7FA3FD758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98144"/>
      </p:ext>
    </p:extLst>
  </p:cSld>
  <p:clrMapOvr>
    <a:masterClrMapping/>
  </p:clrMapOvr>
  <p:hf sldNum="0"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762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604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886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37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749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2615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1667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4493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6294214"/>
            <a:ext cx="788670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429000" algn="ctr"/>
                <a:tab pos="7756922" algn="r"/>
              </a:tabLst>
            </a:pPr>
            <a:r>
              <a:rPr lang="en-US" sz="7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L. Pearlstein	The College of New Jersey	</a:t>
            </a:r>
            <a:fld id="{3531FC8E-7247-4E14-80D3-9DF888AD753D}" type="slidenum">
              <a:rPr lang="en-US" sz="75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tabLst>
                  <a:tab pos="3429000" algn="ctr"/>
                  <a:tab pos="7756922" algn="r"/>
                </a:tabLst>
              </a:pPr>
              <a:t>‹#›</a:t>
            </a:fld>
            <a:endParaRPr lang="en-US" sz="7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3352800" y="6248400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+mn-lt"/>
              </a:rPr>
              <a:t>Computers as Components 3e</a:t>
            </a:r>
          </a:p>
          <a:p>
            <a:pPr algn="ctr"/>
            <a:r>
              <a:rPr lang="en-US" sz="1200" dirty="0" smtClean="0">
                <a:latin typeface="+mn-lt"/>
              </a:rPr>
              <a:t>© 2012 Marilyn Wolf</a:t>
            </a:r>
            <a:endParaRPr 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18005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</p:sldLayoutIdLst>
  <p:hf sldNum="0"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701674"/>
          </a:xfrm>
        </p:spPr>
        <p:txBody>
          <a:bodyPr/>
          <a:lstStyle/>
          <a:p>
            <a:r>
              <a:rPr lang="en-US" dirty="0" smtClean="0"/>
              <a:t>Unsigned, Offset Binary, and 2’s Complement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219200"/>
            <a:ext cx="7886700" cy="49577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Assume N bits, creates array:</a:t>
            </a:r>
          </a:p>
          <a:p>
            <a:pPr marL="342900" lvl="1" indent="0">
              <a:buNone/>
            </a:pPr>
            <a:r>
              <a:rPr lang="en-US" dirty="0" smtClean="0"/>
              <a:t>0</a:t>
            </a:r>
          </a:p>
          <a:p>
            <a:pPr marL="342900" lvl="1" indent="0">
              <a:buNone/>
            </a:pPr>
            <a:r>
              <a:rPr lang="en-US" dirty="0" smtClean="0"/>
              <a:t>1</a:t>
            </a:r>
          </a:p>
          <a:p>
            <a:pPr marL="342900" lvl="1" indent="0">
              <a:buNone/>
            </a:pPr>
            <a:r>
              <a:rPr lang="en-US" dirty="0" smtClean="0"/>
              <a:t>2</a:t>
            </a:r>
          </a:p>
          <a:p>
            <a:pPr marL="342900" lvl="1" indent="0">
              <a:buNone/>
            </a:pPr>
            <a:r>
              <a:rPr lang="en-US" dirty="0" smtClean="0"/>
              <a:t>…</a:t>
            </a:r>
          </a:p>
          <a:p>
            <a:pPr marL="342900" lvl="1" indent="0">
              <a:buNone/>
            </a:pPr>
            <a:r>
              <a:rPr lang="en-US" dirty="0"/>
              <a:t>2</a:t>
            </a:r>
            <a:r>
              <a:rPr lang="en-US" baseline="30000" dirty="0"/>
              <a:t>N</a:t>
            </a:r>
            <a:r>
              <a:rPr lang="en-US" dirty="0"/>
              <a:t> – </a:t>
            </a:r>
            <a:r>
              <a:rPr lang="en-US" dirty="0" smtClean="0"/>
              <a:t>1</a:t>
            </a:r>
          </a:p>
          <a:p>
            <a:pPr marL="342900" lvl="1" indent="0">
              <a:buNone/>
            </a:pPr>
            <a:endParaRPr lang="en-US" dirty="0" smtClean="0"/>
          </a:p>
          <a:p>
            <a:r>
              <a:rPr lang="en-US" dirty="0" smtClean="0"/>
              <a:t>Unsigned:</a:t>
            </a:r>
          </a:p>
          <a:p>
            <a:pPr marL="342900" lvl="1" indent="0">
              <a:buNone/>
            </a:pPr>
            <a:r>
              <a:rPr lang="en-US" dirty="0" smtClean="0"/>
              <a:t>Array element 0 .. 2</a:t>
            </a:r>
            <a:r>
              <a:rPr lang="en-US" baseline="30000" dirty="0" smtClean="0"/>
              <a:t>N</a:t>
            </a:r>
            <a:r>
              <a:rPr lang="en-US" dirty="0" smtClean="0"/>
              <a:t> – 1 </a:t>
            </a:r>
            <a:r>
              <a:rPr lang="en-US" dirty="0" smtClean="0">
                <a:sym typeface="Wingdings" panose="05000000000000000000" pitchFamily="2" charset="2"/>
              </a:rPr>
              <a:t> integer value </a:t>
            </a:r>
            <a:r>
              <a:rPr lang="en-US" dirty="0"/>
              <a:t>0 .. 2</a:t>
            </a:r>
            <a:r>
              <a:rPr lang="en-US" baseline="30000" dirty="0"/>
              <a:t>N</a:t>
            </a:r>
            <a:r>
              <a:rPr lang="en-US" dirty="0"/>
              <a:t> – 1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Offset binary</a:t>
            </a:r>
          </a:p>
          <a:p>
            <a:pPr marL="342900" lvl="1" indent="0">
              <a:buNone/>
            </a:pPr>
            <a:r>
              <a:rPr lang="en-US" dirty="0" smtClean="0"/>
              <a:t>Array </a:t>
            </a:r>
            <a:r>
              <a:rPr lang="en-US" dirty="0"/>
              <a:t>element 0 .. 2</a:t>
            </a:r>
            <a:r>
              <a:rPr lang="en-US" baseline="30000" dirty="0"/>
              <a:t>N</a:t>
            </a:r>
            <a:r>
              <a:rPr lang="en-US" dirty="0"/>
              <a:t> – 1 </a:t>
            </a:r>
            <a:r>
              <a:rPr lang="en-US" dirty="0">
                <a:sym typeface="Wingdings" panose="05000000000000000000" pitchFamily="2" charset="2"/>
              </a:rPr>
              <a:t> integer value </a:t>
            </a:r>
            <a:r>
              <a:rPr lang="en-US" dirty="0" smtClean="0">
                <a:sym typeface="Wingdings" panose="05000000000000000000" pitchFamily="2" charset="2"/>
              </a:rPr>
              <a:t>-</a:t>
            </a:r>
            <a:r>
              <a:rPr lang="en-US" dirty="0" smtClean="0"/>
              <a:t>2</a:t>
            </a:r>
            <a:r>
              <a:rPr lang="en-US" baseline="30000" dirty="0" smtClean="0"/>
              <a:t>N-1</a:t>
            </a:r>
            <a:r>
              <a:rPr lang="en-US" dirty="0" smtClean="0"/>
              <a:t> .. 2</a:t>
            </a:r>
            <a:r>
              <a:rPr lang="en-US" baseline="30000" dirty="0" smtClean="0"/>
              <a:t>N-1</a:t>
            </a:r>
            <a:r>
              <a:rPr lang="en-US" dirty="0" smtClean="0"/>
              <a:t> </a:t>
            </a:r>
            <a:r>
              <a:rPr lang="en-US" dirty="0"/>
              <a:t>– 1</a:t>
            </a:r>
          </a:p>
          <a:p>
            <a:endParaRPr lang="en-US" dirty="0" smtClean="0"/>
          </a:p>
          <a:p>
            <a:r>
              <a:rPr lang="en-US" dirty="0" smtClean="0"/>
              <a:t>2’s Complement</a:t>
            </a:r>
          </a:p>
          <a:p>
            <a:pPr marL="342900" lvl="1" indent="0">
              <a:buNone/>
            </a:pPr>
            <a:r>
              <a:rPr lang="en-US" dirty="0" smtClean="0"/>
              <a:t>Array </a:t>
            </a:r>
            <a:r>
              <a:rPr lang="en-US" dirty="0"/>
              <a:t>element 0 .. </a:t>
            </a:r>
            <a:r>
              <a:rPr lang="en-US" dirty="0" smtClean="0"/>
              <a:t>2</a:t>
            </a:r>
            <a:r>
              <a:rPr lang="en-US" baseline="30000" dirty="0" smtClean="0"/>
              <a:t>N-1</a:t>
            </a:r>
            <a:r>
              <a:rPr lang="en-US" dirty="0" smtClean="0"/>
              <a:t> </a:t>
            </a:r>
            <a:r>
              <a:rPr lang="en-US" dirty="0"/>
              <a:t>– 1 </a:t>
            </a:r>
            <a:r>
              <a:rPr lang="en-US" dirty="0">
                <a:sym typeface="Wingdings" panose="05000000000000000000" pitchFamily="2" charset="2"/>
              </a:rPr>
              <a:t> integer </a:t>
            </a:r>
            <a:r>
              <a:rPr lang="en-US" dirty="0" smtClean="0">
                <a:sym typeface="Wingdings" panose="05000000000000000000" pitchFamily="2" charset="2"/>
              </a:rPr>
              <a:t>value 0 .. </a:t>
            </a:r>
            <a:r>
              <a:rPr lang="en-US" dirty="0" smtClean="0"/>
              <a:t>2</a:t>
            </a:r>
            <a:r>
              <a:rPr lang="en-US" baseline="30000" dirty="0" smtClean="0"/>
              <a:t>N-1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1</a:t>
            </a:r>
          </a:p>
          <a:p>
            <a:pPr marL="342900" lvl="1" indent="0">
              <a:buNone/>
            </a:pPr>
            <a:r>
              <a:rPr lang="en-US" dirty="0"/>
              <a:t>Array element </a:t>
            </a:r>
            <a:r>
              <a:rPr lang="en-US" dirty="0" smtClean="0"/>
              <a:t>2</a:t>
            </a:r>
            <a:r>
              <a:rPr lang="en-US" baseline="30000" dirty="0" smtClean="0"/>
              <a:t>N-1</a:t>
            </a:r>
            <a:r>
              <a:rPr lang="en-US" dirty="0" smtClean="0"/>
              <a:t> .. </a:t>
            </a:r>
            <a:r>
              <a:rPr lang="en-US" dirty="0"/>
              <a:t>2</a:t>
            </a:r>
            <a:r>
              <a:rPr lang="en-US" baseline="30000" dirty="0"/>
              <a:t>N</a:t>
            </a:r>
            <a:r>
              <a:rPr lang="en-US" dirty="0"/>
              <a:t> – 1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</a:rPr>
              <a:t>integer value -</a:t>
            </a:r>
            <a:r>
              <a:rPr lang="en-US" dirty="0"/>
              <a:t>2</a:t>
            </a:r>
            <a:r>
              <a:rPr lang="en-US" baseline="30000" dirty="0"/>
              <a:t>N-1</a:t>
            </a:r>
            <a:r>
              <a:rPr lang="en-US" dirty="0" smtClean="0">
                <a:sym typeface="Wingdings" panose="05000000000000000000" pitchFamily="2" charset="2"/>
              </a:rPr>
              <a:t> .. </a:t>
            </a:r>
            <a:r>
              <a:rPr lang="en-US" dirty="0" smtClean="0"/>
              <a:t>–1</a:t>
            </a:r>
            <a:endParaRPr lang="en-US" dirty="0"/>
          </a:p>
          <a:p>
            <a:pPr marL="342900" lvl="1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777874"/>
          </a:xfrm>
        </p:spPr>
        <p:txBody>
          <a:bodyPr/>
          <a:lstStyle/>
          <a:p>
            <a:r>
              <a:rPr lang="en-US" dirty="0" smtClean="0"/>
              <a:t>Examples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295400"/>
            <a:ext cx="7886700" cy="5033962"/>
          </a:xfrm>
        </p:spPr>
        <p:txBody>
          <a:bodyPr>
            <a:normAutofit/>
          </a:bodyPr>
          <a:lstStyle/>
          <a:p>
            <a:r>
              <a:rPr lang="en-US" dirty="0" smtClean="0"/>
              <a:t>Multiply X ~ C1.0.15 with Y ~ C1.0.15</a:t>
            </a:r>
          </a:p>
          <a:p>
            <a:pPr marL="342900" lvl="1" indent="0">
              <a:buNone/>
            </a:pPr>
            <a:endParaRPr lang="en-US" dirty="0" smtClean="0"/>
          </a:p>
          <a:p>
            <a:pPr marL="342900" lvl="1" indent="0">
              <a:buNone/>
            </a:pPr>
            <a:r>
              <a:rPr lang="en-US" dirty="0" smtClean="0"/>
              <a:t>Z = X * Y</a:t>
            </a:r>
          </a:p>
          <a:p>
            <a:pPr marL="342900" lvl="1" indent="0">
              <a:buNone/>
            </a:pPr>
            <a:endParaRPr lang="en-US" dirty="0" smtClean="0"/>
          </a:p>
          <a:p>
            <a:pPr marL="342900" lvl="1" indent="0">
              <a:buNone/>
            </a:pPr>
            <a:r>
              <a:rPr lang="en-US" dirty="0" smtClean="0"/>
              <a:t>Z ~ C1.1.30</a:t>
            </a:r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buNone/>
            </a:pPr>
            <a:r>
              <a:rPr lang="en-US" dirty="0" smtClean="0"/>
              <a:t>Often would do something like:</a:t>
            </a:r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buNone/>
            </a:pPr>
            <a:r>
              <a:rPr lang="en-US" dirty="0" smtClean="0"/>
              <a:t>Z = ( (X </a:t>
            </a:r>
            <a:r>
              <a:rPr lang="en-US" dirty="0"/>
              <a:t>* Y) + C1_0_15_ROUND ) &gt;&gt; </a:t>
            </a:r>
            <a:r>
              <a:rPr lang="en-US" dirty="0" smtClean="0"/>
              <a:t>15</a:t>
            </a:r>
          </a:p>
          <a:p>
            <a:pPr marL="342900" lvl="1" indent="0">
              <a:buNone/>
            </a:pPr>
            <a:endParaRPr lang="en-US" dirty="0"/>
          </a:p>
          <a:p>
            <a:r>
              <a:rPr lang="en-US" dirty="0" smtClean="0"/>
              <a:t>Note that the only case where the integer part of the product is non zero is where -1.0 * -1.0 = +1.0</a:t>
            </a:r>
            <a:endParaRPr lang="en-US" dirty="0"/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2105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777874"/>
          </a:xfrm>
        </p:spPr>
        <p:txBody>
          <a:bodyPr/>
          <a:lstStyle/>
          <a:p>
            <a:r>
              <a:rPr lang="en-US" dirty="0" smtClean="0"/>
              <a:t>Saturating fixed point numbers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295400"/>
            <a:ext cx="7886700" cy="5033962"/>
          </a:xfrm>
        </p:spPr>
        <p:txBody>
          <a:bodyPr>
            <a:normAutofit/>
          </a:bodyPr>
          <a:lstStyle/>
          <a:p>
            <a:r>
              <a:rPr lang="en-US" dirty="0" smtClean="0"/>
              <a:t>Often it is necessary to reduce the number of integer bits, e.g. convert</a:t>
            </a:r>
          </a:p>
          <a:p>
            <a:pPr marL="342900" lvl="1" indent="0">
              <a:buNone/>
            </a:pPr>
            <a:endParaRPr lang="en-US" dirty="0" smtClean="0"/>
          </a:p>
          <a:p>
            <a:pPr marL="342900" lvl="1" indent="0">
              <a:buNone/>
            </a:pPr>
            <a:r>
              <a:rPr lang="en-US" dirty="0" smtClean="0"/>
              <a:t>C1.1.30 to C1.0.30</a:t>
            </a:r>
          </a:p>
          <a:p>
            <a:pPr marL="342900" lvl="1" indent="0">
              <a:buNone/>
            </a:pPr>
            <a:r>
              <a:rPr lang="en-US" dirty="0" smtClean="0"/>
              <a:t>C1.16.15 </a:t>
            </a:r>
            <a:r>
              <a:rPr lang="en-US" dirty="0"/>
              <a:t>to </a:t>
            </a:r>
            <a:r>
              <a:rPr lang="en-US" dirty="0" smtClean="0"/>
              <a:t>C1.0.15</a:t>
            </a:r>
            <a:endParaRPr lang="en-US" dirty="0"/>
          </a:p>
          <a:p>
            <a:pPr marL="342900" lvl="1" indent="0">
              <a:buNone/>
            </a:pPr>
            <a:endParaRPr lang="en-US" dirty="0" smtClean="0"/>
          </a:p>
          <a:p>
            <a:pPr marL="342900" lvl="1" indent="0">
              <a:buNone/>
            </a:pPr>
            <a:r>
              <a:rPr lang="en-US" dirty="0" smtClean="0"/>
              <a:t>This is typically done with saturation:</a:t>
            </a:r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if (z &gt;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MAX_DST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z =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MAX_DST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if (z &lt;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MIN_DST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z =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MIN_DST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1" indent="0">
              <a:buNone/>
            </a:pPr>
            <a:endParaRPr lang="en-US" dirty="0" smtClean="0"/>
          </a:p>
          <a:p>
            <a:r>
              <a:rPr lang="en-US" dirty="0" smtClean="0"/>
              <a:t>Example, </a:t>
            </a:r>
            <a:r>
              <a:rPr lang="en-US" dirty="0"/>
              <a:t>convert C1.16.15 to </a:t>
            </a:r>
            <a:r>
              <a:rPr lang="en-US" dirty="0" smtClean="0"/>
              <a:t>C1.0.15</a:t>
            </a:r>
          </a:p>
          <a:p>
            <a:endParaRPr lang="en-US" dirty="0"/>
          </a:p>
          <a:p>
            <a:pPr marL="3429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MAX_DST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( (1 &lt;&lt; 15) – 1 )</a:t>
            </a:r>
          </a:p>
          <a:p>
            <a:pPr marL="3429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MIN_DST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(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 &lt;&lt; 15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81670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701674"/>
          </a:xfrm>
        </p:spPr>
        <p:txBody>
          <a:bodyPr/>
          <a:lstStyle/>
          <a:p>
            <a:r>
              <a:rPr lang="en-US" dirty="0" smtClean="0"/>
              <a:t>Example – 8 bits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219200"/>
            <a:ext cx="7886700" cy="49577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Assume 8 bits, creates array:</a:t>
            </a:r>
          </a:p>
          <a:p>
            <a:pPr marL="342900" lvl="1" indent="0">
              <a:buNone/>
            </a:pPr>
            <a:r>
              <a:rPr lang="en-US" dirty="0" smtClean="0"/>
              <a:t>0</a:t>
            </a:r>
          </a:p>
          <a:p>
            <a:pPr marL="342900" lvl="1" indent="0">
              <a:buNone/>
            </a:pPr>
            <a:r>
              <a:rPr lang="en-US" dirty="0" smtClean="0"/>
              <a:t>1</a:t>
            </a:r>
          </a:p>
          <a:p>
            <a:pPr marL="342900" lvl="1" indent="0">
              <a:buNone/>
            </a:pPr>
            <a:r>
              <a:rPr lang="en-US" dirty="0" smtClean="0"/>
              <a:t>2</a:t>
            </a:r>
          </a:p>
          <a:p>
            <a:pPr marL="342900" lvl="1" indent="0">
              <a:buNone/>
            </a:pPr>
            <a:r>
              <a:rPr lang="en-US" dirty="0" smtClean="0"/>
              <a:t>…</a:t>
            </a:r>
          </a:p>
          <a:p>
            <a:pPr marL="342900" lvl="1" indent="0">
              <a:buNone/>
            </a:pPr>
            <a:r>
              <a:rPr lang="en-US" dirty="0" smtClean="0"/>
              <a:t>255</a:t>
            </a:r>
          </a:p>
          <a:p>
            <a:pPr marL="342900" lvl="1" indent="0">
              <a:buNone/>
            </a:pPr>
            <a:endParaRPr lang="en-US" dirty="0" smtClean="0"/>
          </a:p>
          <a:p>
            <a:r>
              <a:rPr lang="en-US" dirty="0" smtClean="0"/>
              <a:t>Unsigned:</a:t>
            </a:r>
          </a:p>
          <a:p>
            <a:pPr marL="342900" lvl="1" indent="0">
              <a:buNone/>
            </a:pPr>
            <a:r>
              <a:rPr lang="en-US" dirty="0" smtClean="0"/>
              <a:t>Array element 0 .. 255 </a:t>
            </a:r>
            <a:r>
              <a:rPr lang="en-US" dirty="0" smtClean="0">
                <a:sym typeface="Wingdings" panose="05000000000000000000" pitchFamily="2" charset="2"/>
              </a:rPr>
              <a:t> integer value </a:t>
            </a:r>
            <a:r>
              <a:rPr lang="en-US" dirty="0"/>
              <a:t>0 .. </a:t>
            </a:r>
            <a:r>
              <a:rPr lang="en-US" dirty="0" smtClean="0"/>
              <a:t>255</a:t>
            </a:r>
          </a:p>
          <a:p>
            <a:endParaRPr lang="en-US" dirty="0" smtClean="0"/>
          </a:p>
          <a:p>
            <a:r>
              <a:rPr lang="en-US" dirty="0" smtClean="0"/>
              <a:t>Offset binary</a:t>
            </a:r>
          </a:p>
          <a:p>
            <a:pPr marL="342900" lvl="1" indent="0">
              <a:buNone/>
            </a:pPr>
            <a:r>
              <a:rPr lang="en-US" dirty="0" smtClean="0"/>
              <a:t>Array </a:t>
            </a:r>
            <a:r>
              <a:rPr lang="en-US" dirty="0"/>
              <a:t>element 0 .. </a:t>
            </a:r>
            <a:r>
              <a:rPr lang="en-US" dirty="0" smtClean="0"/>
              <a:t>255 </a:t>
            </a:r>
            <a:r>
              <a:rPr lang="en-US" dirty="0">
                <a:sym typeface="Wingdings" panose="05000000000000000000" pitchFamily="2" charset="2"/>
              </a:rPr>
              <a:t> integer value </a:t>
            </a:r>
            <a:r>
              <a:rPr lang="en-US" dirty="0" smtClean="0">
                <a:sym typeface="Wingdings" panose="05000000000000000000" pitchFamily="2" charset="2"/>
              </a:rPr>
              <a:t>-128</a:t>
            </a:r>
            <a:r>
              <a:rPr lang="en-US" dirty="0" smtClean="0"/>
              <a:t> .. 127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2’s Complement</a:t>
            </a:r>
          </a:p>
          <a:p>
            <a:pPr marL="342900" lvl="1" indent="0">
              <a:buNone/>
            </a:pPr>
            <a:r>
              <a:rPr lang="en-US" dirty="0" smtClean="0"/>
              <a:t>Array </a:t>
            </a:r>
            <a:r>
              <a:rPr lang="en-US" dirty="0"/>
              <a:t>element 0 .. </a:t>
            </a:r>
            <a:r>
              <a:rPr lang="en-US" dirty="0" smtClean="0"/>
              <a:t>127 </a:t>
            </a:r>
            <a:r>
              <a:rPr lang="en-US" dirty="0">
                <a:sym typeface="Wingdings" panose="05000000000000000000" pitchFamily="2" charset="2"/>
              </a:rPr>
              <a:t> integer </a:t>
            </a:r>
            <a:r>
              <a:rPr lang="en-US" dirty="0" smtClean="0">
                <a:sym typeface="Wingdings" panose="05000000000000000000" pitchFamily="2" charset="2"/>
              </a:rPr>
              <a:t>value 0 .. </a:t>
            </a:r>
            <a:r>
              <a:rPr lang="en-US" dirty="0" smtClean="0"/>
              <a:t>127</a:t>
            </a:r>
          </a:p>
          <a:p>
            <a:pPr marL="342900" lvl="1" indent="0">
              <a:buNone/>
            </a:pPr>
            <a:r>
              <a:rPr lang="en-US" dirty="0"/>
              <a:t>Array element </a:t>
            </a:r>
            <a:r>
              <a:rPr lang="en-US" dirty="0" smtClean="0"/>
              <a:t>128 .. 255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</a:rPr>
              <a:t>integer value </a:t>
            </a:r>
            <a:r>
              <a:rPr lang="en-US" dirty="0" smtClean="0">
                <a:sym typeface="Wingdings" panose="05000000000000000000" pitchFamily="2" charset="2"/>
              </a:rPr>
              <a:t>-128 .. -1</a:t>
            </a:r>
            <a:endParaRPr lang="en-US" dirty="0"/>
          </a:p>
          <a:p>
            <a:pPr marL="342900" lvl="1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4674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701674"/>
          </a:xfrm>
        </p:spPr>
        <p:txBody>
          <a:bodyPr/>
          <a:lstStyle/>
          <a:p>
            <a:r>
              <a:rPr lang="en-US" dirty="0" smtClean="0"/>
              <a:t>Example – 16 bits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219200"/>
            <a:ext cx="7886700" cy="49577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Assume 16 bits, creates array:</a:t>
            </a:r>
          </a:p>
          <a:p>
            <a:pPr marL="342900" lvl="1" indent="0">
              <a:buNone/>
            </a:pPr>
            <a:r>
              <a:rPr lang="en-US" dirty="0" smtClean="0"/>
              <a:t>0</a:t>
            </a:r>
          </a:p>
          <a:p>
            <a:pPr marL="342900" lvl="1" indent="0">
              <a:buNone/>
            </a:pPr>
            <a:r>
              <a:rPr lang="en-US" dirty="0" smtClean="0"/>
              <a:t>1</a:t>
            </a:r>
          </a:p>
          <a:p>
            <a:pPr marL="342900" lvl="1" indent="0">
              <a:buNone/>
            </a:pPr>
            <a:r>
              <a:rPr lang="en-US" dirty="0" smtClean="0"/>
              <a:t>2</a:t>
            </a:r>
          </a:p>
          <a:p>
            <a:pPr marL="342900" lvl="1" indent="0">
              <a:buNone/>
            </a:pPr>
            <a:r>
              <a:rPr lang="en-US" dirty="0" smtClean="0"/>
              <a:t>…</a:t>
            </a:r>
          </a:p>
          <a:p>
            <a:pPr marL="342900" lvl="1" indent="0">
              <a:buNone/>
            </a:pPr>
            <a:r>
              <a:rPr lang="en-US" dirty="0" smtClean="0"/>
              <a:t>65535</a:t>
            </a:r>
          </a:p>
          <a:p>
            <a:pPr marL="342900" lvl="1" indent="0">
              <a:buNone/>
            </a:pPr>
            <a:endParaRPr lang="en-US" dirty="0" smtClean="0"/>
          </a:p>
          <a:p>
            <a:r>
              <a:rPr lang="en-US" dirty="0" smtClean="0"/>
              <a:t>Unsigned:</a:t>
            </a:r>
          </a:p>
          <a:p>
            <a:pPr marL="342900" lvl="1" indent="0">
              <a:buNone/>
            </a:pPr>
            <a:r>
              <a:rPr lang="en-US" dirty="0" smtClean="0"/>
              <a:t>Array element 0 .. </a:t>
            </a:r>
            <a:r>
              <a:rPr lang="en-US" dirty="0"/>
              <a:t>65535 </a:t>
            </a:r>
            <a:r>
              <a:rPr lang="en-US" dirty="0" smtClean="0">
                <a:sym typeface="Wingdings" panose="05000000000000000000" pitchFamily="2" charset="2"/>
              </a:rPr>
              <a:t> integer value </a:t>
            </a:r>
            <a:r>
              <a:rPr lang="en-US" dirty="0"/>
              <a:t>0 .. 65535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Offset binary</a:t>
            </a:r>
          </a:p>
          <a:p>
            <a:pPr marL="342900" lvl="1" indent="0">
              <a:buNone/>
            </a:pPr>
            <a:r>
              <a:rPr lang="en-US" dirty="0" smtClean="0"/>
              <a:t>Array </a:t>
            </a:r>
            <a:r>
              <a:rPr lang="en-US" dirty="0"/>
              <a:t>element 0 .. 65535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</a:rPr>
              <a:t>integer value </a:t>
            </a:r>
            <a:r>
              <a:rPr lang="en-US" dirty="0" smtClean="0">
                <a:sym typeface="Wingdings" panose="05000000000000000000" pitchFamily="2" charset="2"/>
              </a:rPr>
              <a:t>-32768</a:t>
            </a:r>
            <a:r>
              <a:rPr lang="en-US" dirty="0" smtClean="0"/>
              <a:t> .. 32767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2’s Complement</a:t>
            </a:r>
          </a:p>
          <a:p>
            <a:pPr marL="342900" lvl="1" indent="0">
              <a:buNone/>
            </a:pPr>
            <a:r>
              <a:rPr lang="en-US" dirty="0" smtClean="0"/>
              <a:t>Array </a:t>
            </a:r>
            <a:r>
              <a:rPr lang="en-US" dirty="0"/>
              <a:t>element 0 .. </a:t>
            </a:r>
            <a:r>
              <a:rPr lang="en-US" dirty="0" smtClean="0"/>
              <a:t>32767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</a:rPr>
              <a:t>integer </a:t>
            </a:r>
            <a:r>
              <a:rPr lang="en-US" dirty="0" smtClean="0">
                <a:sym typeface="Wingdings" panose="05000000000000000000" pitchFamily="2" charset="2"/>
              </a:rPr>
              <a:t>value 0 .. </a:t>
            </a:r>
            <a:r>
              <a:rPr lang="en-US" dirty="0"/>
              <a:t>32767</a:t>
            </a:r>
            <a:endParaRPr lang="en-US" dirty="0" smtClean="0"/>
          </a:p>
          <a:p>
            <a:pPr marL="342900" lvl="1" indent="0">
              <a:buNone/>
            </a:pPr>
            <a:r>
              <a:rPr lang="en-US" dirty="0"/>
              <a:t>Array element </a:t>
            </a:r>
            <a:r>
              <a:rPr lang="en-US" dirty="0" smtClean="0"/>
              <a:t>32768 .. </a:t>
            </a:r>
            <a:r>
              <a:rPr lang="en-US" dirty="0"/>
              <a:t>65535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</a:rPr>
              <a:t>integer value </a:t>
            </a:r>
            <a:r>
              <a:rPr lang="en-US" dirty="0" smtClean="0">
                <a:sym typeface="Wingdings" panose="05000000000000000000" pitchFamily="2" charset="2"/>
              </a:rPr>
              <a:t>–</a:t>
            </a:r>
            <a:r>
              <a:rPr lang="en-US" dirty="0" smtClean="0"/>
              <a:t> 32768 </a:t>
            </a:r>
            <a:r>
              <a:rPr lang="en-US" dirty="0" smtClean="0">
                <a:sym typeface="Wingdings" panose="05000000000000000000" pitchFamily="2" charset="2"/>
              </a:rPr>
              <a:t>.. -1</a:t>
            </a:r>
            <a:endParaRPr lang="en-US" dirty="0"/>
          </a:p>
          <a:p>
            <a:pPr marL="342900" lvl="1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4502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Rounding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 err="1" smtClean="0"/>
              <a:t>i</a:t>
            </a:r>
            <a:r>
              <a:rPr lang="en-US" dirty="0" smtClean="0"/>
              <a:t> is an integer, and f is floating point then</a:t>
            </a:r>
          </a:p>
          <a:p>
            <a:pPr marL="342900" lvl="1" indent="0">
              <a:buNone/>
            </a:pPr>
            <a:endParaRPr lang="en-US" dirty="0" smtClean="0"/>
          </a:p>
          <a:p>
            <a:pPr marL="342900" lvl="1" indent="0">
              <a:buNone/>
            </a:pPr>
            <a:r>
              <a:rPr lang="en-US" dirty="0" err="1" smtClean="0"/>
              <a:t>i</a:t>
            </a:r>
            <a:r>
              <a:rPr lang="en-US" dirty="0" smtClean="0"/>
              <a:t> = (</a:t>
            </a:r>
            <a:r>
              <a:rPr lang="en-US" dirty="0" err="1" smtClean="0"/>
              <a:t>int</a:t>
            </a:r>
            <a:r>
              <a:rPr lang="en-US" dirty="0" smtClean="0"/>
              <a:t>) f</a:t>
            </a:r>
          </a:p>
          <a:p>
            <a:pPr marL="342900" lvl="1" indent="0">
              <a:buNone/>
            </a:pPr>
            <a:endParaRPr lang="en-US" dirty="0" smtClean="0"/>
          </a:p>
          <a:p>
            <a:pPr marL="342900" lvl="1" indent="0">
              <a:buNone/>
            </a:pPr>
            <a:r>
              <a:rPr lang="en-US" dirty="0" smtClean="0"/>
              <a:t>truncates toward zero.</a:t>
            </a:r>
            <a:r>
              <a:rPr lang="en-US" dirty="0"/>
              <a:t> </a:t>
            </a:r>
            <a:endParaRPr lang="en-US" dirty="0" smtClean="0"/>
          </a:p>
          <a:p>
            <a:pPr marL="342900" lvl="1" indent="0">
              <a:buNone/>
            </a:pPr>
            <a:endParaRPr lang="en-US" dirty="0" smtClean="0"/>
          </a:p>
          <a:p>
            <a:r>
              <a:rPr lang="en-US" dirty="0" smtClean="0"/>
              <a:t>For example:</a:t>
            </a:r>
          </a:p>
          <a:p>
            <a:pPr lvl="1"/>
            <a:r>
              <a:rPr lang="en-US" dirty="0" smtClean="0"/>
              <a:t>0.0, 0.1, 0.5, 0.9 all </a:t>
            </a:r>
            <a:r>
              <a:rPr lang="en-US" dirty="0" smtClean="0">
                <a:sym typeface="Wingdings" panose="05000000000000000000" pitchFamily="2" charset="2"/>
              </a:rPr>
              <a:t> 0</a:t>
            </a:r>
          </a:p>
          <a:p>
            <a:pPr lvl="1"/>
            <a:r>
              <a:rPr lang="en-US" dirty="0" smtClean="0"/>
              <a:t>1.0</a:t>
            </a:r>
            <a:r>
              <a:rPr lang="en-US" dirty="0"/>
              <a:t>, </a:t>
            </a:r>
            <a:r>
              <a:rPr lang="en-US" dirty="0" smtClean="0"/>
              <a:t>1.1</a:t>
            </a:r>
            <a:r>
              <a:rPr lang="en-US" dirty="0"/>
              <a:t>, </a:t>
            </a:r>
            <a:r>
              <a:rPr lang="en-US" dirty="0" smtClean="0"/>
              <a:t>1.5</a:t>
            </a:r>
            <a:r>
              <a:rPr lang="en-US" dirty="0"/>
              <a:t>, </a:t>
            </a:r>
            <a:r>
              <a:rPr lang="en-US" dirty="0" smtClean="0"/>
              <a:t>1.9 </a:t>
            </a:r>
            <a:r>
              <a:rPr lang="en-US" dirty="0"/>
              <a:t>all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smtClean="0">
                <a:sym typeface="Wingdings" panose="05000000000000000000" pitchFamily="2" charset="2"/>
              </a:rPr>
              <a:t>1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To improve conversion accuracy do rounding:</a:t>
            </a: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i</a:t>
            </a:r>
            <a:r>
              <a:rPr lang="en-US" dirty="0" smtClean="0">
                <a:sym typeface="Wingdings" panose="05000000000000000000" pitchFamily="2" charset="2"/>
              </a:rPr>
              <a:t> = (</a:t>
            </a:r>
            <a:r>
              <a:rPr lang="en-US" dirty="0" err="1" smtClean="0">
                <a:sym typeface="Wingdings" panose="05000000000000000000" pitchFamily="2" charset="2"/>
              </a:rPr>
              <a:t>int</a:t>
            </a:r>
            <a:r>
              <a:rPr lang="en-US" dirty="0" smtClean="0">
                <a:sym typeface="Wingdings" panose="05000000000000000000" pitchFamily="2" charset="2"/>
              </a:rPr>
              <a:t>) (f + 0.5)</a:t>
            </a:r>
            <a:endParaRPr lang="en-US" dirty="0"/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9920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777874"/>
          </a:xfrm>
        </p:spPr>
        <p:txBody>
          <a:bodyPr/>
          <a:lstStyle/>
          <a:p>
            <a:r>
              <a:rPr lang="en-US" dirty="0" smtClean="0"/>
              <a:t>Fixed point notation: Unsigned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295400"/>
                <a:ext cx="7886700" cy="5033962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UN.M describes (N+M)-bit word.  Interpretation is unsigned fixed point value, with:</a:t>
                </a:r>
              </a:p>
              <a:p>
                <a:pPr lvl="1"/>
                <a:r>
                  <a:rPr lang="en-US" dirty="0" smtClean="0"/>
                  <a:t>N “integer” bits</a:t>
                </a:r>
              </a:p>
              <a:p>
                <a:pPr lvl="1"/>
                <a:r>
                  <a:rPr lang="en-US" dirty="0" smtClean="0"/>
                  <a:t>M “fractional” bits</a:t>
                </a:r>
              </a:p>
              <a:p>
                <a:r>
                  <a:rPr lang="en-US" dirty="0" smtClean="0"/>
                  <a:t>U8.0 is normal unsigned 8-bit integer, interpreted as range 0 .. 255</a:t>
                </a:r>
              </a:p>
              <a:p>
                <a:r>
                  <a:rPr lang="en-US" dirty="0" smtClean="0"/>
                  <a:t>U0.8 has range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256</m:t>
                        </m:r>
                      </m:den>
                    </m:f>
                  </m:oMath>
                </a14:m>
                <a:r>
                  <a:rPr lang="en-US" dirty="0" smtClean="0"/>
                  <a:t> ..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255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256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/>
                  <a:t> U1.7 has range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128</m:t>
                        </m:r>
                      </m:den>
                    </m:f>
                  </m:oMath>
                </a14:m>
                <a:r>
                  <a:rPr lang="en-US" dirty="0"/>
                  <a:t> ..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255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128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128</m:t>
                        </m:r>
                      </m:den>
                    </m:f>
                  </m:oMath>
                </a14:m>
                <a:r>
                  <a:rPr lang="en-US" dirty="0"/>
                  <a:t> ..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2−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128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U1.8 is 9 bits, has </a:t>
                </a:r>
                <a:r>
                  <a:rPr lang="en-US" dirty="0"/>
                  <a:t>range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256</m:t>
                        </m:r>
                      </m:den>
                    </m:f>
                  </m:oMath>
                </a14:m>
                <a:r>
                  <a:rPr lang="en-US" dirty="0"/>
                  <a:t> ..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511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256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256</m:t>
                        </m:r>
                      </m:den>
                    </m:f>
                  </m:oMath>
                </a14:m>
                <a:r>
                  <a:rPr lang="en-US" dirty="0"/>
                  <a:t> ..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2−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256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 smtClean="0"/>
                  <a:t>U1.15 is 16 bits, has range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32768</m:t>
                        </m:r>
                      </m:den>
                    </m:f>
                  </m:oMath>
                </a14:m>
                <a:r>
                  <a:rPr lang="en-US" dirty="0"/>
                  <a:t> ..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65535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32768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32768</m:t>
                        </m:r>
                      </m:den>
                    </m:f>
                  </m:oMath>
                </a14:m>
                <a:r>
                  <a:rPr lang="en-US" dirty="0"/>
                  <a:t> ..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2−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32768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To convert from UN.M to “integer”, right shift by M bits</a:t>
                </a:r>
              </a:p>
              <a:p>
                <a:pPr lvl="1"/>
                <a:r>
                  <a:rPr lang="en-US" dirty="0" smtClean="0"/>
                  <a:t>Apply rounding (add value of 0.5) to improve conversion accuracy</a:t>
                </a:r>
              </a:p>
              <a:p>
                <a:pPr lvl="1"/>
                <a:r>
                  <a:rPr lang="en-US" dirty="0" smtClean="0"/>
                  <a:t>The value of 0.5 corresponds to 2</a:t>
                </a:r>
                <a:r>
                  <a:rPr lang="en-US" baseline="30000" dirty="0" smtClean="0"/>
                  <a:t>M-1</a:t>
                </a:r>
                <a:endParaRPr lang="en-US" dirty="0" smtClean="0"/>
              </a:p>
              <a:p>
                <a:pPr marL="342900" lvl="1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07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295400"/>
                <a:ext cx="7886700" cy="5033962"/>
              </a:xfrm>
              <a:blipFill rotWithShape="0">
                <a:blip r:embed="rId2"/>
                <a:stretch>
                  <a:fillRect l="-773" t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595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777874"/>
          </a:xfrm>
        </p:spPr>
        <p:txBody>
          <a:bodyPr/>
          <a:lstStyle/>
          <a:p>
            <a:r>
              <a:rPr lang="en-US" dirty="0" smtClean="0"/>
              <a:t>Fixed point notation: 2’s Complement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295400"/>
                <a:ext cx="7886700" cy="503396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C1.N.M describes (N+M+1)-bit word.  Interpretation is 2’s complement signed fixed point value, with:</a:t>
                </a:r>
              </a:p>
              <a:p>
                <a:pPr lvl="1"/>
                <a:r>
                  <a:rPr lang="en-US" dirty="0" smtClean="0"/>
                  <a:t>1 “sign” bit</a:t>
                </a:r>
              </a:p>
              <a:p>
                <a:pPr lvl="1"/>
                <a:r>
                  <a:rPr lang="en-US" dirty="0" smtClean="0"/>
                  <a:t>N “integer” bits</a:t>
                </a:r>
              </a:p>
              <a:p>
                <a:pPr lvl="1"/>
                <a:r>
                  <a:rPr lang="en-US" dirty="0" smtClean="0"/>
                  <a:t>M “fractional” bits</a:t>
                </a:r>
              </a:p>
              <a:p>
                <a:r>
                  <a:rPr lang="en-US" dirty="0" smtClean="0"/>
                  <a:t>C1.7.0 is normal signed 8-bit integer, interpreted as range -128 .. 127</a:t>
                </a:r>
              </a:p>
              <a:p>
                <a:r>
                  <a:rPr lang="en-US" dirty="0" smtClean="0"/>
                  <a:t>C1.0.7 has range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−128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128</m:t>
                        </m:r>
                      </m:den>
                    </m:f>
                  </m:oMath>
                </a14:m>
                <a:r>
                  <a:rPr lang="en-US" dirty="0" smtClean="0"/>
                  <a:t> ..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127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128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C1.1.6 </a:t>
                </a:r>
                <a:r>
                  <a:rPr lang="en-US" dirty="0"/>
                  <a:t>has range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−128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den>
                    </m:f>
                  </m:oMath>
                </a14:m>
                <a:r>
                  <a:rPr lang="en-US" dirty="0"/>
                  <a:t> ..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127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 smtClean="0"/>
                  <a:t> ..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2−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/>
                  <a:t>C</a:t>
                </a:r>
                <a:r>
                  <a:rPr lang="en-US" dirty="0" smtClean="0"/>
                  <a:t>1.1.7 </a:t>
                </a:r>
                <a:r>
                  <a:rPr lang="en-US" dirty="0" smtClean="0"/>
                  <a:t>is 9 bits, has </a:t>
                </a:r>
                <a:r>
                  <a:rPr lang="en-US" dirty="0"/>
                  <a:t>range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256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128</m:t>
                        </m:r>
                      </m:den>
                    </m:f>
                  </m:oMath>
                </a14:m>
                <a:r>
                  <a:rPr lang="en-US" dirty="0"/>
                  <a:t> ..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255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128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dirty="0"/>
                  <a:t> ..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2−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128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C</a:t>
                </a:r>
                <a:r>
                  <a:rPr lang="en-US" smtClean="0"/>
                  <a:t>1.0.15 </a:t>
                </a:r>
                <a:r>
                  <a:rPr lang="en-US" dirty="0" smtClean="0"/>
                  <a:t>is 16 bits, has range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−32768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32768</m:t>
                        </m:r>
                      </m:den>
                    </m:f>
                  </m:oMath>
                </a14:m>
                <a:r>
                  <a:rPr lang="en-US" dirty="0"/>
                  <a:t> ..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3276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32768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..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32768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To convert from C1.N.M to “integer”, right shift by M bits</a:t>
                </a:r>
              </a:p>
              <a:p>
                <a:pPr lvl="1"/>
                <a:r>
                  <a:rPr lang="en-US" dirty="0" smtClean="0"/>
                  <a:t>Normally apply rounding (add value of 0.5) to improve conversion accuracy</a:t>
                </a:r>
              </a:p>
              <a:p>
                <a:pPr lvl="1"/>
                <a:r>
                  <a:rPr lang="en-US" dirty="0" smtClean="0"/>
                  <a:t>Right shift with sign extension (replicate the value of sign bit as needed)</a:t>
                </a:r>
              </a:p>
              <a:p>
                <a:pPr lvl="1"/>
                <a:r>
                  <a:rPr lang="en-US" dirty="0" smtClean="0"/>
                  <a:t>The </a:t>
                </a:r>
                <a:r>
                  <a:rPr lang="en-US" dirty="0"/>
                  <a:t>value of 0.5 corresponds to </a:t>
                </a:r>
                <a:r>
                  <a:rPr lang="en-US" dirty="0" smtClean="0"/>
                  <a:t>2</a:t>
                </a:r>
                <a:r>
                  <a:rPr lang="en-US" baseline="30000" dirty="0" smtClean="0"/>
                  <a:t>(M-1</a:t>
                </a:r>
                <a:r>
                  <a:rPr lang="en-US" baseline="30000" dirty="0"/>
                  <a:t>)</a:t>
                </a:r>
              </a:p>
              <a:p>
                <a:pPr lvl="1"/>
                <a:endParaRPr lang="en-US" dirty="0" smtClean="0"/>
              </a:p>
              <a:p>
                <a:pPr marL="342900" lvl="1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07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295400"/>
                <a:ext cx="7886700" cy="5033962"/>
              </a:xfrm>
              <a:blipFill rotWithShape="0">
                <a:blip r:embed="rId2"/>
                <a:stretch>
                  <a:fillRect l="-773" t="-1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877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777874"/>
          </a:xfrm>
        </p:spPr>
        <p:txBody>
          <a:bodyPr/>
          <a:lstStyle/>
          <a:p>
            <a:r>
              <a:rPr lang="en-US" dirty="0" smtClean="0"/>
              <a:t>Example: IIR filter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295400"/>
            <a:ext cx="7886700" cy="503396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first order IIR filter is defined by:</a:t>
            </a:r>
          </a:p>
          <a:p>
            <a:pPr marL="342900" lvl="1" indent="0">
              <a:buNone/>
            </a:pPr>
            <a:r>
              <a:rPr lang="en-US" dirty="0" smtClean="0"/>
              <a:t>y(n) = a*y(n-1) + b*u(n)</a:t>
            </a:r>
          </a:p>
          <a:p>
            <a:r>
              <a:rPr lang="en-US" dirty="0" smtClean="0"/>
              <a:t>Let all values be represented as C1.0.15 numbers</a:t>
            </a:r>
          </a:p>
          <a:p>
            <a:pPr lvl="1"/>
            <a:r>
              <a:rPr lang="en-US" dirty="0" smtClean="0"/>
              <a:t>This is only OK if the coefficients can be less than unity (1.0)</a:t>
            </a:r>
          </a:p>
          <a:p>
            <a:pPr lvl="1"/>
            <a:r>
              <a:rPr lang="en-US" dirty="0" smtClean="0"/>
              <a:t>Otherwise we’d have to add integer bits to the representation of </a:t>
            </a:r>
            <a:r>
              <a:rPr lang="en-US" dirty="0" err="1" smtClean="0"/>
              <a:t>coeffs</a:t>
            </a:r>
            <a:endParaRPr lang="en-US" dirty="0" smtClean="0"/>
          </a:p>
          <a:p>
            <a:r>
              <a:rPr lang="en-US" dirty="0" smtClean="0"/>
              <a:t>To do the actual computation:</a:t>
            </a:r>
          </a:p>
          <a:p>
            <a:endParaRPr lang="en-US" dirty="0" smtClean="0"/>
          </a:p>
          <a:p>
            <a:pPr marL="342900" lvl="1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C1_0_15_ROUND (1&lt;&lt;14)</a:t>
            </a:r>
          </a:p>
          <a:p>
            <a:pPr marL="342900" lvl="1" indent="0">
              <a:buNone/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int16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  //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C1.0.15</a:t>
            </a:r>
          </a:p>
          <a:p>
            <a:pPr marL="3429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int16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un;   //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C1.0.15</a:t>
            </a:r>
          </a:p>
          <a:p>
            <a:pPr marL="3429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int16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ynm1; //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C1.0.15</a:t>
            </a:r>
          </a:p>
          <a:p>
            <a:pPr marL="3429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int16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a;    //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C1.0.15</a:t>
            </a:r>
          </a:p>
          <a:p>
            <a:pPr marL="342900" lvl="1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int16 b;    // C1.0.15</a:t>
            </a:r>
          </a:p>
          <a:p>
            <a:pPr marL="342900" lvl="1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0">
              <a:buNone/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(a * ynm1 + b * un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C1_0_15_ROUND) &gt;&gt; 15;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359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777874"/>
          </a:xfrm>
        </p:spPr>
        <p:txBody>
          <a:bodyPr/>
          <a:lstStyle/>
          <a:p>
            <a:r>
              <a:rPr lang="en-US" dirty="0" smtClean="0"/>
              <a:t>Adding fixed point numbers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295400"/>
            <a:ext cx="7886700" cy="5033962"/>
          </a:xfrm>
        </p:spPr>
        <p:txBody>
          <a:bodyPr>
            <a:normAutofit/>
          </a:bodyPr>
          <a:lstStyle/>
          <a:p>
            <a:r>
              <a:rPr lang="en-US" dirty="0" smtClean="0"/>
              <a:t>Add X ~ C1.N1.M1 with Y ~ C1.N2.M2</a:t>
            </a:r>
          </a:p>
          <a:p>
            <a:pPr marL="342900" lvl="1" indent="0">
              <a:buNone/>
            </a:pPr>
            <a:endParaRPr lang="en-US" dirty="0" smtClean="0"/>
          </a:p>
          <a:p>
            <a:pPr marL="342900" lvl="1" indent="0">
              <a:buNone/>
            </a:pPr>
            <a:r>
              <a:rPr lang="en-US" dirty="0" smtClean="0"/>
              <a:t>Z = X + Y</a:t>
            </a:r>
          </a:p>
          <a:p>
            <a:pPr marL="3429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Assume that M1 ≥ M2, N2 </a:t>
            </a:r>
            <a:r>
              <a:rPr lang="en-US" dirty="0"/>
              <a:t>≥ </a:t>
            </a:r>
            <a:r>
              <a:rPr lang="en-US" dirty="0" smtClean="0"/>
              <a:t>N1</a:t>
            </a:r>
          </a:p>
          <a:p>
            <a:pPr lvl="1"/>
            <a:r>
              <a:rPr lang="en-US" dirty="0" smtClean="0"/>
              <a:t>Convert to a common fractional representation</a:t>
            </a:r>
          </a:p>
          <a:p>
            <a:pPr lvl="2"/>
            <a:r>
              <a:rPr lang="en-US" dirty="0" smtClean="0"/>
              <a:t>Can right shift the value with greater fractional precision – this loses precision</a:t>
            </a:r>
          </a:p>
          <a:p>
            <a:pPr marL="1028700" lvl="3" indent="0">
              <a:buNone/>
            </a:pPr>
            <a:endParaRPr lang="en-US" dirty="0" smtClean="0"/>
          </a:p>
          <a:p>
            <a:pPr marL="1028700" lvl="3" indent="0">
              <a:buNone/>
            </a:pPr>
            <a:r>
              <a:rPr lang="en-US" dirty="0" smtClean="0"/>
              <a:t>Z = (X &gt;&gt; (M1-M2)) + Y</a:t>
            </a:r>
          </a:p>
          <a:p>
            <a:pPr marL="1028700" lvl="3" indent="0">
              <a:buNone/>
            </a:pPr>
            <a:r>
              <a:rPr lang="en-US" dirty="0" smtClean="0"/>
              <a:t>Z ~ </a:t>
            </a:r>
            <a:r>
              <a:rPr lang="en-US" dirty="0"/>
              <a:t>C1</a:t>
            </a:r>
            <a:r>
              <a:rPr lang="en-US" dirty="0" smtClean="0"/>
              <a:t>.(N2+1).M2</a:t>
            </a:r>
          </a:p>
          <a:p>
            <a:pPr marL="1028700" lvl="3" indent="0">
              <a:buNone/>
            </a:pPr>
            <a:endParaRPr lang="en-US" dirty="0" smtClean="0"/>
          </a:p>
          <a:p>
            <a:pPr lvl="2"/>
            <a:r>
              <a:rPr lang="en-US" dirty="0" smtClean="0"/>
              <a:t>Can left shift the value with lower fractional precision – this requires greater integer range</a:t>
            </a:r>
          </a:p>
          <a:p>
            <a:pPr lvl="2"/>
            <a:endParaRPr lang="en-US" dirty="0" smtClean="0"/>
          </a:p>
          <a:p>
            <a:pPr marL="1028700" lvl="3" indent="0">
              <a:buNone/>
            </a:pPr>
            <a:r>
              <a:rPr lang="en-US" dirty="0"/>
              <a:t>Z = </a:t>
            </a:r>
            <a:r>
              <a:rPr lang="en-US" dirty="0" smtClean="0"/>
              <a:t>(Y &lt;&lt; </a:t>
            </a:r>
            <a:r>
              <a:rPr lang="en-US" dirty="0"/>
              <a:t>(M1-M2)) + </a:t>
            </a:r>
            <a:r>
              <a:rPr lang="en-US" dirty="0" smtClean="0"/>
              <a:t>X</a:t>
            </a:r>
            <a:endParaRPr lang="en-US" dirty="0"/>
          </a:p>
          <a:p>
            <a:pPr marL="1028700" lvl="3" indent="0">
              <a:buNone/>
            </a:pPr>
            <a:r>
              <a:rPr lang="en-US" dirty="0"/>
              <a:t>Z ~ C1.(N2+1).</a:t>
            </a:r>
            <a:r>
              <a:rPr lang="en-US" dirty="0" smtClean="0"/>
              <a:t>M1</a:t>
            </a:r>
            <a:endParaRPr lang="en-US" dirty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551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777874"/>
          </a:xfrm>
        </p:spPr>
        <p:txBody>
          <a:bodyPr/>
          <a:lstStyle/>
          <a:p>
            <a:r>
              <a:rPr lang="en-US" dirty="0" smtClean="0"/>
              <a:t>Multiplying fixed point numbers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295400"/>
            <a:ext cx="7886700" cy="5033962"/>
          </a:xfrm>
        </p:spPr>
        <p:txBody>
          <a:bodyPr>
            <a:normAutofit/>
          </a:bodyPr>
          <a:lstStyle/>
          <a:p>
            <a:r>
              <a:rPr lang="en-US" dirty="0" smtClean="0"/>
              <a:t>Multiply X ~ C1.N1.M1 with Y ~ C1.N2.M2</a:t>
            </a:r>
          </a:p>
          <a:p>
            <a:pPr marL="342900" lvl="1" indent="0">
              <a:buNone/>
            </a:pPr>
            <a:endParaRPr lang="en-US" dirty="0" smtClean="0"/>
          </a:p>
          <a:p>
            <a:pPr marL="342900" lvl="1" indent="0">
              <a:buNone/>
            </a:pPr>
            <a:r>
              <a:rPr lang="en-US" dirty="0" smtClean="0"/>
              <a:t>Z = X * Y</a:t>
            </a:r>
          </a:p>
          <a:p>
            <a:pPr marL="342900" lvl="1" indent="0">
              <a:buNone/>
            </a:pPr>
            <a:endParaRPr lang="en-US" dirty="0" smtClean="0"/>
          </a:p>
          <a:p>
            <a:pPr marL="342900" lvl="1" indent="0">
              <a:buNone/>
            </a:pPr>
            <a:r>
              <a:rPr lang="en-US" dirty="0" smtClean="0"/>
              <a:t>Z ~ C1.(N1+N2+1).(M1+M2)</a:t>
            </a:r>
          </a:p>
          <a:p>
            <a:pPr marL="342900" lvl="1" indent="0">
              <a:buNone/>
            </a:pPr>
            <a:endParaRPr lang="en-US" dirty="0" smtClean="0"/>
          </a:p>
          <a:p>
            <a:r>
              <a:rPr lang="en-US" dirty="0" smtClean="0"/>
              <a:t>Frequently N1 = N2 = 0, M1 = M2 = M, and it is desired to convert Z to C1.0.M:</a:t>
            </a:r>
          </a:p>
          <a:p>
            <a:endParaRPr lang="en-US" dirty="0"/>
          </a:p>
          <a:p>
            <a:pPr marL="342900" lvl="1" indent="0">
              <a:buNone/>
            </a:pPr>
            <a:r>
              <a:rPr lang="en-US" dirty="0" smtClean="0"/>
              <a:t>Z = (X * Y) &gt;&gt; M</a:t>
            </a:r>
            <a:endParaRPr lang="en-US" dirty="0"/>
          </a:p>
          <a:p>
            <a:pPr marL="342900" lvl="1" indent="0">
              <a:buNone/>
            </a:pPr>
            <a:endParaRPr lang="en-US" dirty="0" smtClean="0"/>
          </a:p>
          <a:p>
            <a:pPr marL="342900" lvl="1" indent="0">
              <a:buNone/>
            </a:pPr>
            <a:r>
              <a:rPr lang="en-US" dirty="0" smtClean="0"/>
              <a:t>	or, with rounding:</a:t>
            </a:r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buNone/>
            </a:pPr>
            <a:r>
              <a:rPr lang="en-US" dirty="0"/>
              <a:t>Z = (X * </a:t>
            </a:r>
            <a:r>
              <a:rPr lang="en-US" dirty="0" smtClean="0"/>
              <a:t>Y + C1_0_M_ROUND) </a:t>
            </a:r>
            <a:r>
              <a:rPr lang="en-US" dirty="0"/>
              <a:t>&gt;&gt; M</a:t>
            </a:r>
          </a:p>
          <a:p>
            <a:pPr marL="342900" lvl="1" indent="0">
              <a:buNone/>
            </a:pPr>
            <a:endParaRPr lang="en-US" dirty="0" smtClean="0"/>
          </a:p>
          <a:p>
            <a:pPr marL="342900" lvl="1" indent="0">
              <a:buNone/>
            </a:pPr>
            <a:r>
              <a:rPr lang="en-US" dirty="0" smtClean="0"/>
              <a:t>where C1_0_M_ROUND = 1 &lt;&lt; (M-1)</a:t>
            </a:r>
            <a:endParaRPr lang="en-US" dirty="0"/>
          </a:p>
          <a:p>
            <a:pPr marL="3429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12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 Theme" id="{9429D89C-24A6-4A58-AF1C-EF8DFCF1D324}" vid="{B3E16A02-6DBD-472F-9667-F93223D6D79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Theme</Template>
  <TotalTime>8132</TotalTime>
  <Words>750</Words>
  <Application>Microsoft Office PowerPoint</Application>
  <PresentationFormat>On-screen Show (4:3)</PresentationFormat>
  <Paragraphs>169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Courier New</vt:lpstr>
      <vt:lpstr>Times New Roman</vt:lpstr>
      <vt:lpstr>Wingdings</vt:lpstr>
      <vt:lpstr>Lecture Theme</vt:lpstr>
      <vt:lpstr>Unsigned, Offset Binary, and 2’s Complement</vt:lpstr>
      <vt:lpstr>Example – 8 bits</vt:lpstr>
      <vt:lpstr>Example – 16 bits</vt:lpstr>
      <vt:lpstr>Rounding</vt:lpstr>
      <vt:lpstr>Fixed point notation: Unsigned</vt:lpstr>
      <vt:lpstr>Fixed point notation: 2’s Complement</vt:lpstr>
      <vt:lpstr>Example: IIR filter</vt:lpstr>
      <vt:lpstr>Adding fixed point numbers</vt:lpstr>
      <vt:lpstr>Multiplying fixed point numbers</vt:lpstr>
      <vt:lpstr>Examples</vt:lpstr>
      <vt:lpstr>Saturating fixed point numbers</vt:lpstr>
    </vt:vector>
  </TitlesOfParts>
  <Company>Dell Computer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Networking for Embedded Systems</dc:title>
  <dc:creator>Preferred Customer</dc:creator>
  <cp:lastModifiedBy>Larry Pearlstein</cp:lastModifiedBy>
  <cp:revision>165</cp:revision>
  <dcterms:created xsi:type="dcterms:W3CDTF">2000-02-07T23:54:30Z</dcterms:created>
  <dcterms:modified xsi:type="dcterms:W3CDTF">2014-12-14T16:58:06Z</dcterms:modified>
</cp:coreProperties>
</file>