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52" autoAdjust="0"/>
  </p:normalViewPr>
  <p:slideViewPr>
    <p:cSldViewPr snapToGrid="0">
      <p:cViewPr varScale="1">
        <p:scale>
          <a:sx n="90" d="100"/>
          <a:sy n="90" d="100"/>
        </p:scale>
        <p:origin x="213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170583" cy="480388"/>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4619" y="0"/>
            <a:ext cx="3170583" cy="480388"/>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975695" y="4561228"/>
            <a:ext cx="5363816" cy="4320212"/>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9120814"/>
            <a:ext cx="3170583" cy="480386"/>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a:t>
            </a:fld>
            <a:endParaRPr lang="en-US" sz="1200" b="0" i="0" u="none" strike="noStrike" cap="none" baseline="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084386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Electronic_design_autom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Logic_synthesi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Static_timing_analysi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Design_for_testin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faculty.washington.edu/manisoma/ee540/dft.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Clock_domain_crossin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techdesignforums.com/practice/guides/x-propagatio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Zach’s Slide:</a:t>
            </a:r>
          </a:p>
        </p:txBody>
      </p:sp>
      <p:sp>
        <p:nvSpPr>
          <p:cNvPr id="75" name="Shape 75"/>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extLst>
      <p:ext uri="{BB962C8B-B14F-4D97-AF65-F5344CB8AC3E}">
        <p14:creationId xmlns:p14="http://schemas.microsoft.com/office/powerpoint/2010/main" val="321869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52" name="Shape 152"/>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3313774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a:spcBef>
                <a:spcPts val="0"/>
              </a:spcBef>
              <a:buNone/>
            </a:pPr>
            <a:r>
              <a:rPr lang="en-US" dirty="0"/>
              <a:t>Whitley</a:t>
            </a:r>
          </a:p>
        </p:txBody>
      </p:sp>
      <p:sp>
        <p:nvSpPr>
          <p:cNvPr id="160" name="Shape 160"/>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46041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a:spcBef>
                <a:spcPts val="0"/>
              </a:spcBef>
              <a:buNone/>
            </a:pPr>
            <a:r>
              <a:rPr lang="en-US"/>
              <a:t>Whitley</a:t>
            </a:r>
          </a:p>
        </p:txBody>
      </p:sp>
      <p:sp>
        <p:nvSpPr>
          <p:cNvPr id="168" name="Shape 168"/>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362012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76" name="Shape 17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77" name="Shape 17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Hexadecimal address for each register</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Read Only, Write Only, Read/Write</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rf-read/write &amp; ro-read only-- infront of the register signals--thats how we know we are getting the signal from the register.</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This is our tentative plan of what each of our registers will be assigned to do.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chip information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control that will be accessing all the modules, as well as the status register</a:t>
            </a:r>
          </a:p>
          <a:p>
            <a:pPr marL="1371600" marR="0" lvl="2"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bits that are on or off will control whether the module is used or not</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will be controlling the clock for the i2s module</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 (built in self test) will be a register address dedicated to i2s’s predefined signal (sawtooth wave)</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register dedicated  addressing i2c’s usage and data</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At the most we will have 256 register addresses dedicated to the 512 filter coeffs. </a:t>
            </a:r>
          </a:p>
          <a:p>
            <a:pPr marL="1371600" marR="0" lvl="2"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If we run out of register addresses it would be due to control and status addresses</a:t>
            </a:r>
          </a:p>
        </p:txBody>
      </p:sp>
    </p:spTree>
    <p:extLst>
      <p:ext uri="{BB962C8B-B14F-4D97-AF65-F5344CB8AC3E}">
        <p14:creationId xmlns:p14="http://schemas.microsoft.com/office/powerpoint/2010/main" val="62488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85" name="Shape 18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86" name="Shape 18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  </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the filter_aud data is transferred from the i2s at 512 samples in 16 bits</a:t>
            </a:r>
          </a:p>
          <a:p>
            <a:pPr marL="914400" lvl="1"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both right and left channels will be processed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the filter coeff will be transferred from the i2c</a:t>
            </a:r>
          </a:p>
          <a:p>
            <a:pPr marL="457200" lvl="0" indent="-304800" rtl="0">
              <a:spcBef>
                <a:spcPts val="0"/>
              </a:spcBef>
              <a:buClr>
                <a:schemeClr val="dk1"/>
              </a:buClr>
              <a:buFont typeface="Times New Roman"/>
              <a:buChar char="-"/>
            </a:pPr>
            <a:endParaRPr sz="1200">
              <a:solidFill>
                <a:schemeClr val="dk1"/>
              </a:solidFill>
              <a:latin typeface="Times New Roman"/>
              <a:ea typeface="Times New Roman"/>
              <a:cs typeface="Times New Roman"/>
              <a:sym typeface="Times New Roman"/>
            </a:endParaRP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coeff will be inputted from the i2c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since accumulator is 40 bits, there is a low chance for it to overflow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rounding</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barrel shifter -- has the capabilities of shifting any number of bits in a single clock cycle.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clipped -- shift to the portion we want then remove some MSB </a:t>
            </a:r>
          </a:p>
        </p:txBody>
      </p:sp>
    </p:spTree>
    <p:extLst>
      <p:ext uri="{BB962C8B-B14F-4D97-AF65-F5344CB8AC3E}">
        <p14:creationId xmlns:p14="http://schemas.microsoft.com/office/powerpoint/2010/main" val="171338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93" name="Shape 19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94" name="Shape 19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Instead of dropbox, we will be using github - allowing us to revert to stable builds of our project</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12731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02" name="Shape 20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03" name="Shape 203"/>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err="1">
                <a:solidFill>
                  <a:schemeClr val="dk1"/>
                </a:solidFill>
                <a:latin typeface="Times New Roman"/>
                <a:ea typeface="Times New Roman"/>
                <a:cs typeface="Times New Roman"/>
                <a:sym typeface="Times New Roman"/>
              </a:rPr>
              <a:t>Dhruvit’s</a:t>
            </a:r>
            <a:r>
              <a:rPr lang="en-US" sz="1200" b="1" dirty="0">
                <a:solidFill>
                  <a:schemeClr val="dk1"/>
                </a:solidFill>
                <a:latin typeface="Times New Roman"/>
                <a:ea typeface="Times New Roman"/>
                <a:cs typeface="Times New Roman"/>
                <a:sym typeface="Times New Roman"/>
              </a:rPr>
              <a:t> Slide:</a:t>
            </a:r>
          </a:p>
        </p:txBody>
      </p:sp>
    </p:spTree>
    <p:extLst>
      <p:ext uri="{BB962C8B-B14F-4D97-AF65-F5344CB8AC3E}">
        <p14:creationId xmlns:p14="http://schemas.microsoft.com/office/powerpoint/2010/main" val="180643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10" name="Shape 21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11" name="Shape 211"/>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red = not started</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green = started/finished</a:t>
            </a:r>
          </a:p>
          <a:p>
            <a:pPr rtl="0">
              <a:spcBef>
                <a:spcPts val="0"/>
              </a:spcBef>
              <a:buNone/>
            </a:pPr>
            <a:endParaRPr sz="1200">
              <a:solidFill>
                <a:schemeClr val="dk1"/>
              </a:solidFill>
              <a:latin typeface="Times New Roman"/>
              <a:ea typeface="Times New Roman"/>
              <a:cs typeface="Times New Roman"/>
              <a:sym typeface="Times New Roman"/>
            </a:endParaRPr>
          </a:p>
          <a:p>
            <a:pPr lvl="0" rtl="0">
              <a:spcBef>
                <a:spcPts val="0"/>
              </a:spcBef>
              <a:buNone/>
            </a:pPr>
            <a:r>
              <a:rPr lang="en-US" sz="1200">
                <a:solidFill>
                  <a:schemeClr val="dk1"/>
                </a:solidFill>
                <a:latin typeface="Times New Roman"/>
                <a:ea typeface="Times New Roman"/>
                <a:cs typeface="Times New Roman"/>
                <a:sym typeface="Times New Roman"/>
              </a:rPr>
              <a:t>fifo will be used throughout the project - in i2s and filter</a:t>
            </a:r>
          </a:p>
        </p:txBody>
      </p:sp>
    </p:spTree>
    <p:extLst>
      <p:ext uri="{BB962C8B-B14F-4D97-AF65-F5344CB8AC3E}">
        <p14:creationId xmlns:p14="http://schemas.microsoft.com/office/powerpoint/2010/main" val="271846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22" name="Shape 22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23" name="Shape 223"/>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verification should be finished before we send in code to mosis for manufacturing </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when chip is being manufactured we will be designing a BLANK pin board to place the finished chip in for testing </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 addition we might develop programs to edit the coefficient values of the chip </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red line = now</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Documentation</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CORE = CORE 9 Stuff</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BLK = Update Block Documents</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REG = Update Register Address Map</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RTL = Update RTL Interface Descriptions</a:t>
            </a:r>
          </a:p>
        </p:txBody>
      </p:sp>
    </p:spTree>
    <p:extLst>
      <p:ext uri="{BB962C8B-B14F-4D97-AF65-F5344CB8AC3E}">
        <p14:creationId xmlns:p14="http://schemas.microsoft.com/office/powerpoint/2010/main" val="1345530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34" name="Shape 23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35" name="Shape 23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Dhruvit’s Slide: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809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82" name="Shape 8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 name="Shape 83"/>
          <p:cNvSpPr txBox="1">
            <a:spLocks noGrp="1"/>
          </p:cNvSpPr>
          <p:nvPr>
            <p:ph type="body" idx="1"/>
          </p:nvPr>
        </p:nvSpPr>
        <p:spPr>
          <a:xfrm>
            <a:off x="975695" y="4561228"/>
            <a:ext cx="5363816" cy="4320212"/>
          </a:xfrm>
          <a:prstGeom prst="rect">
            <a:avLst/>
          </a:prstGeom>
          <a:noFill/>
          <a:ln>
            <a:noFill/>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Detail Specs: </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signals for each block and how the signals will be used</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GitHub</a:t>
            </a:r>
          </a:p>
          <a:p>
            <a:pPr rtl="0">
              <a:spcBef>
                <a:spcPts val="0"/>
              </a:spcBef>
              <a:buNone/>
            </a:pPr>
            <a:r>
              <a:rPr lang="en-US" sz="1200">
                <a:solidFill>
                  <a:schemeClr val="dk1"/>
                </a:solidFill>
                <a:latin typeface="Times New Roman"/>
                <a:ea typeface="Times New Roman"/>
                <a:cs typeface="Times New Roman"/>
                <a:sym typeface="Times New Roman"/>
              </a:rPr>
              <a:t>-Schedule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Timeline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Weekly Hours per Person</a:t>
            </a:r>
          </a:p>
          <a:p>
            <a:pPr rtl="0">
              <a:spcBef>
                <a:spcPts val="0"/>
              </a:spcBef>
              <a:buNone/>
            </a:pPr>
            <a:r>
              <a:rPr lang="en-US" sz="1200">
                <a:solidFill>
                  <a:schemeClr val="dk1"/>
                </a:solidFill>
                <a:latin typeface="Times New Roman"/>
                <a:ea typeface="Times New Roman"/>
                <a:cs typeface="Times New Roman"/>
                <a:sym typeface="Times New Roman"/>
              </a:rPr>
              <a:t>-Work Plan</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tasks that need to be completed to create an IC</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508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46" name="Shape 24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47" name="Shape 24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Dhruvit’s Slide: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231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21</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55" name="Shape 25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56" name="Shape 25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A general overview of the chip design flow provided by Dr. Pearlstein</a:t>
            </a:r>
          </a:p>
        </p:txBody>
      </p:sp>
    </p:spTree>
    <p:extLst>
      <p:ext uri="{BB962C8B-B14F-4D97-AF65-F5344CB8AC3E}">
        <p14:creationId xmlns:p14="http://schemas.microsoft.com/office/powerpoint/2010/main" val="1771669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63" name="Shape 26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64" name="Shape 264"/>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requirements and the design of the chip</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(Register Transfer Level) which is everyone's Verilog code and module construction</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Installing (Electronic Design Automation Tools) and then</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using it for Logic Synthesis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Test insertion and Built In Self Test</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checking for x propagation and clock domain issues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placing and routing of our chip on a circuit board</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verifying the chip works through a series of tests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designing a circuit board to place the chip on</a:t>
            </a:r>
          </a:p>
        </p:txBody>
      </p:sp>
    </p:spTree>
    <p:extLst>
      <p:ext uri="{BB962C8B-B14F-4D97-AF65-F5344CB8AC3E}">
        <p14:creationId xmlns:p14="http://schemas.microsoft.com/office/powerpoint/2010/main" val="167432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73" name="Shape 27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74" name="Shape 274"/>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CORE representation to what is </a:t>
            </a:r>
          </a:p>
        </p:txBody>
      </p:sp>
    </p:spTree>
    <p:extLst>
      <p:ext uri="{BB962C8B-B14F-4D97-AF65-F5344CB8AC3E}">
        <p14:creationId xmlns:p14="http://schemas.microsoft.com/office/powerpoint/2010/main" val="250032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81" name="Shape 28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2" name="Shape 282"/>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 each block will consist of:</a:t>
            </a:r>
          </a:p>
          <a:p>
            <a:pPr marL="457200" lvl="0" indent="-228600" rtl="0">
              <a:spcBef>
                <a:spcPts val="0"/>
              </a:spcBef>
            </a:pPr>
            <a:r>
              <a:rPr lang="en-US" sz="700">
                <a:solidFill>
                  <a:srgbClr val="1F497D"/>
                </a:solidFill>
                <a:latin typeface="Times New Roman"/>
                <a:ea typeface="Times New Roman"/>
                <a:cs typeface="Times New Roman"/>
                <a:sym typeface="Times New Roman"/>
              </a:rPr>
              <a:t> </a:t>
            </a:r>
            <a:r>
              <a:rPr lang="en-US" sz="1100">
                <a:solidFill>
                  <a:srgbClr val="1F497D"/>
                </a:solidFill>
                <a:latin typeface="Calibri"/>
                <a:ea typeface="Calibri"/>
                <a:cs typeface="Calibri"/>
                <a:sym typeface="Calibri"/>
              </a:rPr>
              <a:t>Interface signal listing and naming</a:t>
            </a:r>
          </a:p>
          <a:p>
            <a:pPr marL="457200" lvl="0" indent="-228600" rtl="0">
              <a:spcBef>
                <a:spcPts val="0"/>
              </a:spcBef>
            </a:pPr>
            <a:r>
              <a:rPr lang="en-US" sz="1200">
                <a:solidFill>
                  <a:schemeClr val="dk1"/>
                </a:solidFill>
                <a:latin typeface="Times New Roman"/>
                <a:ea typeface="Times New Roman"/>
                <a:cs typeface="Times New Roman"/>
                <a:sym typeface="Times New Roman"/>
              </a:rPr>
              <a:t>Data Plane Requirement</a:t>
            </a:r>
          </a:p>
          <a:p>
            <a:pPr marL="914400" lvl="1" indent="-228600" rtl="0">
              <a:spcBef>
                <a:spcPts val="0"/>
              </a:spcBef>
            </a:pPr>
            <a:r>
              <a:rPr lang="en-US" sz="1100">
                <a:solidFill>
                  <a:srgbClr val="1F497D"/>
                </a:solidFill>
                <a:latin typeface="Calibri"/>
                <a:ea typeface="Calibri"/>
                <a:cs typeface="Calibri"/>
                <a:sym typeface="Calibri"/>
              </a:rPr>
              <a:t>What “algorithm” must the block use to produce its outputs?</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Plane Requirements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Protocols for sending and receiving data</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Buffer (aka FIFO) sizing-how much audio the Buffer can hold</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How we are going to control the Overflow/underflow possibility of the Buffer</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and Status Interface Bit Descriptions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Settings control bits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Status bits</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Sub-blocks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Verilog modules: i2si, i2so, i2c, regs, filt     which will all live under chip.v </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Verification- test bench and test plan (describe each test case)</a:t>
            </a:r>
          </a:p>
        </p:txBody>
      </p:sp>
    </p:spTree>
    <p:extLst>
      <p:ext uri="{BB962C8B-B14F-4D97-AF65-F5344CB8AC3E}">
        <p14:creationId xmlns:p14="http://schemas.microsoft.com/office/powerpoint/2010/main" val="3540982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89" name="Shape 28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90" name="Shape 29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Kevin’s Slide:</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Sub-blocks are listed for i2si.v not i2so.v</a:t>
            </a:r>
          </a:p>
        </p:txBody>
      </p:sp>
    </p:spTree>
    <p:extLst>
      <p:ext uri="{BB962C8B-B14F-4D97-AF65-F5344CB8AC3E}">
        <p14:creationId xmlns:p14="http://schemas.microsoft.com/office/powerpoint/2010/main" val="1696183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98" name="Shape 298"/>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99" name="Shape 299"/>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Kevin’s Slide:</a:t>
            </a:r>
          </a:p>
        </p:txBody>
      </p:sp>
    </p:spTree>
    <p:extLst>
      <p:ext uri="{BB962C8B-B14F-4D97-AF65-F5344CB8AC3E}">
        <p14:creationId xmlns:p14="http://schemas.microsoft.com/office/powerpoint/2010/main" val="737813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06" name="Shape 30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07" name="Shape 30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3"/>
              </a:rPr>
              <a:t>https://en.wikipedia.org/wiki/Electronic_design_automation</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Still unsure what software tools we are using.</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Software may be installed on our personal or school computers. TBD</a:t>
            </a:r>
          </a:p>
        </p:txBody>
      </p:sp>
    </p:spTree>
    <p:extLst>
      <p:ext uri="{BB962C8B-B14F-4D97-AF65-F5344CB8AC3E}">
        <p14:creationId xmlns:p14="http://schemas.microsoft.com/office/powerpoint/2010/main" val="2447655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14" name="Shape 31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15" name="Shape 31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3"/>
              </a:rPr>
              <a:t>https://en.wikipedia.org/wiki/Logic_synthesis</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4"/>
              </a:rPr>
              <a:t>https://en.wikipedia.org/wiki/Static_timing_analysis</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SzPct val="25000"/>
              <a:buNone/>
            </a:pPr>
            <a:r>
              <a:rPr lang="en-US" sz="1200">
                <a:solidFill>
                  <a:schemeClr val="dk1"/>
                </a:solidFill>
                <a:latin typeface="Times New Roman"/>
                <a:ea typeface="Times New Roman"/>
                <a:cs typeface="Times New Roman"/>
                <a:sym typeface="Times New Roman"/>
              </a:rPr>
              <a:t>Delay calculation must be made during the logic synthesis stage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The main goal of static timing analysis is to verify that all signals will arrive neither too early nor too late, and hence proper circuit operation can be assured.</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Integrated circuits are characterized by their clock frequency. Gauging the ability of a circuit to operate at the specified speed requires an ability to measure its delay at numerous steps</a:t>
            </a:r>
          </a:p>
        </p:txBody>
      </p:sp>
    </p:spTree>
    <p:extLst>
      <p:ext uri="{BB962C8B-B14F-4D97-AF65-F5344CB8AC3E}">
        <p14:creationId xmlns:p14="http://schemas.microsoft.com/office/powerpoint/2010/main" val="660851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22" name="Shape 32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23" name="Shape 323"/>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91666"/>
              <a:buNone/>
            </a:pPr>
            <a:r>
              <a:rPr lang="en-US" sz="1200" u="sng">
                <a:solidFill>
                  <a:schemeClr val="hlink"/>
                </a:solidFill>
                <a:latin typeface="Times New Roman"/>
                <a:ea typeface="Times New Roman"/>
                <a:cs typeface="Times New Roman"/>
                <a:sym typeface="Times New Roman"/>
                <a:hlinkClick r:id="rId3"/>
              </a:rPr>
              <a:t>https://en.wikipedia.org/wiki/Design_for_testing</a:t>
            </a:r>
          </a:p>
          <a:p>
            <a:pPr lvl="0" rtl="0">
              <a:spcBef>
                <a:spcPts val="0"/>
              </a:spcBef>
              <a:buSzPct val="91666"/>
              <a:buNone/>
            </a:pPr>
            <a:r>
              <a:rPr lang="en-US" sz="1200" b="1" u="sng">
                <a:solidFill>
                  <a:schemeClr val="hlink"/>
                </a:solidFill>
                <a:latin typeface="Times New Roman"/>
                <a:ea typeface="Times New Roman"/>
                <a:cs typeface="Times New Roman"/>
                <a:sym typeface="Times New Roman"/>
                <a:hlinkClick r:id="rId4"/>
              </a:rPr>
              <a:t>http://faculty.washington.edu/manisoma/ee540/dft.pdf</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91666"/>
              <a:buFont typeface="Arial"/>
              <a:buNone/>
            </a:pPr>
            <a:r>
              <a:rPr lang="en-US" sz="1200">
                <a:solidFill>
                  <a:schemeClr val="dk1"/>
                </a:solidFill>
                <a:latin typeface="Times New Roman"/>
                <a:ea typeface="Times New Roman"/>
                <a:cs typeface="Times New Roman"/>
                <a:sym typeface="Times New Roman"/>
              </a:rPr>
              <a:t>DFT: Techniques that add certain testability features to a hardware product design. The added features make it easier to develop and apply manufacturing tests for the designed hardware. The purpose of manufacturing tests is to validate that the product hardware contains no manufacturing defects that could adversely affect the product’s correct functioning.</a:t>
            </a:r>
          </a:p>
        </p:txBody>
      </p:sp>
    </p:spTree>
    <p:extLst>
      <p:ext uri="{BB962C8B-B14F-4D97-AF65-F5344CB8AC3E}">
        <p14:creationId xmlns:p14="http://schemas.microsoft.com/office/powerpoint/2010/main" val="393005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89" name="Shape 8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90" name="Shape 9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MOSIS Fabrication Deadline is this November and March</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November is not feasible so we are shooting for March</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We will get the chip back after graduation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To present our senior project we will also implement our design on a FPGA</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Possibly use PSoC microcontroller (slider) to select which type of filter or create a GUI</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Test for a predefined saw-tooth wave just to see if our chip is working correctly</a:t>
            </a:r>
          </a:p>
        </p:txBody>
      </p:sp>
    </p:spTree>
    <p:extLst>
      <p:ext uri="{BB962C8B-B14F-4D97-AF65-F5344CB8AC3E}">
        <p14:creationId xmlns:p14="http://schemas.microsoft.com/office/powerpoint/2010/main" val="37062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30" name="Shape 33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31" name="Shape 331"/>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Whitley's Slide:</a:t>
            </a:r>
          </a:p>
          <a:p>
            <a:pPr lvl="0" rtl="0">
              <a:spcBef>
                <a:spcPts val="0"/>
              </a:spcBef>
              <a:buNone/>
            </a:pPr>
            <a:r>
              <a:rPr lang="en-US" b="1" u="sng">
                <a:solidFill>
                  <a:schemeClr val="hlink"/>
                </a:solidFill>
                <a:latin typeface="Times New Roman"/>
                <a:ea typeface="Times New Roman"/>
                <a:cs typeface="Times New Roman"/>
                <a:sym typeface="Times New Roman"/>
                <a:hlinkClick r:id="rId3"/>
              </a:rPr>
              <a:t>https://en.wikipedia.org/wiki/Clock_domain_crossing</a:t>
            </a:r>
          </a:p>
          <a:p>
            <a:pPr lvl="0" rtl="0">
              <a:spcBef>
                <a:spcPts val="0"/>
              </a:spcBef>
              <a:buNone/>
            </a:pPr>
            <a:r>
              <a:rPr lang="en-US" b="1" u="sng">
                <a:solidFill>
                  <a:schemeClr val="hlink"/>
                </a:solidFill>
                <a:latin typeface="Times New Roman"/>
                <a:ea typeface="Times New Roman"/>
                <a:cs typeface="Times New Roman"/>
                <a:sym typeface="Times New Roman"/>
                <a:hlinkClick r:id="rId4"/>
              </a:rPr>
              <a:t>http://www.techdesignforums.com/practice/guides/x-propagation/</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493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31</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40" name="Shape 34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2851653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47" name="Shape 34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48" name="Shape 348"/>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1722484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55" name="Shape 35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56" name="Shape 35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3409072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63" name="Shape 36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64" name="Shape 36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813130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75695" y="4561228"/>
            <a:ext cx="5363816" cy="4320212"/>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
        <p:nvSpPr>
          <p:cNvPr id="371" name="Shape 37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5775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79" name="Shape 37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80" name="Shape 380"/>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412757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97" name="Shape 9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98" name="Shape 98"/>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R="0" algn="l" rtl="0">
              <a:spcBef>
                <a:spcPts val="0"/>
              </a:spcBef>
              <a:spcAft>
                <a:spcPts val="0"/>
              </a:spcAft>
              <a:buNone/>
            </a:pPr>
            <a:r>
              <a:rPr lang="en-US" sz="1200">
                <a:solidFill>
                  <a:schemeClr val="dk1"/>
                </a:solidFill>
                <a:latin typeface="Times New Roman"/>
                <a:ea typeface="Times New Roman"/>
                <a:cs typeface="Times New Roman"/>
                <a:sym typeface="Times New Roman"/>
              </a:rPr>
              <a:t>-5 Major Modules:</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I2C Slave Interface (Whitley)</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Input Interface (Zach/Kevin)</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Output Interface (Kevin)</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Filter (Dhruvit)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Register Block (Julie)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-Zach will also be responsible for the top level verilog module called chip.v.</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-Explain a basic overview of how the chip is supposed to work:</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Analog audio input goes into I2S → goes through filter module → I2S to analog audio output </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All module will communicate with register block</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I2C is how the system will communicate.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4338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06" name="Shape 10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07" name="Shape 10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Deserializer</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clk, rst, isi_en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sck, sd, ws</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staging registers to make it not serialized</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outputs either left or right audio depending or ws</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 Generator</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start_val, inc, up_limit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Input is either BIST or i2s</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 = queue</a:t>
            </a:r>
          </a:p>
          <a:p>
            <a:pPr marR="0" lvl="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47106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14" name="Shape 11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15" name="Shape 11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marL="0" marR="0" lvl="0" indent="0" algn="l" rtl="0">
              <a:spcBef>
                <a:spcPts val="0"/>
              </a:spcBef>
              <a:spcAft>
                <a:spcPts val="0"/>
              </a:spcAft>
              <a:buSzPct val="25000"/>
              <a:buNone/>
            </a:pPr>
            <a:r>
              <a:rPr lang="en-US" sz="1200" b="1">
                <a:solidFill>
                  <a:schemeClr val="dk1"/>
                </a:solidFill>
                <a:latin typeface="Times New Roman"/>
                <a:ea typeface="Times New Roman"/>
                <a:cs typeface="Times New Roman"/>
                <a:sym typeface="Times New Roman"/>
              </a:rPr>
              <a:t>Zach’s Slide: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I2S = Integrated Interchip Sound</a:t>
            </a:r>
          </a:p>
          <a:p>
            <a:pPr marL="0" marR="0" lvl="0" indent="0" algn="l" rtl="0">
              <a:spcBef>
                <a:spcPts val="0"/>
              </a:spcBef>
              <a:spcAft>
                <a:spcPts val="0"/>
              </a:spcAft>
              <a:buSzPct val="25000"/>
              <a:buNone/>
            </a:pPr>
            <a:r>
              <a:rPr lang="en-US" sz="1200" b="1">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Serial Data</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We will follow the I2S standards that were defined by Phillips in 1986</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Serial data and clock are separate signals and will first go through a deserializer.</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-FIFO</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buffer sizing will have 2 or 3 storage elements which means we need a pointer that is 2 bits.</a:t>
            </a:r>
          </a:p>
        </p:txBody>
      </p:sp>
    </p:spTree>
    <p:extLst>
      <p:ext uri="{BB962C8B-B14F-4D97-AF65-F5344CB8AC3E}">
        <p14:creationId xmlns:p14="http://schemas.microsoft.com/office/powerpoint/2010/main" val="324357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24" name="Shape 12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Zach’s Slide:</a:t>
            </a:r>
          </a:p>
          <a:p>
            <a:pPr lvl="0" rtl="0">
              <a:spcBef>
                <a:spcPts val="0"/>
              </a:spcBef>
              <a:buSzPct val="25000"/>
              <a:buNone/>
            </a:pPr>
            <a:r>
              <a:rPr lang="en-US" sz="1200">
                <a:solidFill>
                  <a:schemeClr val="dk1"/>
                </a:solidFill>
                <a:latin typeface="Times New Roman"/>
                <a:ea typeface="Times New Roman"/>
                <a:cs typeface="Times New Roman"/>
                <a:sym typeface="Times New Roman"/>
              </a:rPr>
              <a:t>-Interface = the inputs and outputs of the i2s In Module</a:t>
            </a:r>
          </a:p>
          <a:p>
            <a:pPr lvl="0" rtl="0">
              <a:spcBef>
                <a:spcPts val="0"/>
              </a:spcBef>
              <a:buSzPct val="25000"/>
              <a:buNone/>
            </a:pPr>
            <a:r>
              <a:rPr lang="en-US" sz="1200">
                <a:solidFill>
                  <a:schemeClr val="dk1"/>
                </a:solidFill>
                <a:latin typeface="Times New Roman"/>
                <a:ea typeface="Times New Roman"/>
                <a:cs typeface="Times New Roman"/>
                <a:sym typeface="Times New Roman"/>
              </a:rPr>
              <a:t>-rf_bist_en</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if this bit is true, the BIST audio will be sent to the FIFO</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2854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34" name="Shape 13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35" name="Shape 13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fifo_inp_rts = write enabled</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fifo_inp_rtr = fifo is NOT full</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fifo_out_rts = fifo is NOT empty</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fifo_out_rtr = read enabled</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239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43" name="Shape 14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44" name="Shape 14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17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18" name="Shape 18"/>
          <p:cNvSpPr txBox="1">
            <a:spLocks noGrp="1"/>
          </p:cNvSpPr>
          <p:nvPr>
            <p:ph type="body" idx="1"/>
          </p:nvPr>
        </p:nvSpPr>
        <p:spPr>
          <a:xfrm>
            <a:off x="533400" y="1371600"/>
            <a:ext cx="80771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19" name="Shape 1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a:spLocks noGrp="1"/>
          </p:cNvSpPr>
          <p:nvPr>
            <p:ph type="pic" idx="2"/>
          </p:nvPr>
        </p:nvSpPr>
        <p:spPr>
          <a:xfrm>
            <a:off x="1792288" y="612775"/>
            <a:ext cx="5486399" cy="4114800"/>
          </a:xfrm>
          <a:prstGeom prst="rect">
            <a:avLst/>
          </a:prstGeom>
          <a:noFill/>
          <a:ln>
            <a:noFill/>
          </a:ln>
        </p:spPr>
      </p:sp>
      <p:sp>
        <p:nvSpPr>
          <p:cNvPr id="58" name="Shape 5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59" name="Shape 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2" name="Shape 62"/>
          <p:cNvSpPr txBox="1">
            <a:spLocks noGrp="1"/>
          </p:cNvSpPr>
          <p:nvPr>
            <p:ph type="body" idx="1"/>
          </p:nvPr>
        </p:nvSpPr>
        <p:spPr>
          <a:xfrm rot="5400000">
            <a:off x="2514599" y="-609599"/>
            <a:ext cx="4114800" cy="80771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63" name="Shape 6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4933950" y="1809750"/>
            <a:ext cx="5333999" cy="20192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body" idx="1"/>
          </p:nvPr>
        </p:nvSpPr>
        <p:spPr>
          <a:xfrm rot="5400000">
            <a:off x="819149" y="-133350"/>
            <a:ext cx="5333999" cy="59055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67" name="Shape 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2" name="Shape 22"/>
          <p:cNvSpPr txBox="1">
            <a:spLocks noGrp="1"/>
          </p:cNvSpPr>
          <p:nvPr>
            <p:ph type="body" idx="1"/>
          </p:nvPr>
        </p:nvSpPr>
        <p:spPr>
          <a:xfrm>
            <a:off x="533400" y="1371600"/>
            <a:ext cx="39623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23" name="Shape 23"/>
          <p:cNvSpPr txBox="1">
            <a:spLocks noGrp="1"/>
          </p:cNvSpPr>
          <p:nvPr>
            <p:ph type="body" idx="2"/>
          </p:nvPr>
        </p:nvSpPr>
        <p:spPr>
          <a:xfrm>
            <a:off x="4648200" y="1371600"/>
            <a:ext cx="39623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24" name="Shape 2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27" name="Shape 2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Times New Roman"/>
              <a:buNone/>
              <a:defRPr/>
            </a:lvl1pPr>
            <a:lvl2pPr marL="457200" marR="0" indent="0" algn="ctr" rtl="0">
              <a:spcBef>
                <a:spcPts val="560"/>
              </a:spcBef>
              <a:spcAft>
                <a:spcPts val="0"/>
              </a:spcAft>
              <a:buClr>
                <a:schemeClr val="dk1"/>
              </a:buClr>
              <a:buFont typeface="Times New Roman"/>
              <a:buNone/>
              <a:defRPr/>
            </a:lvl2pPr>
            <a:lvl3pPr marL="914400" marR="0" indent="0" algn="ctr" rtl="0">
              <a:spcBef>
                <a:spcPts val="480"/>
              </a:spcBef>
              <a:spcAft>
                <a:spcPts val="0"/>
              </a:spcAft>
              <a:buClr>
                <a:schemeClr val="dk1"/>
              </a:buClr>
              <a:buFont typeface="Times New Roman"/>
              <a:buNone/>
              <a:defRPr/>
            </a:lvl3pPr>
            <a:lvl4pPr marL="1371600" marR="0" indent="0" algn="ctr" rtl="0">
              <a:spcBef>
                <a:spcPts val="400"/>
              </a:spcBef>
              <a:spcAft>
                <a:spcPts val="0"/>
              </a:spcAft>
              <a:buClr>
                <a:schemeClr val="dk1"/>
              </a:buClr>
              <a:buFont typeface="Times New Roman"/>
              <a:buNone/>
              <a:defRPr/>
            </a:lvl4pPr>
            <a:lvl5pPr marL="1828800" marR="0" indent="0" algn="ctr" rtl="0">
              <a:spcBef>
                <a:spcPts val="400"/>
              </a:spcBef>
              <a:spcAft>
                <a:spcPts val="0"/>
              </a:spcAft>
              <a:buClr>
                <a:schemeClr val="dk1"/>
              </a:buClr>
              <a:buFont typeface="Times New Roman"/>
              <a:buNone/>
              <a:defRPr/>
            </a:lvl5pPr>
            <a:lvl6pPr marL="2286000" marR="0" indent="0" algn="ctr" rtl="0">
              <a:spcBef>
                <a:spcPts val="400"/>
              </a:spcBef>
              <a:spcAft>
                <a:spcPts val="0"/>
              </a:spcAft>
              <a:buClr>
                <a:schemeClr val="dk1"/>
              </a:buClr>
              <a:buFont typeface="Times New Roman"/>
              <a:buNone/>
              <a:defRPr/>
            </a:lvl6pPr>
            <a:lvl7pPr marL="2743200" marR="0" indent="0" algn="ctr" rtl="0">
              <a:spcBef>
                <a:spcPts val="400"/>
              </a:spcBef>
              <a:spcAft>
                <a:spcPts val="0"/>
              </a:spcAft>
              <a:buClr>
                <a:schemeClr val="dk1"/>
              </a:buClr>
              <a:buFont typeface="Times New Roman"/>
              <a:buNone/>
              <a:defRPr/>
            </a:lvl7pPr>
            <a:lvl8pPr marL="3200400" marR="0" indent="0" algn="ctr" rtl="0">
              <a:spcBef>
                <a:spcPts val="400"/>
              </a:spcBef>
              <a:spcAft>
                <a:spcPts val="0"/>
              </a:spcAft>
              <a:buClr>
                <a:schemeClr val="dk1"/>
              </a:buClr>
              <a:buFont typeface="Times New Roman"/>
              <a:buNone/>
              <a:defRPr/>
            </a:lvl8pPr>
            <a:lvl9pPr marL="3657600" marR="0" indent="0" algn="ctr" rtl="0">
              <a:spcBef>
                <a:spcPts val="400"/>
              </a:spcBef>
              <a:spcAft>
                <a:spcPts val="0"/>
              </a:spcAft>
              <a:buClr>
                <a:schemeClr val="dk1"/>
              </a:buClr>
              <a:buFont typeface="Times New Roman"/>
              <a:buNone/>
              <a:defRPr/>
            </a:lvl9pPr>
          </a:lstStyle>
          <a:p>
            <a:endParaRPr/>
          </a:p>
        </p:txBody>
      </p:sp>
      <p:sp>
        <p:nvSpPr>
          <p:cNvPr id="28" name="Shape 2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5" name="Shape 35"/>
          <p:cNvSpPr txBox="1">
            <a:spLocks noGrp="1"/>
          </p:cNvSpPr>
          <p:nvPr>
            <p:ph type="body" idx="1"/>
          </p:nvPr>
        </p:nvSpPr>
        <p:spPr>
          <a:xfrm>
            <a:off x="533400" y="1371600"/>
            <a:ext cx="3962399" cy="411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2"/>
          </p:nvPr>
        </p:nvSpPr>
        <p:spPr>
          <a:xfrm>
            <a:off x="4648200" y="1371600"/>
            <a:ext cx="3962399" cy="411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1" name="Shape 41"/>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3" name="Shape 43"/>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7" name="Shape 4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54" name="Shape 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0" name="Shape 10"/>
          <p:cNvSpPr txBox="1">
            <a:spLocks noGrp="1"/>
          </p:cNvSpPr>
          <p:nvPr>
            <p:ph type="body" idx="1"/>
          </p:nvPr>
        </p:nvSpPr>
        <p:spPr>
          <a:xfrm>
            <a:off x="533400" y="1371600"/>
            <a:ext cx="8077199" cy="4114800"/>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Times New Roman"/>
              <a:buChar char="•"/>
              <a:defRPr/>
            </a:lvl1pPr>
            <a:lvl2pPr marL="742950" marR="0" indent="-107950" algn="l" rtl="0">
              <a:spcBef>
                <a:spcPts val="560"/>
              </a:spcBef>
              <a:spcAft>
                <a:spcPts val="0"/>
              </a:spcAft>
              <a:buClr>
                <a:schemeClr val="dk1"/>
              </a:buClr>
              <a:buFont typeface="Times New Roman"/>
              <a:buChar char="–"/>
              <a:defRPr/>
            </a:lvl2pPr>
            <a:lvl3pPr marL="1143000" marR="0" indent="-76200" algn="l" rtl="0">
              <a:spcBef>
                <a:spcPts val="480"/>
              </a:spcBef>
              <a:spcAft>
                <a:spcPts val="0"/>
              </a:spcAft>
              <a:buClr>
                <a:schemeClr val="dk1"/>
              </a:buClr>
              <a:buFont typeface="Times New Roman"/>
              <a:buChar char="•"/>
              <a:defRPr/>
            </a:lvl3pPr>
            <a:lvl4pPr marL="1600200" marR="0" indent="-101600" algn="l" rtl="0">
              <a:spcBef>
                <a:spcPts val="400"/>
              </a:spcBef>
              <a:spcAft>
                <a:spcPts val="0"/>
              </a:spcAft>
              <a:buClr>
                <a:schemeClr val="dk1"/>
              </a:buClr>
              <a:buFont typeface="Times New Roman"/>
              <a:buChar char="–"/>
              <a:defRPr/>
            </a:lvl4pPr>
            <a:lvl5pPr marL="2057400" marR="0" indent="-101600" algn="l" rtl="0">
              <a:spcBef>
                <a:spcPts val="400"/>
              </a:spcBef>
              <a:spcAft>
                <a:spcPts val="0"/>
              </a:spcAft>
              <a:buClr>
                <a:schemeClr val="dk1"/>
              </a:buClr>
              <a:buFont typeface="Times New Roman"/>
              <a:buChar char="»"/>
              <a:defRPr/>
            </a:lvl5pPr>
            <a:lvl6pPr marL="2514600" marR="0" indent="-101600" algn="l" rtl="0">
              <a:spcBef>
                <a:spcPts val="400"/>
              </a:spcBef>
              <a:spcAft>
                <a:spcPts val="0"/>
              </a:spcAft>
              <a:buClr>
                <a:schemeClr val="dk1"/>
              </a:buClr>
              <a:buFont typeface="Times New Roman"/>
              <a:buChar char="»"/>
              <a:defRPr/>
            </a:lvl6pPr>
            <a:lvl7pPr marL="2971800" marR="0" indent="-101600" algn="l" rtl="0">
              <a:spcBef>
                <a:spcPts val="400"/>
              </a:spcBef>
              <a:spcAft>
                <a:spcPts val="0"/>
              </a:spcAft>
              <a:buClr>
                <a:schemeClr val="dk1"/>
              </a:buClr>
              <a:buFont typeface="Times New Roman"/>
              <a:buChar char="»"/>
              <a:defRPr/>
            </a:lvl7pPr>
            <a:lvl8pPr marL="3429000" marR="0" indent="-101600" algn="l" rtl="0">
              <a:spcBef>
                <a:spcPts val="400"/>
              </a:spcBef>
              <a:spcAft>
                <a:spcPts val="0"/>
              </a:spcAft>
              <a:buClr>
                <a:schemeClr val="dk1"/>
              </a:buClr>
              <a:buFont typeface="Times New Roman"/>
              <a:buChar char="»"/>
              <a:defRPr/>
            </a:lvl8pPr>
            <a:lvl9pPr marL="3886200" marR="0" indent="-101600" algn="l" rtl="0">
              <a:spcBef>
                <a:spcPts val="400"/>
              </a:spcBef>
              <a:spcAft>
                <a:spcPts val="0"/>
              </a:spcAft>
              <a:buClr>
                <a:schemeClr val="dk1"/>
              </a:buClr>
              <a:buFont typeface="Times New Roman"/>
              <a:buChar char="»"/>
              <a:defRPr/>
            </a:lvl9pPr>
          </a:lstStyle>
          <a:p>
            <a:endParaRPr/>
          </a:p>
        </p:txBody>
      </p:sp>
      <p:sp>
        <p:nvSpPr>
          <p:cNvPr id="11" name="Shape 1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cxnSp>
        <p:nvCxnSpPr>
          <p:cNvPr id="12" name="Shape 12"/>
          <p:cNvCxnSpPr/>
          <p:nvPr/>
        </p:nvCxnSpPr>
        <p:spPr>
          <a:xfrm>
            <a:off x="533400" y="1295400"/>
            <a:ext cx="8077199" cy="0"/>
          </a:xfrm>
          <a:prstGeom prst="straightConnector1">
            <a:avLst/>
          </a:prstGeom>
          <a:noFill/>
          <a:ln w="28575" cap="flat" cmpd="sng">
            <a:solidFill>
              <a:srgbClr val="000000"/>
            </a:solidFill>
            <a:prstDash val="solid"/>
            <a:round/>
            <a:headEnd type="none" w="med" len="med"/>
            <a:tailEnd type="none" w="med" len="med"/>
          </a:ln>
        </p:spPr>
      </p:cxnSp>
      <p:pic>
        <p:nvPicPr>
          <p:cNvPr id="13" name="Shape 13"/>
          <p:cNvPicPr preferRelativeResize="0"/>
          <p:nvPr/>
        </p:nvPicPr>
        <p:blipFill rotWithShape="1">
          <a:blip r:embed="rId14">
            <a:alphaModFix/>
          </a:blip>
          <a:srcRect/>
          <a:stretch/>
        </p:blipFill>
        <p:spPr>
          <a:xfrm>
            <a:off x="7620000" y="228600"/>
            <a:ext cx="1436100" cy="762000"/>
          </a:xfrm>
          <a:prstGeom prst="rect">
            <a:avLst/>
          </a:prstGeom>
          <a:noFill/>
          <a:ln>
            <a:noFill/>
          </a:ln>
        </p:spPr>
      </p:pic>
      <p:sp>
        <p:nvSpPr>
          <p:cNvPr id="14" name="Shape 14"/>
          <p:cNvSpPr/>
          <p:nvPr/>
        </p:nvSpPr>
        <p:spPr>
          <a:xfrm>
            <a:off x="7554250" y="191475"/>
            <a:ext cx="1501799" cy="7992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5" name="Shape 15"/>
          <p:cNvPicPr preferRelativeResize="0"/>
          <p:nvPr/>
        </p:nvPicPr>
        <p:blipFill>
          <a:blip r:embed="rId15">
            <a:alphaModFix/>
          </a:blip>
          <a:stretch>
            <a:fillRect/>
          </a:stretch>
        </p:blipFill>
        <p:spPr>
          <a:xfrm>
            <a:off x="0" y="5268737"/>
            <a:ext cx="2242475" cy="2242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685800" y="2130425"/>
            <a:ext cx="7772400" cy="1470000"/>
          </a:xfrm>
          <a:prstGeom prst="rect">
            <a:avLst/>
          </a:prstGeom>
        </p:spPr>
        <p:txBody>
          <a:bodyPr lIns="91425" tIns="91425" rIns="91425" bIns="91425" anchor="ctr" anchorCtr="0">
            <a:noAutofit/>
          </a:bodyPr>
          <a:lstStyle/>
          <a:p>
            <a:pPr lvl="0" algn="ctr">
              <a:spcBef>
                <a:spcPts val="0"/>
              </a:spcBef>
              <a:buClr>
                <a:schemeClr val="dk1"/>
              </a:buClr>
              <a:buSzPct val="25000"/>
              <a:buFont typeface="Arial"/>
              <a:buNone/>
            </a:pPr>
            <a:r>
              <a:rPr lang="en-US" sz="4000" dirty="0">
                <a:solidFill>
                  <a:srgbClr val="1C4587"/>
                </a:solidFill>
                <a:latin typeface="Times New Roman" panose="02020603050405020304" pitchFamily="18" charset="0"/>
                <a:ea typeface="Times New Roman"/>
                <a:cs typeface="Times New Roman" panose="02020603050405020304" pitchFamily="18" charset="0"/>
                <a:sym typeface="Times New Roman"/>
              </a:rPr>
              <a:t>Design and Verification of a Complete Application Specific IC</a:t>
            </a:r>
          </a:p>
        </p:txBody>
      </p:sp>
      <p:sp>
        <p:nvSpPr>
          <p:cNvPr id="70" name="Shape 70"/>
          <p:cNvSpPr txBox="1">
            <a:spLocks noGrp="1"/>
          </p:cNvSpPr>
          <p:nvPr>
            <p:ph type="subTitle" idx="1"/>
          </p:nvPr>
        </p:nvSpPr>
        <p:spPr>
          <a:xfrm>
            <a:off x="1371600" y="3886200"/>
            <a:ext cx="6400799" cy="2274900"/>
          </a:xfrm>
          <a:prstGeom prst="rect">
            <a:avLst/>
          </a:prstGeom>
        </p:spPr>
        <p:txBody>
          <a:bodyPr lIns="91425" tIns="91425" rIns="91425" bIns="91425" anchor="t" anchorCtr="0">
            <a:noAutofit/>
          </a:bodyPr>
          <a:lstStyle/>
          <a:p>
            <a:pPr rtl="0">
              <a:spcBef>
                <a:spcPts val="0"/>
              </a:spcBef>
              <a:buNone/>
            </a:pPr>
            <a:r>
              <a:rPr lang="en-US" sz="2400" b="1">
                <a:latin typeface="Times New Roman"/>
                <a:ea typeface="Times New Roman"/>
                <a:cs typeface="Times New Roman"/>
                <a:sym typeface="Times New Roman"/>
              </a:rPr>
              <a:t>Members: </a:t>
            </a:r>
            <a:r>
              <a:rPr lang="en-US" sz="2400">
                <a:latin typeface="Times New Roman"/>
                <a:ea typeface="Times New Roman"/>
                <a:cs typeface="Times New Roman"/>
                <a:sym typeface="Times New Roman"/>
              </a:rPr>
              <a:t>Julie Swift, Zachary Nelson*, </a:t>
            </a:r>
          </a:p>
          <a:p>
            <a:pPr rtl="0">
              <a:spcBef>
                <a:spcPts val="0"/>
              </a:spcBef>
              <a:buNone/>
            </a:pPr>
            <a:r>
              <a:rPr lang="en-US" sz="2400">
                <a:latin typeface="Times New Roman"/>
                <a:ea typeface="Times New Roman"/>
                <a:cs typeface="Times New Roman"/>
                <a:sym typeface="Times New Roman"/>
              </a:rPr>
              <a:t>Dhruvit Naik, Kevin Cao and Whitley Forman</a:t>
            </a:r>
          </a:p>
          <a:p>
            <a:pPr rtl="0">
              <a:spcBef>
                <a:spcPts val="0"/>
              </a:spcBef>
              <a:buNone/>
            </a:pPr>
            <a:r>
              <a:rPr lang="en-US" sz="2400" b="1">
                <a:latin typeface="Times New Roman"/>
                <a:ea typeface="Times New Roman"/>
                <a:cs typeface="Times New Roman"/>
                <a:sym typeface="Times New Roman"/>
              </a:rPr>
              <a:t>Advisors:</a:t>
            </a:r>
            <a:r>
              <a:rPr lang="en-US" sz="2400">
                <a:latin typeface="Times New Roman"/>
                <a:ea typeface="Times New Roman"/>
                <a:cs typeface="Times New Roman"/>
                <a:sym typeface="Times New Roman"/>
              </a:rPr>
              <a:t> Dr. Larry Pearlstein and </a:t>
            </a:r>
          </a:p>
          <a:p>
            <a:pPr rtl="0">
              <a:spcBef>
                <a:spcPts val="0"/>
              </a:spcBef>
              <a:buNone/>
            </a:pPr>
            <a:r>
              <a:rPr lang="en-US" sz="2400">
                <a:latin typeface="Times New Roman"/>
                <a:ea typeface="Times New Roman"/>
                <a:cs typeface="Times New Roman"/>
                <a:sym typeface="Times New Roman"/>
              </a:rPr>
              <a:t>Dr. Orlando Hernandez</a:t>
            </a:r>
          </a:p>
          <a:p>
            <a:pPr rtl="0">
              <a:spcBef>
                <a:spcPts val="0"/>
              </a:spcBef>
              <a:buNone/>
            </a:pPr>
            <a:endParaRPr sz="1600">
              <a:latin typeface="Times New Roman"/>
              <a:ea typeface="Times New Roman"/>
              <a:cs typeface="Times New Roman"/>
              <a:sym typeface="Times New Roman"/>
            </a:endParaRPr>
          </a:p>
          <a:p>
            <a:pPr lvl="0" rtl="0">
              <a:spcBef>
                <a:spcPts val="0"/>
              </a:spcBef>
              <a:buNone/>
            </a:pPr>
            <a:r>
              <a:rPr lang="en-US" sz="1600">
                <a:latin typeface="Times New Roman"/>
                <a:ea typeface="Times New Roman"/>
                <a:cs typeface="Times New Roman"/>
                <a:sym typeface="Times New Roman"/>
              </a:rPr>
              <a:t>* Team Leader</a:t>
            </a:r>
          </a:p>
          <a:p>
            <a:pPr lvl="0">
              <a:spcBef>
                <a:spcPts val="0"/>
              </a:spcBef>
              <a:buNone/>
            </a:pP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1</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Shape 148"/>
          <p:cNvSpPr txBox="1"/>
          <p:nvPr/>
        </p:nvSpPr>
        <p:spPr>
          <a:xfrm>
            <a:off x="655850" y="1582625"/>
            <a:ext cx="7970099" cy="5123100"/>
          </a:xfrm>
          <a:prstGeom prst="rect">
            <a:avLst/>
          </a:prstGeom>
          <a:noFill/>
          <a:ln>
            <a:noFill/>
          </a:ln>
        </p:spPr>
        <p:txBody>
          <a:bodyPr lIns="91425" tIns="91425" rIns="91425" bIns="91425" anchor="t" anchorCtr="0">
            <a:noAutofit/>
          </a:bodyPr>
          <a:lstStyle/>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7-bit </a:t>
            </a:r>
            <a:r>
              <a:rPr lang="en-US" sz="2000" dirty="0" smtClean="0">
                <a:latin typeface="Times New Roman"/>
                <a:ea typeface="Times New Roman"/>
                <a:cs typeface="Times New Roman"/>
                <a:sym typeface="Times New Roman"/>
              </a:rPr>
              <a:t>serial </a:t>
            </a:r>
            <a:r>
              <a:rPr lang="en-US" sz="2000" dirty="0">
                <a:latin typeface="Times New Roman"/>
                <a:ea typeface="Times New Roman"/>
                <a:cs typeface="Times New Roman"/>
                <a:sym typeface="Times New Roman"/>
              </a:rPr>
              <a:t>c</a:t>
            </a:r>
            <a:r>
              <a:rPr lang="en-US" sz="2000" dirty="0" smtClean="0">
                <a:latin typeface="Times New Roman"/>
                <a:ea typeface="Times New Roman"/>
                <a:cs typeface="Times New Roman"/>
                <a:sym typeface="Times New Roman"/>
              </a:rPr>
              <a:t>ommunication </a:t>
            </a:r>
            <a:r>
              <a:rPr lang="en-US" sz="2000" dirty="0">
                <a:latin typeface="Times New Roman"/>
                <a:ea typeface="Times New Roman"/>
                <a:cs typeface="Times New Roman"/>
                <a:sym typeface="Times New Roman"/>
              </a:rPr>
              <a:t>between systems</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Transfer of filter coefficients between master (</a:t>
            </a:r>
            <a:r>
              <a:rPr lang="en-US" sz="2000" dirty="0" err="1">
                <a:latin typeface="Times New Roman"/>
                <a:ea typeface="Times New Roman"/>
                <a:cs typeface="Times New Roman"/>
                <a:sym typeface="Times New Roman"/>
              </a:rPr>
              <a:t>PSoC</a:t>
            </a:r>
            <a:r>
              <a:rPr lang="en-US" sz="2000" dirty="0">
                <a:latin typeface="Times New Roman"/>
                <a:ea typeface="Times New Roman"/>
                <a:cs typeface="Times New Roman"/>
                <a:sym typeface="Times New Roman"/>
              </a:rPr>
              <a:t>) and slave (designed chip) to and from specified register addresses</a:t>
            </a:r>
          </a:p>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Uses 2 wires for communication and requires 2 external pins on the chip</a:t>
            </a:r>
          </a:p>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Works off of a separate clock that is controlled by the master and slave depending on which is sending or acknowledging</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Clock runs at 100 </a:t>
            </a:r>
            <a:r>
              <a:rPr lang="en-US" sz="2000" dirty="0" err="1">
                <a:latin typeface="Times New Roman"/>
                <a:ea typeface="Times New Roman"/>
                <a:cs typeface="Times New Roman"/>
                <a:sym typeface="Times New Roman"/>
              </a:rPr>
              <a:t>kbits</a:t>
            </a:r>
            <a:r>
              <a:rPr lang="en-US" sz="2000" dirty="0">
                <a:latin typeface="Times New Roman"/>
                <a:ea typeface="Times New Roman"/>
                <a:cs typeface="Times New Roman"/>
                <a:sym typeface="Times New Roman"/>
              </a:rPr>
              <a:t>/sec or up </a:t>
            </a:r>
            <a:r>
              <a:rPr lang="en-US" sz="2000" dirty="0" smtClean="0">
                <a:latin typeface="Times New Roman"/>
                <a:ea typeface="Times New Roman"/>
                <a:cs typeface="Times New Roman"/>
                <a:sym typeface="Times New Roman"/>
              </a:rPr>
              <a:t>to </a:t>
            </a:r>
            <a:r>
              <a:rPr lang="en-US" sz="2000" dirty="0">
                <a:latin typeface="Times New Roman"/>
                <a:ea typeface="Times New Roman"/>
                <a:cs typeface="Times New Roman"/>
                <a:sym typeface="Times New Roman"/>
              </a:rPr>
              <a:t>5 </a:t>
            </a:r>
            <a:r>
              <a:rPr lang="en-US" sz="2000" dirty="0" err="1">
                <a:latin typeface="Times New Roman"/>
                <a:ea typeface="Times New Roman"/>
                <a:cs typeface="Times New Roman"/>
                <a:sym typeface="Times New Roman"/>
              </a:rPr>
              <a:t>mbits</a:t>
            </a:r>
            <a:r>
              <a:rPr lang="en-US" sz="2000" dirty="0">
                <a:latin typeface="Times New Roman"/>
                <a:ea typeface="Times New Roman"/>
                <a:cs typeface="Times New Roman"/>
                <a:sym typeface="Times New Roman"/>
              </a:rPr>
              <a:t>/sec</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Clock speeds are much lower than that of the system clock so the possibility of overflow is minimal</a:t>
            </a:r>
          </a:p>
          <a:p>
            <a:pPr marL="571500" lvl="0" indent="-342900" rtl="0">
              <a:spcBef>
                <a:spcPts val="0"/>
              </a:spcBef>
              <a:buClr>
                <a:schemeClr val="dk1"/>
              </a:buClr>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Address of the chip can be selectable using a dip switch hardware interface (requires more pins) or can be defined to be static by means of manufacturing (no extra pins)</a:t>
            </a:r>
          </a:p>
        </p:txBody>
      </p:sp>
      <p:sp>
        <p:nvSpPr>
          <p:cNvPr id="146" name="Shape 146"/>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(I2C Interface)</a:t>
            </a:r>
          </a:p>
        </p:txBody>
      </p:sp>
      <p:sp>
        <p:nvSpPr>
          <p:cNvPr id="147" name="Shape 14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10</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6553200" y="6248400"/>
            <a:ext cx="1904999" cy="457200"/>
          </a:xfrm>
          <a:prstGeom prst="rect">
            <a:avLst/>
          </a:prstGeom>
        </p:spPr>
        <p:txBody>
          <a:bodyPr lIns="91425" tIns="45700" rIns="91425" bIns="45700" anchor="t" anchorCtr="0">
            <a:noAutofit/>
          </a:bodyPr>
          <a:lstStyle/>
          <a:p>
            <a:pPr lvl="0" algn="r">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a:spcBef>
                  <a:spcPts val="0"/>
                </a:spcBef>
                <a:buClr>
                  <a:srgbClr val="000000"/>
                </a:buClr>
                <a:buSzPct val="25000"/>
                <a:buFont typeface="Arial"/>
                <a:buNone/>
              </a:pPr>
              <a:t>11</a:t>
            </a:fld>
            <a:endParaRPr lang="en-US" dirty="0">
              <a:latin typeface="Times New Roman" panose="02020603050405020304" pitchFamily="18" charset="0"/>
              <a:cs typeface="Times New Roman" panose="02020603050405020304" pitchFamily="18" charset="0"/>
            </a:endParaRPr>
          </a:p>
        </p:txBody>
      </p:sp>
      <p:sp>
        <p:nvSpPr>
          <p:cNvPr id="155" name="Shape 155"/>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(I2C Interface External Reg)</a:t>
            </a:r>
          </a:p>
        </p:txBody>
      </p:sp>
      <p:pic>
        <p:nvPicPr>
          <p:cNvPr id="156" name="Shape 156"/>
          <p:cNvPicPr preferRelativeResize="0"/>
          <p:nvPr/>
        </p:nvPicPr>
        <p:blipFill>
          <a:blip r:embed="rId3">
            <a:alphaModFix/>
          </a:blip>
          <a:stretch>
            <a:fillRect/>
          </a:stretch>
        </p:blipFill>
        <p:spPr>
          <a:xfrm>
            <a:off x="99625" y="1942812"/>
            <a:ext cx="8944727" cy="36103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t="13547"/>
          <a:stretch/>
        </p:blipFill>
        <p:spPr>
          <a:xfrm>
            <a:off x="685800" y="1382475"/>
            <a:ext cx="7675799" cy="4778824"/>
          </a:xfrm>
          <a:prstGeom prst="rect">
            <a:avLst/>
          </a:prstGeom>
          <a:noFill/>
          <a:ln>
            <a:noFill/>
          </a:ln>
        </p:spPr>
      </p:pic>
      <p:sp>
        <p:nvSpPr>
          <p:cNvPr id="163" name="Shape 163"/>
          <p:cNvSpPr txBox="1">
            <a:spLocks noGrp="1"/>
          </p:cNvSpPr>
          <p:nvPr>
            <p:ph type="title"/>
          </p:nvPr>
        </p:nvSpPr>
        <p:spPr>
          <a:xfrm>
            <a:off x="463939" y="152374"/>
            <a:ext cx="7772400" cy="1143000"/>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US" sz="3200" dirty="0">
                <a:solidFill>
                  <a:srgbClr val="1C4587"/>
                </a:solidFill>
                <a:latin typeface="Times New Roman"/>
                <a:ea typeface="Times New Roman"/>
                <a:cs typeface="Times New Roman"/>
                <a:sym typeface="Times New Roman"/>
              </a:rPr>
              <a:t>Detail Specifications (I2C Block Diagram)</a:t>
            </a:r>
          </a:p>
        </p:txBody>
      </p:sp>
      <p:sp>
        <p:nvSpPr>
          <p:cNvPr id="164" name="Shape 164"/>
          <p:cNvSpPr txBox="1">
            <a:spLocks noGrp="1"/>
          </p:cNvSpPr>
          <p:nvPr>
            <p:ph type="sldNum" idx="12"/>
          </p:nvPr>
        </p:nvSpPr>
        <p:spPr>
          <a:xfrm>
            <a:off x="6553200" y="6248400"/>
            <a:ext cx="1904999" cy="457200"/>
          </a:xfrm>
          <a:prstGeom prst="rect">
            <a:avLst/>
          </a:prstGeom>
        </p:spPr>
        <p:txBody>
          <a:bodyPr lIns="91425" tIns="45700" rIns="91425" bIns="45700" anchor="t" anchorCtr="0">
            <a:noAutofit/>
          </a:bodyPr>
          <a:lstStyle/>
          <a:p>
            <a:pPr lvl="0" algn="r">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a:spcBef>
                  <a:spcPts val="0"/>
                </a:spcBef>
                <a:buClr>
                  <a:srgbClr val="000000"/>
                </a:buClr>
                <a:buSzPct val="25000"/>
                <a:buFont typeface="Arial"/>
                <a:buNone/>
              </a:pPr>
              <a:t>12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(Register Block)</a:t>
            </a:r>
          </a:p>
        </p:txBody>
      </p:sp>
      <p:sp>
        <p:nvSpPr>
          <p:cNvPr id="171" name="Shape 17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13</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72" name="Shape 172"/>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73" name="Shape 173"/>
          <p:cNvPicPr preferRelativeResize="0"/>
          <p:nvPr/>
        </p:nvPicPr>
        <p:blipFill>
          <a:blip r:embed="rId3">
            <a:alphaModFix/>
          </a:blip>
          <a:stretch>
            <a:fillRect/>
          </a:stretch>
        </p:blipFill>
        <p:spPr>
          <a:xfrm>
            <a:off x="151600" y="1388350"/>
            <a:ext cx="8780699" cy="5317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(Filter)</a:t>
            </a:r>
          </a:p>
        </p:txBody>
      </p:sp>
      <p:sp>
        <p:nvSpPr>
          <p:cNvPr id="180" name="Shape 18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14</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81" name="Shape 181"/>
          <p:cNvSpPr txBox="1"/>
          <p:nvPr/>
        </p:nvSpPr>
        <p:spPr>
          <a:xfrm>
            <a:off x="739350" y="1502350"/>
            <a:ext cx="7970099" cy="4491299"/>
          </a:xfrm>
          <a:prstGeom prst="rect">
            <a:avLst/>
          </a:prstGeom>
          <a:noFill/>
          <a:ln>
            <a:noFill/>
          </a:ln>
        </p:spPr>
        <p:txBody>
          <a:bodyPr lIns="91425" tIns="91425" rIns="91425" bIns="91425" anchor="t" anchorCtr="0">
            <a:noAutofit/>
          </a:bodyPr>
          <a:lstStyle/>
          <a:p>
            <a:pPr lvl="0" rtl="0">
              <a:spcBef>
                <a:spcPts val="0"/>
              </a:spcBef>
              <a:buClr>
                <a:schemeClr val="dk1"/>
              </a:buClr>
              <a:buSzPct val="68750"/>
              <a:buFont typeface="Arial"/>
              <a:buNone/>
            </a:pPr>
            <a:r>
              <a:rPr lang="en-US" sz="1600" dirty="0">
                <a:solidFill>
                  <a:schemeClr val="dk1"/>
                </a:solidFill>
                <a:latin typeface="Times New Roman"/>
                <a:ea typeface="Times New Roman"/>
                <a:cs typeface="Times New Roman"/>
                <a:sym typeface="Times New Roman"/>
              </a:rPr>
              <a:t> </a:t>
            </a: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Both </a:t>
            </a:r>
            <a:r>
              <a:rPr lang="en-US" sz="2600" b="1" dirty="0" err="1">
                <a:solidFill>
                  <a:schemeClr val="dk1"/>
                </a:solidFill>
                <a:latin typeface="Times New Roman"/>
                <a:ea typeface="Times New Roman"/>
                <a:cs typeface="Times New Roman"/>
                <a:sym typeface="Times New Roman"/>
              </a:rPr>
              <a:t>filter_aud_in_lft</a:t>
            </a:r>
            <a:r>
              <a:rPr lang="en-US" sz="2600" dirty="0">
                <a:solidFill>
                  <a:schemeClr val="dk1"/>
                </a:solidFill>
                <a:latin typeface="Times New Roman"/>
                <a:ea typeface="Times New Roman"/>
                <a:cs typeface="Times New Roman"/>
                <a:sym typeface="Times New Roman"/>
              </a:rPr>
              <a:t> and </a:t>
            </a:r>
            <a:r>
              <a:rPr lang="en-US" sz="2600" b="1" dirty="0" err="1">
                <a:solidFill>
                  <a:schemeClr val="dk1"/>
                </a:solidFill>
                <a:latin typeface="Times New Roman"/>
                <a:ea typeface="Times New Roman"/>
                <a:cs typeface="Times New Roman"/>
                <a:sym typeface="Times New Roman"/>
              </a:rPr>
              <a:t>filter_aud_in_rgt</a:t>
            </a:r>
            <a:r>
              <a:rPr lang="en-US" sz="2600" dirty="0">
                <a:solidFill>
                  <a:schemeClr val="dk1"/>
                </a:solidFill>
                <a:latin typeface="Times New Roman"/>
                <a:ea typeface="Times New Roman"/>
                <a:cs typeface="Times New Roman"/>
                <a:sym typeface="Times New Roman"/>
              </a:rPr>
              <a:t> is transferred from the i2s into a FIFO</a:t>
            </a:r>
          </a:p>
          <a:p>
            <a:pPr marL="685800" lvl="0" indent="-457200" rtl="0">
              <a:lnSpc>
                <a:spcPct val="115000"/>
              </a:lnSpc>
              <a:spcBef>
                <a:spcPts val="0"/>
              </a:spcBef>
              <a:buClr>
                <a:schemeClr val="dk1"/>
              </a:buClr>
              <a:buFont typeface="Arial" panose="020B0604020202020204" pitchFamily="34" charset="0"/>
              <a:buChar char="•"/>
            </a:pPr>
            <a:r>
              <a:rPr lang="en-US" sz="2600" b="1" dirty="0" err="1">
                <a:solidFill>
                  <a:schemeClr val="dk1"/>
                </a:solidFill>
                <a:latin typeface="Times New Roman"/>
                <a:ea typeface="Times New Roman"/>
                <a:cs typeface="Times New Roman"/>
                <a:sym typeface="Times New Roman"/>
              </a:rPr>
              <a:t>rf_filter_coeff</a:t>
            </a:r>
            <a:r>
              <a:rPr lang="en-US" sz="2600" b="1" dirty="0">
                <a:solidFill>
                  <a:schemeClr val="dk1"/>
                </a:solidFill>
                <a:latin typeface="Times New Roman"/>
                <a:ea typeface="Times New Roman"/>
                <a:cs typeface="Times New Roman"/>
                <a:sym typeface="Times New Roman"/>
              </a:rPr>
              <a:t># </a:t>
            </a:r>
            <a:r>
              <a:rPr lang="en-US" sz="2600" dirty="0">
                <a:solidFill>
                  <a:schemeClr val="dk1"/>
                </a:solidFill>
                <a:latin typeface="Times New Roman"/>
                <a:ea typeface="Times New Roman"/>
                <a:cs typeface="Times New Roman"/>
                <a:sym typeface="Times New Roman"/>
              </a:rPr>
              <a:t>is gathered from the i2c </a:t>
            </a:r>
          </a:p>
          <a:p>
            <a:pPr marL="457200" indent="-457200" rtl="0">
              <a:lnSpc>
                <a:spcPct val="115000"/>
              </a:lnSpc>
              <a:spcBef>
                <a:spcPts val="0"/>
              </a:spcBef>
              <a:buFont typeface="Arial" panose="020B0604020202020204" pitchFamily="34" charset="0"/>
              <a:buChar char="•"/>
            </a:pPr>
            <a:endParaRPr sz="2600" dirty="0">
              <a:solidFill>
                <a:schemeClr val="dk1"/>
              </a:solidFill>
              <a:latin typeface="Times New Roman"/>
              <a:ea typeface="Times New Roman"/>
              <a:cs typeface="Times New Roman"/>
              <a:sym typeface="Times New Roman"/>
            </a:endParaRPr>
          </a:p>
          <a:p>
            <a:pPr marL="457200" lvl="0" indent="-457200" rtl="0">
              <a:lnSpc>
                <a:spcPct val="115000"/>
              </a:lnSpc>
              <a:spcBef>
                <a:spcPts val="0"/>
              </a:spcBef>
              <a:buFont typeface="Arial" panose="020B0604020202020204" pitchFamily="34" charset="0"/>
              <a:buChar char="•"/>
            </a:pPr>
            <a:endParaRPr sz="2600" dirty="0">
              <a:solidFill>
                <a:schemeClr val="dk1"/>
              </a:solidFill>
              <a:latin typeface="Times New Roman"/>
              <a:ea typeface="Times New Roman"/>
              <a:cs typeface="Times New Roman"/>
              <a:sym typeface="Times New Roman"/>
            </a:endParaRP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Data will be accumulated in with a precision of 40 bits</a:t>
            </a: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Once ready for output the </a:t>
            </a:r>
            <a:r>
              <a:rPr lang="en-US" sz="2600" dirty="0" smtClean="0">
                <a:solidFill>
                  <a:schemeClr val="dk1"/>
                </a:solidFill>
                <a:latin typeface="Times New Roman"/>
                <a:ea typeface="Times New Roman"/>
                <a:cs typeface="Times New Roman"/>
                <a:sym typeface="Times New Roman"/>
              </a:rPr>
              <a:t>signal </a:t>
            </a:r>
            <a:r>
              <a:rPr lang="en-US" sz="2600" dirty="0">
                <a:solidFill>
                  <a:schemeClr val="dk1"/>
                </a:solidFill>
                <a:latin typeface="Times New Roman"/>
                <a:ea typeface="Times New Roman"/>
                <a:cs typeface="Times New Roman"/>
                <a:sym typeface="Times New Roman"/>
              </a:rPr>
              <a:t>will be rounded, shifted, clipped, and will be returned as a 16 bit value </a:t>
            </a:r>
          </a:p>
        </p:txBody>
      </p:sp>
      <p:pic>
        <p:nvPicPr>
          <p:cNvPr id="182" name="Shape 182"/>
          <p:cNvPicPr preferRelativeResize="0"/>
          <p:nvPr/>
        </p:nvPicPr>
        <p:blipFill>
          <a:blip r:embed="rId3">
            <a:alphaModFix/>
          </a:blip>
          <a:stretch>
            <a:fillRect/>
          </a:stretch>
        </p:blipFill>
        <p:spPr>
          <a:xfrm>
            <a:off x="3524800" y="3294424"/>
            <a:ext cx="2094399" cy="907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526100" y="104600"/>
            <a:ext cx="8465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GitHub Revision Control</a:t>
            </a:r>
          </a:p>
        </p:txBody>
      </p:sp>
      <p:sp>
        <p:nvSpPr>
          <p:cNvPr id="189" name="Shape 18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15</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90" name="Shape 190"/>
          <p:cNvPicPr preferRelativeResize="0"/>
          <p:nvPr/>
        </p:nvPicPr>
        <p:blipFill>
          <a:blip r:embed="rId3">
            <a:alphaModFix/>
          </a:blip>
          <a:stretch>
            <a:fillRect/>
          </a:stretch>
        </p:blipFill>
        <p:spPr>
          <a:xfrm>
            <a:off x="257175" y="1609637"/>
            <a:ext cx="8629650" cy="42767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GitHub File Hierarchy</a:t>
            </a:r>
          </a:p>
        </p:txBody>
      </p:sp>
      <p:sp>
        <p:nvSpPr>
          <p:cNvPr id="197" name="Shape 19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16</a:t>
            </a:fld>
            <a:endParaRPr lang="en-US" dirty="0">
              <a:latin typeface="Times New Roman" panose="02020603050405020304" pitchFamily="18" charset="0"/>
              <a:cs typeface="Times New Roman" panose="02020603050405020304" pitchFamily="18" charset="0"/>
            </a:endParaRPr>
          </a:p>
        </p:txBody>
      </p:sp>
      <p:sp>
        <p:nvSpPr>
          <p:cNvPr id="198" name="Shape 198"/>
          <p:cNvSpPr txBox="1">
            <a:spLocks noGrp="1"/>
          </p:cNvSpPr>
          <p:nvPr>
            <p:ph type="body" idx="1"/>
          </p:nvPr>
        </p:nvSpPr>
        <p:spPr>
          <a:xfrm>
            <a:off x="533400" y="1764000"/>
            <a:ext cx="3962399" cy="4238100"/>
          </a:xfrm>
          <a:prstGeom prst="rect">
            <a:avLst/>
          </a:prstGeom>
        </p:spPr>
        <p:txBody>
          <a:bodyPr lIns="91425" tIns="91425" rIns="91425" bIns="91425" anchor="t" anchorCtr="0">
            <a:noAutofit/>
          </a:bodyPr>
          <a:lstStyle/>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rtl</a:t>
            </a:r>
            <a:r>
              <a:rPr lang="en-US" sz="2400" dirty="0">
                <a:latin typeface="Times New Roman"/>
                <a:ea typeface="Times New Roman"/>
                <a:cs typeface="Times New Roman"/>
                <a:sym typeface="Times New Roman"/>
              </a:rPr>
              <a:t> (register-transfer level)</a:t>
            </a: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chip.v</a:t>
            </a:r>
            <a:r>
              <a:rPr lang="en-US" sz="2400" dirty="0">
                <a:latin typeface="Times New Roman"/>
                <a:ea typeface="Times New Roman"/>
                <a:cs typeface="Times New Roman"/>
                <a:sym typeface="Times New Roman"/>
              </a:rPr>
              <a:t> (top level)</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i2c_slave.v</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i2s_in.v</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i2s_out.v</a:t>
            </a: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filter.v</a:t>
            </a:r>
            <a:endParaRPr lang="en-US" sz="2400" dirty="0">
              <a:latin typeface="Times New Roman"/>
              <a:ea typeface="Times New Roman"/>
              <a:cs typeface="Times New Roman"/>
              <a:sym typeface="Times New Roman"/>
            </a:endParaRP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register.v</a:t>
            </a:r>
            <a:endParaRPr lang="en-US" sz="2400" dirty="0">
              <a:latin typeface="Times New Roman"/>
              <a:ea typeface="Times New Roman"/>
              <a:cs typeface="Times New Roman"/>
              <a:sym typeface="Times New Roman"/>
            </a:endParaRP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reg</a:t>
            </a:r>
            <a:r>
              <a:rPr lang="en-US" sz="2400" dirty="0">
                <a:latin typeface="Times New Roman"/>
                <a:ea typeface="Times New Roman"/>
                <a:cs typeface="Times New Roman"/>
                <a:sym typeface="Times New Roman"/>
              </a:rPr>
              <a:t> (register maps)</a:t>
            </a:r>
          </a:p>
          <a:p>
            <a:pPr>
              <a:spcBef>
                <a:spcPts val="0"/>
              </a:spcBef>
              <a:buNone/>
            </a:pPr>
            <a:endParaRPr dirty="0"/>
          </a:p>
        </p:txBody>
      </p:sp>
      <p:sp>
        <p:nvSpPr>
          <p:cNvPr id="199" name="Shape 199"/>
          <p:cNvSpPr txBox="1">
            <a:spLocks noGrp="1"/>
          </p:cNvSpPr>
          <p:nvPr>
            <p:ph type="body" idx="2"/>
          </p:nvPr>
        </p:nvSpPr>
        <p:spPr>
          <a:xfrm>
            <a:off x="4648200" y="1764000"/>
            <a:ext cx="3962399" cy="4114800"/>
          </a:xfrm>
          <a:prstGeom prst="rect">
            <a:avLst/>
          </a:prstGeom>
        </p:spPr>
        <p:txBody>
          <a:bodyPr lIns="91425" tIns="91425" rIns="91425" bIns="91425" anchor="t" anchorCtr="0">
            <a:noAutofit/>
          </a:bodyPr>
          <a:lstStyle/>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synth (synthesis)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dv (design verification)</a:t>
            </a: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testbenches</a:t>
            </a:r>
            <a:endParaRPr lang="en-US" sz="2400" dirty="0">
              <a:latin typeface="Times New Roman"/>
              <a:ea typeface="Times New Roman"/>
              <a:cs typeface="Times New Roman"/>
              <a:sym typeface="Times New Roman"/>
            </a:endParaRP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stimulus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scripts</a:t>
            </a: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utils</a:t>
            </a:r>
            <a:r>
              <a:rPr lang="en-US" sz="2400" dirty="0">
                <a:latin typeface="Times New Roman"/>
                <a:ea typeface="Times New Roman"/>
                <a:cs typeface="Times New Roman"/>
                <a:sym typeface="Times New Roman"/>
              </a:rPr>
              <a:t> (utilities)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docs (documents)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core (CORE 9 files)</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35500" y="152400"/>
            <a:ext cx="74828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dirty="0">
                <a:solidFill>
                  <a:srgbClr val="1C4587"/>
                </a:solidFill>
                <a:latin typeface="Times New Roman"/>
                <a:ea typeface="Times New Roman"/>
                <a:cs typeface="Times New Roman"/>
                <a:sym typeface="Times New Roman"/>
              </a:rPr>
              <a:t>Open Action Items</a:t>
            </a:r>
          </a:p>
        </p:txBody>
      </p:sp>
      <p:sp>
        <p:nvSpPr>
          <p:cNvPr id="206" name="Shape 206"/>
          <p:cNvSpPr txBox="1">
            <a:spLocks noGrp="1"/>
          </p:cNvSpPr>
          <p:nvPr>
            <p:ph type="body" idx="1"/>
          </p:nvPr>
        </p:nvSpPr>
        <p:spPr>
          <a:xfrm>
            <a:off x="228600" y="1690600"/>
            <a:ext cx="8686800" cy="4876799"/>
          </a:xfrm>
          <a:prstGeom prst="rect">
            <a:avLst/>
          </a:prstGeom>
          <a:noFill/>
          <a:ln w="9525" cap="flat" cmpd="sng">
            <a:solidFill>
              <a:srgbClr val="FFF2CC">
                <a:alpha val="0"/>
              </a:srgbClr>
            </a:solidFill>
            <a:prstDash val="solid"/>
            <a:round/>
            <a:headEnd type="none" w="med" len="med"/>
            <a:tailEnd type="none" w="med" len="med"/>
          </a:ln>
        </p:spPr>
        <p:txBody>
          <a:bodyPr lIns="91425" tIns="45700" rIns="91425" bIns="45700" anchor="t" anchorCtr="0">
            <a:noAutofit/>
          </a:bodyPr>
          <a:lstStyle/>
          <a:p>
            <a:pPr marL="685800" indent="-457200">
              <a:spcBef>
                <a:spcPts val="0"/>
              </a:spcBef>
              <a:buSzPct val="100000"/>
            </a:pPr>
            <a:r>
              <a:rPr lang="en-US" sz="2800" dirty="0">
                <a:solidFill>
                  <a:schemeClr val="dk1"/>
                </a:solidFill>
                <a:latin typeface="Times New Roman"/>
                <a:ea typeface="Times New Roman"/>
                <a:cs typeface="Times New Roman"/>
                <a:sym typeface="Times New Roman"/>
              </a:rPr>
              <a:t>Complete block documents</a:t>
            </a:r>
          </a:p>
          <a:p>
            <a:pPr marL="1143000" lvl="1" indent="-457200">
              <a:spcBef>
                <a:spcPts val="0"/>
              </a:spcBef>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i2c_slave.v</a:t>
            </a:r>
            <a:r>
              <a:rPr lang="en-US" sz="2800" dirty="0">
                <a:solidFill>
                  <a:schemeClr val="dk1"/>
                </a:solidFill>
                <a:latin typeface="Times New Roman"/>
                <a:ea typeface="Times New Roman"/>
                <a:cs typeface="Times New Roman"/>
                <a:sym typeface="Times New Roman"/>
              </a:rPr>
              <a:t>, </a:t>
            </a:r>
            <a:r>
              <a:rPr lang="en-US" sz="2800" dirty="0">
                <a:solidFill>
                  <a:schemeClr val="accent1"/>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t>
            </a:r>
            <a:r>
              <a:rPr lang="en-US" sz="2800" dirty="0">
                <a:solidFill>
                  <a:srgbClr val="FF0000"/>
                </a:solidFill>
                <a:latin typeface="Times New Roman"/>
                <a:ea typeface="Times New Roman"/>
                <a:cs typeface="Times New Roman"/>
                <a:sym typeface="Times New Roman"/>
              </a:rPr>
              <a:t>i2so.v</a:t>
            </a:r>
            <a:r>
              <a:rPr lang="en-US" sz="2800" dirty="0">
                <a:solidFill>
                  <a:schemeClr val="dk1"/>
                </a:solidFill>
                <a:latin typeface="Times New Roman"/>
                <a:ea typeface="Times New Roman"/>
                <a:cs typeface="Times New Roman"/>
                <a:sym typeface="Times New Roman"/>
              </a:rPr>
              <a:t>, </a:t>
            </a:r>
            <a:r>
              <a:rPr lang="en-US" sz="2800" dirty="0" err="1">
                <a:solidFill>
                  <a:srgbClr val="FF0000"/>
                </a:solidFill>
                <a:latin typeface="Times New Roman"/>
                <a:ea typeface="Times New Roman"/>
                <a:cs typeface="Times New Roman"/>
                <a:sym typeface="Times New Roman"/>
              </a:rPr>
              <a:t>register.v</a:t>
            </a:r>
            <a:r>
              <a:rPr lang="en-US" sz="2800" dirty="0">
                <a:solidFill>
                  <a:schemeClr val="dk1"/>
                </a:solidFill>
                <a:latin typeface="Times New Roman"/>
                <a:ea typeface="Times New Roman"/>
                <a:cs typeface="Times New Roman"/>
                <a:sym typeface="Times New Roman"/>
              </a:rPr>
              <a:t>, and </a:t>
            </a:r>
            <a:r>
              <a:rPr lang="en-US" sz="2800" dirty="0" err="1">
                <a:solidFill>
                  <a:schemeClr val="accent1"/>
                </a:solidFill>
                <a:latin typeface="Times New Roman"/>
                <a:ea typeface="Times New Roman"/>
                <a:cs typeface="Times New Roman"/>
                <a:sym typeface="Times New Roman"/>
              </a:rPr>
              <a:t>filter.v</a:t>
            </a:r>
            <a:endParaRPr lang="en-US" sz="2800" dirty="0">
              <a:solidFill>
                <a:schemeClr val="accent1"/>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RTL design of blocks and </a:t>
            </a:r>
            <a:r>
              <a:rPr lang="en-US" sz="2800" dirty="0" err="1">
                <a:solidFill>
                  <a:schemeClr val="dk1"/>
                </a:solidFill>
                <a:latin typeface="Times New Roman"/>
                <a:ea typeface="Times New Roman"/>
                <a:cs typeface="Times New Roman"/>
                <a:sym typeface="Times New Roman"/>
              </a:rPr>
              <a:t>subblocks</a:t>
            </a:r>
            <a:endParaRPr lang="en-US" sz="2800" dirty="0">
              <a:solidFill>
                <a:schemeClr val="dk1"/>
              </a:solidFill>
              <a:latin typeface="Times New Roman"/>
              <a:ea typeface="Times New Roman"/>
              <a:cs typeface="Times New Roman"/>
              <a:sym typeface="Times New Roman"/>
            </a:endParaRPr>
          </a:p>
          <a:p>
            <a:pPr marL="1143000" lvl="1" indent="-457200">
              <a:spcBef>
                <a:spcPts val="0"/>
              </a:spcBef>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i2c_slave.v </a:t>
            </a:r>
            <a:r>
              <a:rPr lang="en-US" sz="2800" dirty="0">
                <a:solidFill>
                  <a:schemeClr val="dk1"/>
                </a:solidFill>
                <a:latin typeface="Times New Roman"/>
                <a:ea typeface="Times New Roman"/>
                <a:cs typeface="Times New Roman"/>
                <a:sym typeface="Times New Roman"/>
              </a:rPr>
              <a:t>(Whitley)</a:t>
            </a:r>
          </a:p>
          <a:p>
            <a:pPr marL="1143000" lvl="1" indent="-457200">
              <a:spcBef>
                <a:spcPts val="0"/>
              </a:spcBef>
              <a:buFont typeface="Courier New" panose="02070309020205020404" pitchFamily="49" charset="0"/>
              <a:buChar char="o"/>
            </a:pPr>
            <a:r>
              <a:rPr lang="en-US" sz="2800" dirty="0">
                <a:solidFill>
                  <a:srgbClr val="FF9900"/>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and </a:t>
            </a:r>
            <a:r>
              <a:rPr lang="en-US" sz="2800" dirty="0">
                <a:solidFill>
                  <a:srgbClr val="FF0000"/>
                </a:solidFill>
                <a:latin typeface="Times New Roman"/>
                <a:ea typeface="Times New Roman"/>
                <a:cs typeface="Times New Roman"/>
                <a:sym typeface="Times New Roman"/>
              </a:rPr>
              <a:t>i2so.v</a:t>
            </a:r>
            <a:r>
              <a:rPr lang="en-US" sz="2800" dirty="0">
                <a:solidFill>
                  <a:schemeClr val="dk1"/>
                </a:solidFill>
                <a:latin typeface="Times New Roman"/>
                <a:ea typeface="Times New Roman"/>
                <a:cs typeface="Times New Roman"/>
                <a:sym typeface="Times New Roman"/>
              </a:rPr>
              <a:t> (Zach/Kevin)</a:t>
            </a:r>
          </a:p>
          <a:p>
            <a:pPr marL="1600200" lvl="2" indent="-457200">
              <a:spcBef>
                <a:spcPts val="0"/>
              </a:spcBef>
              <a:buFont typeface="Wingdings" panose="05000000000000000000" pitchFamily="2" charset="2"/>
              <a:buChar char="§"/>
            </a:pPr>
            <a:r>
              <a:rPr lang="en-US" sz="2800" dirty="0">
                <a:solidFill>
                  <a:srgbClr val="FF0000"/>
                </a:solidFill>
                <a:latin typeface="Times New Roman"/>
                <a:ea typeface="Times New Roman"/>
                <a:cs typeface="Times New Roman"/>
                <a:sym typeface="Times New Roman"/>
              </a:rPr>
              <a:t>i2si_bist_gen.v</a:t>
            </a:r>
            <a:r>
              <a:rPr lang="en-US" sz="2800" dirty="0">
                <a:solidFill>
                  <a:schemeClr val="dk1"/>
                </a:solidFill>
                <a:latin typeface="Times New Roman"/>
                <a:ea typeface="Times New Roman"/>
                <a:cs typeface="Times New Roman"/>
                <a:sym typeface="Times New Roman"/>
              </a:rPr>
              <a:t>, </a:t>
            </a:r>
            <a:r>
              <a:rPr lang="en-US" sz="2800" dirty="0">
                <a:solidFill>
                  <a:schemeClr val="accent1"/>
                </a:solidFill>
                <a:latin typeface="Times New Roman"/>
                <a:ea typeface="Times New Roman"/>
                <a:cs typeface="Times New Roman"/>
                <a:sym typeface="Times New Roman"/>
              </a:rPr>
              <a:t>i2si_fifo.v</a:t>
            </a:r>
            <a:r>
              <a:rPr lang="en-US" sz="2800" dirty="0">
                <a:solidFill>
                  <a:schemeClr val="dk1"/>
                </a:solidFill>
                <a:latin typeface="Times New Roman"/>
                <a:ea typeface="Times New Roman"/>
                <a:cs typeface="Times New Roman"/>
                <a:sym typeface="Times New Roman"/>
              </a:rPr>
              <a:t>, </a:t>
            </a:r>
            <a:r>
              <a:rPr lang="en-US" sz="2800" dirty="0">
                <a:solidFill>
                  <a:srgbClr val="FF0000"/>
                </a:solidFill>
                <a:latin typeface="Times New Roman"/>
                <a:ea typeface="Times New Roman"/>
                <a:cs typeface="Times New Roman"/>
                <a:sym typeface="Times New Roman"/>
              </a:rPr>
              <a:t>i2si_deserializer.v</a:t>
            </a:r>
          </a:p>
          <a:p>
            <a:pPr marL="1143000" lvl="1" indent="-457200">
              <a:spcBef>
                <a:spcPts val="0"/>
              </a:spcBef>
              <a:buClr>
                <a:schemeClr val="tx1"/>
              </a:buClr>
              <a:buFont typeface="Courier New" panose="02070309020205020404" pitchFamily="49" charset="0"/>
              <a:buChar char="o"/>
            </a:pPr>
            <a:r>
              <a:rPr lang="en-US" sz="2800" dirty="0" err="1">
                <a:solidFill>
                  <a:srgbClr val="FF0000"/>
                </a:solidFill>
                <a:latin typeface="Times New Roman"/>
                <a:ea typeface="Times New Roman"/>
                <a:cs typeface="Times New Roman"/>
                <a:sym typeface="Times New Roman"/>
              </a:rPr>
              <a:t>register.v</a:t>
            </a:r>
            <a:r>
              <a:rPr lang="en-US" sz="2800" dirty="0">
                <a:solidFill>
                  <a:srgbClr val="FF0000"/>
                </a:solidFill>
                <a:latin typeface="Times New Roman"/>
                <a:ea typeface="Times New Roman"/>
                <a:cs typeface="Times New Roman"/>
                <a:sym typeface="Times New Roman"/>
              </a:rPr>
              <a:t> </a:t>
            </a:r>
            <a:r>
              <a:rPr lang="en-US" sz="2800" dirty="0">
                <a:solidFill>
                  <a:schemeClr val="tx1"/>
                </a:solidFill>
                <a:latin typeface="Times New Roman"/>
                <a:ea typeface="Times New Roman"/>
                <a:cs typeface="Times New Roman"/>
                <a:sym typeface="Times New Roman"/>
              </a:rPr>
              <a:t>(Julie)</a:t>
            </a:r>
          </a:p>
          <a:p>
            <a:pPr marL="1143000" lvl="1" indent="-457200">
              <a:spcBef>
                <a:spcPts val="0"/>
              </a:spcBef>
              <a:buFont typeface="Courier New" panose="02070309020205020404" pitchFamily="49" charset="0"/>
              <a:buChar char="o"/>
            </a:pPr>
            <a:r>
              <a:rPr lang="en-US" sz="2800" dirty="0" err="1">
                <a:solidFill>
                  <a:srgbClr val="FF0000"/>
                </a:solidFill>
                <a:latin typeface="Times New Roman"/>
                <a:ea typeface="Times New Roman"/>
                <a:cs typeface="Times New Roman"/>
                <a:sym typeface="Times New Roman"/>
              </a:rPr>
              <a:t>filter.v</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Dhruvit</a:t>
            </a:r>
            <a:r>
              <a:rPr lang="en-US" sz="2800" dirty="0">
                <a:latin typeface="Times New Roman"/>
                <a:ea typeface="Times New Roman"/>
                <a:cs typeface="Times New Roman"/>
                <a:sym typeface="Times New Roman"/>
              </a:rPr>
              <a:t>)</a:t>
            </a:r>
          </a:p>
          <a:p>
            <a:pPr marL="685800" indent="-457200">
              <a:spcBef>
                <a:spcPts val="0"/>
              </a:spcBef>
            </a:pPr>
            <a:r>
              <a:rPr lang="en-US" sz="2800" dirty="0">
                <a:latin typeface="Times New Roman"/>
                <a:ea typeface="Times New Roman"/>
                <a:cs typeface="Times New Roman"/>
                <a:sym typeface="Times New Roman"/>
              </a:rPr>
              <a:t>Testing</a:t>
            </a:r>
          </a:p>
          <a:p>
            <a:pPr marL="342900" marR="0" lvl="0" indent="-342900" algn="l" rtl="0">
              <a:spcBef>
                <a:spcPts val="960"/>
              </a:spcBef>
              <a:spcAft>
                <a:spcPts val="0"/>
              </a:spcAft>
              <a:buClr>
                <a:schemeClr val="dk1"/>
              </a:buClr>
              <a:buFont typeface="Times New Roman"/>
              <a:buNone/>
            </a:pPr>
            <a:endParaRPr sz="2800" b="0"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40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p:txBody>
      </p:sp>
      <p:sp>
        <p:nvSpPr>
          <p:cNvPr id="207" name="Shape 20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17</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Project Status: </a:t>
            </a:r>
            <a:r>
              <a:rPr lang="en-US" sz="3600" b="0" i="0" u="none" strike="noStrike" cap="none" baseline="0">
                <a:solidFill>
                  <a:srgbClr val="1C4587"/>
                </a:solidFill>
                <a:latin typeface="Times New Roman"/>
                <a:ea typeface="Times New Roman"/>
                <a:cs typeface="Times New Roman"/>
                <a:sym typeface="Times New Roman"/>
              </a:rPr>
              <a:t>Schedule</a:t>
            </a:r>
          </a:p>
        </p:txBody>
      </p:sp>
      <p:sp>
        <p:nvSpPr>
          <p:cNvPr id="214" name="Shape 21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18</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15" name="Shape 215"/>
          <p:cNvSpPr/>
          <p:nvPr/>
        </p:nvSpPr>
        <p:spPr>
          <a:xfrm>
            <a:off x="795337" y="3989387"/>
            <a:ext cx="34924" cy="1682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16" name="Shape 216"/>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17" name="Shape 217"/>
          <p:cNvSpPr txBox="1"/>
          <p:nvPr/>
        </p:nvSpPr>
        <p:spPr>
          <a:xfrm>
            <a:off x="457200" y="1524000"/>
            <a:ext cx="7351713" cy="4778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18" name="Shape 218"/>
          <p:cNvSpPr/>
          <p:nvPr/>
        </p:nvSpPr>
        <p:spPr>
          <a:xfrm>
            <a:off x="8040688" y="2606675"/>
            <a:ext cx="447674" cy="257175"/>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19" name="Shape 219"/>
          <p:cNvPicPr preferRelativeResize="0"/>
          <p:nvPr/>
        </p:nvPicPr>
        <p:blipFill>
          <a:blip r:embed="rId3">
            <a:alphaModFix/>
          </a:blip>
          <a:stretch>
            <a:fillRect/>
          </a:stretch>
        </p:blipFill>
        <p:spPr>
          <a:xfrm>
            <a:off x="87199" y="1640550"/>
            <a:ext cx="8969599" cy="41267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Time </a:t>
            </a:r>
            <a:r>
              <a:rPr lang="en-US" sz="3600" b="0" i="0" u="none" strike="noStrike" cap="none" baseline="0">
                <a:solidFill>
                  <a:srgbClr val="1C4587"/>
                </a:solidFill>
                <a:latin typeface="Times New Roman"/>
                <a:ea typeface="Times New Roman"/>
                <a:cs typeface="Times New Roman"/>
                <a:sym typeface="Times New Roman"/>
              </a:rPr>
              <a:t>Schedule (Hours</a:t>
            </a:r>
            <a:r>
              <a:rPr lang="en-US" sz="3600">
                <a:solidFill>
                  <a:srgbClr val="1C4587"/>
                </a:solidFill>
                <a:latin typeface="Times New Roman"/>
                <a:ea typeface="Times New Roman"/>
                <a:cs typeface="Times New Roman"/>
                <a:sym typeface="Times New Roman"/>
              </a:rPr>
              <a:t> per Week)</a:t>
            </a:r>
          </a:p>
        </p:txBody>
      </p:sp>
      <p:sp>
        <p:nvSpPr>
          <p:cNvPr id="226" name="Shape 2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19</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27" name="Shape 227"/>
          <p:cNvSpPr/>
          <p:nvPr/>
        </p:nvSpPr>
        <p:spPr>
          <a:xfrm>
            <a:off x="795337" y="3989387"/>
            <a:ext cx="34799" cy="16829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28" name="Shape 228"/>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29" name="Shape 229"/>
          <p:cNvSpPr txBox="1"/>
          <p:nvPr/>
        </p:nvSpPr>
        <p:spPr>
          <a:xfrm>
            <a:off x="457200" y="1524000"/>
            <a:ext cx="7351799" cy="1641300"/>
          </a:xfrm>
          <a:prstGeom prst="rect">
            <a:avLst/>
          </a:prstGeom>
          <a:noFill/>
          <a:ln>
            <a:noFill/>
          </a:ln>
        </p:spPr>
        <p:txBody>
          <a:bodyPr lIns="91425" tIns="45700" rIns="91425" bIns="45700" anchor="t" anchorCtr="0">
            <a:noAutofit/>
          </a:bodyPr>
          <a:lstStyle/>
          <a:p>
            <a:pPr lvl="0" rtl="0">
              <a:spcBef>
                <a:spcPts val="0"/>
              </a:spcBef>
              <a:buClr>
                <a:schemeClr val="dk1"/>
              </a:buClr>
              <a:buFont typeface="Arial"/>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30" name="Shape 230"/>
          <p:cNvSpPr/>
          <p:nvPr/>
        </p:nvSpPr>
        <p:spPr>
          <a:xfrm>
            <a:off x="8040688" y="2606675"/>
            <a:ext cx="447600" cy="257099"/>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31" name="Shape 231"/>
          <p:cNvPicPr preferRelativeResize="0"/>
          <p:nvPr/>
        </p:nvPicPr>
        <p:blipFill>
          <a:blip r:embed="rId3">
            <a:alphaModFix/>
          </a:blip>
          <a:stretch>
            <a:fillRect/>
          </a:stretch>
        </p:blipFill>
        <p:spPr>
          <a:xfrm>
            <a:off x="100912" y="2284237"/>
            <a:ext cx="8942173" cy="22895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52400"/>
            <a:ext cx="80010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Agenda</a:t>
            </a:r>
          </a:p>
        </p:txBody>
      </p:sp>
      <p:sp>
        <p:nvSpPr>
          <p:cNvPr id="78" name="Shape 78"/>
          <p:cNvSpPr txBox="1">
            <a:spLocks noGrp="1"/>
          </p:cNvSpPr>
          <p:nvPr>
            <p:ph type="body" idx="1"/>
          </p:nvPr>
        </p:nvSpPr>
        <p:spPr>
          <a:xfrm>
            <a:off x="457200" y="1676400"/>
            <a:ext cx="8153399" cy="4423775"/>
          </a:xfrm>
          <a:prstGeom prst="rect">
            <a:avLst/>
          </a:prstGeom>
          <a:noFill/>
          <a:ln>
            <a:noFill/>
          </a:ln>
        </p:spPr>
        <p:txBody>
          <a:bodyPr lIns="91425" tIns="45700" rIns="91425" bIns="45700" anchor="t" anchorCtr="0">
            <a:noAutofit/>
          </a:bodyPr>
          <a:lstStyle/>
          <a:p>
            <a:pPr marL="685800" indent="-457200">
              <a:spcBef>
                <a:spcPts val="0"/>
              </a:spcBef>
            </a:pPr>
            <a:r>
              <a:rPr lang="en-US" sz="2800" b="0" i="0" u="none" strike="noStrike" cap="none" baseline="0" dirty="0">
                <a:solidFill>
                  <a:schemeClr val="dk1"/>
                </a:solidFill>
                <a:latin typeface="Times New Roman"/>
                <a:ea typeface="Times New Roman"/>
                <a:cs typeface="Times New Roman"/>
                <a:sym typeface="Times New Roman"/>
              </a:rPr>
              <a:t>Project </a:t>
            </a:r>
            <a:r>
              <a:rPr lang="en-US" sz="2800" b="0" i="0" u="none" strike="noStrike" cap="none" baseline="0" dirty="0" smtClean="0">
                <a:solidFill>
                  <a:schemeClr val="dk1"/>
                </a:solidFill>
                <a:latin typeface="Times New Roman"/>
                <a:ea typeface="Times New Roman"/>
                <a:cs typeface="Times New Roman"/>
                <a:sym typeface="Times New Roman"/>
              </a:rPr>
              <a:t>Goals</a:t>
            </a:r>
          </a:p>
          <a:p>
            <a:pPr marL="685800" indent="-457200">
              <a:spcBef>
                <a:spcPts val="0"/>
              </a:spcBef>
            </a:pPr>
            <a:r>
              <a:rPr lang="en-US" sz="2800" dirty="0" smtClean="0">
                <a:solidFill>
                  <a:schemeClr val="dk1"/>
                </a:solidFill>
                <a:latin typeface="Times New Roman"/>
                <a:ea typeface="Times New Roman"/>
                <a:cs typeface="Times New Roman"/>
                <a:sym typeface="Times New Roman"/>
              </a:rPr>
              <a:t>Detail Specifications</a:t>
            </a:r>
            <a:endParaRPr lang="en-US" sz="2800" dirty="0">
              <a:solidFill>
                <a:schemeClr val="dk1"/>
              </a:solidFill>
              <a:latin typeface="Times New Roman"/>
              <a:ea typeface="Times New Roman"/>
              <a:cs typeface="Times New Roman"/>
              <a:sym typeface="Times New Roman"/>
            </a:endParaRPr>
          </a:p>
          <a:p>
            <a:pPr marL="685800" indent="-457200">
              <a:spcBef>
                <a:spcPts val="0"/>
              </a:spcBef>
            </a:pPr>
            <a:r>
              <a:rPr lang="en-US" sz="2800" dirty="0" smtClean="0">
                <a:solidFill>
                  <a:schemeClr val="dk1"/>
                </a:solidFill>
                <a:latin typeface="Times New Roman"/>
                <a:ea typeface="Times New Roman"/>
                <a:cs typeface="Times New Roman"/>
                <a:sym typeface="Times New Roman"/>
              </a:rPr>
              <a:t>Open Action Items</a:t>
            </a:r>
          </a:p>
          <a:p>
            <a:pPr marL="685800" indent="-457200">
              <a:spcBef>
                <a:spcPts val="0"/>
              </a:spcBef>
            </a:pPr>
            <a:r>
              <a:rPr lang="en-US" sz="2800" dirty="0" smtClean="0">
                <a:solidFill>
                  <a:schemeClr val="dk1"/>
                </a:solidFill>
                <a:latin typeface="Times New Roman"/>
                <a:ea typeface="Times New Roman"/>
                <a:cs typeface="Times New Roman"/>
                <a:sym typeface="Times New Roman"/>
              </a:rPr>
              <a:t>Project Status:</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Schedule</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Work Plan/Tasks</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Task Details</a:t>
            </a:r>
          </a:p>
          <a:p>
            <a:pPr marL="685800" indent="-457200">
              <a:spcBef>
                <a:spcPts val="0"/>
              </a:spcBef>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Budget</a:t>
            </a:r>
          </a:p>
          <a:p>
            <a:pPr marL="685800" indent="-457200">
              <a:spcBef>
                <a:spcPts val="0"/>
              </a:spcBef>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Summary</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2</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Time </a:t>
            </a:r>
            <a:r>
              <a:rPr lang="en-US" sz="3600" b="0" i="0" u="none" strike="noStrike" cap="none" baseline="0">
                <a:solidFill>
                  <a:srgbClr val="1C4587"/>
                </a:solidFill>
                <a:latin typeface="Times New Roman"/>
                <a:ea typeface="Times New Roman"/>
                <a:cs typeface="Times New Roman"/>
                <a:sym typeface="Times New Roman"/>
              </a:rPr>
              <a:t>Schedule (Hours</a:t>
            </a:r>
            <a:r>
              <a:rPr lang="en-US" sz="3600">
                <a:solidFill>
                  <a:srgbClr val="1C4587"/>
                </a:solidFill>
                <a:latin typeface="Times New Roman"/>
                <a:ea typeface="Times New Roman"/>
                <a:cs typeface="Times New Roman"/>
                <a:sym typeface="Times New Roman"/>
              </a:rPr>
              <a:t> per Week)</a:t>
            </a:r>
          </a:p>
        </p:txBody>
      </p:sp>
      <p:sp>
        <p:nvSpPr>
          <p:cNvPr id="238" name="Shape 2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20</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39" name="Shape 239"/>
          <p:cNvSpPr/>
          <p:nvPr/>
        </p:nvSpPr>
        <p:spPr>
          <a:xfrm>
            <a:off x="795337" y="3989387"/>
            <a:ext cx="34799" cy="16829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40" name="Shape 240"/>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41" name="Shape 241"/>
          <p:cNvSpPr txBox="1"/>
          <p:nvPr/>
        </p:nvSpPr>
        <p:spPr>
          <a:xfrm>
            <a:off x="457200" y="1524000"/>
            <a:ext cx="7351799" cy="1641300"/>
          </a:xfrm>
          <a:prstGeom prst="rect">
            <a:avLst/>
          </a:prstGeom>
          <a:noFill/>
          <a:ln>
            <a:noFill/>
          </a:ln>
        </p:spPr>
        <p:txBody>
          <a:bodyPr lIns="91425" tIns="45700" rIns="91425" bIns="45700" anchor="t" anchorCtr="0">
            <a:noAutofit/>
          </a:bodyPr>
          <a:lstStyle/>
          <a:p>
            <a:pPr lvl="0" rtl="0">
              <a:spcBef>
                <a:spcPts val="0"/>
              </a:spcBef>
              <a:buClr>
                <a:schemeClr val="dk1"/>
              </a:buClr>
              <a:buFont typeface="Arial"/>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42" name="Shape 242"/>
          <p:cNvSpPr/>
          <p:nvPr/>
        </p:nvSpPr>
        <p:spPr>
          <a:xfrm>
            <a:off x="8040688" y="2606675"/>
            <a:ext cx="447600" cy="257099"/>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43" name="Shape 243"/>
          <p:cNvPicPr preferRelativeResize="0"/>
          <p:nvPr/>
        </p:nvPicPr>
        <p:blipFill>
          <a:blip r:embed="rId3">
            <a:alphaModFix/>
          </a:blip>
          <a:stretch>
            <a:fillRect/>
          </a:stretch>
        </p:blipFill>
        <p:spPr>
          <a:xfrm>
            <a:off x="576912" y="1476868"/>
            <a:ext cx="7990173" cy="459111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04800" y="152400"/>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Work Plan:</a:t>
            </a:r>
          </a:p>
        </p:txBody>
      </p:sp>
      <p:sp>
        <p:nvSpPr>
          <p:cNvPr id="250" name="Shape 250"/>
          <p:cNvSpPr txBox="1">
            <a:spLocks noGrp="1"/>
          </p:cNvSpPr>
          <p:nvPr>
            <p:ph type="body" idx="1"/>
          </p:nvPr>
        </p:nvSpPr>
        <p:spPr>
          <a:xfrm>
            <a:off x="525675" y="1589355"/>
            <a:ext cx="8458200" cy="4613699"/>
          </a:xfrm>
          <a:prstGeom prst="rect">
            <a:avLst/>
          </a:prstGeom>
          <a:noFill/>
          <a:ln>
            <a:noFill/>
          </a:ln>
        </p:spPr>
        <p:txBody>
          <a:bodyPr lIns="91425" tIns="45700" rIns="91425" bIns="45700" anchor="t" anchorCtr="0">
            <a:noAutofit/>
          </a:bodyPr>
          <a:lstStyle/>
          <a:p>
            <a:pPr marL="342900" marR="0" lvl="0" indent="-342900" algn="l" rtl="0">
              <a:spcBef>
                <a:spcPts val="480"/>
              </a:spcBef>
              <a:spcAft>
                <a:spcPts val="0"/>
              </a:spcAft>
              <a:buClr>
                <a:schemeClr val="dk1"/>
              </a:buClr>
              <a:buFont typeface="Times New Roman"/>
              <a:buNone/>
            </a:pPr>
            <a:endParaRPr/>
          </a:p>
          <a:p>
            <a:pPr marL="342900" marR="0" lvl="0" indent="-342900" algn="l" rtl="0">
              <a:spcBef>
                <a:spcPts val="560"/>
              </a:spcBef>
              <a:spcAft>
                <a:spcPts val="0"/>
              </a:spcAft>
              <a:buClr>
                <a:schemeClr val="dk1"/>
              </a:buClr>
              <a:buFont typeface="Times New Roman"/>
              <a:buNone/>
            </a:pPr>
            <a:endParaRPr sz="2800" b="0" i="0" u="none" strike="noStrike" cap="none" baseline="0">
              <a:solidFill>
                <a:schemeClr val="dk1"/>
              </a:solidFill>
              <a:latin typeface="Times New Roman"/>
              <a:ea typeface="Times New Roman"/>
              <a:cs typeface="Times New Roman"/>
              <a:sym typeface="Times New Roman"/>
            </a:endParaRPr>
          </a:p>
        </p:txBody>
      </p:sp>
      <p:sp>
        <p:nvSpPr>
          <p:cNvPr id="251" name="Shape 25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21</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252" name="Shape 252"/>
          <p:cNvPicPr preferRelativeResize="0"/>
          <p:nvPr/>
        </p:nvPicPr>
        <p:blipFill>
          <a:blip r:embed="rId3">
            <a:alphaModFix/>
          </a:blip>
          <a:stretch>
            <a:fillRect/>
          </a:stretch>
        </p:blipFill>
        <p:spPr>
          <a:xfrm>
            <a:off x="1676475" y="1363225"/>
            <a:ext cx="5791050" cy="47010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04800" y="152400"/>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Work Plan:</a:t>
            </a:r>
          </a:p>
        </p:txBody>
      </p:sp>
      <p:sp>
        <p:nvSpPr>
          <p:cNvPr id="259" name="Shape 259"/>
          <p:cNvSpPr txBox="1">
            <a:spLocks noGrp="1"/>
          </p:cNvSpPr>
          <p:nvPr>
            <p:ph type="body" idx="1"/>
          </p:nvPr>
        </p:nvSpPr>
        <p:spPr>
          <a:xfrm>
            <a:off x="533400" y="1558505"/>
            <a:ext cx="8458200" cy="461369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1: </a:t>
            </a:r>
            <a:r>
              <a:rPr lang="en-US" sz="2400" i="0" u="none" strike="noStrike" cap="none" baseline="0" dirty="0">
                <a:solidFill>
                  <a:schemeClr val="dk1"/>
                </a:solidFill>
                <a:latin typeface="Times New Roman"/>
                <a:ea typeface="Times New Roman"/>
                <a:cs typeface="Times New Roman"/>
                <a:sym typeface="Times New Roman"/>
              </a:rPr>
              <a:t>System Design</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2:</a:t>
            </a:r>
            <a:r>
              <a:rPr lang="en-US" sz="2400" b="0" i="0" u="none" strike="noStrike" cap="none" baseline="0" dirty="0">
                <a:solidFill>
                  <a:schemeClr val="dk1"/>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RTL </a:t>
            </a:r>
            <a:r>
              <a:rPr lang="en-US" sz="2400" dirty="0" smtClean="0">
                <a:solidFill>
                  <a:schemeClr val="dk1"/>
                </a:solidFill>
                <a:latin typeface="Times New Roman"/>
                <a:ea typeface="Times New Roman"/>
                <a:cs typeface="Times New Roman"/>
                <a:sym typeface="Times New Roman"/>
              </a:rPr>
              <a:t>Design</a:t>
            </a:r>
          </a:p>
          <a:p>
            <a:pPr marL="342900" marR="0" lvl="0" indent="-342900" algn="l" rtl="0">
              <a:spcBef>
                <a:spcPts val="480"/>
              </a:spcBef>
              <a:spcAft>
                <a:spcPts val="0"/>
              </a:spcAft>
              <a:buClr>
                <a:schemeClr val="dk1"/>
              </a:buClr>
              <a:buSzPct val="25000"/>
              <a:buFont typeface="Times New Roman"/>
              <a:buNone/>
            </a:pPr>
            <a:r>
              <a:rPr lang="en-US" sz="2400" b="1" dirty="0" smtClean="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3: </a:t>
            </a:r>
            <a:r>
              <a:rPr lang="en-US" sz="2400" dirty="0">
                <a:solidFill>
                  <a:schemeClr val="dk1"/>
                </a:solidFill>
                <a:latin typeface="Times New Roman"/>
                <a:ea typeface="Times New Roman"/>
                <a:cs typeface="Times New Roman"/>
                <a:sym typeface="Times New Roman"/>
              </a:rPr>
              <a:t>Install EDA Tools</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4</a:t>
            </a:r>
            <a:r>
              <a:rPr lang="en-US" sz="2400" b="1" i="0" u="none" strike="noStrike" cap="none" baseline="0" dirty="0">
                <a:solidFill>
                  <a:schemeClr val="dk1"/>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Logic Synthesis</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5: </a:t>
            </a:r>
            <a:r>
              <a:rPr lang="en-US" sz="2400" dirty="0">
                <a:solidFill>
                  <a:schemeClr val="dk1"/>
                </a:solidFill>
                <a:latin typeface="Times New Roman"/>
                <a:ea typeface="Times New Roman"/>
                <a:cs typeface="Times New Roman"/>
                <a:sym typeface="Times New Roman"/>
              </a:rPr>
              <a:t>DFT (Design for Testing) </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6: </a:t>
            </a:r>
            <a:r>
              <a:rPr lang="en-US" sz="2400" dirty="0">
                <a:solidFill>
                  <a:schemeClr val="dk1"/>
                </a:solidFill>
                <a:latin typeface="Times New Roman"/>
                <a:ea typeface="Times New Roman"/>
                <a:cs typeface="Times New Roman"/>
                <a:sym typeface="Times New Roman"/>
              </a:rPr>
              <a:t>Gate Level Simulation</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7: </a:t>
            </a:r>
            <a:r>
              <a:rPr lang="en-US" sz="2400" dirty="0">
                <a:solidFill>
                  <a:schemeClr val="dk1"/>
                </a:solidFill>
                <a:latin typeface="Times New Roman"/>
                <a:ea typeface="Times New Roman"/>
                <a:cs typeface="Times New Roman"/>
                <a:sym typeface="Times New Roman"/>
              </a:rPr>
              <a:t>Place and Route Gates</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8: </a:t>
            </a:r>
            <a:r>
              <a:rPr lang="en-US" sz="2400" dirty="0">
                <a:solidFill>
                  <a:schemeClr val="dk1"/>
                </a:solidFill>
                <a:latin typeface="Times New Roman"/>
                <a:ea typeface="Times New Roman"/>
                <a:cs typeface="Times New Roman"/>
                <a:sym typeface="Times New Roman"/>
              </a:rPr>
              <a:t>Verification</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9: </a:t>
            </a:r>
            <a:r>
              <a:rPr lang="en-US" sz="2400" dirty="0">
                <a:solidFill>
                  <a:schemeClr val="dk1"/>
                </a:solidFill>
                <a:latin typeface="Times New Roman"/>
                <a:ea typeface="Times New Roman"/>
                <a:cs typeface="Times New Roman"/>
                <a:sym typeface="Times New Roman"/>
              </a:rPr>
              <a:t>Board Design</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10</a:t>
            </a:r>
            <a:r>
              <a:rPr lang="en-US" sz="2400" b="1" i="0" u="none" strike="noStrike" cap="none" baseline="0" dirty="0">
                <a:solidFill>
                  <a:schemeClr val="dk1"/>
                </a:solidFill>
                <a:latin typeface="Times New Roman"/>
                <a:ea typeface="Times New Roman"/>
                <a:cs typeface="Times New Roman"/>
                <a:sym typeface="Times New Roman"/>
              </a:rPr>
              <a:t>:</a:t>
            </a:r>
            <a:r>
              <a:rPr lang="en-US" sz="2400" b="0" i="0" u="none" strike="noStrike" cap="none" baseline="0" dirty="0">
                <a:solidFill>
                  <a:schemeClr val="dk1"/>
                </a:solidFill>
                <a:latin typeface="Times New Roman"/>
                <a:ea typeface="Times New Roman"/>
                <a:cs typeface="Times New Roman"/>
                <a:sym typeface="Times New Roman"/>
              </a:rPr>
              <a:t> Documentation</a:t>
            </a:r>
          </a:p>
          <a:p>
            <a:pPr marL="342900" marR="0" lvl="0" indent="-342900" algn="l" rtl="0">
              <a:spcBef>
                <a:spcPts val="560"/>
              </a:spcBef>
              <a:spcAft>
                <a:spcPts val="0"/>
              </a:spcAft>
              <a:buClr>
                <a:schemeClr val="dk1"/>
              </a:buClr>
              <a:buFont typeface="Times New Roman"/>
              <a:buNone/>
            </a:pPr>
            <a:endParaRPr sz="2800" b="0" i="0" u="none" strike="noStrike" cap="none" baseline="0" dirty="0">
              <a:solidFill>
                <a:schemeClr val="dk1"/>
              </a:solidFill>
              <a:latin typeface="Times New Roman"/>
              <a:ea typeface="Times New Roman"/>
              <a:cs typeface="Times New Roman"/>
              <a:sym typeface="Times New Roman"/>
            </a:endParaRPr>
          </a:p>
        </p:txBody>
      </p:sp>
      <p:sp>
        <p:nvSpPr>
          <p:cNvPr id="260" name="Shape 26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22</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1: System Design</a:t>
            </a:r>
          </a:p>
        </p:txBody>
      </p:sp>
      <p:sp>
        <p:nvSpPr>
          <p:cNvPr id="267" name="Shape 2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23</a:t>
            </a:fld>
            <a:endParaRPr lang="en-US" dirty="0">
              <a:latin typeface="Times New Roman" panose="02020603050405020304" pitchFamily="18" charset="0"/>
              <a:cs typeface="Times New Roman" panose="02020603050405020304" pitchFamily="18" charset="0"/>
            </a:endParaRPr>
          </a:p>
        </p:txBody>
      </p:sp>
      <p:sp>
        <p:nvSpPr>
          <p:cNvPr id="268" name="Shape 268"/>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buSzPct val="85714"/>
            </a:pPr>
            <a:r>
              <a:rPr lang="en-US" sz="2800" dirty="0">
                <a:solidFill>
                  <a:schemeClr val="dk1"/>
                </a:solidFill>
                <a:latin typeface="Times New Roman"/>
                <a:ea typeface="Times New Roman"/>
                <a:cs typeface="Times New Roman"/>
                <a:sym typeface="Times New Roman"/>
              </a:rPr>
              <a:t>Create block documents for </a:t>
            </a:r>
            <a:r>
              <a:rPr lang="en-US" sz="2800" dirty="0" err="1">
                <a:solidFill>
                  <a:schemeClr val="dk1"/>
                </a:solidFill>
                <a:latin typeface="Times New Roman"/>
                <a:ea typeface="Times New Roman"/>
                <a:cs typeface="Times New Roman"/>
                <a:sym typeface="Times New Roman"/>
              </a:rPr>
              <a:t>verilog</a:t>
            </a:r>
            <a:r>
              <a:rPr lang="en-US" sz="2800" dirty="0">
                <a:solidFill>
                  <a:schemeClr val="dk1"/>
                </a:solidFill>
                <a:latin typeface="Times New Roman"/>
                <a:ea typeface="Times New Roman"/>
                <a:cs typeface="Times New Roman"/>
                <a:sym typeface="Times New Roman"/>
              </a:rPr>
              <a:t> modules</a:t>
            </a:r>
          </a:p>
          <a:p>
            <a:pPr marL="685800" indent="-457200">
              <a:spcBef>
                <a:spcPts val="0"/>
              </a:spcBef>
              <a:buSzPct val="85714"/>
            </a:pPr>
            <a:r>
              <a:rPr lang="en-US" sz="2800" dirty="0">
                <a:solidFill>
                  <a:schemeClr val="dk1"/>
                </a:solidFill>
                <a:latin typeface="Times New Roman"/>
                <a:ea typeface="Times New Roman"/>
                <a:cs typeface="Times New Roman"/>
                <a:sym typeface="Times New Roman"/>
              </a:rPr>
              <a:t>Add information to CORE 9 University</a:t>
            </a:r>
          </a:p>
          <a:p>
            <a:pPr marL="457200" lvl="0" indent="0" rtl="0">
              <a:lnSpc>
                <a:spcPct val="150000"/>
              </a:lnSpc>
              <a:spcBef>
                <a:spcPts val="0"/>
              </a:spcBef>
              <a:buClr>
                <a:schemeClr val="dk1"/>
              </a:buClr>
              <a:buFont typeface="Calibri"/>
              <a:buNone/>
            </a:pPr>
            <a:endParaRPr sz="2800" dirty="0">
              <a:solidFill>
                <a:schemeClr val="dk1"/>
              </a:solidFill>
              <a:latin typeface="Times New Roman"/>
              <a:ea typeface="Times New Roman"/>
              <a:cs typeface="Times New Roman"/>
              <a:sym typeface="Times New Roman"/>
            </a:endParaRPr>
          </a:p>
        </p:txBody>
      </p:sp>
      <p:pic>
        <p:nvPicPr>
          <p:cNvPr id="269" name="Shape 269"/>
          <p:cNvPicPr preferRelativeResize="0"/>
          <p:nvPr/>
        </p:nvPicPr>
        <p:blipFill>
          <a:blip r:embed="rId3">
            <a:alphaModFix/>
          </a:blip>
          <a:stretch>
            <a:fillRect/>
          </a:stretch>
        </p:blipFill>
        <p:spPr>
          <a:xfrm>
            <a:off x="126337" y="2899625"/>
            <a:ext cx="8891324" cy="2406124"/>
          </a:xfrm>
          <a:prstGeom prst="rect">
            <a:avLst/>
          </a:prstGeom>
          <a:noFill/>
          <a:ln>
            <a:noFill/>
          </a:ln>
        </p:spPr>
      </p:pic>
      <p:sp>
        <p:nvSpPr>
          <p:cNvPr id="270" name="Shape 270"/>
          <p:cNvSpPr txBox="1"/>
          <p:nvPr/>
        </p:nvSpPr>
        <p:spPr>
          <a:xfrm>
            <a:off x="2627850" y="5406150"/>
            <a:ext cx="3888300" cy="334500"/>
          </a:xfrm>
          <a:prstGeom prst="rect">
            <a:avLst/>
          </a:prstGeom>
          <a:noFill/>
          <a:ln>
            <a:noFill/>
          </a:ln>
        </p:spPr>
        <p:txBody>
          <a:bodyPr lIns="91425" tIns="91425" rIns="91425" bIns="91425" anchor="ctr" anchorCtr="0">
            <a:noAutofit/>
          </a:bodyPr>
          <a:lstStyle/>
          <a:p>
            <a:pPr algn="ctr">
              <a:spcBef>
                <a:spcPts val="0"/>
              </a:spcBef>
              <a:buNone/>
            </a:pPr>
            <a:r>
              <a:rPr lang="en-US" sz="1800">
                <a:latin typeface="Times New Roman"/>
                <a:ea typeface="Times New Roman"/>
                <a:cs typeface="Times New Roman"/>
                <a:sym typeface="Times New Roman"/>
              </a:rPr>
              <a:t>CORE 9 Example</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0" i="0" u="none" strike="noStrike" cap="none" baseline="0">
                <a:solidFill>
                  <a:srgbClr val="1C4587"/>
                </a:solidFill>
                <a:latin typeface="Times New Roman"/>
                <a:ea typeface="Times New Roman"/>
                <a:cs typeface="Times New Roman"/>
                <a:sym typeface="Times New Roman"/>
              </a:rPr>
              <a:t>Task 1: System Design (Block Document </a:t>
            </a:r>
            <a:r>
              <a:rPr lang="en-US" sz="2800">
                <a:solidFill>
                  <a:srgbClr val="1C4587"/>
                </a:solidFill>
                <a:latin typeface="Times New Roman"/>
                <a:ea typeface="Times New Roman"/>
                <a:cs typeface="Times New Roman"/>
                <a:sym typeface="Times New Roman"/>
              </a:rPr>
              <a:t>Layout</a:t>
            </a:r>
            <a:r>
              <a:rPr lang="en-US" sz="2800" b="0" i="0" u="none" strike="noStrike" cap="none" baseline="0">
                <a:solidFill>
                  <a:srgbClr val="1C4587"/>
                </a:solidFill>
                <a:latin typeface="Times New Roman"/>
                <a:ea typeface="Times New Roman"/>
                <a:cs typeface="Times New Roman"/>
                <a:sym typeface="Times New Roman"/>
              </a:rPr>
              <a:t>)</a:t>
            </a:r>
          </a:p>
        </p:txBody>
      </p:sp>
      <p:sp>
        <p:nvSpPr>
          <p:cNvPr id="277" name="Shape 27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24</a:t>
            </a:fld>
            <a:endParaRPr lang="en-US" dirty="0">
              <a:latin typeface="Times New Roman" panose="02020603050405020304" pitchFamily="18" charset="0"/>
              <a:cs typeface="Times New Roman" panose="02020603050405020304" pitchFamily="18" charset="0"/>
            </a:endParaRPr>
          </a:p>
        </p:txBody>
      </p:sp>
      <p:sp>
        <p:nvSpPr>
          <p:cNvPr id="278" name="Shape 278"/>
          <p:cNvSpPr txBox="1">
            <a:spLocks noGrp="1"/>
          </p:cNvSpPr>
          <p:nvPr>
            <p:ph type="body" idx="1"/>
          </p:nvPr>
        </p:nvSpPr>
        <p:spPr>
          <a:xfrm>
            <a:off x="533400" y="1371600"/>
            <a:ext cx="8077199" cy="4542000"/>
          </a:xfrm>
          <a:prstGeom prst="rect">
            <a:avLst/>
          </a:prstGeom>
        </p:spPr>
        <p:txBody>
          <a:bodyPr lIns="91425" tIns="91425" rIns="91425" bIns="91425" anchor="t" anchorCtr="0">
            <a:noAutofit/>
          </a:bodyPr>
          <a:lstStyle/>
          <a:p>
            <a:pPr marL="685800" indent="-457200">
              <a:spcBef>
                <a:spcPts val="0"/>
              </a:spcBef>
            </a:pPr>
            <a:r>
              <a:rPr lang="en-US" sz="2800" dirty="0">
                <a:solidFill>
                  <a:schemeClr val="dk1"/>
                </a:solidFill>
                <a:latin typeface="Times New Roman"/>
                <a:ea typeface="Times New Roman"/>
                <a:cs typeface="Times New Roman"/>
                <a:sym typeface="Times New Roman"/>
              </a:rPr>
              <a:t>Interfaces</a:t>
            </a:r>
          </a:p>
          <a:p>
            <a:pPr marL="685800" indent="-457200">
              <a:spcBef>
                <a:spcPts val="0"/>
              </a:spcBef>
            </a:pPr>
            <a:r>
              <a:rPr lang="en-US" sz="2800" dirty="0">
                <a:solidFill>
                  <a:schemeClr val="dk1"/>
                </a:solidFill>
                <a:latin typeface="Times New Roman"/>
                <a:ea typeface="Times New Roman"/>
                <a:cs typeface="Times New Roman"/>
                <a:sym typeface="Times New Roman"/>
              </a:rPr>
              <a:t>Functional Requirements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Data Plane Requirement</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Control Plane Requirements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Control and Status Interface Bit Descriptions</a:t>
            </a:r>
          </a:p>
          <a:p>
            <a:pPr marL="685800" indent="-457200">
              <a:spcBef>
                <a:spcPts val="0"/>
              </a:spcBef>
            </a:pPr>
            <a:r>
              <a:rPr lang="en-US" sz="2800" dirty="0">
                <a:solidFill>
                  <a:schemeClr val="dk1"/>
                </a:solidFill>
                <a:latin typeface="Times New Roman"/>
                <a:ea typeface="Times New Roman"/>
                <a:cs typeface="Times New Roman"/>
                <a:sym typeface="Times New Roman"/>
              </a:rPr>
              <a:t>Micro-Architecture</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Sub-blocks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Block Diagram</a:t>
            </a:r>
          </a:p>
          <a:p>
            <a:pPr marL="685800" indent="-457200">
              <a:spcBef>
                <a:spcPts val="0"/>
              </a:spcBef>
            </a:pPr>
            <a:r>
              <a:rPr lang="en-US" sz="2800" dirty="0">
                <a:solidFill>
                  <a:schemeClr val="dk1"/>
                </a:solidFill>
                <a:latin typeface="Times New Roman"/>
                <a:ea typeface="Times New Roman"/>
                <a:cs typeface="Times New Roman"/>
                <a:sym typeface="Times New Roman"/>
              </a:rPr>
              <a:t>Design</a:t>
            </a:r>
          </a:p>
          <a:p>
            <a:pPr marL="685800" indent="-457200">
              <a:spcBef>
                <a:spcPts val="0"/>
              </a:spcBef>
            </a:pPr>
            <a:r>
              <a:rPr lang="en-US" sz="2800" dirty="0">
                <a:solidFill>
                  <a:schemeClr val="dk1"/>
                </a:solidFill>
                <a:latin typeface="Times New Roman"/>
                <a:ea typeface="Times New Roman"/>
                <a:cs typeface="Times New Roman"/>
                <a:sym typeface="Times New Roman"/>
              </a:rPr>
              <a:t>Verification</a:t>
            </a:r>
          </a:p>
          <a:p>
            <a:pPr marL="457200" lvl="0" indent="0" rtl="0">
              <a:lnSpc>
                <a:spcPct val="150000"/>
              </a:lnSpc>
              <a:spcBef>
                <a:spcPts val="0"/>
              </a:spcBef>
              <a:buClr>
                <a:schemeClr val="dk1"/>
              </a:buClr>
              <a:buFont typeface="Calibri"/>
              <a:buNone/>
            </a:pPr>
            <a:endParaRPr sz="28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2</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RTL</a:t>
            </a:r>
            <a:r>
              <a:rPr lang="en-US" sz="3200" b="0" i="0" u="none" strike="noStrike" cap="none" baseline="0">
                <a:solidFill>
                  <a:srgbClr val="1C4587"/>
                </a:solidFill>
                <a:latin typeface="Times New Roman"/>
                <a:ea typeface="Times New Roman"/>
                <a:cs typeface="Times New Roman"/>
                <a:sym typeface="Times New Roman"/>
              </a:rPr>
              <a:t> Design</a:t>
            </a:r>
          </a:p>
        </p:txBody>
      </p:sp>
      <p:sp>
        <p:nvSpPr>
          <p:cNvPr id="285" name="Shape 28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25</a:t>
            </a:fld>
            <a:endParaRPr lang="en-US" dirty="0">
              <a:latin typeface="Times New Roman" panose="02020603050405020304" pitchFamily="18" charset="0"/>
              <a:cs typeface="Times New Roman" panose="02020603050405020304" pitchFamily="18" charset="0"/>
            </a:endParaRPr>
          </a:p>
        </p:txBody>
      </p:sp>
      <p:sp>
        <p:nvSpPr>
          <p:cNvPr id="286" name="Shape 286"/>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solidFill>
                  <a:schemeClr val="dk1"/>
                </a:solidFill>
                <a:latin typeface="Times New Roman"/>
                <a:ea typeface="Times New Roman"/>
                <a:cs typeface="Times New Roman"/>
                <a:sym typeface="Times New Roman"/>
              </a:rPr>
              <a:t>Zach: </a:t>
            </a:r>
            <a:r>
              <a:rPr lang="en-US" sz="2800" dirty="0" err="1">
                <a:solidFill>
                  <a:srgbClr val="FF0000"/>
                </a:solidFill>
                <a:latin typeface="Times New Roman"/>
                <a:ea typeface="Times New Roman"/>
                <a:cs typeface="Times New Roman"/>
                <a:sym typeface="Times New Roman"/>
              </a:rPr>
              <a:t>chip.v</a:t>
            </a:r>
            <a:endParaRPr lang="en-US" sz="2800" dirty="0">
              <a:solidFill>
                <a:srgbClr val="FF0000"/>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Zach/Kevin: </a:t>
            </a:r>
            <a:r>
              <a:rPr lang="en-US" sz="2800" dirty="0">
                <a:solidFill>
                  <a:srgbClr val="FF9900"/>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and </a:t>
            </a:r>
            <a:r>
              <a:rPr lang="en-US" sz="2800" dirty="0">
                <a:solidFill>
                  <a:srgbClr val="FF0000"/>
                </a:solidFill>
                <a:latin typeface="Times New Roman"/>
                <a:ea typeface="Times New Roman"/>
                <a:cs typeface="Times New Roman"/>
                <a:sym typeface="Times New Roman"/>
              </a:rPr>
              <a:t>i2so.v</a:t>
            </a:r>
          </a:p>
          <a:p>
            <a:pPr marL="1143000" lvl="1" indent="-457200">
              <a:spcBef>
                <a:spcPts val="0"/>
              </a:spcBef>
              <a:buClr>
                <a:schemeClr val="tx1"/>
              </a:buClr>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i2si_bist_gen.v</a:t>
            </a:r>
          </a:p>
          <a:p>
            <a:pPr marL="1143000" lvl="1" indent="-457200">
              <a:spcBef>
                <a:spcPts val="0"/>
              </a:spcBef>
              <a:buClr>
                <a:schemeClr val="tx1"/>
              </a:buClr>
              <a:buFont typeface="Courier New" panose="02070309020205020404" pitchFamily="49" charset="0"/>
              <a:buChar char="o"/>
            </a:pPr>
            <a:r>
              <a:rPr lang="en-US" sz="2800" dirty="0">
                <a:solidFill>
                  <a:schemeClr val="accent1"/>
                </a:solidFill>
                <a:latin typeface="Times New Roman"/>
                <a:ea typeface="Times New Roman"/>
                <a:cs typeface="Times New Roman"/>
                <a:sym typeface="Times New Roman"/>
              </a:rPr>
              <a:t>i2si_fifo.v</a:t>
            </a:r>
          </a:p>
          <a:p>
            <a:pPr marL="1143000" lvl="1" indent="-457200">
              <a:spcBef>
                <a:spcPts val="0"/>
              </a:spcBef>
              <a:buClr>
                <a:schemeClr val="tx1"/>
              </a:buClr>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i2si_deserializer.v</a:t>
            </a:r>
          </a:p>
          <a:p>
            <a:pPr marL="685800" indent="-457200">
              <a:spcBef>
                <a:spcPts val="0"/>
              </a:spcBef>
            </a:pPr>
            <a:r>
              <a:rPr lang="en-US" sz="2800" dirty="0">
                <a:solidFill>
                  <a:schemeClr val="dk1"/>
                </a:solidFill>
                <a:latin typeface="Times New Roman"/>
                <a:ea typeface="Times New Roman"/>
                <a:cs typeface="Times New Roman"/>
                <a:sym typeface="Times New Roman"/>
              </a:rPr>
              <a:t>Julie: </a:t>
            </a:r>
            <a:r>
              <a:rPr lang="en-US" sz="2800" dirty="0" err="1">
                <a:solidFill>
                  <a:srgbClr val="FF0000"/>
                </a:solidFill>
                <a:latin typeface="Times New Roman"/>
                <a:ea typeface="Times New Roman"/>
                <a:cs typeface="Times New Roman"/>
                <a:sym typeface="Times New Roman"/>
              </a:rPr>
              <a:t>register.v</a:t>
            </a:r>
            <a:endParaRPr lang="en-US" sz="2800" dirty="0">
              <a:solidFill>
                <a:srgbClr val="FF0000"/>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Whitley: </a:t>
            </a:r>
            <a:r>
              <a:rPr lang="en-US" sz="2800" dirty="0">
                <a:solidFill>
                  <a:srgbClr val="FF0000"/>
                </a:solidFill>
                <a:latin typeface="Times New Roman"/>
                <a:ea typeface="Times New Roman"/>
                <a:cs typeface="Times New Roman"/>
                <a:sym typeface="Times New Roman"/>
              </a:rPr>
              <a:t>i2c_slave.v</a:t>
            </a:r>
          </a:p>
          <a:p>
            <a:pPr marL="685800" indent="-457200">
              <a:spcBef>
                <a:spcPts val="0"/>
              </a:spcBef>
            </a:pPr>
            <a:r>
              <a:rPr lang="en-US" sz="2800" dirty="0" err="1">
                <a:solidFill>
                  <a:schemeClr val="dk1"/>
                </a:solidFill>
                <a:latin typeface="Times New Roman"/>
                <a:ea typeface="Times New Roman"/>
                <a:cs typeface="Times New Roman"/>
                <a:sym typeface="Times New Roman"/>
              </a:rPr>
              <a:t>Dhruvit</a:t>
            </a:r>
            <a:r>
              <a:rPr lang="en-US" sz="2800" dirty="0">
                <a:solidFill>
                  <a:schemeClr val="dk1"/>
                </a:solidFill>
                <a:latin typeface="Times New Roman"/>
                <a:ea typeface="Times New Roman"/>
                <a:cs typeface="Times New Roman"/>
                <a:sym typeface="Times New Roman"/>
              </a:rPr>
              <a:t>: </a:t>
            </a:r>
            <a:r>
              <a:rPr lang="en-US" sz="2800" dirty="0" err="1">
                <a:solidFill>
                  <a:srgbClr val="FF0000"/>
                </a:solidFill>
                <a:latin typeface="Times New Roman"/>
                <a:ea typeface="Times New Roman"/>
                <a:cs typeface="Times New Roman"/>
                <a:sym typeface="Times New Roman"/>
              </a:rPr>
              <a:t>filter.v</a:t>
            </a:r>
            <a:endParaRPr lang="en-US" sz="2800" dirty="0">
              <a:solidFill>
                <a:srgbClr val="FF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2</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RTL</a:t>
            </a:r>
            <a:r>
              <a:rPr lang="en-US" sz="3200" b="0" i="0" u="none" strike="noStrike" cap="none" baseline="0">
                <a:solidFill>
                  <a:srgbClr val="1C4587"/>
                </a:solidFill>
                <a:latin typeface="Times New Roman"/>
                <a:ea typeface="Times New Roman"/>
                <a:cs typeface="Times New Roman"/>
                <a:sym typeface="Times New Roman"/>
              </a:rPr>
              <a:t> Design (i2si</a:t>
            </a:r>
            <a:r>
              <a:rPr lang="en-US" sz="3200">
                <a:solidFill>
                  <a:srgbClr val="1C4587"/>
                </a:solidFill>
                <a:latin typeface="Times New Roman"/>
                <a:ea typeface="Times New Roman"/>
                <a:cs typeface="Times New Roman"/>
                <a:sym typeface="Times New Roman"/>
              </a:rPr>
              <a:t>_fifo.v)</a:t>
            </a:r>
          </a:p>
        </p:txBody>
      </p:sp>
      <p:sp>
        <p:nvSpPr>
          <p:cNvPr id="293" name="Shape 29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26</a:t>
            </a:fld>
            <a:endParaRPr lang="en-US" dirty="0">
              <a:latin typeface="Times New Roman" panose="02020603050405020304" pitchFamily="18" charset="0"/>
              <a:cs typeface="Times New Roman" panose="02020603050405020304" pitchFamily="18" charset="0"/>
            </a:endParaRPr>
          </a:p>
        </p:txBody>
      </p:sp>
      <p:sp>
        <p:nvSpPr>
          <p:cNvPr id="294" name="Shape 294"/>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0" lvl="0" indent="0" rtl="0">
              <a:spcBef>
                <a:spcPts val="0"/>
              </a:spcBef>
              <a:buNone/>
            </a:pPr>
            <a:endParaRPr sz="2800">
              <a:latin typeface="Times New Roman"/>
              <a:ea typeface="Times New Roman"/>
              <a:cs typeface="Times New Roman"/>
              <a:sym typeface="Times New Roman"/>
            </a:endParaRPr>
          </a:p>
        </p:txBody>
      </p:sp>
      <p:pic>
        <p:nvPicPr>
          <p:cNvPr id="295" name="Shape 295"/>
          <p:cNvPicPr preferRelativeResize="0"/>
          <p:nvPr/>
        </p:nvPicPr>
        <p:blipFill>
          <a:blip r:embed="rId3">
            <a:alphaModFix/>
          </a:blip>
          <a:stretch>
            <a:fillRect/>
          </a:stretch>
        </p:blipFill>
        <p:spPr>
          <a:xfrm>
            <a:off x="255650" y="1431637"/>
            <a:ext cx="8632699" cy="468052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3</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Install EDA Tools</a:t>
            </a:r>
          </a:p>
        </p:txBody>
      </p:sp>
      <p:sp>
        <p:nvSpPr>
          <p:cNvPr id="302" name="Shape 30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27</a:t>
            </a:fld>
            <a:endParaRPr lang="en-US" dirty="0">
              <a:latin typeface="Times New Roman" panose="02020603050405020304" pitchFamily="18" charset="0"/>
              <a:cs typeface="Times New Roman" panose="02020603050405020304" pitchFamily="18" charset="0"/>
            </a:endParaRPr>
          </a:p>
        </p:txBody>
      </p:sp>
      <p:sp>
        <p:nvSpPr>
          <p:cNvPr id="303" name="Shape 303"/>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EDA = Electronic Design Automation</a:t>
            </a:r>
          </a:p>
          <a:p>
            <a:pPr marL="685800" indent="-457200">
              <a:spcBef>
                <a:spcPts val="0"/>
              </a:spcBef>
            </a:pPr>
            <a:r>
              <a:rPr lang="en-US" sz="2800" dirty="0">
                <a:latin typeface="Times New Roman"/>
                <a:ea typeface="Times New Roman"/>
                <a:cs typeface="Times New Roman"/>
                <a:sym typeface="Times New Roman"/>
              </a:rPr>
              <a:t>Software tools that engineers use to design integrated </a:t>
            </a:r>
            <a:r>
              <a:rPr lang="en-US" sz="2800" dirty="0" smtClean="0">
                <a:latin typeface="Times New Roman"/>
                <a:ea typeface="Times New Roman"/>
                <a:cs typeface="Times New Roman"/>
                <a:sym typeface="Times New Roman"/>
              </a:rPr>
              <a:t>circuits</a:t>
            </a:r>
            <a:endParaRPr lang="en-US" sz="2800" dirty="0">
              <a:latin typeface="Times New Roman"/>
              <a:ea typeface="Times New Roman"/>
              <a:cs typeface="Times New Roman"/>
              <a:sym typeface="Times New Roman"/>
            </a:endParaRPr>
          </a:p>
          <a:p>
            <a:pPr marL="685800" indent="-457200">
              <a:spcBef>
                <a:spcPts val="0"/>
              </a:spcBef>
            </a:pPr>
            <a:r>
              <a:rPr lang="en-US" sz="2800" dirty="0">
                <a:latin typeface="Times New Roman"/>
                <a:ea typeface="Times New Roman"/>
                <a:cs typeface="Times New Roman"/>
                <a:sym typeface="Times New Roman"/>
              </a:rPr>
              <a:t>Our team and/or the IT department will be responsible for installing these </a:t>
            </a:r>
            <a:r>
              <a:rPr lang="en-US" sz="2800" dirty="0" smtClean="0">
                <a:latin typeface="Times New Roman"/>
                <a:ea typeface="Times New Roman"/>
                <a:cs typeface="Times New Roman"/>
                <a:sym typeface="Times New Roman"/>
              </a:rPr>
              <a:t>tools</a:t>
            </a:r>
            <a:endParaRPr lang="en-US" sz="2800" dirty="0">
              <a:latin typeface="Times New Roman"/>
              <a:ea typeface="Times New Roman"/>
              <a:cs typeface="Times New Roman"/>
              <a:sym typeface="Times New Roman"/>
            </a:endParaRPr>
          </a:p>
          <a:p>
            <a:pPr marL="685800" indent="-457200">
              <a:spcBef>
                <a:spcPts val="0"/>
              </a:spcBef>
            </a:pPr>
            <a:r>
              <a:rPr lang="en-US" sz="2800" dirty="0">
                <a:latin typeface="Times New Roman"/>
                <a:ea typeface="Times New Roman"/>
                <a:cs typeface="Times New Roman"/>
                <a:sym typeface="Times New Roman"/>
              </a:rPr>
              <a:t>Top Companies that provide EDA Tools: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Synopsis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Cadence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Mentor Graphics</a:t>
            </a:r>
          </a:p>
          <a:p>
            <a:pPr marL="0" lvl="0" indent="0" rtl="0">
              <a:spcBef>
                <a:spcPts val="0"/>
              </a:spcBef>
              <a:buNone/>
            </a:pPr>
            <a:endParaRPr sz="4000" dirty="0">
              <a:solidFill>
                <a:srgbClr val="FF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4: Logic Synthesis</a:t>
            </a:r>
          </a:p>
        </p:txBody>
      </p:sp>
      <p:sp>
        <p:nvSpPr>
          <p:cNvPr id="310" name="Shape 31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28</a:t>
            </a:fld>
            <a:endParaRPr lang="en-US" dirty="0">
              <a:latin typeface="Times New Roman" panose="02020603050405020304" pitchFamily="18" charset="0"/>
              <a:cs typeface="Times New Roman" panose="02020603050405020304" pitchFamily="18" charset="0"/>
            </a:endParaRPr>
          </a:p>
        </p:txBody>
      </p:sp>
      <p:sp>
        <p:nvSpPr>
          <p:cNvPr id="311" name="Shape 311"/>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RTL design is turned into a netlist of logic gates</a:t>
            </a:r>
          </a:p>
          <a:p>
            <a:pPr marL="685800" indent="-457200">
              <a:spcBef>
                <a:spcPts val="0"/>
              </a:spcBef>
            </a:pPr>
            <a:r>
              <a:rPr lang="en-US" sz="2800" dirty="0">
                <a:latin typeface="Times New Roman"/>
                <a:ea typeface="Times New Roman"/>
                <a:cs typeface="Times New Roman"/>
                <a:sym typeface="Times New Roman"/>
              </a:rPr>
              <a:t>Logic Synthesis is one capability of EDA tools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We will use Xilinx ISE until we get more advanced EDA tools</a:t>
            </a:r>
          </a:p>
          <a:p>
            <a:pPr marL="685800" indent="-457200">
              <a:spcBef>
                <a:spcPts val="0"/>
              </a:spcBef>
            </a:pPr>
            <a:r>
              <a:rPr lang="en-US" sz="2800" dirty="0">
                <a:latin typeface="Times New Roman"/>
                <a:ea typeface="Times New Roman"/>
                <a:cs typeface="Times New Roman"/>
                <a:sym typeface="Times New Roman"/>
              </a:rPr>
              <a:t>Static timing analysis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Used to find the timing of the integrated circuit</a:t>
            </a:r>
          </a:p>
          <a:p>
            <a:pPr marL="685800" indent="-457200">
              <a:spcBef>
                <a:spcPts val="0"/>
              </a:spcBef>
            </a:pPr>
            <a:r>
              <a:rPr lang="en-US" sz="2800" dirty="0">
                <a:latin typeface="Times New Roman"/>
                <a:ea typeface="Times New Roman"/>
                <a:cs typeface="Times New Roman"/>
                <a:sym typeface="Times New Roman"/>
              </a:rPr>
              <a:t>Clock frequency will be a minimum of 1200 times the audio sampling rate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maximum clock rate will be 100MHz</a:t>
            </a:r>
          </a:p>
          <a:p>
            <a:pPr marL="0" lvl="0" indent="0" rtl="0">
              <a:spcBef>
                <a:spcPts val="0"/>
              </a:spcBef>
              <a:buClr>
                <a:schemeClr val="dk1"/>
              </a:buClr>
              <a:buFont typeface="Arial"/>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5: DFT (Design for Testing)</a:t>
            </a:r>
          </a:p>
        </p:txBody>
      </p:sp>
      <p:sp>
        <p:nvSpPr>
          <p:cNvPr id="318" name="Shape 31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29</a:t>
            </a:fld>
            <a:endParaRPr lang="en-US" dirty="0">
              <a:latin typeface="Times New Roman" panose="02020603050405020304" pitchFamily="18" charset="0"/>
              <a:cs typeface="Times New Roman" panose="02020603050405020304" pitchFamily="18" charset="0"/>
            </a:endParaRPr>
          </a:p>
        </p:txBody>
      </p:sp>
      <p:sp>
        <p:nvSpPr>
          <p:cNvPr id="319" name="Shape 319"/>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Test Insertion (Scan Chain)</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Replace DFF with scan flops and add scan chain in gates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Modify RTL code</a:t>
            </a:r>
          </a:p>
          <a:p>
            <a:pPr marL="685800" indent="-457200">
              <a:spcBef>
                <a:spcPts val="0"/>
              </a:spcBef>
            </a:pPr>
            <a:r>
              <a:rPr lang="en-US" sz="2800" dirty="0">
                <a:latin typeface="Times New Roman"/>
                <a:ea typeface="Times New Roman"/>
                <a:cs typeface="Times New Roman"/>
                <a:sym typeface="Times New Roman"/>
              </a:rPr>
              <a:t>BIST (Built In Self Test)</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The BIST will be built into the i2si.v module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The BIST will exist in a submodule called </a:t>
            </a:r>
            <a:r>
              <a:rPr lang="en-US" sz="2800" dirty="0" smtClean="0">
                <a:latin typeface="Times New Roman"/>
                <a:ea typeface="Times New Roman"/>
                <a:cs typeface="Times New Roman"/>
                <a:sym typeface="Times New Roman"/>
              </a:rPr>
              <a:t>i2si_bist_gen.v</a:t>
            </a:r>
            <a:endParaRPr lang="en-US"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32150" y="104600"/>
            <a:ext cx="85595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Project Goals</a:t>
            </a:r>
          </a:p>
        </p:txBody>
      </p:sp>
      <p:sp>
        <p:nvSpPr>
          <p:cNvPr id="86" name="Shape 86"/>
          <p:cNvSpPr txBox="1"/>
          <p:nvPr/>
        </p:nvSpPr>
        <p:spPr>
          <a:xfrm>
            <a:off x="432150" y="1371675"/>
            <a:ext cx="8192100" cy="4491299"/>
          </a:xfrm>
          <a:prstGeom prst="rect">
            <a:avLst/>
          </a:prstGeom>
          <a:noFill/>
          <a:ln>
            <a:noFill/>
          </a:ln>
        </p:spPr>
        <p:txBody>
          <a:bodyPr lIns="91425" tIns="91425" rIns="91425" bIns="91425" anchor="t" anchorCtr="0">
            <a:noAutofit/>
          </a:bodyPr>
          <a:lstStyle/>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Produce a fully functional integrated circuit</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Capable of processing audio signals</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Implement design on a Field Programmable Gate Array (FPGA)</a:t>
            </a:r>
          </a:p>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Allow user to create filter coefficients and upload them to the chip</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Parametrize low pass, high pass, </a:t>
            </a:r>
            <a:r>
              <a:rPr lang="en-US" sz="2600" dirty="0" smtClean="0">
                <a:latin typeface="Times New Roman"/>
                <a:ea typeface="Times New Roman"/>
                <a:cs typeface="Times New Roman"/>
                <a:sym typeface="Times New Roman"/>
              </a:rPr>
              <a:t>band-pass</a:t>
            </a:r>
            <a:r>
              <a:rPr lang="en-US" sz="2600" dirty="0">
                <a:latin typeface="Times New Roman"/>
                <a:ea typeface="Times New Roman"/>
                <a:cs typeface="Times New Roman"/>
                <a:sym typeface="Times New Roman"/>
              </a:rPr>
              <a:t>, and comb filters</a:t>
            </a:r>
          </a:p>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Provide a BIST (Built In Self Test) function</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3</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6: Gate Level Simulation</a:t>
            </a:r>
          </a:p>
        </p:txBody>
      </p:sp>
      <p:sp>
        <p:nvSpPr>
          <p:cNvPr id="326" name="Shape 3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30</a:t>
            </a:fld>
            <a:endParaRPr lang="en-US" dirty="0">
              <a:latin typeface="Times New Roman" panose="02020603050405020304" pitchFamily="18" charset="0"/>
              <a:cs typeface="Times New Roman" panose="02020603050405020304" pitchFamily="18" charset="0"/>
            </a:endParaRPr>
          </a:p>
        </p:txBody>
      </p:sp>
      <p:sp>
        <p:nvSpPr>
          <p:cNvPr id="327" name="Shape 327"/>
          <p:cNvSpPr txBox="1">
            <a:spLocks noGrp="1"/>
          </p:cNvSpPr>
          <p:nvPr>
            <p:ph type="body" idx="1"/>
          </p:nvPr>
        </p:nvSpPr>
        <p:spPr>
          <a:xfrm>
            <a:off x="533400" y="1295400"/>
            <a:ext cx="8077199" cy="4876799"/>
          </a:xfrm>
          <a:prstGeom prst="rect">
            <a:avLst/>
          </a:prstGeom>
        </p:spPr>
        <p:txBody>
          <a:bodyPr lIns="91425" tIns="91425" rIns="91425" bIns="91425" anchor="t" anchorCtr="0">
            <a:noAutofit/>
          </a:bodyPr>
          <a:lstStyle/>
          <a:p>
            <a:pPr marL="514350" indent="-285750">
              <a:spcBef>
                <a:spcPts val="0"/>
              </a:spcBef>
            </a:pPr>
            <a:r>
              <a:rPr lang="en-US" sz="1750" dirty="0">
                <a:latin typeface="Times New Roman"/>
                <a:ea typeface="Times New Roman"/>
                <a:cs typeface="Times New Roman"/>
                <a:sym typeface="Times New Roman"/>
              </a:rPr>
              <a:t>Reveal startup and reset errors in the logic circuits</a:t>
            </a:r>
          </a:p>
          <a:p>
            <a:pPr marL="514350" indent="-285750">
              <a:spcBef>
                <a:spcPts val="0"/>
              </a:spcBef>
            </a:pPr>
            <a:r>
              <a:rPr lang="en-US" sz="1750" dirty="0">
                <a:latin typeface="Times New Roman"/>
                <a:ea typeface="Times New Roman"/>
                <a:cs typeface="Times New Roman"/>
                <a:sym typeface="Times New Roman"/>
              </a:rPr>
              <a:t>Test and reveal any glitches associated with combinational logic, it’s actual delays and the real frequency of the clock	</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Identify longer than acceptable signal delay path though logic for the frequency</a:t>
            </a:r>
          </a:p>
          <a:p>
            <a:pPr marL="514350" indent="-285750">
              <a:spcBef>
                <a:spcPts val="0"/>
              </a:spcBef>
            </a:pPr>
            <a:r>
              <a:rPr lang="en-US" sz="1750" dirty="0">
                <a:latin typeface="Times New Roman"/>
                <a:ea typeface="Times New Roman"/>
                <a:cs typeface="Times New Roman"/>
                <a:sym typeface="Times New Roman"/>
              </a:rPr>
              <a:t>Check for clock domain crossing </a:t>
            </a:r>
            <a:r>
              <a:rPr lang="en-US" sz="1750" dirty="0" smtClean="0">
                <a:latin typeface="Times New Roman"/>
                <a:ea typeface="Times New Roman"/>
                <a:cs typeface="Times New Roman"/>
                <a:sym typeface="Times New Roman"/>
              </a:rPr>
              <a:t>issues</a:t>
            </a:r>
            <a:endParaRPr lang="en-US" sz="1750" dirty="0">
              <a:latin typeface="Times New Roman"/>
              <a:ea typeface="Times New Roman"/>
              <a:cs typeface="Times New Roman"/>
              <a:sym typeface="Times New Roman"/>
            </a:endParaRP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The transversal of a signal in a synchronous digital circuit from one clock domain into another</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Signals may appear asynchronous in incoming clock boundary</a:t>
            </a:r>
          </a:p>
          <a:p>
            <a:pPr marL="514350" indent="-285750">
              <a:spcBef>
                <a:spcPts val="0"/>
              </a:spcBef>
            </a:pPr>
            <a:r>
              <a:rPr lang="en-US" sz="1750" dirty="0">
                <a:latin typeface="Times New Roman"/>
                <a:ea typeface="Times New Roman"/>
                <a:cs typeface="Times New Roman"/>
                <a:sym typeface="Times New Roman"/>
              </a:rPr>
              <a:t>Check for X </a:t>
            </a:r>
            <a:r>
              <a:rPr lang="en-US" sz="1750" dirty="0" smtClean="0">
                <a:latin typeface="Times New Roman"/>
                <a:ea typeface="Times New Roman"/>
                <a:cs typeface="Times New Roman"/>
                <a:sym typeface="Times New Roman"/>
              </a:rPr>
              <a:t>propagation</a:t>
            </a:r>
            <a:endParaRPr lang="en-US" sz="1750" dirty="0">
              <a:latin typeface="Times New Roman"/>
              <a:ea typeface="Times New Roman"/>
              <a:cs typeface="Times New Roman"/>
              <a:sym typeface="Times New Roman"/>
            </a:endParaRP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X describes any unknown log value</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2 Issues</a:t>
            </a:r>
          </a:p>
          <a:p>
            <a:pPr marL="1428750" lvl="2" indent="-285750">
              <a:spcBef>
                <a:spcPts val="0"/>
              </a:spcBef>
              <a:buFont typeface="Wingdings" panose="05000000000000000000" pitchFamily="2" charset="2"/>
              <a:buChar char="§"/>
            </a:pPr>
            <a:r>
              <a:rPr lang="en-US" sz="1750" dirty="0">
                <a:latin typeface="Times New Roman"/>
                <a:ea typeface="Times New Roman"/>
                <a:cs typeface="Times New Roman"/>
                <a:sym typeface="Times New Roman"/>
              </a:rPr>
              <a:t>X may be converted to a known state by overly optimistic simulation code</a:t>
            </a:r>
          </a:p>
          <a:p>
            <a:pPr marL="1428750" lvl="2" indent="-285750">
              <a:spcBef>
                <a:spcPts val="0"/>
              </a:spcBef>
              <a:buFont typeface="Wingdings" panose="05000000000000000000" pitchFamily="2" charset="2"/>
              <a:buChar char="§"/>
            </a:pPr>
            <a:r>
              <a:rPr lang="en-US" sz="1750" dirty="0">
                <a:latin typeface="Times New Roman"/>
                <a:ea typeface="Times New Roman"/>
                <a:cs typeface="Times New Roman"/>
                <a:sym typeface="Times New Roman"/>
              </a:rPr>
              <a:t>gate simulators can generate excess X values because they apply more pessimistic rules</a:t>
            </a:r>
          </a:p>
          <a:p>
            <a:pPr marL="514350" indent="-285750">
              <a:spcBef>
                <a:spcPts val="0"/>
              </a:spcBef>
            </a:pPr>
            <a:r>
              <a:rPr lang="en-US" sz="1750" dirty="0">
                <a:solidFill>
                  <a:schemeClr val="dk1"/>
                </a:solidFill>
                <a:latin typeface="Times New Roman"/>
                <a:ea typeface="Times New Roman"/>
                <a:cs typeface="Times New Roman"/>
                <a:sym typeface="Times New Roman"/>
              </a:rPr>
              <a:t>GLS is time and hardware intensive on larger designs, certain blocks need to be identified as being probable of having issues and then run though GLS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7: Place and Route Gates</a:t>
            </a:r>
          </a:p>
        </p:txBody>
      </p:sp>
      <p:sp>
        <p:nvSpPr>
          <p:cNvPr id="334" name="Shape 33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31</a:t>
            </a:fld>
            <a:endParaRPr lang="en-US" dirty="0">
              <a:latin typeface="Times New Roman" panose="02020603050405020304" pitchFamily="18" charset="0"/>
              <a:cs typeface="Times New Roman" panose="02020603050405020304" pitchFamily="18" charset="0"/>
            </a:endParaRPr>
          </a:p>
        </p:txBody>
      </p:sp>
      <p:sp>
        <p:nvSpPr>
          <p:cNvPr id="335" name="Shape 335"/>
          <p:cNvSpPr txBox="1">
            <a:spLocks noGrp="1"/>
          </p:cNvSpPr>
          <p:nvPr>
            <p:ph type="body" idx="1"/>
          </p:nvPr>
        </p:nvSpPr>
        <p:spPr>
          <a:xfrm>
            <a:off x="457200" y="2051050"/>
            <a:ext cx="8077199" cy="4114800"/>
          </a:xfrm>
          <a:prstGeom prst="rect">
            <a:avLst/>
          </a:prstGeom>
        </p:spPr>
        <p:txBody>
          <a:bodyPr lIns="91425" tIns="91425" rIns="91425" bIns="91425" anchor="t" anchorCtr="0">
            <a:noAutofit/>
          </a:bodyPr>
          <a:lstStyle/>
          <a:p>
            <a:pPr marL="571500" indent="-342900">
              <a:spcBef>
                <a:spcPts val="0"/>
              </a:spcBef>
              <a:buClr>
                <a:srgbClr val="000000"/>
              </a:buClr>
            </a:pPr>
            <a:r>
              <a:rPr lang="en-US" sz="2400" dirty="0">
                <a:latin typeface="Times New Roman"/>
                <a:ea typeface="Times New Roman"/>
                <a:cs typeface="Times New Roman"/>
                <a:sym typeface="Times New Roman"/>
              </a:rPr>
              <a:t>Place: place electronic components, circuitry, and logic elements in limited space</a:t>
            </a:r>
          </a:p>
          <a:p>
            <a:pPr marL="1028700" lvl="1" indent="-342900">
              <a:spcBef>
                <a:spcPts val="0"/>
              </a:spcBef>
              <a:buClr>
                <a:srgbClr val="000000"/>
              </a:buClr>
              <a:buFont typeface="Courier New" panose="02070309020205020404" pitchFamily="49" charset="0"/>
              <a:buChar char="o"/>
            </a:pPr>
            <a:r>
              <a:rPr lang="en-US" sz="2400" dirty="0">
                <a:latin typeface="Times New Roman"/>
                <a:ea typeface="Times New Roman"/>
                <a:cs typeface="Times New Roman"/>
                <a:sym typeface="Times New Roman"/>
              </a:rPr>
              <a:t>(i2s</a:t>
            </a:r>
            <a:r>
              <a:rPr lang="en-US" sz="2400" dirty="0" smtClean="0">
                <a:latin typeface="Times New Roman"/>
                <a:ea typeface="Times New Roman"/>
                <a:cs typeface="Times New Roman"/>
                <a:sym typeface="Times New Roman"/>
              </a:rPr>
              <a:t>, i2c, register</a:t>
            </a:r>
            <a:r>
              <a:rPr lang="en-US" sz="2400" dirty="0">
                <a:latin typeface="Times New Roman"/>
                <a:ea typeface="Times New Roman"/>
                <a:cs typeface="Times New Roman"/>
                <a:sym typeface="Times New Roman"/>
              </a:rPr>
              <a:t>, filter etc.)</a:t>
            </a:r>
          </a:p>
          <a:p>
            <a:pPr marL="1028700" lvl="1" indent="-342900">
              <a:spcBef>
                <a:spcPts val="0"/>
              </a:spcBef>
              <a:buClr>
                <a:srgbClr val="000000"/>
              </a:buClr>
              <a:buFont typeface="Courier New" panose="02070309020205020404" pitchFamily="49" charset="0"/>
              <a:buChar char="o"/>
            </a:pPr>
            <a:r>
              <a:rPr lang="en-US" sz="2400" dirty="0">
                <a:latin typeface="Times New Roman"/>
                <a:ea typeface="Times New Roman"/>
                <a:cs typeface="Times New Roman"/>
                <a:sym typeface="Times New Roman"/>
              </a:rPr>
              <a:t>Minimize length between high frequency connections</a:t>
            </a:r>
          </a:p>
          <a:p>
            <a:pPr marL="571500" indent="-342900">
              <a:spcBef>
                <a:spcPts val="0"/>
              </a:spcBef>
              <a:buClr>
                <a:srgbClr val="000000"/>
              </a:buClr>
            </a:pPr>
            <a:r>
              <a:rPr lang="en-US" sz="2400" dirty="0">
                <a:latin typeface="Times New Roman"/>
                <a:ea typeface="Times New Roman"/>
                <a:cs typeface="Times New Roman"/>
                <a:sym typeface="Times New Roman"/>
              </a:rPr>
              <a:t>Route: decide design of all wires needed to connect the placed components</a:t>
            </a:r>
          </a:p>
          <a:p>
            <a:pPr marL="571500" indent="-342900">
              <a:spcBef>
                <a:spcPts val="0"/>
              </a:spcBef>
              <a:buClr>
                <a:srgbClr val="000000"/>
              </a:buClr>
            </a:pPr>
            <a:r>
              <a:rPr lang="en-US" sz="2400" dirty="0">
                <a:latin typeface="Times New Roman"/>
                <a:ea typeface="Times New Roman"/>
                <a:cs typeface="Times New Roman"/>
                <a:sym typeface="Times New Roman"/>
              </a:rPr>
              <a:t>Implement desired connections and follow the rules and limitations of the manufacturing process</a:t>
            </a:r>
          </a:p>
          <a:p>
            <a:pPr marL="571500" indent="-342900">
              <a:spcBef>
                <a:spcPts val="0"/>
              </a:spcBef>
            </a:pPr>
            <a:r>
              <a:rPr lang="en-US" sz="2400" dirty="0">
                <a:latin typeface="Times New Roman"/>
                <a:ea typeface="Times New Roman"/>
                <a:cs typeface="Times New Roman"/>
                <a:sym typeface="Times New Roman"/>
              </a:rPr>
              <a:t>Most of the routing can be done automatically but may have to be done manually in some </a:t>
            </a:r>
            <a:r>
              <a:rPr lang="en-US" sz="2200" dirty="0">
                <a:latin typeface="Times New Roman"/>
                <a:ea typeface="Times New Roman"/>
                <a:cs typeface="Times New Roman"/>
                <a:sym typeface="Times New Roman"/>
              </a:rPr>
              <a:t>instances</a:t>
            </a:r>
          </a:p>
        </p:txBody>
      </p:sp>
      <p:pic>
        <p:nvPicPr>
          <p:cNvPr id="336" name="Shape 336"/>
          <p:cNvPicPr preferRelativeResize="0"/>
          <p:nvPr/>
        </p:nvPicPr>
        <p:blipFill>
          <a:blip r:embed="rId3">
            <a:alphaModFix/>
          </a:blip>
          <a:stretch>
            <a:fillRect/>
          </a:stretch>
        </p:blipFill>
        <p:spPr>
          <a:xfrm>
            <a:off x="6996325" y="87800"/>
            <a:ext cx="2052774" cy="20459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8</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Verification</a:t>
            </a:r>
          </a:p>
        </p:txBody>
      </p:sp>
      <p:sp>
        <p:nvSpPr>
          <p:cNvPr id="343" name="Shape 34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32</a:t>
            </a:fld>
            <a:endParaRPr lang="en-US" dirty="0">
              <a:latin typeface="Times New Roman" panose="02020603050405020304" pitchFamily="18" charset="0"/>
              <a:cs typeface="Times New Roman" panose="02020603050405020304" pitchFamily="18" charset="0"/>
            </a:endParaRPr>
          </a:p>
        </p:txBody>
      </p:sp>
      <p:sp>
        <p:nvSpPr>
          <p:cNvPr id="344" name="Shape 344"/>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buSzPct val="85714"/>
            </a:pPr>
            <a:r>
              <a:rPr lang="en-US" sz="2800" dirty="0">
                <a:latin typeface="Times New Roman"/>
                <a:ea typeface="Times New Roman"/>
                <a:cs typeface="Times New Roman"/>
                <a:sym typeface="Times New Roman"/>
              </a:rPr>
              <a:t>Develop a Test Plan (Word/CORE 9)</a:t>
            </a:r>
          </a:p>
          <a:p>
            <a:pPr marL="685800" indent="-457200">
              <a:spcBef>
                <a:spcPts val="0"/>
              </a:spcBef>
              <a:buSzPct val="85714"/>
            </a:pPr>
            <a:r>
              <a:rPr lang="en-US" sz="2800" dirty="0">
                <a:latin typeface="Times New Roman"/>
                <a:ea typeface="Times New Roman"/>
                <a:cs typeface="Times New Roman"/>
                <a:sym typeface="Times New Roman"/>
              </a:rPr>
              <a:t>Develop RTL Test Environment (Verilog, C++)</a:t>
            </a:r>
          </a:p>
          <a:p>
            <a:pPr marL="685800" indent="-457200">
              <a:spcBef>
                <a:spcPts val="0"/>
              </a:spcBef>
              <a:buSzPct val="85714"/>
            </a:pPr>
            <a:r>
              <a:rPr lang="en-US" sz="2800" dirty="0">
                <a:latin typeface="Times New Roman"/>
                <a:ea typeface="Times New Roman"/>
                <a:cs typeface="Times New Roman"/>
                <a:sym typeface="Times New Roman"/>
              </a:rPr>
              <a:t>Test Software (C++)</a:t>
            </a:r>
          </a:p>
          <a:p>
            <a:pPr marL="685800" indent="-457200">
              <a:spcBef>
                <a:spcPts val="0"/>
              </a:spcBef>
              <a:buSzPct val="85714"/>
            </a:pPr>
            <a:r>
              <a:rPr lang="en-US" sz="2800" dirty="0">
                <a:latin typeface="Times New Roman"/>
                <a:ea typeface="Times New Roman"/>
                <a:cs typeface="Times New Roman"/>
                <a:sym typeface="Times New Roman"/>
              </a:rPr>
              <a:t>Test Vectors</a:t>
            </a:r>
          </a:p>
          <a:p>
            <a:pPr marL="685800" indent="-457200">
              <a:spcBef>
                <a:spcPts val="0"/>
              </a:spcBef>
              <a:buSzPct val="85714"/>
            </a:pPr>
            <a:r>
              <a:rPr lang="en-US" sz="2800" dirty="0">
                <a:latin typeface="Times New Roman"/>
                <a:ea typeface="Times New Roman"/>
                <a:cs typeface="Times New Roman"/>
                <a:sym typeface="Times New Roman"/>
              </a:rPr>
              <a:t>Run and Debug RTL Tests</a:t>
            </a:r>
          </a:p>
          <a:p>
            <a:pPr marL="685800" indent="-457200">
              <a:spcBef>
                <a:spcPts val="0"/>
              </a:spcBef>
              <a:buSzPct val="85714"/>
            </a:pPr>
            <a:r>
              <a:rPr lang="en-US" sz="2800" dirty="0">
                <a:latin typeface="Times New Roman"/>
                <a:ea typeface="Times New Roman"/>
                <a:cs typeface="Times New Roman"/>
                <a:sym typeface="Times New Roman"/>
              </a:rPr>
              <a:t>Gate Level Simulation (GLS)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9: Board Design</a:t>
            </a:r>
          </a:p>
        </p:txBody>
      </p:sp>
      <p:sp>
        <p:nvSpPr>
          <p:cNvPr id="351" name="Shape 35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33</a:t>
            </a:fld>
            <a:endParaRPr lang="en-US" dirty="0">
              <a:latin typeface="Times New Roman" panose="02020603050405020304" pitchFamily="18" charset="0"/>
              <a:cs typeface="Times New Roman" panose="02020603050405020304" pitchFamily="18" charset="0"/>
            </a:endParaRPr>
          </a:p>
        </p:txBody>
      </p:sp>
      <p:sp>
        <p:nvSpPr>
          <p:cNvPr id="352" name="Shape 352"/>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Hardware test fixture </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PSoC5LP as I2C Master</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Analog Audio Source</a:t>
            </a:r>
          </a:p>
          <a:p>
            <a:pPr marL="685800" indent="-457200">
              <a:spcBef>
                <a:spcPts val="0"/>
              </a:spcBef>
            </a:pPr>
            <a:r>
              <a:rPr lang="en-US" sz="2800" dirty="0">
                <a:latin typeface="Times New Roman"/>
                <a:ea typeface="Times New Roman"/>
                <a:cs typeface="Times New Roman"/>
                <a:sym typeface="Times New Roman"/>
              </a:rPr>
              <a:t>Microcontroller code written to:</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Functional test</a:t>
            </a:r>
          </a:p>
          <a:p>
            <a:pPr marL="1600200" lvl="2" indent="-457200">
              <a:spcBef>
                <a:spcPts val="0"/>
              </a:spcBef>
              <a:buFont typeface="Wingdings" panose="05000000000000000000" pitchFamily="2" charset="2"/>
              <a:buChar char="§"/>
            </a:pPr>
            <a:r>
              <a:rPr lang="en-US" sz="2800" dirty="0">
                <a:latin typeface="Times New Roman"/>
                <a:ea typeface="Times New Roman"/>
                <a:cs typeface="Times New Roman"/>
                <a:sym typeface="Times New Roman"/>
              </a:rPr>
              <a:t>verify filter coefficients of output</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Register test</a:t>
            </a:r>
          </a:p>
          <a:p>
            <a:pPr marL="1600200" lvl="2" indent="-457200">
              <a:spcBef>
                <a:spcPts val="0"/>
              </a:spcBef>
              <a:buFont typeface="Wingdings" panose="05000000000000000000" pitchFamily="2" charset="2"/>
              <a:buChar char="§"/>
            </a:pPr>
            <a:r>
              <a:rPr lang="en-US" sz="2800" dirty="0">
                <a:latin typeface="Times New Roman"/>
                <a:ea typeface="Times New Roman"/>
                <a:cs typeface="Times New Roman"/>
                <a:sym typeface="Times New Roman"/>
              </a:rPr>
              <a:t>verify via I2C write and read back </a:t>
            </a:r>
          </a:p>
          <a:p>
            <a:pPr marL="0" lvl="0" indent="0" rtl="0">
              <a:spcBef>
                <a:spcPts val="0"/>
              </a:spcBef>
              <a:buClr>
                <a:schemeClr val="dk1"/>
              </a:buClr>
              <a:buFont typeface="Arial"/>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10</a:t>
            </a:r>
            <a:r>
              <a:rPr lang="en-US" sz="3200" b="0" i="0" u="none" strike="noStrike" cap="none" baseline="0">
                <a:solidFill>
                  <a:srgbClr val="1C4587"/>
                </a:solidFill>
                <a:latin typeface="Times New Roman"/>
                <a:ea typeface="Times New Roman"/>
                <a:cs typeface="Times New Roman"/>
                <a:sym typeface="Times New Roman"/>
              </a:rPr>
              <a:t>:</a:t>
            </a:r>
            <a:r>
              <a:rPr lang="en-US" sz="3200">
                <a:solidFill>
                  <a:srgbClr val="1C4587"/>
                </a:solidFill>
                <a:latin typeface="Times New Roman"/>
                <a:ea typeface="Times New Roman"/>
                <a:cs typeface="Times New Roman"/>
                <a:sym typeface="Times New Roman"/>
              </a:rPr>
              <a:t> Documentation </a:t>
            </a:r>
          </a:p>
        </p:txBody>
      </p:sp>
      <p:sp>
        <p:nvSpPr>
          <p:cNvPr id="359" name="Shape 3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34</a:t>
            </a:fld>
            <a:endParaRPr lang="en-US" dirty="0">
              <a:latin typeface="Times New Roman" panose="02020603050405020304" pitchFamily="18" charset="0"/>
              <a:cs typeface="Times New Roman" panose="02020603050405020304" pitchFamily="18" charset="0"/>
            </a:endParaRPr>
          </a:p>
        </p:txBody>
      </p:sp>
      <p:sp>
        <p:nvSpPr>
          <p:cNvPr id="360" name="Shape 360"/>
          <p:cNvSpPr txBox="1">
            <a:spLocks noGrp="1"/>
          </p:cNvSpPr>
          <p:nvPr>
            <p:ph type="body" idx="1"/>
          </p:nvPr>
        </p:nvSpPr>
        <p:spPr>
          <a:xfrm>
            <a:off x="533400" y="1371599"/>
            <a:ext cx="8077199" cy="4503107"/>
          </a:xfrm>
          <a:prstGeom prst="rect">
            <a:avLst/>
          </a:prstGeom>
        </p:spPr>
        <p:txBody>
          <a:bodyPr lIns="91425" tIns="91425" rIns="91425" bIns="91425" anchor="t" anchorCtr="0">
            <a:noAutofit/>
          </a:bodyPr>
          <a:lstStyle/>
          <a:p>
            <a:pPr marL="685800" indent="-457200">
              <a:spcBef>
                <a:spcPts val="0"/>
              </a:spcBef>
            </a:pPr>
            <a:r>
              <a:rPr lang="en-US" sz="2600" dirty="0">
                <a:solidFill>
                  <a:schemeClr val="dk1"/>
                </a:solidFill>
                <a:latin typeface="Times New Roman"/>
                <a:ea typeface="Times New Roman"/>
                <a:cs typeface="Times New Roman"/>
                <a:sym typeface="Times New Roman"/>
              </a:rPr>
              <a:t>All documents will be continuously updated and synced with the docs folder on </a:t>
            </a:r>
            <a:r>
              <a:rPr lang="en-US" sz="2600" dirty="0" smtClean="0">
                <a:solidFill>
                  <a:schemeClr val="dk1"/>
                </a:solidFill>
                <a:latin typeface="Times New Roman"/>
                <a:ea typeface="Times New Roman"/>
                <a:cs typeface="Times New Roman"/>
                <a:sym typeface="Times New Roman"/>
              </a:rPr>
              <a:t>GitHub</a:t>
            </a:r>
            <a:endParaRPr lang="en-US" sz="2600" dirty="0">
              <a:solidFill>
                <a:schemeClr val="dk1"/>
              </a:solidFill>
              <a:latin typeface="Times New Roman"/>
              <a:ea typeface="Times New Roman"/>
              <a:cs typeface="Times New Roman"/>
              <a:sym typeface="Times New Roman"/>
            </a:endParaRPr>
          </a:p>
          <a:p>
            <a:pPr marL="685800" indent="-457200">
              <a:spcBef>
                <a:spcPts val="0"/>
              </a:spcBef>
            </a:pPr>
            <a:r>
              <a:rPr lang="en-US" sz="2600" dirty="0">
                <a:solidFill>
                  <a:schemeClr val="dk1"/>
                </a:solidFill>
                <a:latin typeface="Times New Roman"/>
                <a:ea typeface="Times New Roman"/>
                <a:cs typeface="Times New Roman"/>
                <a:sym typeface="Times New Roman"/>
              </a:rPr>
              <a:t>Documents include:</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Budget</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Weekly Time Schedule and Overall Schedule</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RTL Interface Descriptions</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Register Address Map</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Block Documents (5 total)</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CORE 9 Project</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Meeting Minutes</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Diagrams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526100" y="152400"/>
            <a:ext cx="7398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Budget</a:t>
            </a:r>
          </a:p>
        </p:txBody>
      </p:sp>
      <p:sp>
        <p:nvSpPr>
          <p:cNvPr id="367" name="Shape 3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35</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368" name="Shape 368"/>
          <p:cNvPicPr preferRelativeResize="0"/>
          <p:nvPr/>
        </p:nvPicPr>
        <p:blipFill>
          <a:blip r:embed="rId3">
            <a:alphaModFix/>
          </a:blip>
          <a:stretch>
            <a:fillRect/>
          </a:stretch>
        </p:blipFill>
        <p:spPr>
          <a:xfrm>
            <a:off x="1663199" y="1377137"/>
            <a:ext cx="5817599" cy="4789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Summary/Conclusion</a:t>
            </a:r>
          </a:p>
        </p:txBody>
      </p:sp>
      <p:sp>
        <p:nvSpPr>
          <p:cNvPr id="374" name="Shape 374"/>
          <p:cNvSpPr txBox="1">
            <a:spLocks noGrp="1"/>
          </p:cNvSpPr>
          <p:nvPr>
            <p:ph type="body" idx="1"/>
          </p:nvPr>
        </p:nvSpPr>
        <p:spPr>
          <a:xfrm>
            <a:off x="533400" y="1371600"/>
            <a:ext cx="8077199" cy="4114800"/>
          </a:xfrm>
          <a:prstGeom prst="rect">
            <a:avLst/>
          </a:prstGeom>
          <a:noFill/>
          <a:ln>
            <a:noFill/>
          </a:ln>
        </p:spPr>
        <p:txBody>
          <a:bodyPr lIns="91425" tIns="45700" rIns="91425" bIns="45700" anchor="t" anchorCtr="0">
            <a:noAutofit/>
          </a:bodyPr>
          <a:lstStyle/>
          <a:p>
            <a:pPr marL="342900" marR="0" lvl="0" indent="-139700" algn="l" rtl="0">
              <a:spcBef>
                <a:spcPts val="0"/>
              </a:spcBef>
              <a:spcAft>
                <a:spcPts val="0"/>
              </a:spcAft>
              <a:buClr>
                <a:schemeClr val="dk1"/>
              </a:buClr>
              <a:buFont typeface="Times New Roman"/>
              <a:buNone/>
            </a:pPr>
            <a:endParaRPr sz="3200" b="0" i="0" u="none" strike="noStrike" cap="none" baseline="0">
              <a:solidFill>
                <a:schemeClr val="dk1"/>
              </a:solidFill>
              <a:latin typeface="Times New Roman"/>
              <a:ea typeface="Times New Roman"/>
              <a:cs typeface="Times New Roman"/>
              <a:sym typeface="Times New Roman"/>
            </a:endParaRPr>
          </a:p>
          <a:p>
            <a:pPr marL="342900" marR="0" lvl="0" indent="-342900" algn="l" rtl="0">
              <a:spcBef>
                <a:spcPts val="640"/>
              </a:spcBef>
              <a:spcAft>
                <a:spcPts val="0"/>
              </a:spcAft>
              <a:buClr>
                <a:schemeClr val="dk1"/>
              </a:buClr>
              <a:buFont typeface="Times New Roman"/>
              <a:buNone/>
            </a:pPr>
            <a:endParaRPr sz="3200" b="0" i="0" u="none" strike="noStrike" cap="none" baseline="0">
              <a:solidFill>
                <a:schemeClr val="dk1"/>
              </a:solidFill>
              <a:latin typeface="Times New Roman"/>
              <a:ea typeface="Times New Roman"/>
              <a:cs typeface="Times New Roman"/>
              <a:sym typeface="Times New Roman"/>
            </a:endParaRPr>
          </a:p>
        </p:txBody>
      </p:sp>
      <p:sp>
        <p:nvSpPr>
          <p:cNvPr id="375" name="Shape 37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36</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376" name="Shape 376"/>
          <p:cNvSpPr/>
          <p:nvPr/>
        </p:nvSpPr>
        <p:spPr>
          <a:xfrm>
            <a:off x="533400" y="1371600"/>
            <a:ext cx="8077199" cy="4800600"/>
          </a:xfrm>
          <a:prstGeom prst="rect">
            <a:avLst/>
          </a:prstGeom>
          <a:noFill/>
          <a:ln>
            <a:noFill/>
          </a:ln>
        </p:spPr>
        <p:txBody>
          <a:bodyPr lIns="91425" tIns="45700" rIns="91425" bIns="45700" anchor="t" anchorCtr="0">
            <a:noAutofit/>
          </a:bodyPr>
          <a:lstStyle/>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First senior project at TCNJ to create an IC</a:t>
            </a:r>
          </a:p>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Focus on finishing block </a:t>
            </a:r>
            <a:r>
              <a:rPr lang="en-US" sz="2800" dirty="0" smtClean="0">
                <a:solidFill>
                  <a:schemeClr val="dk1"/>
                </a:solidFill>
                <a:latin typeface="Times New Roman"/>
                <a:ea typeface="Times New Roman"/>
                <a:cs typeface="Times New Roman"/>
                <a:sym typeface="Times New Roman"/>
              </a:rPr>
              <a:t>documents</a:t>
            </a:r>
          </a:p>
          <a:p>
            <a:pPr marL="685800" lvl="0" indent="-457200" rtl="0">
              <a:spcBef>
                <a:spcPts val="0"/>
              </a:spcBef>
              <a:buClr>
                <a:schemeClr val="dk1"/>
              </a:buClr>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Everybody </a:t>
            </a:r>
            <a:r>
              <a:rPr lang="en-US" sz="2800" dirty="0">
                <a:solidFill>
                  <a:schemeClr val="dk1"/>
                </a:solidFill>
                <a:latin typeface="Times New Roman"/>
                <a:ea typeface="Times New Roman"/>
                <a:cs typeface="Times New Roman"/>
                <a:sym typeface="Times New Roman"/>
              </a:rPr>
              <a:t>will start participating in RTL design</a:t>
            </a:r>
          </a:p>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The chip design must be submitted to MOSIS by March 2016</a:t>
            </a:r>
          </a:p>
          <a:p>
            <a:pPr marL="1143000" lvl="1" indent="-457200" rtl="0">
              <a:spcBef>
                <a:spcPts val="0"/>
              </a:spcBef>
              <a:buClr>
                <a:schemeClr val="dk1"/>
              </a:buClr>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Receive chip back after graduation</a:t>
            </a:r>
          </a:p>
          <a:p>
            <a:pPr marL="1143000" lvl="1" indent="-457200" rtl="0">
              <a:spcBef>
                <a:spcPts val="0"/>
              </a:spcBef>
              <a:buClr>
                <a:schemeClr val="dk1"/>
              </a:buClr>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Implement design on FPGA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Chip Overview</a:t>
            </a:r>
          </a:p>
        </p:txBody>
      </p:sp>
      <p:sp>
        <p:nvSpPr>
          <p:cNvPr id="93" name="Shape 9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4</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94" name="Shape 94"/>
          <p:cNvPicPr preferRelativeResize="0"/>
          <p:nvPr/>
        </p:nvPicPr>
        <p:blipFill>
          <a:blip r:embed="rId3">
            <a:alphaModFix/>
          </a:blip>
          <a:stretch>
            <a:fillRect/>
          </a:stretch>
        </p:blipFill>
        <p:spPr>
          <a:xfrm>
            <a:off x="1747846" y="1528600"/>
            <a:ext cx="5648303" cy="4719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Block Diagram)</a:t>
            </a:r>
          </a:p>
        </p:txBody>
      </p:sp>
      <p:sp>
        <p:nvSpPr>
          <p:cNvPr id="101" name="Shape 10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5</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02" name="Shape 102"/>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03" name="Shape 103"/>
          <p:cNvPicPr preferRelativeResize="0"/>
          <p:nvPr/>
        </p:nvPicPr>
        <p:blipFill>
          <a:blip r:embed="rId3">
            <a:alphaModFix/>
          </a:blip>
          <a:stretch>
            <a:fillRect/>
          </a:stretch>
        </p:blipFill>
        <p:spPr>
          <a:xfrm>
            <a:off x="208350" y="1499475"/>
            <a:ext cx="8727298" cy="465761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Interface)</a:t>
            </a:r>
          </a:p>
        </p:txBody>
      </p:sp>
      <p:sp>
        <p:nvSpPr>
          <p:cNvPr id="110" name="Shape 11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6</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11" name="Shape 111"/>
          <p:cNvSpPr txBox="1"/>
          <p:nvPr/>
        </p:nvSpPr>
        <p:spPr>
          <a:xfrm>
            <a:off x="457200" y="1582625"/>
            <a:ext cx="8168699" cy="4491299"/>
          </a:xfrm>
          <a:prstGeom prst="rect">
            <a:avLst/>
          </a:prstGeom>
          <a:noFill/>
          <a:ln>
            <a:noFill/>
          </a:ln>
        </p:spPr>
        <p:txBody>
          <a:bodyPr lIns="91425" tIns="91425" rIns="91425" bIns="91425" anchor="t" anchorCtr="0">
            <a:noAutofit/>
          </a:bodyPr>
          <a:lstStyle/>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Serial data is transmitted in two’s complement with the MSB </a:t>
            </a:r>
            <a:r>
              <a:rPr lang="en-US" sz="2800" dirty="0" smtClean="0">
                <a:latin typeface="Times New Roman"/>
                <a:ea typeface="Times New Roman"/>
                <a:cs typeface="Times New Roman"/>
                <a:sym typeface="Times New Roman"/>
              </a:rPr>
              <a:t>first</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Support audio input sample rates of 8 </a:t>
            </a:r>
            <a:r>
              <a:rPr lang="en-US" sz="2800" dirty="0" err="1">
                <a:latin typeface="Times New Roman"/>
                <a:ea typeface="Times New Roman"/>
                <a:cs typeface="Times New Roman"/>
                <a:sym typeface="Times New Roman"/>
              </a:rPr>
              <a:t>kilosamples</a:t>
            </a:r>
            <a:r>
              <a:rPr lang="en-US" sz="2800" dirty="0">
                <a:latin typeface="Times New Roman"/>
                <a:ea typeface="Times New Roman"/>
                <a:cs typeface="Times New Roman"/>
                <a:sym typeface="Times New Roman"/>
              </a:rPr>
              <a:t>/sec - 48 </a:t>
            </a:r>
            <a:r>
              <a:rPr lang="en-US" sz="2800" dirty="0" err="1" smtClean="0">
                <a:latin typeface="Times New Roman"/>
                <a:ea typeface="Times New Roman"/>
                <a:cs typeface="Times New Roman"/>
                <a:sym typeface="Times New Roman"/>
              </a:rPr>
              <a:t>kilosamples</a:t>
            </a:r>
            <a:r>
              <a:rPr lang="en-US" sz="2800" dirty="0" smtClean="0">
                <a:latin typeface="Times New Roman"/>
                <a:ea typeface="Times New Roman"/>
                <a:cs typeface="Times New Roman"/>
                <a:sym typeface="Times New Roman"/>
              </a:rPr>
              <a:t>/sec</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Overflow is a possibility because the FIFO buffer could be full when trying to input </a:t>
            </a:r>
            <a:r>
              <a:rPr lang="en-US" sz="2800" dirty="0" smtClean="0">
                <a:latin typeface="Times New Roman"/>
                <a:ea typeface="Times New Roman"/>
                <a:cs typeface="Times New Roman"/>
                <a:sym typeface="Times New Roman"/>
              </a:rPr>
              <a:t>audio</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err="1">
                <a:latin typeface="Times New Roman"/>
                <a:ea typeface="Times New Roman"/>
                <a:cs typeface="Times New Roman"/>
                <a:sym typeface="Times New Roman"/>
              </a:rPr>
              <a:t>Subblocks</a:t>
            </a:r>
            <a:endParaRPr lang="en-US" sz="2800" dirty="0">
              <a:latin typeface="Times New Roman"/>
              <a:ea typeface="Times New Roman"/>
              <a:cs typeface="Times New Roman"/>
              <a:sym typeface="Times New Roman"/>
            </a:endParaRP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i2si_bist.gen.v</a:t>
            </a: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i2si_fifo.v</a:t>
            </a: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i2si_deserializer.v</a:t>
            </a:r>
          </a:p>
          <a:p>
            <a:pPr marL="0" lvl="0" indent="0" rtl="0">
              <a:spcBef>
                <a:spcPts val="0"/>
              </a:spcBef>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100">
                <a:solidFill>
                  <a:srgbClr val="1C4587"/>
                </a:solidFill>
                <a:latin typeface="Times New Roman"/>
                <a:ea typeface="Times New Roman"/>
                <a:cs typeface="Times New Roman"/>
                <a:sym typeface="Times New Roman"/>
              </a:rPr>
              <a:t>Detail Specifications (I2S In Interface Signals)</a:t>
            </a:r>
          </a:p>
        </p:txBody>
      </p:sp>
      <p:sp>
        <p:nvSpPr>
          <p:cNvPr id="118" name="Shape 11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7</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19" name="Shape 119"/>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20" name="Shape 120"/>
          <p:cNvPicPr preferRelativeResize="0"/>
          <p:nvPr/>
        </p:nvPicPr>
        <p:blipFill>
          <a:blip r:embed="rId3">
            <a:alphaModFix/>
          </a:blip>
          <a:stretch>
            <a:fillRect/>
          </a:stretch>
        </p:blipFill>
        <p:spPr>
          <a:xfrm>
            <a:off x="161387" y="1753324"/>
            <a:ext cx="8821223" cy="4320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Subblocks)</a:t>
            </a:r>
          </a:p>
        </p:txBody>
      </p:sp>
      <p:sp>
        <p:nvSpPr>
          <p:cNvPr id="127" name="Shape 12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8</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28" name="Shape 128"/>
          <p:cNvPicPr preferRelativeResize="0"/>
          <p:nvPr/>
        </p:nvPicPr>
        <p:blipFill>
          <a:blip r:embed="rId3">
            <a:alphaModFix/>
          </a:blip>
          <a:stretch>
            <a:fillRect/>
          </a:stretch>
        </p:blipFill>
        <p:spPr>
          <a:xfrm>
            <a:off x="524593" y="1777975"/>
            <a:ext cx="8399629" cy="1357774"/>
          </a:xfrm>
          <a:prstGeom prst="rect">
            <a:avLst/>
          </a:prstGeom>
          <a:noFill/>
          <a:ln>
            <a:noFill/>
          </a:ln>
        </p:spPr>
      </p:pic>
      <p:sp>
        <p:nvSpPr>
          <p:cNvPr id="129" name="Shape 129"/>
          <p:cNvSpPr txBox="1"/>
          <p:nvPr/>
        </p:nvSpPr>
        <p:spPr>
          <a:xfrm>
            <a:off x="3362400" y="1398950"/>
            <a:ext cx="2419200" cy="457200"/>
          </a:xfrm>
          <a:prstGeom prst="rect">
            <a:avLst/>
          </a:prstGeom>
          <a:noFill/>
          <a:ln>
            <a:noFill/>
          </a:ln>
        </p:spPr>
        <p:txBody>
          <a:bodyPr lIns="91425" tIns="91425" rIns="91425" bIns="91425" anchor="ctr" anchorCtr="0">
            <a:noAutofit/>
          </a:bodyPr>
          <a:lstStyle/>
          <a:p>
            <a:pPr algn="ctr">
              <a:spcBef>
                <a:spcPts val="0"/>
              </a:spcBef>
              <a:buNone/>
            </a:pPr>
            <a:r>
              <a:rPr lang="en-US" sz="2000">
                <a:latin typeface="Times New Roman"/>
                <a:ea typeface="Times New Roman"/>
                <a:cs typeface="Times New Roman"/>
                <a:sym typeface="Times New Roman"/>
              </a:rPr>
              <a:t>i2si_bist_gen.v</a:t>
            </a:r>
          </a:p>
        </p:txBody>
      </p:sp>
      <p:pic>
        <p:nvPicPr>
          <p:cNvPr id="130" name="Shape 130"/>
          <p:cNvPicPr preferRelativeResize="0"/>
          <p:nvPr/>
        </p:nvPicPr>
        <p:blipFill>
          <a:blip r:embed="rId4">
            <a:alphaModFix/>
          </a:blip>
          <a:stretch>
            <a:fillRect/>
          </a:stretch>
        </p:blipFill>
        <p:spPr>
          <a:xfrm>
            <a:off x="524587" y="3666125"/>
            <a:ext cx="8399626" cy="2340975"/>
          </a:xfrm>
          <a:prstGeom prst="rect">
            <a:avLst/>
          </a:prstGeom>
          <a:noFill/>
          <a:ln>
            <a:noFill/>
          </a:ln>
        </p:spPr>
      </p:pic>
      <p:sp>
        <p:nvSpPr>
          <p:cNvPr id="131" name="Shape 131"/>
          <p:cNvSpPr txBox="1"/>
          <p:nvPr/>
        </p:nvSpPr>
        <p:spPr>
          <a:xfrm>
            <a:off x="3362400" y="3253900"/>
            <a:ext cx="2419200" cy="457200"/>
          </a:xfrm>
          <a:prstGeom prst="rect">
            <a:avLst/>
          </a:prstGeom>
          <a:noFill/>
          <a:ln>
            <a:noFill/>
          </a:ln>
        </p:spPr>
        <p:txBody>
          <a:bodyPr lIns="91425" tIns="91425" rIns="91425" bIns="91425" anchor="ctr" anchorCtr="0">
            <a:noAutofit/>
          </a:bodyPr>
          <a:lstStyle/>
          <a:p>
            <a:pPr lvl="0" algn="ctr" rtl="0">
              <a:spcBef>
                <a:spcPts val="0"/>
              </a:spcBef>
              <a:buNone/>
            </a:pPr>
            <a:r>
              <a:rPr lang="en-US" sz="2000">
                <a:latin typeface="Times New Roman"/>
                <a:ea typeface="Times New Roman"/>
                <a:cs typeface="Times New Roman"/>
                <a:sym typeface="Times New Roman"/>
              </a:rPr>
              <a:t>i2si_fifo.v</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Subblocks)</a:t>
            </a:r>
          </a:p>
        </p:txBody>
      </p:sp>
      <p:sp>
        <p:nvSpPr>
          <p:cNvPr id="138" name="Shape 1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9</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39" name="Shape 139"/>
          <p:cNvPicPr preferRelativeResize="0"/>
          <p:nvPr/>
        </p:nvPicPr>
        <p:blipFill>
          <a:blip r:embed="rId3">
            <a:alphaModFix/>
          </a:blip>
          <a:stretch>
            <a:fillRect/>
          </a:stretch>
        </p:blipFill>
        <p:spPr>
          <a:xfrm>
            <a:off x="232512" y="2406750"/>
            <a:ext cx="8678973" cy="2682506"/>
          </a:xfrm>
          <a:prstGeom prst="rect">
            <a:avLst/>
          </a:prstGeom>
          <a:noFill/>
          <a:ln>
            <a:noFill/>
          </a:ln>
        </p:spPr>
      </p:pic>
      <p:sp>
        <p:nvSpPr>
          <p:cNvPr id="140" name="Shape 140"/>
          <p:cNvSpPr txBox="1"/>
          <p:nvPr/>
        </p:nvSpPr>
        <p:spPr>
          <a:xfrm>
            <a:off x="3362400" y="1949550"/>
            <a:ext cx="2419200" cy="457200"/>
          </a:xfrm>
          <a:prstGeom prst="rect">
            <a:avLst/>
          </a:prstGeom>
          <a:noFill/>
          <a:ln>
            <a:noFill/>
          </a:ln>
        </p:spPr>
        <p:txBody>
          <a:bodyPr lIns="91425" tIns="91425" rIns="91425" bIns="91425" anchor="ctr" anchorCtr="0">
            <a:noAutofit/>
          </a:bodyPr>
          <a:lstStyle/>
          <a:p>
            <a:pPr lvl="0" algn="ctr" rtl="0">
              <a:spcBef>
                <a:spcPts val="0"/>
              </a:spcBef>
              <a:buNone/>
            </a:pPr>
            <a:r>
              <a:rPr lang="en-US" sz="2000">
                <a:latin typeface="Times New Roman"/>
                <a:ea typeface="Times New Roman"/>
                <a:cs typeface="Times New Roman"/>
                <a:sym typeface="Times New Roman"/>
              </a:rPr>
              <a:t>i2si_deserializer.v</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2381</Words>
  <Application>Microsoft Office PowerPoint</Application>
  <PresentationFormat>On-screen Show (4:3)</PresentationFormat>
  <Paragraphs>455</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Times New Roman</vt:lpstr>
      <vt:lpstr>Trebuchet MS</vt:lpstr>
      <vt:lpstr>Wingdings</vt:lpstr>
      <vt:lpstr>Default Design</vt:lpstr>
      <vt:lpstr>Design and Verification of a Complete Application Specific IC</vt:lpstr>
      <vt:lpstr>Agenda</vt:lpstr>
      <vt:lpstr>Project Goals</vt:lpstr>
      <vt:lpstr>Chip Overview</vt:lpstr>
      <vt:lpstr>Detail Specifications (I2S In Block Diagram)</vt:lpstr>
      <vt:lpstr>Detail Specifications (I2S In Interface)</vt:lpstr>
      <vt:lpstr>Detail Specifications (I2S In Interface Signals)</vt:lpstr>
      <vt:lpstr>Detail Specifications (I2S In Subblocks)</vt:lpstr>
      <vt:lpstr>Detail Specifications (I2S In Subblocks)</vt:lpstr>
      <vt:lpstr>Detail Specifications (I2C Interface)</vt:lpstr>
      <vt:lpstr>Detail Specifications (I2C Interface External Reg)</vt:lpstr>
      <vt:lpstr>Detail Specifications (I2C Block Diagram)</vt:lpstr>
      <vt:lpstr>Detail Specifications (Register Block)</vt:lpstr>
      <vt:lpstr>Detail Specifications (Filter)</vt:lpstr>
      <vt:lpstr>GitHub Revision Control</vt:lpstr>
      <vt:lpstr>GitHub File Hierarchy</vt:lpstr>
      <vt:lpstr>Open Action Items</vt:lpstr>
      <vt:lpstr>Project Status: Schedule</vt:lpstr>
      <vt:lpstr>Time Schedule (Hours per Week)</vt:lpstr>
      <vt:lpstr>Time Schedule (Hours per Week)</vt:lpstr>
      <vt:lpstr>Work Plan:</vt:lpstr>
      <vt:lpstr>Work Plan:</vt:lpstr>
      <vt:lpstr>Task 1: System Design</vt:lpstr>
      <vt:lpstr>Task 1: System Design (Block Document Layout)</vt:lpstr>
      <vt:lpstr>Task 2: RTL Design</vt:lpstr>
      <vt:lpstr>Task 2: RTL Design (i2si_fifo.v)</vt:lpstr>
      <vt:lpstr>Task 3: Install EDA Tools</vt:lpstr>
      <vt:lpstr>Task 4: Logic Synthesis</vt:lpstr>
      <vt:lpstr>Task 5: DFT (Design for Testing)</vt:lpstr>
      <vt:lpstr>Task 6: Gate Level Simulation</vt:lpstr>
      <vt:lpstr>Task 7: Place and Route Gates</vt:lpstr>
      <vt:lpstr>Task 8: Verification</vt:lpstr>
      <vt:lpstr>Task 9: Board Design</vt:lpstr>
      <vt:lpstr>Task 10: Documentation </vt:lpstr>
      <vt:lpstr>Budget</vt:lpstr>
      <vt:lpstr>Summary/Conclusion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Verification of a Complete Application Specific IC</dc:title>
  <cp:lastModifiedBy>Zachary Nelson</cp:lastModifiedBy>
  <cp:revision>5</cp:revision>
  <dcterms:modified xsi:type="dcterms:W3CDTF">2015-09-02T00:56:53Z</dcterms:modified>
</cp:coreProperties>
</file>