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6858000" type="screen4x3"/>
  <p:notesSz cx="7315200" cy="96012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116" autoAdjust="0"/>
  </p:normalViewPr>
  <p:slideViewPr>
    <p:cSldViewPr snapToGrid="0">
      <p:cViewPr varScale="1">
        <p:scale>
          <a:sx n="79" d="100"/>
          <a:sy n="79" d="100"/>
        </p:scale>
        <p:origin x="246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1" y="0"/>
            <a:ext cx="3170583" cy="480388"/>
          </a:xfrm>
          <a:prstGeom prst="rect">
            <a:avLst/>
          </a:prstGeom>
          <a:noFill/>
          <a:ln>
            <a:noFill/>
          </a:ln>
        </p:spPr>
        <p:txBody>
          <a:bodyPr lIns="91425" tIns="91425" rIns="91425" bIns="91425" anchor="t" anchorCtr="0"/>
          <a:lstStyle>
            <a:lvl1pPr marL="0" marR="0" indent="0" algn="l" rtl="0">
              <a:spcBef>
                <a:spcPts val="0"/>
              </a:spcBef>
              <a:spcAft>
                <a:spcPts val="0"/>
              </a:spcAft>
              <a:defRPr/>
            </a:lvl1pPr>
            <a:lvl2pPr marL="457200" marR="0" indent="0" algn="l" rtl="0">
              <a:spcBef>
                <a:spcPts val="0"/>
              </a:spcBef>
              <a:spcAft>
                <a:spcPts val="0"/>
              </a:spcAft>
              <a:defRPr/>
            </a:lvl2pPr>
            <a:lvl3pPr marL="914400" marR="0" indent="0" algn="l" rtl="0">
              <a:spcBef>
                <a:spcPts val="0"/>
              </a:spcBef>
              <a:spcAft>
                <a:spcPts val="0"/>
              </a:spcAft>
              <a:defRPr/>
            </a:lvl3pPr>
            <a:lvl4pPr marL="1371600" marR="0" indent="0" algn="l" rtl="0">
              <a:spcBef>
                <a:spcPts val="0"/>
              </a:spcBef>
              <a:spcAft>
                <a:spcPts val="0"/>
              </a:spcAft>
              <a:defRPr/>
            </a:lvl4pPr>
            <a:lvl5pPr marL="1828800" marR="0" indent="0" algn="l" rtl="0">
              <a:spcBef>
                <a:spcPts val="0"/>
              </a:spcBef>
              <a:spcAft>
                <a:spcPts val="0"/>
              </a:spcAft>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 name="Shape 3"/>
          <p:cNvSpPr txBox="1">
            <a:spLocks noGrp="1"/>
          </p:cNvSpPr>
          <p:nvPr>
            <p:ph type="dt" idx="10"/>
          </p:nvPr>
        </p:nvSpPr>
        <p:spPr>
          <a:xfrm>
            <a:off x="4144619" y="0"/>
            <a:ext cx="3170583" cy="480388"/>
          </a:xfrm>
          <a:prstGeom prst="rect">
            <a:avLst/>
          </a:prstGeom>
          <a:noFill/>
          <a:ln>
            <a:noFill/>
          </a:ln>
        </p:spPr>
        <p:txBody>
          <a:bodyPr lIns="91425" tIns="91425" rIns="91425" bIns="91425" anchor="t" anchorCtr="0"/>
          <a:lstStyle>
            <a:lvl1pPr marL="0" marR="0" indent="0" algn="r" rtl="0">
              <a:spcBef>
                <a:spcPts val="0"/>
              </a:spcBef>
              <a:spcAft>
                <a:spcPts val="0"/>
              </a:spcAft>
              <a:defRPr/>
            </a:lvl1pPr>
            <a:lvl2pPr marL="457200" marR="0" indent="0" algn="l" rtl="0">
              <a:spcBef>
                <a:spcPts val="0"/>
              </a:spcBef>
              <a:spcAft>
                <a:spcPts val="0"/>
              </a:spcAft>
              <a:defRPr/>
            </a:lvl2pPr>
            <a:lvl3pPr marL="914400" marR="0" indent="0" algn="l" rtl="0">
              <a:spcBef>
                <a:spcPts val="0"/>
              </a:spcBef>
              <a:spcAft>
                <a:spcPts val="0"/>
              </a:spcAft>
              <a:defRPr/>
            </a:lvl3pPr>
            <a:lvl4pPr marL="1371600" marR="0" indent="0" algn="l" rtl="0">
              <a:spcBef>
                <a:spcPts val="0"/>
              </a:spcBef>
              <a:spcAft>
                <a:spcPts val="0"/>
              </a:spcAft>
              <a:defRPr/>
            </a:lvl4pPr>
            <a:lvl5pPr marL="1828800" marR="0" indent="0" algn="l" rtl="0">
              <a:spcBef>
                <a:spcPts val="0"/>
              </a:spcBef>
              <a:spcAft>
                <a:spcPts val="0"/>
              </a:spcAft>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 name="Shape 4"/>
          <p:cNvSpPr>
            <a:spLocks noGrp="1" noRot="1" noChangeAspect="1"/>
          </p:cNvSpPr>
          <p:nvPr>
            <p:ph type="sldImg" idx="3"/>
          </p:nvPr>
        </p:nvSpPr>
        <p:spPr>
          <a:xfrm>
            <a:off x="1257300" y="719137"/>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5" name="Shape 5"/>
          <p:cNvSpPr txBox="1">
            <a:spLocks noGrp="1"/>
          </p:cNvSpPr>
          <p:nvPr>
            <p:ph type="body" idx="1"/>
          </p:nvPr>
        </p:nvSpPr>
        <p:spPr>
          <a:xfrm>
            <a:off x="975695" y="4561228"/>
            <a:ext cx="5363816" cy="4320212"/>
          </a:xfrm>
          <a:prstGeom prst="rect">
            <a:avLst/>
          </a:prstGeom>
          <a:noFill/>
          <a:ln>
            <a:noFill/>
          </a:ln>
        </p:spPr>
        <p:txBody>
          <a:bodyPr lIns="91425" tIns="91425" rIns="91425" bIns="91425" anchor="t" anchorCtr="0"/>
          <a:lstStyle>
            <a:lvl1pPr marL="0" marR="0" indent="0" algn="l" rtl="0">
              <a:spcBef>
                <a:spcPts val="360"/>
              </a:spcBef>
              <a:spcAft>
                <a:spcPts val="0"/>
              </a:spcAft>
              <a:defRPr/>
            </a:lvl1pPr>
            <a:lvl2pPr marL="457200" marR="0" indent="0" algn="l" rtl="0">
              <a:spcBef>
                <a:spcPts val="360"/>
              </a:spcBef>
              <a:spcAft>
                <a:spcPts val="0"/>
              </a:spcAft>
              <a:defRPr/>
            </a:lvl2pPr>
            <a:lvl3pPr marL="914400" marR="0" indent="0" algn="l" rtl="0">
              <a:spcBef>
                <a:spcPts val="360"/>
              </a:spcBef>
              <a:spcAft>
                <a:spcPts val="0"/>
              </a:spcAft>
              <a:defRPr/>
            </a:lvl3pPr>
            <a:lvl4pPr marL="1371600" marR="0" indent="0" algn="l" rtl="0">
              <a:spcBef>
                <a:spcPts val="360"/>
              </a:spcBef>
              <a:spcAft>
                <a:spcPts val="0"/>
              </a:spcAft>
              <a:defRPr/>
            </a:lvl4pPr>
            <a:lvl5pPr marL="1828800" marR="0" indent="0" algn="l" rtl="0">
              <a:spcBef>
                <a:spcPts val="360"/>
              </a:spcBef>
              <a:spcAft>
                <a:spcPts val="0"/>
              </a:spcAft>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txBox="1">
            <a:spLocks noGrp="1"/>
          </p:cNvSpPr>
          <p:nvPr>
            <p:ph type="ftr" idx="11"/>
          </p:nvPr>
        </p:nvSpPr>
        <p:spPr>
          <a:xfrm>
            <a:off x="1" y="9120814"/>
            <a:ext cx="3170583" cy="480386"/>
          </a:xfrm>
          <a:prstGeom prst="rect">
            <a:avLst/>
          </a:prstGeom>
          <a:noFill/>
          <a:ln>
            <a:noFill/>
          </a:ln>
        </p:spPr>
        <p:txBody>
          <a:bodyPr lIns="91425" tIns="91425" rIns="91425" bIns="91425" anchor="b" anchorCtr="0"/>
          <a:lstStyle>
            <a:lvl1pPr marL="0" marR="0" indent="0" algn="l" rtl="0">
              <a:spcBef>
                <a:spcPts val="0"/>
              </a:spcBef>
              <a:spcAft>
                <a:spcPts val="0"/>
              </a:spcAft>
              <a:defRPr/>
            </a:lvl1pPr>
            <a:lvl2pPr marL="457200" marR="0" indent="0" algn="l" rtl="0">
              <a:spcBef>
                <a:spcPts val="0"/>
              </a:spcBef>
              <a:spcAft>
                <a:spcPts val="0"/>
              </a:spcAft>
              <a:defRPr/>
            </a:lvl2pPr>
            <a:lvl3pPr marL="914400" marR="0" indent="0" algn="l" rtl="0">
              <a:spcBef>
                <a:spcPts val="0"/>
              </a:spcBef>
              <a:spcAft>
                <a:spcPts val="0"/>
              </a:spcAft>
              <a:defRPr/>
            </a:lvl3pPr>
            <a:lvl4pPr marL="1371600" marR="0" indent="0" algn="l" rtl="0">
              <a:spcBef>
                <a:spcPts val="0"/>
              </a:spcBef>
              <a:spcAft>
                <a:spcPts val="0"/>
              </a:spcAft>
              <a:defRPr/>
            </a:lvl4pPr>
            <a:lvl5pPr marL="1828800" marR="0" indent="0" algn="l" rtl="0">
              <a:spcBef>
                <a:spcPts val="0"/>
              </a:spcBef>
              <a:spcAft>
                <a:spcPts val="0"/>
              </a:spcAft>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 name="Shape 7"/>
          <p:cNvSpPr txBox="1">
            <a:spLocks noGrp="1"/>
          </p:cNvSpPr>
          <p:nvPr>
            <p:ph type="sldNum" idx="12"/>
          </p:nvPr>
        </p:nvSpPr>
        <p:spPr>
          <a:xfrm>
            <a:off x="4144619" y="9120814"/>
            <a:ext cx="3170583" cy="480386"/>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a:t>
            </a:fld>
            <a:endParaRPr lang="en-US" sz="1200" b="0" i="0" u="none" strike="noStrike" cap="none" baseline="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70843863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en.wikipedia.org/wiki/Electronic_design_automation"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en.wikipedia.org/wiki/Logic_synthesis"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en.wikipedia.org/wiki/Static_timing_analysis"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en.wikipedia.org/wiki/Design_for_testing"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faculty.washington.edu/manisoma/ee540/dft.pdf"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en.wikipedia.org/wiki/Clock_domain_crossing"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www.techdesignforums.com/practice/guides/x-propagation/"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4" name="Shape 74"/>
          <p:cNvSpPr txBox="1">
            <a:spLocks noGrp="1"/>
          </p:cNvSpPr>
          <p:nvPr>
            <p:ph type="body" idx="1"/>
          </p:nvPr>
        </p:nvSpPr>
        <p:spPr>
          <a:xfrm>
            <a:off x="975695" y="4561228"/>
            <a:ext cx="5363699" cy="4320299"/>
          </a:xfrm>
          <a:prstGeom prst="rect">
            <a:avLst/>
          </a:prstGeom>
        </p:spPr>
        <p:txBody>
          <a:bodyPr lIns="91425" tIns="91425" rIns="91425" bIns="91425" anchor="t" anchorCtr="0">
            <a:noAutofit/>
          </a:bodyPr>
          <a:lstStyle/>
          <a:p>
            <a:pPr lvl="0">
              <a:spcBef>
                <a:spcPts val="0"/>
              </a:spcBef>
              <a:buClr>
                <a:schemeClr val="dk1"/>
              </a:buClr>
              <a:buSzPct val="25000"/>
              <a:buFont typeface="Arial"/>
              <a:buNone/>
            </a:pPr>
            <a:r>
              <a:rPr lang="en-US" sz="1200" b="1" dirty="0">
                <a:solidFill>
                  <a:schemeClr val="dk1"/>
                </a:solidFill>
                <a:latin typeface="Times New Roman"/>
                <a:ea typeface="Times New Roman"/>
                <a:cs typeface="Times New Roman"/>
                <a:sym typeface="Times New Roman"/>
              </a:rPr>
              <a:t>Zach’s Slide:</a:t>
            </a:r>
          </a:p>
        </p:txBody>
      </p:sp>
      <p:sp>
        <p:nvSpPr>
          <p:cNvPr id="75" name="Shape 75"/>
          <p:cNvSpPr txBox="1">
            <a:spLocks noGrp="1"/>
          </p:cNvSpPr>
          <p:nvPr>
            <p:ph type="sldNum" idx="12"/>
          </p:nvPr>
        </p:nvSpPr>
        <p:spPr>
          <a:xfrm>
            <a:off x="4144619" y="9120814"/>
            <a:ext cx="3170700" cy="480299"/>
          </a:xfrm>
          <a:prstGeom prst="rect">
            <a:avLst/>
          </a:prstGeom>
        </p:spPr>
        <p:txBody>
          <a:bodyPr lIns="96600" tIns="48300" rIns="96600" bIns="48300" anchor="b" anchorCtr="0">
            <a:noAutofit/>
          </a:bodyPr>
          <a:lstStyle/>
          <a:p>
            <a:pPr lvl="0">
              <a:spcBef>
                <a:spcPts val="0"/>
              </a:spcBef>
              <a:buClr>
                <a:srgbClr val="000000"/>
              </a:buClr>
              <a:buSzPct val="25000"/>
              <a:buFont typeface="Arial"/>
              <a:buNone/>
            </a:pPr>
            <a:fld id="{00000000-1234-1234-1234-123412341234}" type="slidenum">
              <a:rPr lang="en-US"/>
              <a:t>1</a:t>
            </a:fld>
            <a:endParaRPr lang="en-US"/>
          </a:p>
        </p:txBody>
      </p:sp>
    </p:spTree>
    <p:extLst>
      <p:ext uri="{BB962C8B-B14F-4D97-AF65-F5344CB8AC3E}">
        <p14:creationId xmlns:p14="http://schemas.microsoft.com/office/powerpoint/2010/main" val="3218693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txBox="1">
            <a:spLocks noGrp="1"/>
          </p:cNvSpPr>
          <p:nvPr>
            <p:ph type="sldNum" idx="12"/>
          </p:nvPr>
        </p:nvSpPr>
        <p:spPr>
          <a:xfrm>
            <a:off x="4144619" y="9120814"/>
            <a:ext cx="3170700" cy="480299"/>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10</a:t>
            </a:fld>
            <a:endParaRPr lang="en-US" sz="1200" b="0" i="0" u="none" strike="noStrike" cap="none" baseline="0">
              <a:solidFill>
                <a:schemeClr val="dk1"/>
              </a:solidFill>
              <a:latin typeface="Times New Roman"/>
              <a:ea typeface="Times New Roman"/>
              <a:cs typeface="Times New Roman"/>
              <a:sym typeface="Times New Roman"/>
            </a:endParaRPr>
          </a:p>
        </p:txBody>
      </p:sp>
      <p:sp>
        <p:nvSpPr>
          <p:cNvPr id="151" name="Shape 151"/>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152" name="Shape 152"/>
          <p:cNvSpPr txBox="1">
            <a:spLocks noGrp="1"/>
          </p:cNvSpPr>
          <p:nvPr>
            <p:ph type="body" idx="1"/>
          </p:nvPr>
        </p:nvSpPr>
        <p:spPr>
          <a:xfrm>
            <a:off x="975695" y="4561228"/>
            <a:ext cx="5363699" cy="4320299"/>
          </a:xfrm>
          <a:prstGeom prst="rect">
            <a:avLst/>
          </a:prstGeom>
          <a:solidFill>
            <a:srgbClr val="FFFFFF"/>
          </a:solidFill>
          <a:ln w="9525" cap="flat" cmpd="sng">
            <a:solidFill>
              <a:srgbClr val="000000"/>
            </a:solidFill>
            <a:prstDash val="solid"/>
            <a:round/>
            <a:headEnd type="none" w="med" len="med"/>
            <a:tailEnd type="none" w="med" len="med"/>
          </a:ln>
        </p:spPr>
        <p:txBody>
          <a:bodyPr lIns="96600" tIns="48300" rIns="96600" bIns="48300" anchor="t" anchorCtr="0">
            <a:noAutofit/>
          </a:bodyPr>
          <a:lstStyle/>
          <a:p>
            <a:pPr lvl="0" rtl="0">
              <a:spcBef>
                <a:spcPts val="0"/>
              </a:spcBef>
              <a:buClr>
                <a:schemeClr val="dk1"/>
              </a:buClr>
              <a:buSzPct val="25000"/>
              <a:buFont typeface="Arial"/>
              <a:buNone/>
            </a:pPr>
            <a:r>
              <a:rPr lang="en-US" sz="1200" b="1">
                <a:solidFill>
                  <a:schemeClr val="dk1"/>
                </a:solidFill>
                <a:latin typeface="Times New Roman"/>
                <a:ea typeface="Times New Roman"/>
                <a:cs typeface="Times New Roman"/>
                <a:sym typeface="Times New Roman"/>
              </a:rPr>
              <a:t>Whitley’s Slide:</a:t>
            </a:r>
          </a:p>
        </p:txBody>
      </p:sp>
    </p:spTree>
    <p:extLst>
      <p:ext uri="{BB962C8B-B14F-4D97-AF65-F5344CB8AC3E}">
        <p14:creationId xmlns:p14="http://schemas.microsoft.com/office/powerpoint/2010/main" val="3313774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9" name="Shape 159"/>
          <p:cNvSpPr txBox="1">
            <a:spLocks noGrp="1"/>
          </p:cNvSpPr>
          <p:nvPr>
            <p:ph type="body" idx="1"/>
          </p:nvPr>
        </p:nvSpPr>
        <p:spPr>
          <a:xfrm>
            <a:off x="975695" y="4561228"/>
            <a:ext cx="5363699" cy="4320299"/>
          </a:xfrm>
          <a:prstGeom prst="rect">
            <a:avLst/>
          </a:prstGeom>
        </p:spPr>
        <p:txBody>
          <a:bodyPr lIns="91425" tIns="91425" rIns="91425" bIns="91425" anchor="t" anchorCtr="0">
            <a:noAutofit/>
          </a:bodyPr>
          <a:lstStyle/>
          <a:p>
            <a:pPr>
              <a:spcBef>
                <a:spcPts val="0"/>
              </a:spcBef>
              <a:buNone/>
            </a:pPr>
            <a:r>
              <a:rPr lang="en-US" dirty="0"/>
              <a:t>Whitley</a:t>
            </a:r>
          </a:p>
        </p:txBody>
      </p:sp>
      <p:sp>
        <p:nvSpPr>
          <p:cNvPr id="160" name="Shape 160"/>
          <p:cNvSpPr txBox="1">
            <a:spLocks noGrp="1"/>
          </p:cNvSpPr>
          <p:nvPr>
            <p:ph type="sldNum" idx="12"/>
          </p:nvPr>
        </p:nvSpPr>
        <p:spPr>
          <a:xfrm>
            <a:off x="4144619" y="9120814"/>
            <a:ext cx="3170700" cy="480299"/>
          </a:xfrm>
          <a:prstGeom prst="rect">
            <a:avLst/>
          </a:prstGeom>
        </p:spPr>
        <p:txBody>
          <a:bodyPr lIns="96600" tIns="48300" rIns="96600" bIns="48300" anchor="b" anchorCtr="0">
            <a:noAutofit/>
          </a:bodyPr>
          <a:lstStyle/>
          <a:p>
            <a:pPr lvl="0">
              <a:spcBef>
                <a:spcPts val="0"/>
              </a:spcBef>
              <a:buClr>
                <a:srgbClr val="000000"/>
              </a:buClr>
              <a:buSzPct val="25000"/>
              <a:buFont typeface="Arial"/>
              <a:buNone/>
            </a:pPr>
            <a:fld id="{00000000-1234-1234-1234-123412341234}" type="slidenum">
              <a:rPr lang="en-US"/>
              <a:t>11</a:t>
            </a:fld>
            <a:endParaRPr lang="en-US"/>
          </a:p>
        </p:txBody>
      </p:sp>
    </p:spTree>
    <p:extLst>
      <p:ext uri="{BB962C8B-B14F-4D97-AF65-F5344CB8AC3E}">
        <p14:creationId xmlns:p14="http://schemas.microsoft.com/office/powerpoint/2010/main" val="2460413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7" name="Shape 167"/>
          <p:cNvSpPr txBox="1">
            <a:spLocks noGrp="1"/>
          </p:cNvSpPr>
          <p:nvPr>
            <p:ph type="body" idx="1"/>
          </p:nvPr>
        </p:nvSpPr>
        <p:spPr>
          <a:xfrm>
            <a:off x="975695" y="4561228"/>
            <a:ext cx="5363699" cy="4320299"/>
          </a:xfrm>
          <a:prstGeom prst="rect">
            <a:avLst/>
          </a:prstGeom>
        </p:spPr>
        <p:txBody>
          <a:bodyPr lIns="91425" tIns="91425" rIns="91425" bIns="91425" anchor="t" anchorCtr="0">
            <a:noAutofit/>
          </a:bodyPr>
          <a:lstStyle/>
          <a:p>
            <a:pPr>
              <a:spcBef>
                <a:spcPts val="0"/>
              </a:spcBef>
              <a:buNone/>
            </a:pPr>
            <a:r>
              <a:rPr lang="en-US"/>
              <a:t>Whitley</a:t>
            </a:r>
          </a:p>
        </p:txBody>
      </p:sp>
      <p:sp>
        <p:nvSpPr>
          <p:cNvPr id="168" name="Shape 168"/>
          <p:cNvSpPr txBox="1">
            <a:spLocks noGrp="1"/>
          </p:cNvSpPr>
          <p:nvPr>
            <p:ph type="sldNum" idx="12"/>
          </p:nvPr>
        </p:nvSpPr>
        <p:spPr>
          <a:xfrm>
            <a:off x="4144619" y="9120814"/>
            <a:ext cx="3170700" cy="480299"/>
          </a:xfrm>
          <a:prstGeom prst="rect">
            <a:avLst/>
          </a:prstGeom>
        </p:spPr>
        <p:txBody>
          <a:bodyPr lIns="96600" tIns="48300" rIns="96600" bIns="48300" anchor="b" anchorCtr="0">
            <a:noAutofit/>
          </a:bodyPr>
          <a:lstStyle/>
          <a:p>
            <a:pPr lvl="0">
              <a:spcBef>
                <a:spcPts val="0"/>
              </a:spcBef>
              <a:buClr>
                <a:srgbClr val="000000"/>
              </a:buClr>
              <a:buSzPct val="25000"/>
              <a:buFont typeface="Arial"/>
              <a:buNone/>
            </a:pPr>
            <a:fld id="{00000000-1234-1234-1234-123412341234}" type="slidenum">
              <a:rPr lang="en-US"/>
              <a:t>12</a:t>
            </a:fld>
            <a:endParaRPr lang="en-US"/>
          </a:p>
        </p:txBody>
      </p:sp>
    </p:spTree>
    <p:extLst>
      <p:ext uri="{BB962C8B-B14F-4D97-AF65-F5344CB8AC3E}">
        <p14:creationId xmlns:p14="http://schemas.microsoft.com/office/powerpoint/2010/main" val="3620121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txBox="1">
            <a:spLocks noGrp="1"/>
          </p:cNvSpPr>
          <p:nvPr>
            <p:ph type="sldNum" idx="12"/>
          </p:nvPr>
        </p:nvSpPr>
        <p:spPr>
          <a:xfrm>
            <a:off x="4144619" y="9120814"/>
            <a:ext cx="3170700" cy="480299"/>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13</a:t>
            </a:fld>
            <a:endParaRPr lang="en-US" sz="1200" b="0" i="0" u="none" strike="noStrike" cap="none" baseline="0">
              <a:solidFill>
                <a:schemeClr val="dk1"/>
              </a:solidFill>
              <a:latin typeface="Times New Roman"/>
              <a:ea typeface="Times New Roman"/>
              <a:cs typeface="Times New Roman"/>
              <a:sym typeface="Times New Roman"/>
            </a:endParaRPr>
          </a:p>
        </p:txBody>
      </p:sp>
      <p:sp>
        <p:nvSpPr>
          <p:cNvPr id="176" name="Shape 176"/>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177" name="Shape 177"/>
          <p:cNvSpPr txBox="1">
            <a:spLocks noGrp="1"/>
          </p:cNvSpPr>
          <p:nvPr>
            <p:ph type="body" idx="1"/>
          </p:nvPr>
        </p:nvSpPr>
        <p:spPr>
          <a:xfrm>
            <a:off x="975695" y="4561228"/>
            <a:ext cx="5363699" cy="4320299"/>
          </a:xfrm>
          <a:prstGeom prst="rect">
            <a:avLst/>
          </a:prstGeom>
          <a:solidFill>
            <a:srgbClr val="FFFFFF"/>
          </a:solidFill>
          <a:ln w="9525" cap="flat" cmpd="sng">
            <a:solidFill>
              <a:srgbClr val="000000"/>
            </a:solidFill>
            <a:prstDash val="solid"/>
            <a:round/>
            <a:headEnd type="none" w="med" len="med"/>
            <a:tailEnd type="none" w="med" len="med"/>
          </a:ln>
        </p:spPr>
        <p:txBody>
          <a:bodyPr lIns="96600" tIns="48300" rIns="96600" bIns="48300" anchor="t" anchorCtr="0">
            <a:noAutofit/>
          </a:bodyPr>
          <a:lstStyle/>
          <a:p>
            <a:pPr lvl="0" rtl="0">
              <a:spcBef>
                <a:spcPts val="0"/>
              </a:spcBef>
              <a:buClr>
                <a:schemeClr val="dk1"/>
              </a:buClr>
              <a:buSzPct val="25000"/>
              <a:buFont typeface="Arial"/>
              <a:buNone/>
            </a:pPr>
            <a:r>
              <a:rPr lang="en-US" sz="1200" b="1">
                <a:solidFill>
                  <a:schemeClr val="dk1"/>
                </a:solidFill>
                <a:latin typeface="Times New Roman"/>
                <a:ea typeface="Times New Roman"/>
                <a:cs typeface="Times New Roman"/>
                <a:sym typeface="Times New Roman"/>
              </a:rPr>
              <a:t>Julie’s Slide:</a:t>
            </a:r>
          </a:p>
          <a:p>
            <a:pPr lvl="0" rtl="0">
              <a:spcBef>
                <a:spcPts val="0"/>
              </a:spcBef>
              <a:buClr>
                <a:schemeClr val="dk1"/>
              </a:buClr>
              <a:buSzPct val="25000"/>
              <a:buFont typeface="Arial"/>
              <a:buNone/>
            </a:pPr>
            <a:r>
              <a:rPr lang="en-US" sz="1200">
                <a:solidFill>
                  <a:schemeClr val="dk1"/>
                </a:solidFill>
                <a:latin typeface="Times New Roman"/>
                <a:ea typeface="Times New Roman"/>
                <a:cs typeface="Times New Roman"/>
                <a:sym typeface="Times New Roman"/>
              </a:rPr>
              <a:t>Hexadecimal address for each register</a:t>
            </a:r>
          </a:p>
          <a:p>
            <a:pPr lvl="0" rtl="0">
              <a:spcBef>
                <a:spcPts val="0"/>
              </a:spcBef>
              <a:buClr>
                <a:schemeClr val="dk1"/>
              </a:buClr>
              <a:buSzPct val="25000"/>
              <a:buFont typeface="Arial"/>
              <a:buNone/>
            </a:pPr>
            <a:r>
              <a:rPr lang="en-US" sz="1200">
                <a:solidFill>
                  <a:schemeClr val="dk1"/>
                </a:solidFill>
                <a:latin typeface="Times New Roman"/>
                <a:ea typeface="Times New Roman"/>
                <a:cs typeface="Times New Roman"/>
                <a:sym typeface="Times New Roman"/>
              </a:rPr>
              <a:t>Read Only, Write Only, Read/Write</a:t>
            </a:r>
          </a:p>
          <a:p>
            <a:pPr lvl="0" rtl="0">
              <a:spcBef>
                <a:spcPts val="0"/>
              </a:spcBef>
              <a:buClr>
                <a:schemeClr val="dk1"/>
              </a:buClr>
              <a:buSzPct val="25000"/>
              <a:buFont typeface="Arial"/>
              <a:buNone/>
            </a:pPr>
            <a:r>
              <a:rPr lang="en-US" sz="1200">
                <a:solidFill>
                  <a:schemeClr val="dk1"/>
                </a:solidFill>
                <a:latin typeface="Times New Roman"/>
                <a:ea typeface="Times New Roman"/>
                <a:cs typeface="Times New Roman"/>
                <a:sym typeface="Times New Roman"/>
              </a:rPr>
              <a:t>rf-read/write &amp; ro-read only-- infront of the register signals--thats how we know we are getting the signal from the register.</a:t>
            </a:r>
          </a:p>
          <a:p>
            <a:pPr marL="457200" marR="0" lvl="0"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This is our tentative plan of what each of our registers will be assigned to do.</a:t>
            </a:r>
          </a:p>
          <a:p>
            <a:pPr marL="914400" marR="0" lvl="1"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chip information</a:t>
            </a:r>
          </a:p>
          <a:p>
            <a:pPr marL="914400" marR="0" lvl="1"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the control that will be accessing all the modules, as well as the status register</a:t>
            </a:r>
          </a:p>
          <a:p>
            <a:pPr marL="1371600" marR="0" lvl="2"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control bits that are on or off will control whether the module is used or not</a:t>
            </a:r>
          </a:p>
          <a:p>
            <a:pPr marL="914400" marR="0" lvl="1"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i2s will be controlling the clock for the i2s module</a:t>
            </a:r>
          </a:p>
          <a:p>
            <a:pPr marL="914400" marR="0" lvl="1"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BIST (built in self test) will be a register address dedicated to i2s’s predefined signal (sawtooth wave)</a:t>
            </a:r>
          </a:p>
          <a:p>
            <a:pPr marL="914400" marR="0" lvl="1"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register dedicated  addressing i2c’s usage and data</a:t>
            </a:r>
          </a:p>
          <a:p>
            <a:pPr marL="914400" marR="0" lvl="1"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At the most we will have 256 register addresses dedicated to the 512 filter coeffs. </a:t>
            </a:r>
          </a:p>
          <a:p>
            <a:pPr marL="1371600" marR="0" lvl="2"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If we run out of register addresses it would be due to control and status addresses</a:t>
            </a:r>
          </a:p>
        </p:txBody>
      </p:sp>
    </p:spTree>
    <p:extLst>
      <p:ext uri="{BB962C8B-B14F-4D97-AF65-F5344CB8AC3E}">
        <p14:creationId xmlns:p14="http://schemas.microsoft.com/office/powerpoint/2010/main" val="6248865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txBox="1">
            <a:spLocks noGrp="1"/>
          </p:cNvSpPr>
          <p:nvPr>
            <p:ph type="sldNum" idx="12"/>
          </p:nvPr>
        </p:nvSpPr>
        <p:spPr>
          <a:xfrm>
            <a:off x="4144619" y="9120814"/>
            <a:ext cx="3170700" cy="480299"/>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14</a:t>
            </a:fld>
            <a:endParaRPr lang="en-US" sz="1200" b="0" i="0" u="none" strike="noStrike" cap="none" baseline="0">
              <a:solidFill>
                <a:schemeClr val="dk1"/>
              </a:solidFill>
              <a:latin typeface="Times New Roman"/>
              <a:ea typeface="Times New Roman"/>
              <a:cs typeface="Times New Roman"/>
              <a:sym typeface="Times New Roman"/>
            </a:endParaRPr>
          </a:p>
        </p:txBody>
      </p:sp>
      <p:sp>
        <p:nvSpPr>
          <p:cNvPr id="185" name="Shape 185"/>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186" name="Shape 186"/>
          <p:cNvSpPr txBox="1">
            <a:spLocks noGrp="1"/>
          </p:cNvSpPr>
          <p:nvPr>
            <p:ph type="body" idx="1"/>
          </p:nvPr>
        </p:nvSpPr>
        <p:spPr>
          <a:xfrm>
            <a:off x="975695" y="4561228"/>
            <a:ext cx="5363699" cy="4320299"/>
          </a:xfrm>
          <a:prstGeom prst="rect">
            <a:avLst/>
          </a:prstGeom>
          <a:solidFill>
            <a:srgbClr val="FFFFFF"/>
          </a:solidFill>
          <a:ln w="9525" cap="flat" cmpd="sng">
            <a:solidFill>
              <a:srgbClr val="000000"/>
            </a:solidFill>
            <a:prstDash val="solid"/>
            <a:round/>
            <a:headEnd type="none" w="med" len="med"/>
            <a:tailEnd type="none" w="med" len="med"/>
          </a:ln>
        </p:spPr>
        <p:txBody>
          <a:bodyPr lIns="96600" tIns="48300" rIns="96600" bIns="48300" anchor="t" anchorCtr="0">
            <a:noAutofit/>
          </a:bodyPr>
          <a:lstStyle/>
          <a:p>
            <a:pPr lvl="0" rtl="0">
              <a:spcBef>
                <a:spcPts val="0"/>
              </a:spcBef>
              <a:buClr>
                <a:schemeClr val="dk1"/>
              </a:buClr>
              <a:buSzPct val="25000"/>
              <a:buFont typeface="Arial"/>
              <a:buNone/>
            </a:pPr>
            <a:r>
              <a:rPr lang="en-US" sz="1200" b="1">
                <a:solidFill>
                  <a:schemeClr val="dk1"/>
                </a:solidFill>
                <a:latin typeface="Times New Roman"/>
                <a:ea typeface="Times New Roman"/>
                <a:cs typeface="Times New Roman"/>
                <a:sym typeface="Times New Roman"/>
              </a:rPr>
              <a:t>Dhruvit’s Slide:  </a:t>
            </a:r>
          </a:p>
          <a:p>
            <a:pPr lvl="0" rtl="0">
              <a:spcBef>
                <a:spcPts val="0"/>
              </a:spcBef>
              <a:buClr>
                <a:schemeClr val="dk1"/>
              </a:buClr>
              <a:buFont typeface="Arial"/>
              <a:buNone/>
            </a:pPr>
            <a:endParaRPr sz="1200">
              <a:solidFill>
                <a:schemeClr val="dk1"/>
              </a:solidFill>
              <a:latin typeface="Times New Roman"/>
              <a:ea typeface="Times New Roman"/>
              <a:cs typeface="Times New Roman"/>
              <a:sym typeface="Times New Roman"/>
            </a:endParaRPr>
          </a:p>
          <a:p>
            <a:pPr marL="457200" lvl="0" indent="-304800" rtl="0">
              <a:spcBef>
                <a:spcPts val="0"/>
              </a:spcBef>
              <a:buClr>
                <a:schemeClr val="dk1"/>
              </a:buClr>
              <a:buSzPct val="100000"/>
              <a:buFont typeface="Times New Roman"/>
              <a:buChar char="-"/>
            </a:pPr>
            <a:r>
              <a:rPr lang="en-US" sz="1200">
                <a:solidFill>
                  <a:schemeClr val="dk1"/>
                </a:solidFill>
                <a:latin typeface="Times New Roman"/>
                <a:ea typeface="Times New Roman"/>
                <a:cs typeface="Times New Roman"/>
                <a:sym typeface="Times New Roman"/>
              </a:rPr>
              <a:t>the filter_aud data is transferred from the i2s at 512 samples in 16 bits</a:t>
            </a:r>
          </a:p>
          <a:p>
            <a:pPr marL="914400" lvl="1" indent="-304800" rtl="0">
              <a:spcBef>
                <a:spcPts val="0"/>
              </a:spcBef>
              <a:buClr>
                <a:schemeClr val="dk1"/>
              </a:buClr>
              <a:buSzPct val="100000"/>
              <a:buFont typeface="Times New Roman"/>
              <a:buChar char="-"/>
            </a:pPr>
            <a:r>
              <a:rPr lang="en-US" sz="1200">
                <a:solidFill>
                  <a:schemeClr val="dk1"/>
                </a:solidFill>
                <a:latin typeface="Times New Roman"/>
                <a:ea typeface="Times New Roman"/>
                <a:cs typeface="Times New Roman"/>
                <a:sym typeface="Times New Roman"/>
              </a:rPr>
              <a:t>both right and left channels will be processed </a:t>
            </a:r>
          </a:p>
          <a:p>
            <a:pPr marL="457200" lvl="0" indent="-304800" rtl="0">
              <a:spcBef>
                <a:spcPts val="0"/>
              </a:spcBef>
              <a:buClr>
                <a:schemeClr val="dk1"/>
              </a:buClr>
              <a:buSzPct val="100000"/>
              <a:buFont typeface="Times New Roman"/>
              <a:buChar char="-"/>
            </a:pPr>
            <a:r>
              <a:rPr lang="en-US" sz="1200">
                <a:solidFill>
                  <a:schemeClr val="dk1"/>
                </a:solidFill>
                <a:latin typeface="Times New Roman"/>
                <a:ea typeface="Times New Roman"/>
                <a:cs typeface="Times New Roman"/>
                <a:sym typeface="Times New Roman"/>
              </a:rPr>
              <a:t>the filter coeff will be transferred from the i2c</a:t>
            </a:r>
          </a:p>
          <a:p>
            <a:pPr marL="457200" lvl="0" indent="-304800" rtl="0">
              <a:spcBef>
                <a:spcPts val="0"/>
              </a:spcBef>
              <a:buClr>
                <a:schemeClr val="dk1"/>
              </a:buClr>
              <a:buFont typeface="Times New Roman"/>
              <a:buChar char="-"/>
            </a:pPr>
            <a:endParaRPr sz="1200">
              <a:solidFill>
                <a:schemeClr val="dk1"/>
              </a:solidFill>
              <a:latin typeface="Times New Roman"/>
              <a:ea typeface="Times New Roman"/>
              <a:cs typeface="Times New Roman"/>
              <a:sym typeface="Times New Roman"/>
            </a:endParaRPr>
          </a:p>
          <a:p>
            <a:pPr marL="457200" lvl="0" indent="-304800" rtl="0">
              <a:spcBef>
                <a:spcPts val="0"/>
              </a:spcBef>
              <a:buClr>
                <a:schemeClr val="dk1"/>
              </a:buClr>
              <a:buSzPct val="100000"/>
              <a:buFont typeface="Times New Roman"/>
              <a:buChar char="-"/>
            </a:pPr>
            <a:r>
              <a:rPr lang="en-US" sz="1200">
                <a:solidFill>
                  <a:schemeClr val="dk1"/>
                </a:solidFill>
                <a:latin typeface="Times New Roman"/>
                <a:ea typeface="Times New Roman"/>
                <a:cs typeface="Times New Roman"/>
                <a:sym typeface="Times New Roman"/>
              </a:rPr>
              <a:t>coeff will be inputted from the i2c </a:t>
            </a:r>
          </a:p>
          <a:p>
            <a:pPr marL="457200" lvl="0" indent="-304800" rtl="0">
              <a:spcBef>
                <a:spcPts val="0"/>
              </a:spcBef>
              <a:buClr>
                <a:schemeClr val="dk1"/>
              </a:buClr>
              <a:buSzPct val="100000"/>
              <a:buFont typeface="Times New Roman"/>
              <a:buChar char="-"/>
            </a:pPr>
            <a:r>
              <a:rPr lang="en-US" sz="1200">
                <a:solidFill>
                  <a:schemeClr val="dk1"/>
                </a:solidFill>
                <a:latin typeface="Times New Roman"/>
                <a:ea typeface="Times New Roman"/>
                <a:cs typeface="Times New Roman"/>
                <a:sym typeface="Times New Roman"/>
              </a:rPr>
              <a:t>since accumulator is 40 bits, there is a low chance for it to overflow </a:t>
            </a:r>
          </a:p>
          <a:p>
            <a:pPr marL="457200" lvl="0" indent="-304800" rtl="0">
              <a:spcBef>
                <a:spcPts val="0"/>
              </a:spcBef>
              <a:buClr>
                <a:schemeClr val="dk1"/>
              </a:buClr>
              <a:buSzPct val="100000"/>
              <a:buFont typeface="Times New Roman"/>
              <a:buChar char="-"/>
            </a:pPr>
            <a:r>
              <a:rPr lang="en-US" sz="1200">
                <a:solidFill>
                  <a:schemeClr val="dk1"/>
                </a:solidFill>
                <a:latin typeface="Times New Roman"/>
                <a:ea typeface="Times New Roman"/>
                <a:cs typeface="Times New Roman"/>
                <a:sym typeface="Times New Roman"/>
              </a:rPr>
              <a:t>rounding</a:t>
            </a:r>
          </a:p>
          <a:p>
            <a:pPr marL="457200" lvl="0" indent="-304800" rtl="0">
              <a:spcBef>
                <a:spcPts val="0"/>
              </a:spcBef>
              <a:buClr>
                <a:schemeClr val="dk1"/>
              </a:buClr>
              <a:buSzPct val="100000"/>
              <a:buFont typeface="Times New Roman"/>
              <a:buChar char="-"/>
            </a:pPr>
            <a:r>
              <a:rPr lang="en-US" sz="1200">
                <a:solidFill>
                  <a:schemeClr val="dk1"/>
                </a:solidFill>
                <a:latin typeface="Times New Roman"/>
                <a:ea typeface="Times New Roman"/>
                <a:cs typeface="Times New Roman"/>
                <a:sym typeface="Times New Roman"/>
              </a:rPr>
              <a:t>barrel shifter -- has the capabilities of shifting any number of bits in a single clock cycle. </a:t>
            </a:r>
          </a:p>
          <a:p>
            <a:pPr marL="457200" lvl="0" indent="-304800" rtl="0">
              <a:spcBef>
                <a:spcPts val="0"/>
              </a:spcBef>
              <a:buClr>
                <a:schemeClr val="dk1"/>
              </a:buClr>
              <a:buSzPct val="100000"/>
              <a:buFont typeface="Times New Roman"/>
              <a:buChar char="-"/>
            </a:pPr>
            <a:r>
              <a:rPr lang="en-US" sz="1200">
                <a:solidFill>
                  <a:schemeClr val="dk1"/>
                </a:solidFill>
                <a:latin typeface="Times New Roman"/>
                <a:ea typeface="Times New Roman"/>
                <a:cs typeface="Times New Roman"/>
                <a:sym typeface="Times New Roman"/>
              </a:rPr>
              <a:t>clipped -- shift to the portion we want then remove some MSB </a:t>
            </a:r>
          </a:p>
        </p:txBody>
      </p:sp>
    </p:spTree>
    <p:extLst>
      <p:ext uri="{BB962C8B-B14F-4D97-AF65-F5344CB8AC3E}">
        <p14:creationId xmlns:p14="http://schemas.microsoft.com/office/powerpoint/2010/main" val="1713381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sldNum" idx="12"/>
          </p:nvPr>
        </p:nvSpPr>
        <p:spPr>
          <a:xfrm>
            <a:off x="4144619" y="9120814"/>
            <a:ext cx="3170700" cy="480299"/>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15</a:t>
            </a:fld>
            <a:endParaRPr lang="en-US" sz="1200" b="0" i="0" u="none" strike="noStrike" cap="none" baseline="0">
              <a:solidFill>
                <a:schemeClr val="dk1"/>
              </a:solidFill>
              <a:latin typeface="Times New Roman"/>
              <a:ea typeface="Times New Roman"/>
              <a:cs typeface="Times New Roman"/>
              <a:sym typeface="Times New Roman"/>
            </a:endParaRPr>
          </a:p>
        </p:txBody>
      </p:sp>
      <p:sp>
        <p:nvSpPr>
          <p:cNvPr id="193" name="Shape 193"/>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194" name="Shape 194"/>
          <p:cNvSpPr txBox="1">
            <a:spLocks noGrp="1"/>
          </p:cNvSpPr>
          <p:nvPr>
            <p:ph type="body" idx="1"/>
          </p:nvPr>
        </p:nvSpPr>
        <p:spPr>
          <a:xfrm>
            <a:off x="975695" y="4561228"/>
            <a:ext cx="5363699" cy="4320299"/>
          </a:xfrm>
          <a:prstGeom prst="rect">
            <a:avLst/>
          </a:prstGeom>
          <a:solidFill>
            <a:srgbClr val="FFFFFF"/>
          </a:solidFill>
          <a:ln w="9525" cap="flat" cmpd="sng">
            <a:solidFill>
              <a:srgbClr val="000000"/>
            </a:solidFill>
            <a:prstDash val="solid"/>
            <a:round/>
            <a:headEnd type="none" w="med" len="med"/>
            <a:tailEnd type="none" w="med" len="med"/>
          </a:ln>
        </p:spPr>
        <p:txBody>
          <a:bodyPr lIns="96600" tIns="48300" rIns="96600" bIns="48300" anchor="t" anchorCtr="0">
            <a:noAutofit/>
          </a:bodyPr>
          <a:lstStyle/>
          <a:p>
            <a:pPr lvl="0" rtl="0">
              <a:spcBef>
                <a:spcPts val="0"/>
              </a:spcBef>
              <a:buClr>
                <a:schemeClr val="dk1"/>
              </a:buClr>
              <a:buSzPct val="25000"/>
              <a:buFont typeface="Arial"/>
              <a:buNone/>
            </a:pPr>
            <a:r>
              <a:rPr lang="en-US" sz="1200" b="1">
                <a:solidFill>
                  <a:schemeClr val="dk1"/>
                </a:solidFill>
                <a:latin typeface="Times New Roman"/>
                <a:ea typeface="Times New Roman"/>
                <a:cs typeface="Times New Roman"/>
                <a:sym typeface="Times New Roman"/>
              </a:rPr>
              <a:t>Dhruvit’s Slide:</a:t>
            </a:r>
          </a:p>
          <a:p>
            <a:pPr lvl="0" rtl="0">
              <a:spcBef>
                <a:spcPts val="0"/>
              </a:spcBef>
              <a:buClr>
                <a:schemeClr val="dk1"/>
              </a:buClr>
              <a:buFont typeface="Arial"/>
              <a:buNone/>
            </a:pPr>
            <a:endParaRPr sz="1200" b="1">
              <a:solidFill>
                <a:schemeClr val="dk1"/>
              </a:solidFill>
              <a:latin typeface="Times New Roman"/>
              <a:ea typeface="Times New Roman"/>
              <a:cs typeface="Times New Roman"/>
              <a:sym typeface="Times New Roman"/>
            </a:endParaRPr>
          </a:p>
          <a:p>
            <a:pPr lvl="0" rtl="0">
              <a:spcBef>
                <a:spcPts val="0"/>
              </a:spcBef>
              <a:buClr>
                <a:schemeClr val="dk1"/>
              </a:buClr>
              <a:buSzPct val="25000"/>
              <a:buFont typeface="Arial"/>
              <a:buNone/>
            </a:pPr>
            <a:r>
              <a:rPr lang="en-US" sz="1200">
                <a:solidFill>
                  <a:schemeClr val="dk1"/>
                </a:solidFill>
                <a:latin typeface="Times New Roman"/>
                <a:ea typeface="Times New Roman"/>
                <a:cs typeface="Times New Roman"/>
                <a:sym typeface="Times New Roman"/>
              </a:rPr>
              <a:t>Instead of dropbox, we will be using github - allowing us to revert to stable builds of our project</a:t>
            </a:r>
          </a:p>
          <a:p>
            <a:pPr lvl="0" rtl="0">
              <a:spcBef>
                <a:spcPts val="0"/>
              </a:spcBef>
              <a:buClr>
                <a:schemeClr val="dk1"/>
              </a:buClr>
              <a:buFont typeface="Arial"/>
              <a:buNone/>
            </a:pPr>
            <a:endParaRPr sz="12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6127318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sldNum" idx="12"/>
          </p:nvPr>
        </p:nvSpPr>
        <p:spPr>
          <a:xfrm>
            <a:off x="4144619" y="9120814"/>
            <a:ext cx="3170700" cy="480299"/>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16</a:t>
            </a:fld>
            <a:endParaRPr lang="en-US" sz="1200" b="0" i="0" u="none" strike="noStrike" cap="none" baseline="0">
              <a:solidFill>
                <a:schemeClr val="dk1"/>
              </a:solidFill>
              <a:latin typeface="Times New Roman"/>
              <a:ea typeface="Times New Roman"/>
              <a:cs typeface="Times New Roman"/>
              <a:sym typeface="Times New Roman"/>
            </a:endParaRPr>
          </a:p>
        </p:txBody>
      </p:sp>
      <p:sp>
        <p:nvSpPr>
          <p:cNvPr id="202" name="Shape 202"/>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203" name="Shape 203"/>
          <p:cNvSpPr txBox="1">
            <a:spLocks noGrp="1"/>
          </p:cNvSpPr>
          <p:nvPr>
            <p:ph type="body" idx="1"/>
          </p:nvPr>
        </p:nvSpPr>
        <p:spPr>
          <a:xfrm>
            <a:off x="975695" y="4561228"/>
            <a:ext cx="5363699" cy="4320299"/>
          </a:xfrm>
          <a:prstGeom prst="rect">
            <a:avLst/>
          </a:prstGeom>
          <a:solidFill>
            <a:srgbClr val="FFFFFF"/>
          </a:solidFill>
          <a:ln w="9525" cap="flat" cmpd="sng">
            <a:solidFill>
              <a:srgbClr val="000000"/>
            </a:solidFill>
            <a:prstDash val="solid"/>
            <a:round/>
            <a:headEnd type="none" w="med" len="med"/>
            <a:tailEnd type="none" w="med" len="med"/>
          </a:ln>
        </p:spPr>
        <p:txBody>
          <a:bodyPr lIns="96600" tIns="48300" rIns="96600" bIns="48300" anchor="t" anchorCtr="0">
            <a:noAutofit/>
          </a:bodyPr>
          <a:lstStyle/>
          <a:p>
            <a:pPr lvl="0" rtl="0">
              <a:spcBef>
                <a:spcPts val="0"/>
              </a:spcBef>
              <a:buClr>
                <a:schemeClr val="dk1"/>
              </a:buClr>
              <a:buSzPct val="25000"/>
              <a:buFont typeface="Arial"/>
              <a:buNone/>
            </a:pPr>
            <a:r>
              <a:rPr lang="en-US" sz="1200" b="1" dirty="0" err="1">
                <a:solidFill>
                  <a:schemeClr val="dk1"/>
                </a:solidFill>
                <a:latin typeface="Times New Roman"/>
                <a:ea typeface="Times New Roman"/>
                <a:cs typeface="Times New Roman"/>
                <a:sym typeface="Times New Roman"/>
              </a:rPr>
              <a:t>Dhruvit’s</a:t>
            </a:r>
            <a:r>
              <a:rPr lang="en-US" sz="1200" b="1" dirty="0">
                <a:solidFill>
                  <a:schemeClr val="dk1"/>
                </a:solidFill>
                <a:latin typeface="Times New Roman"/>
                <a:ea typeface="Times New Roman"/>
                <a:cs typeface="Times New Roman"/>
                <a:sym typeface="Times New Roman"/>
              </a:rPr>
              <a:t> Slide:</a:t>
            </a:r>
          </a:p>
        </p:txBody>
      </p:sp>
    </p:spTree>
    <p:extLst>
      <p:ext uri="{BB962C8B-B14F-4D97-AF65-F5344CB8AC3E}">
        <p14:creationId xmlns:p14="http://schemas.microsoft.com/office/powerpoint/2010/main" val="1806437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sldNum" idx="12"/>
          </p:nvPr>
        </p:nvSpPr>
        <p:spPr>
          <a:xfrm>
            <a:off x="4144619" y="9120814"/>
            <a:ext cx="3170583" cy="480386"/>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17</a:t>
            </a:fld>
            <a:endParaRPr lang="en-US" sz="1200" b="0" i="0" u="none" strike="noStrike" cap="none" baseline="0">
              <a:solidFill>
                <a:schemeClr val="dk1"/>
              </a:solidFill>
              <a:latin typeface="Times New Roman"/>
              <a:ea typeface="Times New Roman"/>
              <a:cs typeface="Times New Roman"/>
              <a:sym typeface="Times New Roman"/>
            </a:endParaRPr>
          </a:p>
        </p:txBody>
      </p:sp>
      <p:sp>
        <p:nvSpPr>
          <p:cNvPr id="210" name="Shape 210"/>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211" name="Shape 211"/>
          <p:cNvSpPr txBox="1">
            <a:spLocks noGrp="1"/>
          </p:cNvSpPr>
          <p:nvPr>
            <p:ph type="body" idx="1"/>
          </p:nvPr>
        </p:nvSpPr>
        <p:spPr>
          <a:xfrm>
            <a:off x="975695" y="4561228"/>
            <a:ext cx="5363816" cy="4320212"/>
          </a:xfrm>
          <a:prstGeom prst="rect">
            <a:avLst/>
          </a:prstGeom>
          <a:solidFill>
            <a:srgbClr val="FFFFFF"/>
          </a:solidFill>
          <a:ln w="9525" cap="flat" cmpd="sng">
            <a:solidFill>
              <a:srgbClr val="000000"/>
            </a:solidFill>
            <a:prstDash val="solid"/>
            <a:round/>
            <a:headEnd type="none" w="med" len="med"/>
            <a:tailEnd type="none" w="med" len="med"/>
          </a:ln>
        </p:spPr>
        <p:txBody>
          <a:bodyPr lIns="96600" tIns="48300" rIns="96600" bIns="48300" anchor="t" anchorCtr="0">
            <a:noAutofit/>
          </a:bodyPr>
          <a:lstStyle/>
          <a:p>
            <a:pPr lvl="0" rtl="0">
              <a:spcBef>
                <a:spcPts val="0"/>
              </a:spcBef>
              <a:buClr>
                <a:schemeClr val="dk1"/>
              </a:buClr>
              <a:buSzPct val="25000"/>
              <a:buFont typeface="Arial"/>
              <a:buNone/>
            </a:pPr>
            <a:r>
              <a:rPr lang="en-US" sz="1200" b="1">
                <a:solidFill>
                  <a:schemeClr val="dk1"/>
                </a:solidFill>
                <a:latin typeface="Times New Roman"/>
                <a:ea typeface="Times New Roman"/>
                <a:cs typeface="Times New Roman"/>
                <a:sym typeface="Times New Roman"/>
              </a:rPr>
              <a:t>Dhruvit’s Slide</a:t>
            </a:r>
          </a:p>
          <a:p>
            <a:pPr marL="457200" lvl="0" indent="-228600" rtl="0">
              <a:spcBef>
                <a:spcPts val="0"/>
              </a:spcBef>
              <a:buClr>
                <a:schemeClr val="dk1"/>
              </a:buClr>
              <a:buSzPct val="100000"/>
              <a:buFont typeface="Times New Roman"/>
            </a:pPr>
            <a:r>
              <a:rPr lang="en-US" sz="1200">
                <a:solidFill>
                  <a:schemeClr val="dk1"/>
                </a:solidFill>
                <a:latin typeface="Times New Roman"/>
                <a:ea typeface="Times New Roman"/>
                <a:cs typeface="Times New Roman"/>
                <a:sym typeface="Times New Roman"/>
              </a:rPr>
              <a:t>red = not started</a:t>
            </a:r>
          </a:p>
          <a:p>
            <a:pPr marL="457200" lvl="0" indent="-228600" rtl="0">
              <a:spcBef>
                <a:spcPts val="0"/>
              </a:spcBef>
              <a:buClr>
                <a:schemeClr val="dk1"/>
              </a:buClr>
              <a:buSzPct val="100000"/>
              <a:buFont typeface="Times New Roman"/>
            </a:pPr>
            <a:r>
              <a:rPr lang="en-US" sz="1200">
                <a:solidFill>
                  <a:schemeClr val="dk1"/>
                </a:solidFill>
                <a:latin typeface="Times New Roman"/>
                <a:ea typeface="Times New Roman"/>
                <a:cs typeface="Times New Roman"/>
                <a:sym typeface="Times New Roman"/>
              </a:rPr>
              <a:t>green = started/finished</a:t>
            </a:r>
          </a:p>
          <a:p>
            <a:pPr rtl="0">
              <a:spcBef>
                <a:spcPts val="0"/>
              </a:spcBef>
              <a:buNone/>
            </a:pPr>
            <a:endParaRPr sz="1200">
              <a:solidFill>
                <a:schemeClr val="dk1"/>
              </a:solidFill>
              <a:latin typeface="Times New Roman"/>
              <a:ea typeface="Times New Roman"/>
              <a:cs typeface="Times New Roman"/>
              <a:sym typeface="Times New Roman"/>
            </a:endParaRPr>
          </a:p>
          <a:p>
            <a:pPr lvl="0" rtl="0">
              <a:spcBef>
                <a:spcPts val="0"/>
              </a:spcBef>
              <a:buNone/>
            </a:pPr>
            <a:r>
              <a:rPr lang="en-US" sz="1200">
                <a:solidFill>
                  <a:schemeClr val="dk1"/>
                </a:solidFill>
                <a:latin typeface="Times New Roman"/>
                <a:ea typeface="Times New Roman"/>
                <a:cs typeface="Times New Roman"/>
                <a:sym typeface="Times New Roman"/>
              </a:rPr>
              <a:t>fifo will be used throughout the project - in i2s and filter</a:t>
            </a:r>
          </a:p>
        </p:txBody>
      </p:sp>
    </p:spTree>
    <p:extLst>
      <p:ext uri="{BB962C8B-B14F-4D97-AF65-F5344CB8AC3E}">
        <p14:creationId xmlns:p14="http://schemas.microsoft.com/office/powerpoint/2010/main" val="27184675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txBox="1">
            <a:spLocks noGrp="1"/>
          </p:cNvSpPr>
          <p:nvPr>
            <p:ph type="sldNum" idx="12"/>
          </p:nvPr>
        </p:nvSpPr>
        <p:spPr>
          <a:xfrm>
            <a:off x="4144619" y="9120814"/>
            <a:ext cx="3170583" cy="480386"/>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18</a:t>
            </a:fld>
            <a:endParaRPr lang="en-US" sz="1200" b="0" i="0" u="none" strike="noStrike" cap="none" baseline="0">
              <a:solidFill>
                <a:schemeClr val="dk1"/>
              </a:solidFill>
              <a:latin typeface="Times New Roman"/>
              <a:ea typeface="Times New Roman"/>
              <a:cs typeface="Times New Roman"/>
              <a:sym typeface="Times New Roman"/>
            </a:endParaRPr>
          </a:p>
        </p:txBody>
      </p:sp>
      <p:sp>
        <p:nvSpPr>
          <p:cNvPr id="222" name="Shape 222"/>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223" name="Shape 223"/>
          <p:cNvSpPr txBox="1">
            <a:spLocks noGrp="1"/>
          </p:cNvSpPr>
          <p:nvPr>
            <p:ph type="body" idx="1"/>
          </p:nvPr>
        </p:nvSpPr>
        <p:spPr>
          <a:xfrm>
            <a:off x="975695" y="4561228"/>
            <a:ext cx="5363816" cy="4320212"/>
          </a:xfrm>
          <a:prstGeom prst="rect">
            <a:avLst/>
          </a:prstGeom>
          <a:solidFill>
            <a:srgbClr val="FFFFFF"/>
          </a:solidFill>
          <a:ln w="9525" cap="flat" cmpd="sng">
            <a:solidFill>
              <a:srgbClr val="000000"/>
            </a:solidFill>
            <a:prstDash val="solid"/>
            <a:round/>
            <a:headEnd type="none" w="med" len="med"/>
            <a:tailEnd type="none" w="med" len="med"/>
          </a:ln>
        </p:spPr>
        <p:txBody>
          <a:bodyPr lIns="96600" tIns="48300" rIns="96600" bIns="48300" anchor="t" anchorCtr="0">
            <a:noAutofit/>
          </a:bodyPr>
          <a:lstStyle/>
          <a:p>
            <a:pPr lvl="0" rtl="0">
              <a:spcBef>
                <a:spcPts val="0"/>
              </a:spcBef>
              <a:buClr>
                <a:schemeClr val="dk1"/>
              </a:buClr>
              <a:buSzPct val="25000"/>
              <a:buFont typeface="Arial"/>
              <a:buNone/>
            </a:pPr>
            <a:r>
              <a:rPr lang="en-US" sz="1200" b="1">
                <a:solidFill>
                  <a:schemeClr val="dk1"/>
                </a:solidFill>
                <a:latin typeface="Times New Roman"/>
                <a:ea typeface="Times New Roman"/>
                <a:cs typeface="Times New Roman"/>
                <a:sym typeface="Times New Roman"/>
              </a:rPr>
              <a:t>Dhruvit’s Slide:</a:t>
            </a:r>
          </a:p>
          <a:p>
            <a:pPr lvl="0" rtl="0">
              <a:spcBef>
                <a:spcPts val="0"/>
              </a:spcBef>
              <a:buClr>
                <a:schemeClr val="dk1"/>
              </a:buClr>
              <a:buFont typeface="Arial"/>
              <a:buNone/>
            </a:pPr>
            <a:endParaRPr sz="1200">
              <a:solidFill>
                <a:schemeClr val="dk1"/>
              </a:solidFill>
              <a:latin typeface="Times New Roman"/>
              <a:ea typeface="Times New Roman"/>
              <a:cs typeface="Times New Roman"/>
              <a:sym typeface="Times New Roman"/>
            </a:endParaRPr>
          </a:p>
          <a:p>
            <a:pPr lvl="0" rtl="0">
              <a:spcBef>
                <a:spcPts val="0"/>
              </a:spcBef>
              <a:buClr>
                <a:schemeClr val="dk1"/>
              </a:buClr>
              <a:buSzPct val="25000"/>
              <a:buFont typeface="Arial"/>
              <a:buNone/>
            </a:pPr>
            <a:r>
              <a:rPr lang="en-US" sz="1200">
                <a:solidFill>
                  <a:schemeClr val="dk1"/>
                </a:solidFill>
                <a:latin typeface="Times New Roman"/>
                <a:ea typeface="Times New Roman"/>
                <a:cs typeface="Times New Roman"/>
                <a:sym typeface="Times New Roman"/>
              </a:rPr>
              <a:t>verification should be finished before we send in code to mosis for manufacturing </a:t>
            </a:r>
          </a:p>
          <a:p>
            <a:pPr lvl="0" rtl="0">
              <a:spcBef>
                <a:spcPts val="0"/>
              </a:spcBef>
              <a:buClr>
                <a:schemeClr val="dk1"/>
              </a:buClr>
              <a:buSzPct val="25000"/>
              <a:buFont typeface="Arial"/>
              <a:buNone/>
            </a:pPr>
            <a:r>
              <a:rPr lang="en-US" sz="1200">
                <a:solidFill>
                  <a:schemeClr val="dk1"/>
                </a:solidFill>
                <a:latin typeface="Times New Roman"/>
                <a:ea typeface="Times New Roman"/>
                <a:cs typeface="Times New Roman"/>
                <a:sym typeface="Times New Roman"/>
              </a:rPr>
              <a:t>when chip is being manufactured we will be designing a BLANK pin board to place the finished chip in for testing </a:t>
            </a:r>
          </a:p>
          <a:p>
            <a:pPr lvl="0" rtl="0">
              <a:spcBef>
                <a:spcPts val="0"/>
              </a:spcBef>
              <a:buClr>
                <a:schemeClr val="dk1"/>
              </a:buClr>
              <a:buSzPct val="25000"/>
              <a:buFont typeface="Arial"/>
              <a:buNone/>
            </a:pPr>
            <a:r>
              <a:rPr lang="en-US" sz="1200">
                <a:solidFill>
                  <a:schemeClr val="dk1"/>
                </a:solidFill>
                <a:latin typeface="Times New Roman"/>
                <a:ea typeface="Times New Roman"/>
                <a:cs typeface="Times New Roman"/>
                <a:sym typeface="Times New Roman"/>
              </a:rPr>
              <a:t>In addition we might develop programs to edit the coefficient values of the chip </a:t>
            </a:r>
          </a:p>
          <a:p>
            <a:pPr lvl="0" rtl="0">
              <a:spcBef>
                <a:spcPts val="0"/>
              </a:spcBef>
              <a:buClr>
                <a:schemeClr val="dk1"/>
              </a:buClr>
              <a:buFont typeface="Arial"/>
              <a:buNone/>
            </a:pPr>
            <a:endParaRPr sz="1200" b="1">
              <a:solidFill>
                <a:schemeClr val="dk1"/>
              </a:solidFill>
              <a:latin typeface="Times New Roman"/>
              <a:ea typeface="Times New Roman"/>
              <a:cs typeface="Times New Roman"/>
              <a:sym typeface="Times New Roman"/>
            </a:endParaRPr>
          </a:p>
          <a:p>
            <a:pPr marL="457200" lvl="0" indent="-228600" rtl="0">
              <a:spcBef>
                <a:spcPts val="0"/>
              </a:spcBef>
              <a:buClr>
                <a:schemeClr val="dk1"/>
              </a:buClr>
              <a:buSzPct val="100000"/>
              <a:buFont typeface="Times New Roman"/>
            </a:pPr>
            <a:r>
              <a:rPr lang="en-US" sz="1200">
                <a:solidFill>
                  <a:schemeClr val="dk1"/>
                </a:solidFill>
                <a:latin typeface="Times New Roman"/>
                <a:ea typeface="Times New Roman"/>
                <a:cs typeface="Times New Roman"/>
                <a:sym typeface="Times New Roman"/>
              </a:rPr>
              <a:t>red line = now</a:t>
            </a:r>
          </a:p>
          <a:p>
            <a:pPr marL="457200" lvl="0" indent="-228600" rtl="0">
              <a:spcBef>
                <a:spcPts val="0"/>
              </a:spcBef>
              <a:buClr>
                <a:schemeClr val="dk1"/>
              </a:buClr>
              <a:buSzPct val="100000"/>
              <a:buFont typeface="Times New Roman"/>
            </a:pPr>
            <a:r>
              <a:rPr lang="en-US" sz="1200">
                <a:solidFill>
                  <a:schemeClr val="dk1"/>
                </a:solidFill>
                <a:latin typeface="Times New Roman"/>
                <a:ea typeface="Times New Roman"/>
                <a:cs typeface="Times New Roman"/>
                <a:sym typeface="Times New Roman"/>
              </a:rPr>
              <a:t>Documentation</a:t>
            </a:r>
          </a:p>
          <a:p>
            <a:pPr marL="914400" lvl="1" indent="-228600" rtl="0">
              <a:spcBef>
                <a:spcPts val="0"/>
              </a:spcBef>
              <a:buClr>
                <a:schemeClr val="dk1"/>
              </a:buClr>
              <a:buSzPct val="100000"/>
              <a:buFont typeface="Times New Roman"/>
            </a:pPr>
            <a:r>
              <a:rPr lang="en-US" sz="1200">
                <a:solidFill>
                  <a:schemeClr val="dk1"/>
                </a:solidFill>
                <a:latin typeface="Times New Roman"/>
                <a:ea typeface="Times New Roman"/>
                <a:cs typeface="Times New Roman"/>
                <a:sym typeface="Times New Roman"/>
              </a:rPr>
              <a:t>CORE = CORE 9 Stuff</a:t>
            </a:r>
          </a:p>
          <a:p>
            <a:pPr marL="914400" lvl="1" indent="-228600" rtl="0">
              <a:spcBef>
                <a:spcPts val="0"/>
              </a:spcBef>
              <a:buClr>
                <a:schemeClr val="dk1"/>
              </a:buClr>
              <a:buSzPct val="100000"/>
              <a:buFont typeface="Times New Roman"/>
            </a:pPr>
            <a:r>
              <a:rPr lang="en-US" sz="1200">
                <a:solidFill>
                  <a:schemeClr val="dk1"/>
                </a:solidFill>
                <a:latin typeface="Times New Roman"/>
                <a:ea typeface="Times New Roman"/>
                <a:cs typeface="Times New Roman"/>
                <a:sym typeface="Times New Roman"/>
              </a:rPr>
              <a:t>BLK = Update Block Documents</a:t>
            </a:r>
          </a:p>
          <a:p>
            <a:pPr marL="914400" lvl="1" indent="-228600" rtl="0">
              <a:spcBef>
                <a:spcPts val="0"/>
              </a:spcBef>
              <a:buClr>
                <a:schemeClr val="dk1"/>
              </a:buClr>
              <a:buSzPct val="100000"/>
              <a:buFont typeface="Times New Roman"/>
            </a:pPr>
            <a:r>
              <a:rPr lang="en-US" sz="1200">
                <a:solidFill>
                  <a:schemeClr val="dk1"/>
                </a:solidFill>
                <a:latin typeface="Times New Roman"/>
                <a:ea typeface="Times New Roman"/>
                <a:cs typeface="Times New Roman"/>
                <a:sym typeface="Times New Roman"/>
              </a:rPr>
              <a:t>REG = Update Register Address Map</a:t>
            </a:r>
          </a:p>
          <a:p>
            <a:pPr marL="914400" lvl="1" indent="-228600" rtl="0">
              <a:spcBef>
                <a:spcPts val="0"/>
              </a:spcBef>
              <a:buClr>
                <a:schemeClr val="dk1"/>
              </a:buClr>
              <a:buSzPct val="100000"/>
              <a:buFont typeface="Times New Roman"/>
            </a:pPr>
            <a:r>
              <a:rPr lang="en-US" sz="1200">
                <a:solidFill>
                  <a:schemeClr val="dk1"/>
                </a:solidFill>
                <a:latin typeface="Times New Roman"/>
                <a:ea typeface="Times New Roman"/>
                <a:cs typeface="Times New Roman"/>
                <a:sym typeface="Times New Roman"/>
              </a:rPr>
              <a:t>RTL = Update RTL Interface Descriptions</a:t>
            </a:r>
          </a:p>
        </p:txBody>
      </p:sp>
    </p:spTree>
    <p:extLst>
      <p:ext uri="{BB962C8B-B14F-4D97-AF65-F5344CB8AC3E}">
        <p14:creationId xmlns:p14="http://schemas.microsoft.com/office/powerpoint/2010/main" val="13455304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sldNum" idx="12"/>
          </p:nvPr>
        </p:nvSpPr>
        <p:spPr>
          <a:xfrm>
            <a:off x="4144619" y="9120814"/>
            <a:ext cx="3170700" cy="480299"/>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19</a:t>
            </a:fld>
            <a:endParaRPr lang="en-US" sz="1200" b="0" i="0" u="none" strike="noStrike" cap="none" baseline="0">
              <a:solidFill>
                <a:schemeClr val="dk1"/>
              </a:solidFill>
              <a:latin typeface="Times New Roman"/>
              <a:ea typeface="Times New Roman"/>
              <a:cs typeface="Times New Roman"/>
              <a:sym typeface="Times New Roman"/>
            </a:endParaRPr>
          </a:p>
        </p:txBody>
      </p:sp>
      <p:sp>
        <p:nvSpPr>
          <p:cNvPr id="234" name="Shape 234"/>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235" name="Shape 235"/>
          <p:cNvSpPr txBox="1">
            <a:spLocks noGrp="1"/>
          </p:cNvSpPr>
          <p:nvPr>
            <p:ph type="body" idx="1"/>
          </p:nvPr>
        </p:nvSpPr>
        <p:spPr>
          <a:xfrm>
            <a:off x="975695" y="4561228"/>
            <a:ext cx="5363699" cy="4320299"/>
          </a:xfrm>
          <a:prstGeom prst="rect">
            <a:avLst/>
          </a:prstGeom>
          <a:solidFill>
            <a:srgbClr val="FFFFFF"/>
          </a:solidFill>
          <a:ln w="9525" cap="flat" cmpd="sng">
            <a:solidFill>
              <a:srgbClr val="000000"/>
            </a:solidFill>
            <a:prstDash val="solid"/>
            <a:round/>
            <a:headEnd type="none" w="med" len="med"/>
            <a:tailEnd type="none" w="med" len="med"/>
          </a:ln>
        </p:spPr>
        <p:txBody>
          <a:bodyPr lIns="96600" tIns="48300" rIns="96600" bIns="48300" anchor="t" anchorCtr="0">
            <a:noAutofit/>
          </a:bodyPr>
          <a:lstStyle/>
          <a:p>
            <a:pPr lvl="0" rtl="0">
              <a:spcBef>
                <a:spcPts val="0"/>
              </a:spcBef>
              <a:buSzPct val="25000"/>
              <a:buNone/>
            </a:pPr>
            <a:r>
              <a:rPr lang="en-US" sz="1200" b="1">
                <a:solidFill>
                  <a:schemeClr val="dk1"/>
                </a:solidFill>
                <a:latin typeface="Times New Roman"/>
                <a:ea typeface="Times New Roman"/>
                <a:cs typeface="Times New Roman"/>
                <a:sym typeface="Times New Roman"/>
              </a:rPr>
              <a:t>Dhruvit’s Slide:</a:t>
            </a:r>
          </a:p>
          <a:p>
            <a:pPr lvl="0" rtl="0">
              <a:spcBef>
                <a:spcPts val="0"/>
              </a:spcBef>
              <a:buNone/>
            </a:pPr>
            <a:endParaRPr sz="1200" b="1">
              <a:solidFill>
                <a:schemeClr val="dk1"/>
              </a:solidFill>
              <a:latin typeface="Times New Roman"/>
              <a:ea typeface="Times New Roman"/>
              <a:cs typeface="Times New Roman"/>
              <a:sym typeface="Times New Roman"/>
            </a:endParaRPr>
          </a:p>
          <a:p>
            <a:pPr lvl="0" rtl="0">
              <a:spcBef>
                <a:spcPts val="0"/>
              </a:spcBef>
              <a:buClr>
                <a:schemeClr val="dk1"/>
              </a:buClr>
              <a:buFont typeface="Arial"/>
              <a:buNone/>
            </a:pPr>
            <a:endParaRPr sz="1200" b="1">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948096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sldNum" idx="12"/>
          </p:nvPr>
        </p:nvSpPr>
        <p:spPr>
          <a:xfrm>
            <a:off x="4144619" y="9120814"/>
            <a:ext cx="3170583" cy="480386"/>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2</a:t>
            </a:fld>
            <a:endParaRPr lang="en-US" sz="1200" b="0" i="0" u="none" strike="noStrike" cap="none" baseline="0">
              <a:solidFill>
                <a:schemeClr val="dk1"/>
              </a:solidFill>
              <a:latin typeface="Times New Roman"/>
              <a:ea typeface="Times New Roman"/>
              <a:cs typeface="Times New Roman"/>
              <a:sym typeface="Times New Roman"/>
            </a:endParaRPr>
          </a:p>
        </p:txBody>
      </p:sp>
      <p:sp>
        <p:nvSpPr>
          <p:cNvPr id="82" name="Shape 82"/>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3" name="Shape 83"/>
          <p:cNvSpPr txBox="1">
            <a:spLocks noGrp="1"/>
          </p:cNvSpPr>
          <p:nvPr>
            <p:ph type="body" idx="1"/>
          </p:nvPr>
        </p:nvSpPr>
        <p:spPr>
          <a:xfrm>
            <a:off x="975695" y="4561228"/>
            <a:ext cx="5363816" cy="4320212"/>
          </a:xfrm>
          <a:prstGeom prst="rect">
            <a:avLst/>
          </a:prstGeom>
          <a:noFill/>
          <a:ln>
            <a:noFill/>
          </a:ln>
        </p:spPr>
        <p:txBody>
          <a:bodyPr lIns="96600" tIns="48300" rIns="96600" bIns="48300" anchor="t" anchorCtr="0">
            <a:noAutofit/>
          </a:bodyPr>
          <a:lstStyle/>
          <a:p>
            <a:pPr lvl="0" rtl="0">
              <a:spcBef>
                <a:spcPts val="0"/>
              </a:spcBef>
              <a:buClr>
                <a:schemeClr val="dk1"/>
              </a:buClr>
              <a:buSzPct val="25000"/>
              <a:buFont typeface="Arial"/>
              <a:buNone/>
            </a:pPr>
            <a:r>
              <a:rPr lang="en-US" sz="1200" b="1">
                <a:solidFill>
                  <a:schemeClr val="dk1"/>
                </a:solidFill>
                <a:latin typeface="Times New Roman"/>
                <a:ea typeface="Times New Roman"/>
                <a:cs typeface="Times New Roman"/>
                <a:sym typeface="Times New Roman"/>
              </a:rPr>
              <a:t>Zach’s Slide:</a:t>
            </a:r>
          </a:p>
          <a:p>
            <a:pPr lvl="0" rtl="0">
              <a:spcBef>
                <a:spcPts val="0"/>
              </a:spcBef>
              <a:buClr>
                <a:schemeClr val="dk1"/>
              </a:buClr>
              <a:buSzPct val="25000"/>
              <a:buFont typeface="Arial"/>
              <a:buNone/>
            </a:pPr>
            <a:r>
              <a:rPr lang="en-US" sz="1200" b="1">
                <a:solidFill>
                  <a:schemeClr val="dk1"/>
                </a:solidFill>
                <a:latin typeface="Times New Roman"/>
                <a:ea typeface="Times New Roman"/>
                <a:cs typeface="Times New Roman"/>
                <a:sym typeface="Times New Roman"/>
              </a:rPr>
              <a:t>-</a:t>
            </a:r>
            <a:r>
              <a:rPr lang="en-US" sz="1200">
                <a:solidFill>
                  <a:schemeClr val="dk1"/>
                </a:solidFill>
                <a:latin typeface="Times New Roman"/>
                <a:ea typeface="Times New Roman"/>
                <a:cs typeface="Times New Roman"/>
                <a:sym typeface="Times New Roman"/>
              </a:rPr>
              <a:t>Detail Specs: </a:t>
            </a:r>
          </a:p>
          <a:p>
            <a:pPr marL="457200" lvl="0" indent="-228600" rtl="0">
              <a:spcBef>
                <a:spcPts val="0"/>
              </a:spcBef>
              <a:buClr>
                <a:schemeClr val="dk1"/>
              </a:buClr>
              <a:buSzPct val="100000"/>
              <a:buFont typeface="Times New Roman"/>
            </a:pPr>
            <a:r>
              <a:rPr lang="en-US" sz="1200">
                <a:solidFill>
                  <a:schemeClr val="dk1"/>
                </a:solidFill>
                <a:latin typeface="Times New Roman"/>
                <a:ea typeface="Times New Roman"/>
                <a:cs typeface="Times New Roman"/>
                <a:sym typeface="Times New Roman"/>
              </a:rPr>
              <a:t>The signals for each block and how the signals will be used</a:t>
            </a:r>
          </a:p>
          <a:p>
            <a:pPr marL="457200" lvl="0" indent="-228600" rtl="0">
              <a:spcBef>
                <a:spcPts val="0"/>
              </a:spcBef>
              <a:buClr>
                <a:schemeClr val="dk1"/>
              </a:buClr>
              <a:buSzPct val="100000"/>
              <a:buFont typeface="Times New Roman"/>
            </a:pPr>
            <a:r>
              <a:rPr lang="en-US" sz="1200">
                <a:solidFill>
                  <a:schemeClr val="dk1"/>
                </a:solidFill>
                <a:latin typeface="Times New Roman"/>
                <a:ea typeface="Times New Roman"/>
                <a:cs typeface="Times New Roman"/>
                <a:sym typeface="Times New Roman"/>
              </a:rPr>
              <a:t>GitHub</a:t>
            </a:r>
          </a:p>
          <a:p>
            <a:pPr rtl="0">
              <a:spcBef>
                <a:spcPts val="0"/>
              </a:spcBef>
              <a:buNone/>
            </a:pPr>
            <a:r>
              <a:rPr lang="en-US" sz="1200">
                <a:solidFill>
                  <a:schemeClr val="dk1"/>
                </a:solidFill>
                <a:latin typeface="Times New Roman"/>
                <a:ea typeface="Times New Roman"/>
                <a:cs typeface="Times New Roman"/>
                <a:sym typeface="Times New Roman"/>
              </a:rPr>
              <a:t>-Schedule</a:t>
            </a:r>
          </a:p>
          <a:p>
            <a:pPr marL="457200" lvl="0" indent="-228600" rtl="0">
              <a:spcBef>
                <a:spcPts val="0"/>
              </a:spcBef>
              <a:buClr>
                <a:schemeClr val="dk1"/>
              </a:buClr>
              <a:buSzPct val="100000"/>
              <a:buFont typeface="Times New Roman"/>
            </a:pPr>
            <a:r>
              <a:rPr lang="en-US" sz="1200">
                <a:solidFill>
                  <a:schemeClr val="dk1"/>
                </a:solidFill>
                <a:latin typeface="Times New Roman"/>
                <a:ea typeface="Times New Roman"/>
                <a:cs typeface="Times New Roman"/>
                <a:sym typeface="Times New Roman"/>
              </a:rPr>
              <a:t>Timeline</a:t>
            </a:r>
          </a:p>
          <a:p>
            <a:pPr marL="457200" lvl="0" indent="-228600" rtl="0">
              <a:spcBef>
                <a:spcPts val="0"/>
              </a:spcBef>
              <a:buClr>
                <a:schemeClr val="dk1"/>
              </a:buClr>
              <a:buSzPct val="100000"/>
              <a:buFont typeface="Times New Roman"/>
            </a:pPr>
            <a:r>
              <a:rPr lang="en-US" sz="1200">
                <a:solidFill>
                  <a:schemeClr val="dk1"/>
                </a:solidFill>
                <a:latin typeface="Times New Roman"/>
                <a:ea typeface="Times New Roman"/>
                <a:cs typeface="Times New Roman"/>
                <a:sym typeface="Times New Roman"/>
              </a:rPr>
              <a:t>Weekly Hours per Person</a:t>
            </a:r>
          </a:p>
          <a:p>
            <a:pPr rtl="0">
              <a:spcBef>
                <a:spcPts val="0"/>
              </a:spcBef>
              <a:buNone/>
            </a:pPr>
            <a:r>
              <a:rPr lang="en-US" sz="1200">
                <a:solidFill>
                  <a:schemeClr val="dk1"/>
                </a:solidFill>
                <a:latin typeface="Times New Roman"/>
                <a:ea typeface="Times New Roman"/>
                <a:cs typeface="Times New Roman"/>
                <a:sym typeface="Times New Roman"/>
              </a:rPr>
              <a:t>-Work Plan</a:t>
            </a:r>
          </a:p>
          <a:p>
            <a:pPr marL="457200" lvl="0" indent="-228600" rtl="0">
              <a:spcBef>
                <a:spcPts val="0"/>
              </a:spcBef>
              <a:buClr>
                <a:schemeClr val="dk1"/>
              </a:buClr>
              <a:buSzPct val="100000"/>
              <a:buFont typeface="Times New Roman"/>
            </a:pPr>
            <a:r>
              <a:rPr lang="en-US" sz="1200">
                <a:solidFill>
                  <a:schemeClr val="dk1"/>
                </a:solidFill>
                <a:latin typeface="Times New Roman"/>
                <a:ea typeface="Times New Roman"/>
                <a:cs typeface="Times New Roman"/>
                <a:sym typeface="Times New Roman"/>
              </a:rPr>
              <a:t>The tasks that need to be completed to create an IC</a:t>
            </a:r>
          </a:p>
          <a:p>
            <a:pPr lvl="0" rtl="0">
              <a:spcBef>
                <a:spcPts val="0"/>
              </a:spcBef>
              <a:buClr>
                <a:schemeClr val="dk1"/>
              </a:buClr>
              <a:buFont typeface="Arial"/>
              <a:buNone/>
            </a:pPr>
            <a:endParaRPr sz="12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7650889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txBox="1">
            <a:spLocks noGrp="1"/>
          </p:cNvSpPr>
          <p:nvPr>
            <p:ph type="sldNum" idx="12"/>
          </p:nvPr>
        </p:nvSpPr>
        <p:spPr>
          <a:xfrm>
            <a:off x="4144619" y="9120814"/>
            <a:ext cx="3170700" cy="480299"/>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20</a:t>
            </a:fld>
            <a:endParaRPr lang="en-US" sz="1200" b="0" i="0" u="none" strike="noStrike" cap="none" baseline="0">
              <a:solidFill>
                <a:schemeClr val="dk1"/>
              </a:solidFill>
              <a:latin typeface="Times New Roman"/>
              <a:ea typeface="Times New Roman"/>
              <a:cs typeface="Times New Roman"/>
              <a:sym typeface="Times New Roman"/>
            </a:endParaRPr>
          </a:p>
        </p:txBody>
      </p:sp>
      <p:sp>
        <p:nvSpPr>
          <p:cNvPr id="246" name="Shape 246"/>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247" name="Shape 247"/>
          <p:cNvSpPr txBox="1">
            <a:spLocks noGrp="1"/>
          </p:cNvSpPr>
          <p:nvPr>
            <p:ph type="body" idx="1"/>
          </p:nvPr>
        </p:nvSpPr>
        <p:spPr>
          <a:xfrm>
            <a:off x="975695" y="4561228"/>
            <a:ext cx="5363699" cy="4320299"/>
          </a:xfrm>
          <a:prstGeom prst="rect">
            <a:avLst/>
          </a:prstGeom>
          <a:solidFill>
            <a:srgbClr val="FFFFFF"/>
          </a:solidFill>
          <a:ln w="9525" cap="flat" cmpd="sng">
            <a:solidFill>
              <a:srgbClr val="000000"/>
            </a:solidFill>
            <a:prstDash val="solid"/>
            <a:round/>
            <a:headEnd type="none" w="med" len="med"/>
            <a:tailEnd type="none" w="med" len="med"/>
          </a:ln>
        </p:spPr>
        <p:txBody>
          <a:bodyPr lIns="96600" tIns="48300" rIns="96600" bIns="48300" anchor="t" anchorCtr="0">
            <a:noAutofit/>
          </a:bodyPr>
          <a:lstStyle/>
          <a:p>
            <a:pPr lvl="0" rtl="0">
              <a:spcBef>
                <a:spcPts val="0"/>
              </a:spcBef>
              <a:buSzPct val="25000"/>
              <a:buNone/>
            </a:pPr>
            <a:r>
              <a:rPr lang="en-US" sz="1200" b="1">
                <a:solidFill>
                  <a:schemeClr val="dk1"/>
                </a:solidFill>
                <a:latin typeface="Times New Roman"/>
                <a:ea typeface="Times New Roman"/>
                <a:cs typeface="Times New Roman"/>
                <a:sym typeface="Times New Roman"/>
              </a:rPr>
              <a:t>Dhruvit’s Slide:</a:t>
            </a:r>
          </a:p>
          <a:p>
            <a:pPr lvl="0" rtl="0">
              <a:spcBef>
                <a:spcPts val="0"/>
              </a:spcBef>
              <a:buNone/>
            </a:pPr>
            <a:endParaRPr sz="1200" b="1">
              <a:solidFill>
                <a:schemeClr val="dk1"/>
              </a:solidFill>
              <a:latin typeface="Times New Roman"/>
              <a:ea typeface="Times New Roman"/>
              <a:cs typeface="Times New Roman"/>
              <a:sym typeface="Times New Roman"/>
            </a:endParaRPr>
          </a:p>
          <a:p>
            <a:pPr lvl="0" rtl="0">
              <a:spcBef>
                <a:spcPts val="0"/>
              </a:spcBef>
              <a:buClr>
                <a:schemeClr val="dk1"/>
              </a:buClr>
              <a:buFont typeface="Arial"/>
              <a:buNone/>
            </a:pPr>
            <a:endParaRPr sz="1200" b="1">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562316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txBox="1">
            <a:spLocks noGrp="1"/>
          </p:cNvSpPr>
          <p:nvPr>
            <p:ph type="sldNum" idx="12"/>
          </p:nvPr>
        </p:nvSpPr>
        <p:spPr>
          <a:xfrm>
            <a:off x="4144619" y="9120814"/>
            <a:ext cx="3170700" cy="480299"/>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21</a:t>
            </a:fld>
            <a:endParaRPr lang="en-US" sz="1200" b="0" i="0" u="none" strike="noStrike" cap="none" baseline="0">
              <a:solidFill>
                <a:schemeClr val="dk1"/>
              </a:solidFill>
              <a:latin typeface="Times New Roman"/>
              <a:ea typeface="Times New Roman"/>
              <a:cs typeface="Times New Roman"/>
              <a:sym typeface="Times New Roman"/>
            </a:endParaRPr>
          </a:p>
        </p:txBody>
      </p:sp>
      <p:sp>
        <p:nvSpPr>
          <p:cNvPr id="255" name="Shape 255"/>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256" name="Shape 256"/>
          <p:cNvSpPr txBox="1">
            <a:spLocks noGrp="1"/>
          </p:cNvSpPr>
          <p:nvPr>
            <p:ph type="body" idx="1"/>
          </p:nvPr>
        </p:nvSpPr>
        <p:spPr>
          <a:xfrm>
            <a:off x="975695" y="4561228"/>
            <a:ext cx="5363699" cy="4320299"/>
          </a:xfrm>
          <a:prstGeom prst="rect">
            <a:avLst/>
          </a:prstGeom>
          <a:solidFill>
            <a:srgbClr val="FFFFFF"/>
          </a:solidFill>
          <a:ln w="9525" cap="flat" cmpd="sng">
            <a:solidFill>
              <a:srgbClr val="000000"/>
            </a:solidFill>
            <a:prstDash val="solid"/>
            <a:round/>
            <a:headEnd type="none" w="med" len="med"/>
            <a:tailEnd type="none" w="med" len="med"/>
          </a:ln>
        </p:spPr>
        <p:txBody>
          <a:bodyPr lIns="96600" tIns="48300" rIns="96600" bIns="48300" anchor="t" anchorCtr="0">
            <a:noAutofit/>
          </a:bodyPr>
          <a:lstStyle/>
          <a:p>
            <a:pPr lvl="0" rtl="0">
              <a:spcBef>
                <a:spcPts val="0"/>
              </a:spcBef>
              <a:buClr>
                <a:schemeClr val="dk1"/>
              </a:buClr>
              <a:buSzPct val="25000"/>
              <a:buFont typeface="Arial"/>
              <a:buNone/>
            </a:pPr>
            <a:r>
              <a:rPr lang="en-US" sz="1200" b="1">
                <a:solidFill>
                  <a:schemeClr val="dk1"/>
                </a:solidFill>
                <a:latin typeface="Times New Roman"/>
                <a:ea typeface="Times New Roman"/>
                <a:cs typeface="Times New Roman"/>
                <a:sym typeface="Times New Roman"/>
              </a:rPr>
              <a:t>Julie’s Slide:</a:t>
            </a:r>
          </a:p>
          <a:p>
            <a:pPr marL="457200" lvl="0" indent="-228600" rtl="0">
              <a:spcBef>
                <a:spcPts val="0"/>
              </a:spcBef>
              <a:buClr>
                <a:schemeClr val="dk1"/>
              </a:buClr>
              <a:buSzPct val="100000"/>
              <a:buFont typeface="Times New Roman"/>
            </a:pPr>
            <a:r>
              <a:rPr lang="en-US" sz="1200">
                <a:solidFill>
                  <a:schemeClr val="dk1"/>
                </a:solidFill>
                <a:latin typeface="Times New Roman"/>
                <a:ea typeface="Times New Roman"/>
                <a:cs typeface="Times New Roman"/>
                <a:sym typeface="Times New Roman"/>
              </a:rPr>
              <a:t>A general overview of the chip design flow provided by Dr. Pearlstein</a:t>
            </a:r>
          </a:p>
        </p:txBody>
      </p:sp>
    </p:spTree>
    <p:extLst>
      <p:ext uri="{BB962C8B-B14F-4D97-AF65-F5344CB8AC3E}">
        <p14:creationId xmlns:p14="http://schemas.microsoft.com/office/powerpoint/2010/main" val="1771669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sldNum" idx="12"/>
          </p:nvPr>
        </p:nvSpPr>
        <p:spPr>
          <a:xfrm>
            <a:off x="4144619" y="9120814"/>
            <a:ext cx="3170583" cy="480386"/>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22</a:t>
            </a:fld>
            <a:endParaRPr lang="en-US" sz="1200" b="0" i="0" u="none" strike="noStrike" cap="none" baseline="0">
              <a:solidFill>
                <a:schemeClr val="dk1"/>
              </a:solidFill>
              <a:latin typeface="Times New Roman"/>
              <a:ea typeface="Times New Roman"/>
              <a:cs typeface="Times New Roman"/>
              <a:sym typeface="Times New Roman"/>
            </a:endParaRPr>
          </a:p>
        </p:txBody>
      </p:sp>
      <p:sp>
        <p:nvSpPr>
          <p:cNvPr id="263" name="Shape 263"/>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264" name="Shape 264"/>
          <p:cNvSpPr txBox="1">
            <a:spLocks noGrp="1"/>
          </p:cNvSpPr>
          <p:nvPr>
            <p:ph type="body" idx="1"/>
          </p:nvPr>
        </p:nvSpPr>
        <p:spPr>
          <a:xfrm>
            <a:off x="975695" y="4561228"/>
            <a:ext cx="5363816" cy="4320212"/>
          </a:xfrm>
          <a:prstGeom prst="rect">
            <a:avLst/>
          </a:prstGeom>
          <a:solidFill>
            <a:srgbClr val="FFFFFF"/>
          </a:solidFill>
          <a:ln w="9525" cap="flat" cmpd="sng">
            <a:solidFill>
              <a:srgbClr val="000000"/>
            </a:solidFill>
            <a:prstDash val="solid"/>
            <a:round/>
            <a:headEnd type="none" w="med" len="med"/>
            <a:tailEnd type="none" w="med" len="med"/>
          </a:ln>
        </p:spPr>
        <p:txBody>
          <a:bodyPr lIns="96600" tIns="48300" rIns="96600" bIns="48300" anchor="t" anchorCtr="0">
            <a:noAutofit/>
          </a:bodyPr>
          <a:lstStyle/>
          <a:p>
            <a:pPr lvl="0" rtl="0">
              <a:spcBef>
                <a:spcPts val="0"/>
              </a:spcBef>
              <a:buClr>
                <a:schemeClr val="dk1"/>
              </a:buClr>
              <a:buSzPct val="25000"/>
              <a:buFont typeface="Arial"/>
              <a:buNone/>
            </a:pPr>
            <a:r>
              <a:rPr lang="en-US" sz="1200" b="1">
                <a:solidFill>
                  <a:schemeClr val="dk1"/>
                </a:solidFill>
                <a:latin typeface="Times New Roman"/>
                <a:ea typeface="Times New Roman"/>
                <a:cs typeface="Times New Roman"/>
                <a:sym typeface="Times New Roman"/>
              </a:rPr>
              <a:t>Julie’s Slide:</a:t>
            </a:r>
          </a:p>
          <a:p>
            <a:pPr marL="457200" lvl="0" indent="-304800" rtl="0">
              <a:spcBef>
                <a:spcPts val="0"/>
              </a:spcBef>
              <a:buClr>
                <a:schemeClr val="dk1"/>
              </a:buClr>
              <a:buSzPct val="100000"/>
              <a:buFont typeface="Times New Roman"/>
              <a:buAutoNum type="arabicPeriod"/>
            </a:pPr>
            <a:r>
              <a:rPr lang="en-US" sz="1200">
                <a:solidFill>
                  <a:schemeClr val="dk1"/>
                </a:solidFill>
                <a:latin typeface="Times New Roman"/>
                <a:ea typeface="Times New Roman"/>
                <a:cs typeface="Times New Roman"/>
                <a:sym typeface="Times New Roman"/>
              </a:rPr>
              <a:t>requirements and the design of the chip</a:t>
            </a:r>
          </a:p>
          <a:p>
            <a:pPr marL="457200" lvl="0" indent="-304800" rtl="0">
              <a:spcBef>
                <a:spcPts val="0"/>
              </a:spcBef>
              <a:buClr>
                <a:schemeClr val="dk1"/>
              </a:buClr>
              <a:buSzPct val="100000"/>
              <a:buFont typeface="Times New Roman"/>
              <a:buAutoNum type="arabicPeriod"/>
            </a:pPr>
            <a:r>
              <a:rPr lang="en-US" sz="1200">
                <a:solidFill>
                  <a:schemeClr val="dk1"/>
                </a:solidFill>
                <a:latin typeface="Times New Roman"/>
                <a:ea typeface="Times New Roman"/>
                <a:cs typeface="Times New Roman"/>
                <a:sym typeface="Times New Roman"/>
              </a:rPr>
              <a:t>(Register Transfer Level) which is everyone's Verilog code and module construction</a:t>
            </a:r>
          </a:p>
          <a:p>
            <a:pPr marL="457200" lvl="0" indent="-304800" rtl="0">
              <a:spcBef>
                <a:spcPts val="0"/>
              </a:spcBef>
              <a:buClr>
                <a:schemeClr val="dk1"/>
              </a:buClr>
              <a:buSzPct val="100000"/>
              <a:buFont typeface="Times New Roman"/>
              <a:buAutoNum type="arabicPeriod"/>
            </a:pPr>
            <a:r>
              <a:rPr lang="en-US" sz="1200">
                <a:solidFill>
                  <a:schemeClr val="dk1"/>
                </a:solidFill>
                <a:latin typeface="Times New Roman"/>
                <a:ea typeface="Times New Roman"/>
                <a:cs typeface="Times New Roman"/>
                <a:sym typeface="Times New Roman"/>
              </a:rPr>
              <a:t>Installing (Electronic Design Automation Tools) and then</a:t>
            </a:r>
          </a:p>
          <a:p>
            <a:pPr marL="457200" lvl="0" indent="-304800" rtl="0">
              <a:spcBef>
                <a:spcPts val="0"/>
              </a:spcBef>
              <a:buClr>
                <a:schemeClr val="dk1"/>
              </a:buClr>
              <a:buSzPct val="100000"/>
              <a:buFont typeface="Times New Roman"/>
              <a:buAutoNum type="arabicPeriod"/>
            </a:pPr>
            <a:r>
              <a:rPr lang="en-US" sz="1200">
                <a:solidFill>
                  <a:schemeClr val="dk1"/>
                </a:solidFill>
                <a:latin typeface="Times New Roman"/>
                <a:ea typeface="Times New Roman"/>
                <a:cs typeface="Times New Roman"/>
                <a:sym typeface="Times New Roman"/>
              </a:rPr>
              <a:t>using it for Logic Synthesis</a:t>
            </a:r>
          </a:p>
          <a:p>
            <a:pPr marL="457200" lvl="0" indent="-304800" rtl="0">
              <a:spcBef>
                <a:spcPts val="0"/>
              </a:spcBef>
              <a:buClr>
                <a:schemeClr val="dk1"/>
              </a:buClr>
              <a:buSzPct val="100000"/>
              <a:buFont typeface="Times New Roman"/>
              <a:buAutoNum type="arabicPeriod"/>
            </a:pPr>
            <a:r>
              <a:rPr lang="en-US" sz="1200">
                <a:solidFill>
                  <a:schemeClr val="dk1"/>
                </a:solidFill>
                <a:latin typeface="Times New Roman"/>
                <a:ea typeface="Times New Roman"/>
                <a:cs typeface="Times New Roman"/>
                <a:sym typeface="Times New Roman"/>
              </a:rPr>
              <a:t>Test insertion and Built In Self Test</a:t>
            </a:r>
          </a:p>
          <a:p>
            <a:pPr marL="457200" lvl="0" indent="-304800" rtl="0">
              <a:spcBef>
                <a:spcPts val="0"/>
              </a:spcBef>
              <a:buClr>
                <a:schemeClr val="dk1"/>
              </a:buClr>
              <a:buSzPct val="100000"/>
              <a:buFont typeface="Times New Roman"/>
              <a:buAutoNum type="arabicPeriod"/>
            </a:pPr>
            <a:r>
              <a:rPr lang="en-US" sz="1200">
                <a:solidFill>
                  <a:schemeClr val="dk1"/>
                </a:solidFill>
                <a:latin typeface="Times New Roman"/>
                <a:ea typeface="Times New Roman"/>
                <a:cs typeface="Times New Roman"/>
                <a:sym typeface="Times New Roman"/>
              </a:rPr>
              <a:t>checking for x propagation and clock domain issues</a:t>
            </a:r>
          </a:p>
          <a:p>
            <a:pPr marL="457200" lvl="0" indent="-304800" rtl="0">
              <a:spcBef>
                <a:spcPts val="0"/>
              </a:spcBef>
              <a:buClr>
                <a:schemeClr val="dk1"/>
              </a:buClr>
              <a:buSzPct val="100000"/>
              <a:buFont typeface="Times New Roman"/>
              <a:buAutoNum type="arabicPeriod"/>
            </a:pPr>
            <a:r>
              <a:rPr lang="en-US" sz="1200">
                <a:solidFill>
                  <a:schemeClr val="dk1"/>
                </a:solidFill>
                <a:latin typeface="Times New Roman"/>
                <a:ea typeface="Times New Roman"/>
                <a:cs typeface="Times New Roman"/>
                <a:sym typeface="Times New Roman"/>
              </a:rPr>
              <a:t>placing and routing of our chip on a circuit board</a:t>
            </a:r>
          </a:p>
          <a:p>
            <a:pPr marL="457200" lvl="0" indent="-304800" rtl="0">
              <a:spcBef>
                <a:spcPts val="0"/>
              </a:spcBef>
              <a:buClr>
                <a:schemeClr val="dk1"/>
              </a:buClr>
              <a:buSzPct val="100000"/>
              <a:buFont typeface="Times New Roman"/>
              <a:buAutoNum type="arabicPeriod"/>
            </a:pPr>
            <a:r>
              <a:rPr lang="en-US" sz="1200">
                <a:solidFill>
                  <a:schemeClr val="dk1"/>
                </a:solidFill>
                <a:latin typeface="Times New Roman"/>
                <a:ea typeface="Times New Roman"/>
                <a:cs typeface="Times New Roman"/>
                <a:sym typeface="Times New Roman"/>
              </a:rPr>
              <a:t>verifying the chip works through a series of tests</a:t>
            </a:r>
          </a:p>
          <a:p>
            <a:pPr marL="457200" lvl="0" indent="-304800" rtl="0">
              <a:spcBef>
                <a:spcPts val="0"/>
              </a:spcBef>
              <a:buClr>
                <a:schemeClr val="dk1"/>
              </a:buClr>
              <a:buSzPct val="100000"/>
              <a:buFont typeface="Times New Roman"/>
              <a:buAutoNum type="arabicPeriod"/>
            </a:pPr>
            <a:r>
              <a:rPr lang="en-US" sz="1200">
                <a:solidFill>
                  <a:schemeClr val="dk1"/>
                </a:solidFill>
                <a:latin typeface="Times New Roman"/>
                <a:ea typeface="Times New Roman"/>
                <a:cs typeface="Times New Roman"/>
                <a:sym typeface="Times New Roman"/>
              </a:rPr>
              <a:t>designing a circuit board to place the chip on</a:t>
            </a:r>
          </a:p>
        </p:txBody>
      </p:sp>
    </p:spTree>
    <p:extLst>
      <p:ext uri="{BB962C8B-B14F-4D97-AF65-F5344CB8AC3E}">
        <p14:creationId xmlns:p14="http://schemas.microsoft.com/office/powerpoint/2010/main" val="16743209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txBox="1">
            <a:spLocks noGrp="1"/>
          </p:cNvSpPr>
          <p:nvPr>
            <p:ph type="sldNum" idx="12"/>
          </p:nvPr>
        </p:nvSpPr>
        <p:spPr>
          <a:xfrm>
            <a:off x="4144619" y="9120814"/>
            <a:ext cx="3170583" cy="480386"/>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23</a:t>
            </a:fld>
            <a:endParaRPr lang="en-US" sz="1200" b="0" i="0" u="none" strike="noStrike" cap="none" baseline="0">
              <a:solidFill>
                <a:schemeClr val="dk1"/>
              </a:solidFill>
              <a:latin typeface="Times New Roman"/>
              <a:ea typeface="Times New Roman"/>
              <a:cs typeface="Times New Roman"/>
              <a:sym typeface="Times New Roman"/>
            </a:endParaRPr>
          </a:p>
        </p:txBody>
      </p:sp>
      <p:sp>
        <p:nvSpPr>
          <p:cNvPr id="273" name="Shape 273"/>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274" name="Shape 274"/>
          <p:cNvSpPr txBox="1">
            <a:spLocks noGrp="1"/>
          </p:cNvSpPr>
          <p:nvPr>
            <p:ph type="body" idx="1"/>
          </p:nvPr>
        </p:nvSpPr>
        <p:spPr>
          <a:xfrm>
            <a:off x="975695" y="4561228"/>
            <a:ext cx="5363816" cy="4320212"/>
          </a:xfrm>
          <a:prstGeom prst="rect">
            <a:avLst/>
          </a:prstGeom>
          <a:solidFill>
            <a:srgbClr val="FFFFFF"/>
          </a:solidFill>
          <a:ln w="9525" cap="flat" cmpd="sng">
            <a:solidFill>
              <a:srgbClr val="000000"/>
            </a:solidFill>
            <a:prstDash val="solid"/>
            <a:round/>
            <a:headEnd type="none" w="med" len="med"/>
            <a:tailEnd type="none" w="med" len="med"/>
          </a:ln>
        </p:spPr>
        <p:txBody>
          <a:bodyPr lIns="96600" tIns="48300" rIns="96600" bIns="48300" anchor="t" anchorCtr="0">
            <a:noAutofit/>
          </a:bodyPr>
          <a:lstStyle/>
          <a:p>
            <a:pPr lvl="0" rtl="0">
              <a:spcBef>
                <a:spcPts val="0"/>
              </a:spcBef>
              <a:buClr>
                <a:schemeClr val="dk1"/>
              </a:buClr>
              <a:buSzPct val="25000"/>
              <a:buFont typeface="Arial"/>
              <a:buNone/>
            </a:pPr>
            <a:r>
              <a:rPr lang="en-US" sz="1200" b="1">
                <a:solidFill>
                  <a:schemeClr val="dk1"/>
                </a:solidFill>
                <a:latin typeface="Times New Roman"/>
                <a:ea typeface="Times New Roman"/>
                <a:cs typeface="Times New Roman"/>
                <a:sym typeface="Times New Roman"/>
              </a:rPr>
              <a:t>Julie’s Slide:</a:t>
            </a:r>
          </a:p>
          <a:p>
            <a:pPr marL="457200" lvl="0" indent="-228600" rtl="0">
              <a:spcBef>
                <a:spcPts val="0"/>
              </a:spcBef>
              <a:buClr>
                <a:schemeClr val="dk1"/>
              </a:buClr>
              <a:buSzPct val="100000"/>
              <a:buFont typeface="Times New Roman"/>
            </a:pPr>
            <a:r>
              <a:rPr lang="en-US" sz="1200">
                <a:solidFill>
                  <a:schemeClr val="dk1"/>
                </a:solidFill>
                <a:latin typeface="Times New Roman"/>
                <a:ea typeface="Times New Roman"/>
                <a:cs typeface="Times New Roman"/>
                <a:sym typeface="Times New Roman"/>
              </a:rPr>
              <a:t>CORE representation to what is </a:t>
            </a:r>
          </a:p>
        </p:txBody>
      </p:sp>
    </p:spTree>
    <p:extLst>
      <p:ext uri="{BB962C8B-B14F-4D97-AF65-F5344CB8AC3E}">
        <p14:creationId xmlns:p14="http://schemas.microsoft.com/office/powerpoint/2010/main" val="2500322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txBox="1">
            <a:spLocks noGrp="1"/>
          </p:cNvSpPr>
          <p:nvPr>
            <p:ph type="sldNum" idx="12"/>
          </p:nvPr>
        </p:nvSpPr>
        <p:spPr>
          <a:xfrm>
            <a:off x="4144619" y="9120814"/>
            <a:ext cx="3170700" cy="480299"/>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24</a:t>
            </a:fld>
            <a:endParaRPr lang="en-US" sz="1200" b="0" i="0" u="none" strike="noStrike" cap="none" baseline="0">
              <a:solidFill>
                <a:schemeClr val="dk1"/>
              </a:solidFill>
              <a:latin typeface="Times New Roman"/>
              <a:ea typeface="Times New Roman"/>
              <a:cs typeface="Times New Roman"/>
              <a:sym typeface="Times New Roman"/>
            </a:endParaRPr>
          </a:p>
        </p:txBody>
      </p:sp>
      <p:sp>
        <p:nvSpPr>
          <p:cNvPr id="281" name="Shape 281"/>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282" name="Shape 282"/>
          <p:cNvSpPr txBox="1">
            <a:spLocks noGrp="1"/>
          </p:cNvSpPr>
          <p:nvPr>
            <p:ph type="body" idx="1"/>
          </p:nvPr>
        </p:nvSpPr>
        <p:spPr>
          <a:xfrm>
            <a:off x="975695" y="4561228"/>
            <a:ext cx="5363699" cy="4320299"/>
          </a:xfrm>
          <a:prstGeom prst="rect">
            <a:avLst/>
          </a:prstGeom>
          <a:solidFill>
            <a:srgbClr val="FFFFFF"/>
          </a:solidFill>
          <a:ln w="9525" cap="flat" cmpd="sng">
            <a:solidFill>
              <a:srgbClr val="000000"/>
            </a:solidFill>
            <a:prstDash val="solid"/>
            <a:round/>
            <a:headEnd type="none" w="med" len="med"/>
            <a:tailEnd type="none" w="med" len="med"/>
          </a:ln>
        </p:spPr>
        <p:txBody>
          <a:bodyPr lIns="96600" tIns="48300" rIns="96600" bIns="48300" anchor="t" anchorCtr="0">
            <a:noAutofit/>
          </a:bodyPr>
          <a:lstStyle/>
          <a:p>
            <a:pPr lvl="0" rtl="0">
              <a:spcBef>
                <a:spcPts val="0"/>
              </a:spcBef>
              <a:buClr>
                <a:schemeClr val="dk1"/>
              </a:buClr>
              <a:buSzPct val="25000"/>
              <a:buFont typeface="Arial"/>
              <a:buNone/>
            </a:pPr>
            <a:r>
              <a:rPr lang="en-US" sz="1200" b="1">
                <a:solidFill>
                  <a:schemeClr val="dk1"/>
                </a:solidFill>
                <a:latin typeface="Times New Roman"/>
                <a:ea typeface="Times New Roman"/>
                <a:cs typeface="Times New Roman"/>
                <a:sym typeface="Times New Roman"/>
              </a:rPr>
              <a:t>Julie’s Slide: each block will consist of:</a:t>
            </a:r>
          </a:p>
          <a:p>
            <a:pPr marL="457200" lvl="0" indent="-228600" rtl="0">
              <a:spcBef>
                <a:spcPts val="0"/>
              </a:spcBef>
            </a:pPr>
            <a:r>
              <a:rPr lang="en-US" sz="700">
                <a:solidFill>
                  <a:srgbClr val="1F497D"/>
                </a:solidFill>
                <a:latin typeface="Times New Roman"/>
                <a:ea typeface="Times New Roman"/>
                <a:cs typeface="Times New Roman"/>
                <a:sym typeface="Times New Roman"/>
              </a:rPr>
              <a:t> </a:t>
            </a:r>
            <a:r>
              <a:rPr lang="en-US" sz="1100">
                <a:solidFill>
                  <a:srgbClr val="1F497D"/>
                </a:solidFill>
                <a:latin typeface="Calibri"/>
                <a:ea typeface="Calibri"/>
                <a:cs typeface="Calibri"/>
                <a:sym typeface="Calibri"/>
              </a:rPr>
              <a:t>Interface signal listing and naming</a:t>
            </a:r>
          </a:p>
          <a:p>
            <a:pPr marL="457200" lvl="0" indent="-228600" rtl="0">
              <a:spcBef>
                <a:spcPts val="0"/>
              </a:spcBef>
            </a:pPr>
            <a:r>
              <a:rPr lang="en-US" sz="1200">
                <a:solidFill>
                  <a:schemeClr val="dk1"/>
                </a:solidFill>
                <a:latin typeface="Times New Roman"/>
                <a:ea typeface="Times New Roman"/>
                <a:cs typeface="Times New Roman"/>
                <a:sym typeface="Times New Roman"/>
              </a:rPr>
              <a:t>Data Plane Requirement</a:t>
            </a:r>
          </a:p>
          <a:p>
            <a:pPr marL="914400" lvl="1" indent="-228600" rtl="0">
              <a:spcBef>
                <a:spcPts val="0"/>
              </a:spcBef>
            </a:pPr>
            <a:r>
              <a:rPr lang="en-US" sz="1100">
                <a:solidFill>
                  <a:srgbClr val="1F497D"/>
                </a:solidFill>
                <a:latin typeface="Calibri"/>
                <a:ea typeface="Calibri"/>
                <a:cs typeface="Calibri"/>
                <a:sym typeface="Calibri"/>
              </a:rPr>
              <a:t>What “algorithm” must the block use to produce its outputs?</a:t>
            </a:r>
          </a:p>
          <a:p>
            <a:pPr marL="457200" lvl="0" indent="-228600" rtl="0">
              <a:spcBef>
                <a:spcPts val="0"/>
              </a:spcBef>
              <a:buClr>
                <a:schemeClr val="dk1"/>
              </a:buClr>
              <a:buSzPct val="100000"/>
              <a:buFont typeface="Times New Roman"/>
            </a:pPr>
            <a:r>
              <a:rPr lang="en-US" sz="1200">
                <a:solidFill>
                  <a:schemeClr val="dk1"/>
                </a:solidFill>
                <a:latin typeface="Times New Roman"/>
                <a:ea typeface="Times New Roman"/>
                <a:cs typeface="Times New Roman"/>
                <a:sym typeface="Times New Roman"/>
              </a:rPr>
              <a:t>Control Plane Requirements</a:t>
            </a:r>
          </a:p>
          <a:p>
            <a:pPr marL="914400" lvl="1" indent="-228600" rtl="0">
              <a:spcBef>
                <a:spcPts val="0"/>
              </a:spcBef>
              <a:buClr>
                <a:schemeClr val="dk1"/>
              </a:buClr>
              <a:buSzPct val="109090"/>
              <a:buFont typeface="Times New Roman"/>
            </a:pPr>
            <a:r>
              <a:rPr lang="en-US" sz="1100">
                <a:solidFill>
                  <a:srgbClr val="1F497D"/>
                </a:solidFill>
                <a:latin typeface="Calibri"/>
                <a:ea typeface="Calibri"/>
                <a:cs typeface="Calibri"/>
                <a:sym typeface="Calibri"/>
              </a:rPr>
              <a:t>Protocols for sending and receiving data</a:t>
            </a:r>
          </a:p>
          <a:p>
            <a:pPr marL="914400" lvl="1" indent="-228600" rtl="0">
              <a:spcBef>
                <a:spcPts val="0"/>
              </a:spcBef>
              <a:buClr>
                <a:schemeClr val="dk1"/>
              </a:buClr>
              <a:buSzPct val="109090"/>
              <a:buFont typeface="Times New Roman"/>
            </a:pPr>
            <a:r>
              <a:rPr lang="en-US" sz="1100">
                <a:solidFill>
                  <a:srgbClr val="1F497D"/>
                </a:solidFill>
                <a:latin typeface="Calibri"/>
                <a:ea typeface="Calibri"/>
                <a:cs typeface="Calibri"/>
                <a:sym typeface="Calibri"/>
              </a:rPr>
              <a:t>Buffer (aka FIFO) sizing-how much audio the Buffer can hold</a:t>
            </a:r>
          </a:p>
          <a:p>
            <a:pPr marL="914400" lvl="1" indent="-228600" rtl="0">
              <a:spcBef>
                <a:spcPts val="0"/>
              </a:spcBef>
              <a:buClr>
                <a:schemeClr val="dk1"/>
              </a:buClr>
              <a:buSzPct val="109090"/>
              <a:buFont typeface="Times New Roman"/>
            </a:pPr>
            <a:r>
              <a:rPr lang="en-US" sz="1100">
                <a:solidFill>
                  <a:srgbClr val="1F497D"/>
                </a:solidFill>
                <a:latin typeface="Calibri"/>
                <a:ea typeface="Calibri"/>
                <a:cs typeface="Calibri"/>
                <a:sym typeface="Calibri"/>
              </a:rPr>
              <a:t>How we are going to control the Overflow/underflow possibility of the Buffer</a:t>
            </a:r>
          </a:p>
          <a:p>
            <a:pPr marL="457200" lvl="0" indent="-228600" rtl="0">
              <a:spcBef>
                <a:spcPts val="0"/>
              </a:spcBef>
              <a:buClr>
                <a:schemeClr val="dk1"/>
              </a:buClr>
              <a:buSzPct val="100000"/>
              <a:buFont typeface="Times New Roman"/>
            </a:pPr>
            <a:r>
              <a:rPr lang="en-US" sz="1200">
                <a:solidFill>
                  <a:schemeClr val="dk1"/>
                </a:solidFill>
                <a:latin typeface="Times New Roman"/>
                <a:ea typeface="Times New Roman"/>
                <a:cs typeface="Times New Roman"/>
                <a:sym typeface="Times New Roman"/>
              </a:rPr>
              <a:t>Control and Status Interface Bit Descriptions</a:t>
            </a:r>
          </a:p>
          <a:p>
            <a:pPr marL="914400" lvl="1" indent="-228600" rtl="0">
              <a:spcBef>
                <a:spcPts val="0"/>
              </a:spcBef>
              <a:buClr>
                <a:schemeClr val="dk1"/>
              </a:buClr>
              <a:buSzPct val="109090"/>
              <a:buFont typeface="Times New Roman"/>
            </a:pPr>
            <a:r>
              <a:rPr lang="en-US" sz="1100">
                <a:solidFill>
                  <a:srgbClr val="1F497D"/>
                </a:solidFill>
                <a:latin typeface="Calibri"/>
                <a:ea typeface="Calibri"/>
                <a:cs typeface="Calibri"/>
                <a:sym typeface="Calibri"/>
              </a:rPr>
              <a:t>Settings control bits</a:t>
            </a:r>
          </a:p>
          <a:p>
            <a:pPr marL="914400" lvl="1" indent="-228600" rtl="0">
              <a:spcBef>
                <a:spcPts val="0"/>
              </a:spcBef>
              <a:buClr>
                <a:schemeClr val="dk1"/>
              </a:buClr>
              <a:buSzPct val="109090"/>
              <a:buFont typeface="Times New Roman"/>
            </a:pPr>
            <a:r>
              <a:rPr lang="en-US" sz="1100">
                <a:solidFill>
                  <a:srgbClr val="1F497D"/>
                </a:solidFill>
                <a:latin typeface="Calibri"/>
                <a:ea typeface="Calibri"/>
                <a:cs typeface="Calibri"/>
                <a:sym typeface="Calibri"/>
              </a:rPr>
              <a:t>Status bits</a:t>
            </a:r>
          </a:p>
          <a:p>
            <a:pPr marL="457200" lvl="0" indent="-228600" rtl="0">
              <a:spcBef>
                <a:spcPts val="0"/>
              </a:spcBef>
              <a:buClr>
                <a:schemeClr val="dk1"/>
              </a:buClr>
              <a:buSzPct val="100000"/>
              <a:buFont typeface="Times New Roman"/>
            </a:pPr>
            <a:r>
              <a:rPr lang="en-US" sz="1200">
                <a:solidFill>
                  <a:schemeClr val="dk1"/>
                </a:solidFill>
                <a:latin typeface="Times New Roman"/>
                <a:ea typeface="Times New Roman"/>
                <a:cs typeface="Times New Roman"/>
                <a:sym typeface="Times New Roman"/>
              </a:rPr>
              <a:t>Sub-blocks</a:t>
            </a:r>
          </a:p>
          <a:p>
            <a:pPr marL="914400" lvl="1" indent="-228600" rtl="0">
              <a:spcBef>
                <a:spcPts val="0"/>
              </a:spcBef>
              <a:buClr>
                <a:schemeClr val="dk1"/>
              </a:buClr>
              <a:buSzPct val="109090"/>
              <a:buFont typeface="Times New Roman"/>
            </a:pPr>
            <a:r>
              <a:rPr lang="en-US" sz="1100">
                <a:solidFill>
                  <a:srgbClr val="1F497D"/>
                </a:solidFill>
                <a:latin typeface="Calibri"/>
                <a:ea typeface="Calibri"/>
                <a:cs typeface="Calibri"/>
                <a:sym typeface="Calibri"/>
              </a:rPr>
              <a:t>Verilog modules: i2si, i2so, i2c, regs, filt     which will all live under chip.v </a:t>
            </a:r>
          </a:p>
          <a:p>
            <a:pPr marL="457200" lvl="0" indent="-228600" rtl="0">
              <a:spcBef>
                <a:spcPts val="0"/>
              </a:spcBef>
              <a:buClr>
                <a:schemeClr val="dk1"/>
              </a:buClr>
              <a:buSzPct val="100000"/>
              <a:buFont typeface="Times New Roman"/>
            </a:pPr>
            <a:r>
              <a:rPr lang="en-US" sz="1200">
                <a:solidFill>
                  <a:schemeClr val="dk1"/>
                </a:solidFill>
                <a:latin typeface="Times New Roman"/>
                <a:ea typeface="Times New Roman"/>
                <a:cs typeface="Times New Roman"/>
                <a:sym typeface="Times New Roman"/>
              </a:rPr>
              <a:t>Verification- test bench and test plan (describe each test case)</a:t>
            </a:r>
          </a:p>
        </p:txBody>
      </p:sp>
    </p:spTree>
    <p:extLst>
      <p:ext uri="{BB962C8B-B14F-4D97-AF65-F5344CB8AC3E}">
        <p14:creationId xmlns:p14="http://schemas.microsoft.com/office/powerpoint/2010/main" val="35409826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txBox="1">
            <a:spLocks noGrp="1"/>
          </p:cNvSpPr>
          <p:nvPr>
            <p:ph type="sldNum" idx="12"/>
          </p:nvPr>
        </p:nvSpPr>
        <p:spPr>
          <a:xfrm>
            <a:off x="4144619" y="9120814"/>
            <a:ext cx="3170700" cy="480299"/>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25</a:t>
            </a:fld>
            <a:endParaRPr lang="en-US" sz="1200" b="0" i="0" u="none" strike="noStrike" cap="none" baseline="0">
              <a:solidFill>
                <a:schemeClr val="dk1"/>
              </a:solidFill>
              <a:latin typeface="Times New Roman"/>
              <a:ea typeface="Times New Roman"/>
              <a:cs typeface="Times New Roman"/>
              <a:sym typeface="Times New Roman"/>
            </a:endParaRPr>
          </a:p>
        </p:txBody>
      </p:sp>
      <p:sp>
        <p:nvSpPr>
          <p:cNvPr id="289" name="Shape 289"/>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290" name="Shape 290"/>
          <p:cNvSpPr txBox="1">
            <a:spLocks noGrp="1"/>
          </p:cNvSpPr>
          <p:nvPr>
            <p:ph type="body" idx="1"/>
          </p:nvPr>
        </p:nvSpPr>
        <p:spPr>
          <a:xfrm>
            <a:off x="975695" y="4561228"/>
            <a:ext cx="5363699" cy="4320299"/>
          </a:xfrm>
          <a:prstGeom prst="rect">
            <a:avLst/>
          </a:prstGeom>
          <a:solidFill>
            <a:srgbClr val="FFFFFF"/>
          </a:solidFill>
          <a:ln w="9525" cap="flat" cmpd="sng">
            <a:solidFill>
              <a:srgbClr val="000000"/>
            </a:solidFill>
            <a:prstDash val="solid"/>
            <a:round/>
            <a:headEnd type="none" w="med" len="med"/>
            <a:tailEnd type="none" w="med" len="med"/>
          </a:ln>
        </p:spPr>
        <p:txBody>
          <a:bodyPr lIns="96600" tIns="48300" rIns="96600" bIns="48300" anchor="t" anchorCtr="0">
            <a:noAutofit/>
          </a:bodyPr>
          <a:lstStyle/>
          <a:p>
            <a:pPr lvl="0" rtl="0">
              <a:spcBef>
                <a:spcPts val="0"/>
              </a:spcBef>
              <a:buClr>
                <a:schemeClr val="dk1"/>
              </a:buClr>
              <a:buSzPct val="25000"/>
              <a:buFont typeface="Arial"/>
              <a:buNone/>
            </a:pPr>
            <a:r>
              <a:rPr lang="en-US" sz="1200" b="1">
                <a:solidFill>
                  <a:schemeClr val="dk1"/>
                </a:solidFill>
                <a:latin typeface="Times New Roman"/>
                <a:ea typeface="Times New Roman"/>
                <a:cs typeface="Times New Roman"/>
                <a:sym typeface="Times New Roman"/>
              </a:rPr>
              <a:t>Kevin’s Slide:</a:t>
            </a:r>
          </a:p>
          <a:p>
            <a:pPr lvl="0" rtl="0">
              <a:spcBef>
                <a:spcPts val="0"/>
              </a:spcBef>
              <a:buClr>
                <a:schemeClr val="dk1"/>
              </a:buClr>
              <a:buFont typeface="Arial"/>
              <a:buNone/>
            </a:pPr>
            <a:endParaRPr sz="1200" b="1">
              <a:solidFill>
                <a:schemeClr val="dk1"/>
              </a:solidFill>
              <a:latin typeface="Times New Roman"/>
              <a:ea typeface="Times New Roman"/>
              <a:cs typeface="Times New Roman"/>
              <a:sym typeface="Times New Roman"/>
            </a:endParaRPr>
          </a:p>
          <a:p>
            <a:pPr lvl="0" rtl="0">
              <a:spcBef>
                <a:spcPts val="0"/>
              </a:spcBef>
              <a:buClr>
                <a:schemeClr val="dk1"/>
              </a:buClr>
              <a:buSzPct val="25000"/>
              <a:buFont typeface="Arial"/>
              <a:buNone/>
            </a:pPr>
            <a:r>
              <a:rPr lang="en-US" sz="1200">
                <a:solidFill>
                  <a:schemeClr val="dk1"/>
                </a:solidFill>
                <a:latin typeface="Times New Roman"/>
                <a:ea typeface="Times New Roman"/>
                <a:cs typeface="Times New Roman"/>
                <a:sym typeface="Times New Roman"/>
              </a:rPr>
              <a:t>Sub-blocks are listed for i2si.v not i2so.v</a:t>
            </a:r>
          </a:p>
        </p:txBody>
      </p:sp>
    </p:spTree>
    <p:extLst>
      <p:ext uri="{BB962C8B-B14F-4D97-AF65-F5344CB8AC3E}">
        <p14:creationId xmlns:p14="http://schemas.microsoft.com/office/powerpoint/2010/main" val="16961830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sldNum" idx="12"/>
          </p:nvPr>
        </p:nvSpPr>
        <p:spPr>
          <a:xfrm>
            <a:off x="4144619" y="9120814"/>
            <a:ext cx="3170700" cy="480299"/>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26</a:t>
            </a:fld>
            <a:endParaRPr lang="en-US" sz="1200" b="0" i="0" u="none" strike="noStrike" cap="none" baseline="0">
              <a:solidFill>
                <a:schemeClr val="dk1"/>
              </a:solidFill>
              <a:latin typeface="Times New Roman"/>
              <a:ea typeface="Times New Roman"/>
              <a:cs typeface="Times New Roman"/>
              <a:sym typeface="Times New Roman"/>
            </a:endParaRPr>
          </a:p>
        </p:txBody>
      </p:sp>
      <p:sp>
        <p:nvSpPr>
          <p:cNvPr id="298" name="Shape 298"/>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299" name="Shape 299"/>
          <p:cNvSpPr txBox="1">
            <a:spLocks noGrp="1"/>
          </p:cNvSpPr>
          <p:nvPr>
            <p:ph type="body" idx="1"/>
          </p:nvPr>
        </p:nvSpPr>
        <p:spPr>
          <a:xfrm>
            <a:off x="975695" y="4561228"/>
            <a:ext cx="5363699" cy="4320299"/>
          </a:xfrm>
          <a:prstGeom prst="rect">
            <a:avLst/>
          </a:prstGeom>
          <a:solidFill>
            <a:srgbClr val="FFFFFF"/>
          </a:solidFill>
          <a:ln w="9525" cap="flat" cmpd="sng">
            <a:solidFill>
              <a:srgbClr val="000000"/>
            </a:solidFill>
            <a:prstDash val="solid"/>
            <a:round/>
            <a:headEnd type="none" w="med" len="med"/>
            <a:tailEnd type="none" w="med" len="med"/>
          </a:ln>
        </p:spPr>
        <p:txBody>
          <a:bodyPr lIns="96600" tIns="48300" rIns="96600" bIns="48300" anchor="t" anchorCtr="0">
            <a:noAutofit/>
          </a:bodyPr>
          <a:lstStyle/>
          <a:p>
            <a:pPr lvl="0" rtl="0">
              <a:spcBef>
                <a:spcPts val="0"/>
              </a:spcBef>
              <a:buClr>
                <a:schemeClr val="dk1"/>
              </a:buClr>
              <a:buSzPct val="25000"/>
              <a:buFont typeface="Arial"/>
              <a:buNone/>
            </a:pPr>
            <a:r>
              <a:rPr lang="en-US" sz="1200" b="1" dirty="0">
                <a:solidFill>
                  <a:schemeClr val="dk1"/>
                </a:solidFill>
                <a:latin typeface="Times New Roman"/>
                <a:ea typeface="Times New Roman"/>
                <a:cs typeface="Times New Roman"/>
                <a:sym typeface="Times New Roman"/>
              </a:rPr>
              <a:t>Kevin’s Slide:</a:t>
            </a:r>
          </a:p>
        </p:txBody>
      </p:sp>
    </p:spTree>
    <p:extLst>
      <p:ext uri="{BB962C8B-B14F-4D97-AF65-F5344CB8AC3E}">
        <p14:creationId xmlns:p14="http://schemas.microsoft.com/office/powerpoint/2010/main" val="7378138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sldNum" idx="12"/>
          </p:nvPr>
        </p:nvSpPr>
        <p:spPr>
          <a:xfrm>
            <a:off x="4144619" y="9120814"/>
            <a:ext cx="3170700" cy="480299"/>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27</a:t>
            </a:fld>
            <a:endParaRPr lang="en-US" sz="1200" b="0" i="0" u="none" strike="noStrike" cap="none" baseline="0">
              <a:solidFill>
                <a:schemeClr val="dk1"/>
              </a:solidFill>
              <a:latin typeface="Times New Roman"/>
              <a:ea typeface="Times New Roman"/>
              <a:cs typeface="Times New Roman"/>
              <a:sym typeface="Times New Roman"/>
            </a:endParaRPr>
          </a:p>
        </p:txBody>
      </p:sp>
      <p:sp>
        <p:nvSpPr>
          <p:cNvPr id="306" name="Shape 306"/>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307" name="Shape 307"/>
          <p:cNvSpPr txBox="1">
            <a:spLocks noGrp="1"/>
          </p:cNvSpPr>
          <p:nvPr>
            <p:ph type="body" idx="1"/>
          </p:nvPr>
        </p:nvSpPr>
        <p:spPr>
          <a:xfrm>
            <a:off x="975695" y="4561228"/>
            <a:ext cx="5363699" cy="4320299"/>
          </a:xfrm>
          <a:prstGeom prst="rect">
            <a:avLst/>
          </a:prstGeom>
          <a:solidFill>
            <a:srgbClr val="FFFFFF"/>
          </a:solidFill>
          <a:ln w="9525" cap="flat" cmpd="sng">
            <a:solidFill>
              <a:srgbClr val="000000"/>
            </a:solidFill>
            <a:prstDash val="solid"/>
            <a:round/>
            <a:headEnd type="none" w="med" len="med"/>
            <a:tailEnd type="none" w="med" len="med"/>
          </a:ln>
        </p:spPr>
        <p:txBody>
          <a:bodyPr lIns="96600" tIns="48300" rIns="96600" bIns="48300" anchor="t" anchorCtr="0">
            <a:noAutofit/>
          </a:bodyPr>
          <a:lstStyle/>
          <a:p>
            <a:pPr lvl="0" rtl="0">
              <a:spcBef>
                <a:spcPts val="0"/>
              </a:spcBef>
              <a:buSzPct val="25000"/>
              <a:buNone/>
            </a:pPr>
            <a:r>
              <a:rPr lang="en-US" sz="1200" b="1">
                <a:solidFill>
                  <a:schemeClr val="dk1"/>
                </a:solidFill>
                <a:latin typeface="Times New Roman"/>
                <a:ea typeface="Times New Roman"/>
                <a:cs typeface="Times New Roman"/>
                <a:sym typeface="Times New Roman"/>
              </a:rPr>
              <a:t>Kevin’s Slide:</a:t>
            </a:r>
          </a:p>
          <a:p>
            <a:pPr lvl="0" rtl="0">
              <a:spcBef>
                <a:spcPts val="0"/>
              </a:spcBef>
              <a:buSzPct val="25000"/>
              <a:buNone/>
            </a:pPr>
            <a:r>
              <a:rPr lang="en-US" sz="1200" b="1" u="sng">
                <a:solidFill>
                  <a:schemeClr val="hlink"/>
                </a:solidFill>
                <a:latin typeface="Times New Roman"/>
                <a:ea typeface="Times New Roman"/>
                <a:cs typeface="Times New Roman"/>
                <a:sym typeface="Times New Roman"/>
                <a:hlinkClick r:id="rId3"/>
              </a:rPr>
              <a:t>https://en.wikipedia.org/wiki/Electronic_design_automation</a:t>
            </a:r>
          </a:p>
          <a:p>
            <a:pPr lvl="0" rtl="0">
              <a:spcBef>
                <a:spcPts val="0"/>
              </a:spcBef>
              <a:buClr>
                <a:schemeClr val="dk1"/>
              </a:buClr>
              <a:buFont typeface="Arial"/>
              <a:buNone/>
            </a:pPr>
            <a:endParaRPr sz="1200" b="1">
              <a:solidFill>
                <a:schemeClr val="dk1"/>
              </a:solidFill>
              <a:latin typeface="Times New Roman"/>
              <a:ea typeface="Times New Roman"/>
              <a:cs typeface="Times New Roman"/>
              <a:sym typeface="Times New Roman"/>
            </a:endParaRPr>
          </a:p>
          <a:p>
            <a:pPr lvl="0" rtl="0">
              <a:spcBef>
                <a:spcPts val="0"/>
              </a:spcBef>
              <a:buClr>
                <a:schemeClr val="dk1"/>
              </a:buClr>
              <a:buSzPct val="25000"/>
              <a:buFont typeface="Arial"/>
              <a:buNone/>
            </a:pPr>
            <a:r>
              <a:rPr lang="en-US" sz="1200">
                <a:solidFill>
                  <a:schemeClr val="dk1"/>
                </a:solidFill>
                <a:latin typeface="Times New Roman"/>
                <a:ea typeface="Times New Roman"/>
                <a:cs typeface="Times New Roman"/>
                <a:sym typeface="Times New Roman"/>
              </a:rPr>
              <a:t>Still unsure what software tools we are using.</a:t>
            </a:r>
          </a:p>
          <a:p>
            <a:pPr lvl="0" rtl="0">
              <a:spcBef>
                <a:spcPts val="0"/>
              </a:spcBef>
              <a:buClr>
                <a:schemeClr val="dk1"/>
              </a:buClr>
              <a:buFont typeface="Arial"/>
              <a:buNone/>
            </a:pPr>
            <a:endParaRPr sz="1200">
              <a:solidFill>
                <a:schemeClr val="dk1"/>
              </a:solidFill>
              <a:latin typeface="Times New Roman"/>
              <a:ea typeface="Times New Roman"/>
              <a:cs typeface="Times New Roman"/>
              <a:sym typeface="Times New Roman"/>
            </a:endParaRPr>
          </a:p>
          <a:p>
            <a:pPr lvl="0" rtl="0">
              <a:spcBef>
                <a:spcPts val="0"/>
              </a:spcBef>
              <a:buClr>
                <a:schemeClr val="dk1"/>
              </a:buClr>
              <a:buSzPct val="25000"/>
              <a:buFont typeface="Arial"/>
              <a:buNone/>
            </a:pPr>
            <a:r>
              <a:rPr lang="en-US" sz="1200">
                <a:solidFill>
                  <a:schemeClr val="dk1"/>
                </a:solidFill>
                <a:latin typeface="Times New Roman"/>
                <a:ea typeface="Times New Roman"/>
                <a:cs typeface="Times New Roman"/>
                <a:sym typeface="Times New Roman"/>
              </a:rPr>
              <a:t>Software may be installed on our personal or school computers. TBD</a:t>
            </a:r>
          </a:p>
        </p:txBody>
      </p:sp>
    </p:spTree>
    <p:extLst>
      <p:ext uri="{BB962C8B-B14F-4D97-AF65-F5344CB8AC3E}">
        <p14:creationId xmlns:p14="http://schemas.microsoft.com/office/powerpoint/2010/main" val="24476558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sldNum" idx="12"/>
          </p:nvPr>
        </p:nvSpPr>
        <p:spPr>
          <a:xfrm>
            <a:off x="4144619" y="9120814"/>
            <a:ext cx="3170700" cy="480299"/>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28</a:t>
            </a:fld>
            <a:endParaRPr lang="en-US" sz="1200" b="0" i="0" u="none" strike="noStrike" cap="none" baseline="0">
              <a:solidFill>
                <a:schemeClr val="dk1"/>
              </a:solidFill>
              <a:latin typeface="Times New Roman"/>
              <a:ea typeface="Times New Roman"/>
              <a:cs typeface="Times New Roman"/>
              <a:sym typeface="Times New Roman"/>
            </a:endParaRPr>
          </a:p>
        </p:txBody>
      </p:sp>
      <p:sp>
        <p:nvSpPr>
          <p:cNvPr id="314" name="Shape 314"/>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315" name="Shape 315"/>
          <p:cNvSpPr txBox="1">
            <a:spLocks noGrp="1"/>
          </p:cNvSpPr>
          <p:nvPr>
            <p:ph type="body" idx="1"/>
          </p:nvPr>
        </p:nvSpPr>
        <p:spPr>
          <a:xfrm>
            <a:off x="975695" y="4561228"/>
            <a:ext cx="5363699" cy="4320299"/>
          </a:xfrm>
          <a:prstGeom prst="rect">
            <a:avLst/>
          </a:prstGeom>
          <a:solidFill>
            <a:srgbClr val="FFFFFF"/>
          </a:solidFill>
          <a:ln w="9525" cap="flat" cmpd="sng">
            <a:solidFill>
              <a:srgbClr val="000000"/>
            </a:solidFill>
            <a:prstDash val="solid"/>
            <a:round/>
            <a:headEnd type="none" w="med" len="med"/>
            <a:tailEnd type="none" w="med" len="med"/>
          </a:ln>
        </p:spPr>
        <p:txBody>
          <a:bodyPr lIns="96600" tIns="48300" rIns="96600" bIns="48300" anchor="t" anchorCtr="0">
            <a:noAutofit/>
          </a:bodyPr>
          <a:lstStyle/>
          <a:p>
            <a:pPr lvl="0" rtl="0">
              <a:spcBef>
                <a:spcPts val="0"/>
              </a:spcBef>
              <a:buSzPct val="25000"/>
              <a:buNone/>
            </a:pPr>
            <a:r>
              <a:rPr lang="en-US" sz="1200" b="1">
                <a:solidFill>
                  <a:schemeClr val="dk1"/>
                </a:solidFill>
                <a:latin typeface="Times New Roman"/>
                <a:ea typeface="Times New Roman"/>
                <a:cs typeface="Times New Roman"/>
                <a:sym typeface="Times New Roman"/>
              </a:rPr>
              <a:t>Kevin’s Slide:</a:t>
            </a:r>
          </a:p>
          <a:p>
            <a:pPr lvl="0" rtl="0">
              <a:spcBef>
                <a:spcPts val="0"/>
              </a:spcBef>
              <a:buSzPct val="25000"/>
              <a:buNone/>
            </a:pPr>
            <a:r>
              <a:rPr lang="en-US" sz="1200" b="1" u="sng">
                <a:solidFill>
                  <a:schemeClr val="hlink"/>
                </a:solidFill>
                <a:latin typeface="Times New Roman"/>
                <a:ea typeface="Times New Roman"/>
                <a:cs typeface="Times New Roman"/>
                <a:sym typeface="Times New Roman"/>
                <a:hlinkClick r:id="rId3"/>
              </a:rPr>
              <a:t>https://en.wikipedia.org/wiki/Logic_synthesis</a:t>
            </a:r>
          </a:p>
          <a:p>
            <a:pPr lvl="0" rtl="0">
              <a:spcBef>
                <a:spcPts val="0"/>
              </a:spcBef>
              <a:buSzPct val="25000"/>
              <a:buNone/>
            </a:pPr>
            <a:r>
              <a:rPr lang="en-US" sz="1200" b="1" u="sng">
                <a:solidFill>
                  <a:schemeClr val="hlink"/>
                </a:solidFill>
                <a:latin typeface="Times New Roman"/>
                <a:ea typeface="Times New Roman"/>
                <a:cs typeface="Times New Roman"/>
                <a:sym typeface="Times New Roman"/>
                <a:hlinkClick r:id="rId4"/>
              </a:rPr>
              <a:t>https://en.wikipedia.org/wiki/Static_timing_analysis</a:t>
            </a:r>
          </a:p>
          <a:p>
            <a:pPr lvl="0" rtl="0">
              <a:spcBef>
                <a:spcPts val="0"/>
              </a:spcBef>
              <a:buNone/>
            </a:pPr>
            <a:endParaRPr sz="1200" b="1">
              <a:solidFill>
                <a:schemeClr val="dk1"/>
              </a:solidFill>
              <a:latin typeface="Times New Roman"/>
              <a:ea typeface="Times New Roman"/>
              <a:cs typeface="Times New Roman"/>
              <a:sym typeface="Times New Roman"/>
            </a:endParaRPr>
          </a:p>
          <a:p>
            <a:pPr lvl="0" rtl="0">
              <a:spcBef>
                <a:spcPts val="0"/>
              </a:spcBef>
              <a:buSzPct val="25000"/>
              <a:buNone/>
            </a:pPr>
            <a:r>
              <a:rPr lang="en-US" sz="1200">
                <a:solidFill>
                  <a:schemeClr val="dk1"/>
                </a:solidFill>
                <a:latin typeface="Times New Roman"/>
                <a:ea typeface="Times New Roman"/>
                <a:cs typeface="Times New Roman"/>
                <a:sym typeface="Times New Roman"/>
              </a:rPr>
              <a:t>Delay calculation must be made during the logic synthesis stage</a:t>
            </a:r>
          </a:p>
          <a:p>
            <a:pPr lvl="0" rtl="0">
              <a:spcBef>
                <a:spcPts val="0"/>
              </a:spcBef>
              <a:buNone/>
            </a:pPr>
            <a:endParaRPr sz="1200" b="1">
              <a:solidFill>
                <a:schemeClr val="dk1"/>
              </a:solidFill>
              <a:latin typeface="Times New Roman"/>
              <a:ea typeface="Times New Roman"/>
              <a:cs typeface="Times New Roman"/>
              <a:sym typeface="Times New Roman"/>
            </a:endParaRPr>
          </a:p>
          <a:p>
            <a:pPr lvl="0" rtl="0">
              <a:spcBef>
                <a:spcPts val="0"/>
              </a:spcBef>
              <a:buClr>
                <a:schemeClr val="dk1"/>
              </a:buClr>
              <a:buSzPct val="25000"/>
              <a:buFont typeface="Arial"/>
              <a:buNone/>
            </a:pPr>
            <a:r>
              <a:rPr lang="en-US" sz="1200">
                <a:solidFill>
                  <a:schemeClr val="dk1"/>
                </a:solidFill>
                <a:latin typeface="Times New Roman"/>
                <a:ea typeface="Times New Roman"/>
                <a:cs typeface="Times New Roman"/>
                <a:sym typeface="Times New Roman"/>
              </a:rPr>
              <a:t>The main goal of static timing analysis is to verify that all signals will arrive neither too early nor too late, and hence proper circuit operation can be assured.</a:t>
            </a:r>
          </a:p>
          <a:p>
            <a:pPr lvl="0" rtl="0">
              <a:spcBef>
                <a:spcPts val="0"/>
              </a:spcBef>
              <a:buClr>
                <a:schemeClr val="dk1"/>
              </a:buClr>
              <a:buFont typeface="Arial"/>
              <a:buNone/>
            </a:pPr>
            <a:endParaRPr sz="1200">
              <a:solidFill>
                <a:schemeClr val="dk1"/>
              </a:solidFill>
              <a:latin typeface="Times New Roman"/>
              <a:ea typeface="Times New Roman"/>
              <a:cs typeface="Times New Roman"/>
              <a:sym typeface="Times New Roman"/>
            </a:endParaRPr>
          </a:p>
          <a:p>
            <a:pPr lvl="0" rtl="0">
              <a:spcBef>
                <a:spcPts val="0"/>
              </a:spcBef>
              <a:buClr>
                <a:schemeClr val="dk1"/>
              </a:buClr>
              <a:buSzPct val="25000"/>
              <a:buFont typeface="Arial"/>
              <a:buNone/>
            </a:pPr>
            <a:r>
              <a:rPr lang="en-US" sz="1200">
                <a:solidFill>
                  <a:schemeClr val="dk1"/>
                </a:solidFill>
                <a:latin typeface="Times New Roman"/>
                <a:ea typeface="Times New Roman"/>
                <a:cs typeface="Times New Roman"/>
                <a:sym typeface="Times New Roman"/>
              </a:rPr>
              <a:t>Integrated circuits are characterized by their clock frequency. Gauging the ability of a circuit to operate at the specified speed requires an ability to measure its delay at numerous steps</a:t>
            </a:r>
          </a:p>
        </p:txBody>
      </p:sp>
    </p:spTree>
    <p:extLst>
      <p:ext uri="{BB962C8B-B14F-4D97-AF65-F5344CB8AC3E}">
        <p14:creationId xmlns:p14="http://schemas.microsoft.com/office/powerpoint/2010/main" val="6608512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txBox="1">
            <a:spLocks noGrp="1"/>
          </p:cNvSpPr>
          <p:nvPr>
            <p:ph type="sldNum" idx="12"/>
          </p:nvPr>
        </p:nvSpPr>
        <p:spPr>
          <a:xfrm>
            <a:off x="4144619" y="9120814"/>
            <a:ext cx="3170700" cy="480299"/>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29</a:t>
            </a:fld>
            <a:endParaRPr lang="en-US" sz="1200" b="0" i="0" u="none" strike="noStrike" cap="none" baseline="0">
              <a:solidFill>
                <a:schemeClr val="dk1"/>
              </a:solidFill>
              <a:latin typeface="Times New Roman"/>
              <a:ea typeface="Times New Roman"/>
              <a:cs typeface="Times New Roman"/>
              <a:sym typeface="Times New Roman"/>
            </a:endParaRPr>
          </a:p>
        </p:txBody>
      </p:sp>
      <p:sp>
        <p:nvSpPr>
          <p:cNvPr id="322" name="Shape 322"/>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323" name="Shape 323"/>
          <p:cNvSpPr txBox="1">
            <a:spLocks noGrp="1"/>
          </p:cNvSpPr>
          <p:nvPr>
            <p:ph type="body" idx="1"/>
          </p:nvPr>
        </p:nvSpPr>
        <p:spPr>
          <a:xfrm>
            <a:off x="975695" y="4561228"/>
            <a:ext cx="5363699" cy="4320299"/>
          </a:xfrm>
          <a:prstGeom prst="rect">
            <a:avLst/>
          </a:prstGeom>
          <a:solidFill>
            <a:srgbClr val="FFFFFF"/>
          </a:solidFill>
          <a:ln w="9525" cap="flat" cmpd="sng">
            <a:solidFill>
              <a:srgbClr val="000000"/>
            </a:solidFill>
            <a:prstDash val="solid"/>
            <a:round/>
            <a:headEnd type="none" w="med" len="med"/>
            <a:tailEnd type="none" w="med" len="med"/>
          </a:ln>
        </p:spPr>
        <p:txBody>
          <a:bodyPr lIns="96600" tIns="48300" rIns="96600" bIns="48300" anchor="t" anchorCtr="0">
            <a:noAutofit/>
          </a:bodyPr>
          <a:lstStyle/>
          <a:p>
            <a:pPr lvl="0" rtl="0">
              <a:spcBef>
                <a:spcPts val="0"/>
              </a:spcBef>
              <a:buSzPct val="25000"/>
              <a:buNone/>
            </a:pPr>
            <a:r>
              <a:rPr lang="en-US" sz="1200" b="1">
                <a:solidFill>
                  <a:schemeClr val="dk1"/>
                </a:solidFill>
                <a:latin typeface="Times New Roman"/>
                <a:ea typeface="Times New Roman"/>
                <a:cs typeface="Times New Roman"/>
                <a:sym typeface="Times New Roman"/>
              </a:rPr>
              <a:t>Kevin’s Slide:</a:t>
            </a:r>
          </a:p>
          <a:p>
            <a:pPr lvl="0" rtl="0">
              <a:spcBef>
                <a:spcPts val="0"/>
              </a:spcBef>
              <a:buSzPct val="91666"/>
              <a:buNone/>
            </a:pPr>
            <a:r>
              <a:rPr lang="en-US" sz="1200" u="sng">
                <a:solidFill>
                  <a:schemeClr val="hlink"/>
                </a:solidFill>
                <a:latin typeface="Times New Roman"/>
                <a:ea typeface="Times New Roman"/>
                <a:cs typeface="Times New Roman"/>
                <a:sym typeface="Times New Roman"/>
                <a:hlinkClick r:id="rId3"/>
              </a:rPr>
              <a:t>https://en.wikipedia.org/wiki/Design_for_testing</a:t>
            </a:r>
          </a:p>
          <a:p>
            <a:pPr lvl="0" rtl="0">
              <a:spcBef>
                <a:spcPts val="0"/>
              </a:spcBef>
              <a:buSzPct val="91666"/>
              <a:buNone/>
            </a:pPr>
            <a:r>
              <a:rPr lang="en-US" sz="1200" b="1" u="sng">
                <a:solidFill>
                  <a:schemeClr val="hlink"/>
                </a:solidFill>
                <a:latin typeface="Times New Roman"/>
                <a:ea typeface="Times New Roman"/>
                <a:cs typeface="Times New Roman"/>
                <a:sym typeface="Times New Roman"/>
                <a:hlinkClick r:id="rId4"/>
              </a:rPr>
              <a:t>http://faculty.washington.edu/manisoma/ee540/dft.pdf</a:t>
            </a:r>
          </a:p>
          <a:p>
            <a:pPr lvl="0" rtl="0">
              <a:spcBef>
                <a:spcPts val="0"/>
              </a:spcBef>
              <a:buClr>
                <a:schemeClr val="dk1"/>
              </a:buClr>
              <a:buFont typeface="Arial"/>
              <a:buNone/>
            </a:pPr>
            <a:endParaRPr sz="1200" b="1">
              <a:solidFill>
                <a:schemeClr val="dk1"/>
              </a:solidFill>
              <a:latin typeface="Times New Roman"/>
              <a:ea typeface="Times New Roman"/>
              <a:cs typeface="Times New Roman"/>
              <a:sym typeface="Times New Roman"/>
            </a:endParaRPr>
          </a:p>
          <a:p>
            <a:pPr lvl="0" rtl="0">
              <a:spcBef>
                <a:spcPts val="0"/>
              </a:spcBef>
              <a:buClr>
                <a:schemeClr val="dk1"/>
              </a:buClr>
              <a:buSzPct val="91666"/>
              <a:buFont typeface="Arial"/>
              <a:buNone/>
            </a:pPr>
            <a:r>
              <a:rPr lang="en-US" sz="1200">
                <a:solidFill>
                  <a:schemeClr val="dk1"/>
                </a:solidFill>
                <a:latin typeface="Times New Roman"/>
                <a:ea typeface="Times New Roman"/>
                <a:cs typeface="Times New Roman"/>
                <a:sym typeface="Times New Roman"/>
              </a:rPr>
              <a:t>DFT: Techniques that add certain testability features to a hardware product design. The added features make it easier to develop and apply manufacturing tests for the designed hardware. The purpose of manufacturing tests is to validate that the product hardware contains no manufacturing defects that could adversely affect the product’s correct functioning.</a:t>
            </a:r>
          </a:p>
        </p:txBody>
      </p:sp>
    </p:spTree>
    <p:extLst>
      <p:ext uri="{BB962C8B-B14F-4D97-AF65-F5344CB8AC3E}">
        <p14:creationId xmlns:p14="http://schemas.microsoft.com/office/powerpoint/2010/main" val="3930052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sldNum" idx="12"/>
          </p:nvPr>
        </p:nvSpPr>
        <p:spPr>
          <a:xfrm>
            <a:off x="4144619" y="9120814"/>
            <a:ext cx="3170700" cy="480299"/>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3</a:t>
            </a:fld>
            <a:endParaRPr lang="en-US" sz="1200" b="0" i="0" u="none" strike="noStrike" cap="none" baseline="0">
              <a:solidFill>
                <a:schemeClr val="dk1"/>
              </a:solidFill>
              <a:latin typeface="Times New Roman"/>
              <a:ea typeface="Times New Roman"/>
              <a:cs typeface="Times New Roman"/>
              <a:sym typeface="Times New Roman"/>
            </a:endParaRPr>
          </a:p>
        </p:txBody>
      </p:sp>
      <p:sp>
        <p:nvSpPr>
          <p:cNvPr id="89" name="Shape 89"/>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90" name="Shape 90"/>
          <p:cNvSpPr txBox="1">
            <a:spLocks noGrp="1"/>
          </p:cNvSpPr>
          <p:nvPr>
            <p:ph type="body" idx="1"/>
          </p:nvPr>
        </p:nvSpPr>
        <p:spPr>
          <a:xfrm>
            <a:off x="975695" y="4561228"/>
            <a:ext cx="5363699" cy="4320299"/>
          </a:xfrm>
          <a:prstGeom prst="rect">
            <a:avLst/>
          </a:prstGeom>
          <a:solidFill>
            <a:srgbClr val="FFFFFF"/>
          </a:solidFill>
          <a:ln w="9525" cap="flat" cmpd="sng">
            <a:solidFill>
              <a:srgbClr val="000000"/>
            </a:solidFill>
            <a:prstDash val="solid"/>
            <a:round/>
            <a:headEnd type="none" w="med" len="med"/>
            <a:tailEnd type="none" w="med" len="med"/>
          </a:ln>
        </p:spPr>
        <p:txBody>
          <a:bodyPr lIns="96600" tIns="48300" rIns="96600" bIns="48300" anchor="t" anchorCtr="0">
            <a:noAutofit/>
          </a:bodyPr>
          <a:lstStyle/>
          <a:p>
            <a:pPr lvl="0" rtl="0">
              <a:spcBef>
                <a:spcPts val="0"/>
              </a:spcBef>
              <a:buClr>
                <a:schemeClr val="dk1"/>
              </a:buClr>
              <a:buSzPct val="25000"/>
              <a:buFont typeface="Arial"/>
              <a:buNone/>
            </a:pPr>
            <a:r>
              <a:rPr lang="en-US" sz="1200" b="1">
                <a:solidFill>
                  <a:schemeClr val="dk1"/>
                </a:solidFill>
                <a:latin typeface="Times New Roman"/>
                <a:ea typeface="Times New Roman"/>
                <a:cs typeface="Times New Roman"/>
                <a:sym typeface="Times New Roman"/>
              </a:rPr>
              <a:t>Zach’s Slide:</a:t>
            </a:r>
          </a:p>
          <a:p>
            <a:pPr marL="457200" marR="0" lvl="0"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MOSIS Fabrication Deadline is this November and March</a:t>
            </a:r>
          </a:p>
          <a:p>
            <a:pPr marL="914400" marR="0" lvl="1"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November is not feasible so we are shooting for March</a:t>
            </a:r>
          </a:p>
          <a:p>
            <a:pPr marL="914400" marR="0" lvl="1"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We will get the chip back after graduation</a:t>
            </a:r>
          </a:p>
          <a:p>
            <a:pPr marL="914400" marR="0" lvl="1"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To present our senior project we will also implement our design on a FPGA</a:t>
            </a:r>
          </a:p>
          <a:p>
            <a:pPr marL="457200" marR="0" lvl="0"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Possibly use PSoC microcontroller (slider) to select which type of filter or create a GUI</a:t>
            </a:r>
          </a:p>
          <a:p>
            <a:pPr marL="457200" marR="0" lvl="0"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BIST</a:t>
            </a:r>
          </a:p>
          <a:p>
            <a:pPr marL="914400" marR="0" lvl="1"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Test for a predefined saw-tooth wave just to see if our chip is working correctly</a:t>
            </a:r>
          </a:p>
        </p:txBody>
      </p:sp>
    </p:spTree>
    <p:extLst>
      <p:ext uri="{BB962C8B-B14F-4D97-AF65-F5344CB8AC3E}">
        <p14:creationId xmlns:p14="http://schemas.microsoft.com/office/powerpoint/2010/main" val="37062102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Shape 329"/>
          <p:cNvSpPr txBox="1">
            <a:spLocks noGrp="1"/>
          </p:cNvSpPr>
          <p:nvPr>
            <p:ph type="sldNum" idx="12"/>
          </p:nvPr>
        </p:nvSpPr>
        <p:spPr>
          <a:xfrm>
            <a:off x="4144619" y="9120814"/>
            <a:ext cx="3170700" cy="480299"/>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30</a:t>
            </a:fld>
            <a:endParaRPr lang="en-US" sz="1200" b="0" i="0" u="none" strike="noStrike" cap="none" baseline="0">
              <a:solidFill>
                <a:schemeClr val="dk1"/>
              </a:solidFill>
              <a:latin typeface="Times New Roman"/>
              <a:ea typeface="Times New Roman"/>
              <a:cs typeface="Times New Roman"/>
              <a:sym typeface="Times New Roman"/>
            </a:endParaRPr>
          </a:p>
        </p:txBody>
      </p:sp>
      <p:sp>
        <p:nvSpPr>
          <p:cNvPr id="330" name="Shape 330"/>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331" name="Shape 331"/>
          <p:cNvSpPr txBox="1">
            <a:spLocks noGrp="1"/>
          </p:cNvSpPr>
          <p:nvPr>
            <p:ph type="body" idx="1"/>
          </p:nvPr>
        </p:nvSpPr>
        <p:spPr>
          <a:xfrm>
            <a:off x="975695" y="4561228"/>
            <a:ext cx="5363699" cy="4320299"/>
          </a:xfrm>
          <a:prstGeom prst="rect">
            <a:avLst/>
          </a:prstGeom>
          <a:solidFill>
            <a:srgbClr val="FFFFFF"/>
          </a:solidFill>
          <a:ln w="9525" cap="flat" cmpd="sng">
            <a:solidFill>
              <a:srgbClr val="000000"/>
            </a:solidFill>
            <a:prstDash val="solid"/>
            <a:round/>
            <a:headEnd type="none" w="med" len="med"/>
            <a:tailEnd type="none" w="med" len="med"/>
          </a:ln>
        </p:spPr>
        <p:txBody>
          <a:bodyPr lIns="96600" tIns="48300" rIns="96600" bIns="48300" anchor="t" anchorCtr="0">
            <a:noAutofit/>
          </a:bodyPr>
          <a:lstStyle/>
          <a:p>
            <a:pPr lvl="0" rtl="0">
              <a:spcBef>
                <a:spcPts val="0"/>
              </a:spcBef>
              <a:buSzPct val="25000"/>
              <a:buNone/>
            </a:pPr>
            <a:r>
              <a:rPr lang="en-US" sz="1200" b="1">
                <a:solidFill>
                  <a:schemeClr val="dk1"/>
                </a:solidFill>
                <a:latin typeface="Times New Roman"/>
                <a:ea typeface="Times New Roman"/>
                <a:cs typeface="Times New Roman"/>
                <a:sym typeface="Times New Roman"/>
              </a:rPr>
              <a:t>Whitley's Slide:</a:t>
            </a:r>
          </a:p>
          <a:p>
            <a:pPr lvl="0" rtl="0">
              <a:spcBef>
                <a:spcPts val="0"/>
              </a:spcBef>
              <a:buNone/>
            </a:pPr>
            <a:r>
              <a:rPr lang="en-US" b="1" u="sng">
                <a:solidFill>
                  <a:schemeClr val="hlink"/>
                </a:solidFill>
                <a:latin typeface="Times New Roman"/>
                <a:ea typeface="Times New Roman"/>
                <a:cs typeface="Times New Roman"/>
                <a:sym typeface="Times New Roman"/>
                <a:hlinkClick r:id="rId3"/>
              </a:rPr>
              <a:t>https://en.wikipedia.org/wiki/Clock_domain_crossing</a:t>
            </a:r>
          </a:p>
          <a:p>
            <a:pPr lvl="0" rtl="0">
              <a:spcBef>
                <a:spcPts val="0"/>
              </a:spcBef>
              <a:buNone/>
            </a:pPr>
            <a:r>
              <a:rPr lang="en-US" b="1" u="sng">
                <a:solidFill>
                  <a:schemeClr val="hlink"/>
                </a:solidFill>
                <a:latin typeface="Times New Roman"/>
                <a:ea typeface="Times New Roman"/>
                <a:cs typeface="Times New Roman"/>
                <a:sym typeface="Times New Roman"/>
                <a:hlinkClick r:id="rId4"/>
              </a:rPr>
              <a:t>http://www.techdesignforums.com/practice/guides/x-propagation/</a:t>
            </a:r>
          </a:p>
          <a:p>
            <a:pPr lvl="0" rtl="0">
              <a:spcBef>
                <a:spcPts val="0"/>
              </a:spcBef>
              <a:buNone/>
            </a:pPr>
            <a:endParaRPr sz="1200" b="1">
              <a:solidFill>
                <a:schemeClr val="dk1"/>
              </a:solidFill>
              <a:latin typeface="Times New Roman"/>
              <a:ea typeface="Times New Roman"/>
              <a:cs typeface="Times New Roman"/>
              <a:sym typeface="Times New Roman"/>
            </a:endParaRPr>
          </a:p>
          <a:p>
            <a:pPr lvl="0" rtl="0">
              <a:spcBef>
                <a:spcPts val="0"/>
              </a:spcBef>
              <a:buClr>
                <a:schemeClr val="dk1"/>
              </a:buClr>
              <a:buFont typeface="Arial"/>
              <a:buNone/>
            </a:pPr>
            <a:endParaRPr sz="1200" b="1">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349354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txBox="1">
            <a:spLocks noGrp="1"/>
          </p:cNvSpPr>
          <p:nvPr>
            <p:ph type="sldNum" idx="12"/>
          </p:nvPr>
        </p:nvSpPr>
        <p:spPr>
          <a:xfrm>
            <a:off x="4144619" y="9120814"/>
            <a:ext cx="3170700" cy="480299"/>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31</a:t>
            </a:fld>
            <a:endParaRPr lang="en-US" sz="1200" b="0" i="0" u="none" strike="noStrike" cap="none" baseline="0">
              <a:solidFill>
                <a:schemeClr val="dk1"/>
              </a:solidFill>
              <a:latin typeface="Times New Roman"/>
              <a:ea typeface="Times New Roman"/>
              <a:cs typeface="Times New Roman"/>
              <a:sym typeface="Times New Roman"/>
            </a:endParaRPr>
          </a:p>
        </p:txBody>
      </p:sp>
      <p:sp>
        <p:nvSpPr>
          <p:cNvPr id="339" name="Shape 339"/>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340" name="Shape 340"/>
          <p:cNvSpPr txBox="1">
            <a:spLocks noGrp="1"/>
          </p:cNvSpPr>
          <p:nvPr>
            <p:ph type="body" idx="1"/>
          </p:nvPr>
        </p:nvSpPr>
        <p:spPr>
          <a:xfrm>
            <a:off x="975695" y="4561228"/>
            <a:ext cx="5363699" cy="4320299"/>
          </a:xfrm>
          <a:prstGeom prst="rect">
            <a:avLst/>
          </a:prstGeom>
          <a:solidFill>
            <a:srgbClr val="FFFFFF"/>
          </a:solidFill>
          <a:ln w="9525" cap="flat" cmpd="sng">
            <a:solidFill>
              <a:srgbClr val="000000"/>
            </a:solidFill>
            <a:prstDash val="solid"/>
            <a:round/>
            <a:headEnd type="none" w="med" len="med"/>
            <a:tailEnd type="none" w="med" len="med"/>
          </a:ln>
        </p:spPr>
        <p:txBody>
          <a:bodyPr lIns="96600" tIns="48300" rIns="96600" bIns="48300" anchor="t" anchorCtr="0">
            <a:noAutofit/>
          </a:bodyPr>
          <a:lstStyle/>
          <a:p>
            <a:pPr lvl="0" rtl="0">
              <a:spcBef>
                <a:spcPts val="0"/>
              </a:spcBef>
              <a:buClr>
                <a:schemeClr val="dk1"/>
              </a:buClr>
              <a:buSzPct val="25000"/>
              <a:buFont typeface="Arial"/>
              <a:buNone/>
            </a:pPr>
            <a:r>
              <a:rPr lang="en-US" sz="1200" b="1" dirty="0">
                <a:solidFill>
                  <a:schemeClr val="dk1"/>
                </a:solidFill>
                <a:latin typeface="Times New Roman"/>
                <a:ea typeface="Times New Roman"/>
                <a:cs typeface="Times New Roman"/>
                <a:sym typeface="Times New Roman"/>
              </a:rPr>
              <a:t>Whitley's Slide:</a:t>
            </a:r>
          </a:p>
        </p:txBody>
      </p:sp>
    </p:spTree>
    <p:extLst>
      <p:ext uri="{BB962C8B-B14F-4D97-AF65-F5344CB8AC3E}">
        <p14:creationId xmlns:p14="http://schemas.microsoft.com/office/powerpoint/2010/main" val="28516534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sldNum" idx="12"/>
          </p:nvPr>
        </p:nvSpPr>
        <p:spPr>
          <a:xfrm>
            <a:off x="4144619" y="9120814"/>
            <a:ext cx="3170700" cy="480299"/>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32</a:t>
            </a:fld>
            <a:endParaRPr lang="en-US" sz="1200" b="0" i="0" u="none" strike="noStrike" cap="none" baseline="0">
              <a:solidFill>
                <a:schemeClr val="dk1"/>
              </a:solidFill>
              <a:latin typeface="Times New Roman"/>
              <a:ea typeface="Times New Roman"/>
              <a:cs typeface="Times New Roman"/>
              <a:sym typeface="Times New Roman"/>
            </a:endParaRPr>
          </a:p>
        </p:txBody>
      </p:sp>
      <p:sp>
        <p:nvSpPr>
          <p:cNvPr id="347" name="Shape 347"/>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348" name="Shape 348"/>
          <p:cNvSpPr txBox="1">
            <a:spLocks noGrp="1"/>
          </p:cNvSpPr>
          <p:nvPr>
            <p:ph type="body" idx="1"/>
          </p:nvPr>
        </p:nvSpPr>
        <p:spPr>
          <a:xfrm>
            <a:off x="975695" y="4561228"/>
            <a:ext cx="5363699" cy="4320299"/>
          </a:xfrm>
          <a:prstGeom prst="rect">
            <a:avLst/>
          </a:prstGeom>
          <a:solidFill>
            <a:srgbClr val="FFFFFF"/>
          </a:solidFill>
          <a:ln w="9525" cap="flat" cmpd="sng">
            <a:solidFill>
              <a:srgbClr val="000000"/>
            </a:solidFill>
            <a:prstDash val="solid"/>
            <a:round/>
            <a:headEnd type="none" w="med" len="med"/>
            <a:tailEnd type="none" w="med" len="med"/>
          </a:ln>
        </p:spPr>
        <p:txBody>
          <a:bodyPr lIns="96600" tIns="48300" rIns="96600" bIns="48300" anchor="t" anchorCtr="0">
            <a:noAutofit/>
          </a:bodyPr>
          <a:lstStyle/>
          <a:p>
            <a:pPr lvl="0" rtl="0">
              <a:spcBef>
                <a:spcPts val="0"/>
              </a:spcBef>
              <a:buClr>
                <a:schemeClr val="dk1"/>
              </a:buClr>
              <a:buSzPct val="25000"/>
              <a:buFont typeface="Arial"/>
              <a:buNone/>
            </a:pPr>
            <a:r>
              <a:rPr lang="en-US" sz="1200" b="1">
                <a:solidFill>
                  <a:schemeClr val="dk1"/>
                </a:solidFill>
                <a:latin typeface="Times New Roman"/>
                <a:ea typeface="Times New Roman"/>
                <a:cs typeface="Times New Roman"/>
                <a:sym typeface="Times New Roman"/>
              </a:rPr>
              <a:t>Whitley's Slide:</a:t>
            </a:r>
          </a:p>
        </p:txBody>
      </p:sp>
    </p:spTree>
    <p:extLst>
      <p:ext uri="{BB962C8B-B14F-4D97-AF65-F5344CB8AC3E}">
        <p14:creationId xmlns:p14="http://schemas.microsoft.com/office/powerpoint/2010/main" val="17224843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txBox="1">
            <a:spLocks noGrp="1"/>
          </p:cNvSpPr>
          <p:nvPr>
            <p:ph type="sldNum" idx="12"/>
          </p:nvPr>
        </p:nvSpPr>
        <p:spPr>
          <a:xfrm>
            <a:off x="4144619" y="9120814"/>
            <a:ext cx="3170700" cy="480299"/>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33</a:t>
            </a:fld>
            <a:endParaRPr lang="en-US" sz="1200" b="0" i="0" u="none" strike="noStrike" cap="none" baseline="0">
              <a:solidFill>
                <a:schemeClr val="dk1"/>
              </a:solidFill>
              <a:latin typeface="Times New Roman"/>
              <a:ea typeface="Times New Roman"/>
              <a:cs typeface="Times New Roman"/>
              <a:sym typeface="Times New Roman"/>
            </a:endParaRPr>
          </a:p>
        </p:txBody>
      </p:sp>
      <p:sp>
        <p:nvSpPr>
          <p:cNvPr id="355" name="Shape 355"/>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356" name="Shape 356"/>
          <p:cNvSpPr txBox="1">
            <a:spLocks noGrp="1"/>
          </p:cNvSpPr>
          <p:nvPr>
            <p:ph type="body" idx="1"/>
          </p:nvPr>
        </p:nvSpPr>
        <p:spPr>
          <a:xfrm>
            <a:off x="975695" y="4561228"/>
            <a:ext cx="5363699" cy="4320299"/>
          </a:xfrm>
          <a:prstGeom prst="rect">
            <a:avLst/>
          </a:prstGeom>
          <a:solidFill>
            <a:srgbClr val="FFFFFF"/>
          </a:solidFill>
          <a:ln w="9525" cap="flat" cmpd="sng">
            <a:solidFill>
              <a:srgbClr val="000000"/>
            </a:solidFill>
            <a:prstDash val="solid"/>
            <a:round/>
            <a:headEnd type="none" w="med" len="med"/>
            <a:tailEnd type="none" w="med" len="med"/>
          </a:ln>
        </p:spPr>
        <p:txBody>
          <a:bodyPr lIns="96600" tIns="48300" rIns="96600" bIns="48300" anchor="t" anchorCtr="0">
            <a:noAutofit/>
          </a:bodyPr>
          <a:lstStyle/>
          <a:p>
            <a:pPr lvl="0" rtl="0">
              <a:spcBef>
                <a:spcPts val="0"/>
              </a:spcBef>
              <a:buClr>
                <a:schemeClr val="dk1"/>
              </a:buClr>
              <a:buSzPct val="25000"/>
              <a:buFont typeface="Arial"/>
              <a:buNone/>
            </a:pPr>
            <a:r>
              <a:rPr lang="en-US" sz="1200" b="1">
                <a:solidFill>
                  <a:schemeClr val="dk1"/>
                </a:solidFill>
                <a:latin typeface="Times New Roman"/>
                <a:ea typeface="Times New Roman"/>
                <a:cs typeface="Times New Roman"/>
                <a:sym typeface="Times New Roman"/>
              </a:rPr>
              <a:t>Whitley's Slide:</a:t>
            </a:r>
          </a:p>
        </p:txBody>
      </p:sp>
    </p:spTree>
    <p:extLst>
      <p:ext uri="{BB962C8B-B14F-4D97-AF65-F5344CB8AC3E}">
        <p14:creationId xmlns:p14="http://schemas.microsoft.com/office/powerpoint/2010/main" val="34090726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txBox="1">
            <a:spLocks noGrp="1"/>
          </p:cNvSpPr>
          <p:nvPr>
            <p:ph type="sldNum" idx="12"/>
          </p:nvPr>
        </p:nvSpPr>
        <p:spPr>
          <a:xfrm>
            <a:off x="4144619" y="9120814"/>
            <a:ext cx="3170700" cy="480299"/>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34</a:t>
            </a:fld>
            <a:endParaRPr lang="en-US" sz="1200" b="0" i="0" u="none" strike="noStrike" cap="none" baseline="0">
              <a:solidFill>
                <a:schemeClr val="dk1"/>
              </a:solidFill>
              <a:latin typeface="Times New Roman"/>
              <a:ea typeface="Times New Roman"/>
              <a:cs typeface="Times New Roman"/>
              <a:sym typeface="Times New Roman"/>
            </a:endParaRPr>
          </a:p>
        </p:txBody>
      </p:sp>
      <p:sp>
        <p:nvSpPr>
          <p:cNvPr id="363" name="Shape 363"/>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364" name="Shape 364"/>
          <p:cNvSpPr txBox="1">
            <a:spLocks noGrp="1"/>
          </p:cNvSpPr>
          <p:nvPr>
            <p:ph type="body" idx="1"/>
          </p:nvPr>
        </p:nvSpPr>
        <p:spPr>
          <a:xfrm>
            <a:off x="975695" y="4561228"/>
            <a:ext cx="5363699" cy="4320299"/>
          </a:xfrm>
          <a:prstGeom prst="rect">
            <a:avLst/>
          </a:prstGeom>
          <a:solidFill>
            <a:srgbClr val="FFFFFF"/>
          </a:solidFill>
          <a:ln w="9525" cap="flat" cmpd="sng">
            <a:solidFill>
              <a:srgbClr val="000000"/>
            </a:solidFill>
            <a:prstDash val="solid"/>
            <a:round/>
            <a:headEnd type="none" w="med" len="med"/>
            <a:tailEnd type="none" w="med" len="med"/>
          </a:ln>
        </p:spPr>
        <p:txBody>
          <a:bodyPr lIns="96600" tIns="48300" rIns="96600" bIns="48300" anchor="t" anchorCtr="0">
            <a:noAutofit/>
          </a:bodyPr>
          <a:lstStyle/>
          <a:p>
            <a:pPr lvl="0" rtl="0">
              <a:spcBef>
                <a:spcPts val="0"/>
              </a:spcBef>
              <a:buClr>
                <a:schemeClr val="dk1"/>
              </a:buClr>
              <a:buSzPct val="25000"/>
              <a:buFont typeface="Arial"/>
              <a:buNone/>
            </a:pPr>
            <a:r>
              <a:rPr lang="en-US" sz="1200" b="1">
                <a:solidFill>
                  <a:schemeClr val="dk1"/>
                </a:solidFill>
                <a:latin typeface="Times New Roman"/>
                <a:ea typeface="Times New Roman"/>
                <a:cs typeface="Times New Roman"/>
                <a:sym typeface="Times New Roman"/>
              </a:rPr>
              <a:t>Whitley's Slide:</a:t>
            </a:r>
          </a:p>
        </p:txBody>
      </p:sp>
    </p:spTree>
    <p:extLst>
      <p:ext uri="{BB962C8B-B14F-4D97-AF65-F5344CB8AC3E}">
        <p14:creationId xmlns:p14="http://schemas.microsoft.com/office/powerpoint/2010/main" val="8131309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Shape 370"/>
          <p:cNvSpPr txBox="1">
            <a:spLocks noGrp="1"/>
          </p:cNvSpPr>
          <p:nvPr>
            <p:ph type="body" idx="1"/>
          </p:nvPr>
        </p:nvSpPr>
        <p:spPr>
          <a:xfrm>
            <a:off x="975695" y="4561228"/>
            <a:ext cx="5363816" cy="4320212"/>
          </a:xfrm>
          <a:prstGeom prst="rect">
            <a:avLst/>
          </a:prstGeom>
        </p:spPr>
        <p:txBody>
          <a:bodyPr lIns="91425" tIns="91425" rIns="91425" bIns="91425" anchor="t" anchorCtr="0">
            <a:noAutofit/>
          </a:bodyPr>
          <a:lstStyle/>
          <a:p>
            <a:pPr lvl="0">
              <a:spcBef>
                <a:spcPts val="0"/>
              </a:spcBef>
              <a:buClr>
                <a:schemeClr val="dk1"/>
              </a:buClr>
              <a:buSzPct val="25000"/>
              <a:buFont typeface="Arial"/>
              <a:buNone/>
            </a:pPr>
            <a:r>
              <a:rPr lang="en-US" sz="1200" b="1">
                <a:solidFill>
                  <a:schemeClr val="dk1"/>
                </a:solidFill>
                <a:latin typeface="Times New Roman"/>
                <a:ea typeface="Times New Roman"/>
                <a:cs typeface="Times New Roman"/>
                <a:sym typeface="Times New Roman"/>
              </a:rPr>
              <a:t>Whitley's Slide:</a:t>
            </a:r>
          </a:p>
        </p:txBody>
      </p:sp>
      <p:sp>
        <p:nvSpPr>
          <p:cNvPr id="371" name="Shape 371"/>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2457752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txBox="1">
            <a:spLocks noGrp="1"/>
          </p:cNvSpPr>
          <p:nvPr>
            <p:ph type="sldNum" idx="12"/>
          </p:nvPr>
        </p:nvSpPr>
        <p:spPr>
          <a:xfrm>
            <a:off x="4144619" y="9120814"/>
            <a:ext cx="3170583" cy="480386"/>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36</a:t>
            </a:fld>
            <a:endParaRPr lang="en-US" sz="1200" b="0" i="0" u="none" strike="noStrike" cap="none" baseline="0">
              <a:solidFill>
                <a:schemeClr val="dk1"/>
              </a:solidFill>
              <a:latin typeface="Times New Roman"/>
              <a:ea typeface="Times New Roman"/>
              <a:cs typeface="Times New Roman"/>
              <a:sym typeface="Times New Roman"/>
            </a:endParaRPr>
          </a:p>
        </p:txBody>
      </p:sp>
      <p:sp>
        <p:nvSpPr>
          <p:cNvPr id="379" name="Shape 379"/>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380" name="Shape 380"/>
          <p:cNvSpPr txBox="1">
            <a:spLocks noGrp="1"/>
          </p:cNvSpPr>
          <p:nvPr>
            <p:ph type="body" idx="1"/>
          </p:nvPr>
        </p:nvSpPr>
        <p:spPr>
          <a:xfrm>
            <a:off x="975695" y="4561228"/>
            <a:ext cx="5363816" cy="4320212"/>
          </a:xfrm>
          <a:prstGeom prst="rect">
            <a:avLst/>
          </a:prstGeom>
          <a:solidFill>
            <a:srgbClr val="FFFFFF"/>
          </a:solidFill>
          <a:ln w="9525" cap="flat" cmpd="sng">
            <a:solidFill>
              <a:srgbClr val="000000"/>
            </a:solidFill>
            <a:prstDash val="solid"/>
            <a:round/>
            <a:headEnd type="none" w="med" len="med"/>
            <a:tailEnd type="none" w="med" len="med"/>
          </a:ln>
        </p:spPr>
        <p:txBody>
          <a:bodyPr lIns="96600" tIns="48300" rIns="96600" bIns="48300" anchor="t" anchorCtr="0">
            <a:noAutofit/>
          </a:bodyPr>
          <a:lstStyle/>
          <a:p>
            <a:pPr lvl="0" rtl="0">
              <a:spcBef>
                <a:spcPts val="0"/>
              </a:spcBef>
              <a:buClr>
                <a:schemeClr val="dk1"/>
              </a:buClr>
              <a:buSzPct val="25000"/>
              <a:buFont typeface="Arial"/>
              <a:buNone/>
            </a:pPr>
            <a:r>
              <a:rPr lang="en-US" sz="1200" b="1">
                <a:solidFill>
                  <a:schemeClr val="dk1"/>
                </a:solidFill>
                <a:latin typeface="Times New Roman"/>
                <a:ea typeface="Times New Roman"/>
                <a:cs typeface="Times New Roman"/>
                <a:sym typeface="Times New Roman"/>
              </a:rPr>
              <a:t>Whitley's Slide:</a:t>
            </a:r>
          </a:p>
        </p:txBody>
      </p:sp>
    </p:spTree>
    <p:extLst>
      <p:ext uri="{BB962C8B-B14F-4D97-AF65-F5344CB8AC3E}">
        <p14:creationId xmlns:p14="http://schemas.microsoft.com/office/powerpoint/2010/main" val="4127575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txBox="1">
            <a:spLocks noGrp="1"/>
          </p:cNvSpPr>
          <p:nvPr>
            <p:ph type="sldNum" idx="12"/>
          </p:nvPr>
        </p:nvSpPr>
        <p:spPr>
          <a:xfrm>
            <a:off x="4144619" y="9120814"/>
            <a:ext cx="3170583" cy="480386"/>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4</a:t>
            </a:fld>
            <a:endParaRPr lang="en-US" sz="1200" b="0" i="0" u="none" strike="noStrike" cap="none" baseline="0">
              <a:solidFill>
                <a:schemeClr val="dk1"/>
              </a:solidFill>
              <a:latin typeface="Times New Roman"/>
              <a:ea typeface="Times New Roman"/>
              <a:cs typeface="Times New Roman"/>
              <a:sym typeface="Times New Roman"/>
            </a:endParaRPr>
          </a:p>
        </p:txBody>
      </p:sp>
      <p:sp>
        <p:nvSpPr>
          <p:cNvPr id="97" name="Shape 97"/>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98" name="Shape 98"/>
          <p:cNvSpPr txBox="1">
            <a:spLocks noGrp="1"/>
          </p:cNvSpPr>
          <p:nvPr>
            <p:ph type="body" idx="1"/>
          </p:nvPr>
        </p:nvSpPr>
        <p:spPr>
          <a:xfrm>
            <a:off x="975695" y="4561228"/>
            <a:ext cx="5363816" cy="4320212"/>
          </a:xfrm>
          <a:prstGeom prst="rect">
            <a:avLst/>
          </a:prstGeom>
          <a:solidFill>
            <a:srgbClr val="FFFFFF"/>
          </a:solidFill>
          <a:ln w="9525" cap="flat" cmpd="sng">
            <a:solidFill>
              <a:srgbClr val="000000"/>
            </a:solidFill>
            <a:prstDash val="solid"/>
            <a:round/>
            <a:headEnd type="none" w="med" len="med"/>
            <a:tailEnd type="none" w="med" len="med"/>
          </a:ln>
        </p:spPr>
        <p:txBody>
          <a:bodyPr lIns="96600" tIns="48300" rIns="96600" bIns="48300" anchor="t" anchorCtr="0">
            <a:noAutofit/>
          </a:bodyPr>
          <a:lstStyle/>
          <a:p>
            <a:pPr lvl="0" rtl="0">
              <a:spcBef>
                <a:spcPts val="0"/>
              </a:spcBef>
              <a:buClr>
                <a:schemeClr val="dk1"/>
              </a:buClr>
              <a:buSzPct val="25000"/>
              <a:buFont typeface="Arial"/>
              <a:buNone/>
            </a:pPr>
            <a:r>
              <a:rPr lang="en-US" sz="1200" b="1">
                <a:solidFill>
                  <a:schemeClr val="dk1"/>
                </a:solidFill>
                <a:latin typeface="Times New Roman"/>
                <a:ea typeface="Times New Roman"/>
                <a:cs typeface="Times New Roman"/>
                <a:sym typeface="Times New Roman"/>
              </a:rPr>
              <a:t>Zach’s Slide:</a:t>
            </a:r>
          </a:p>
          <a:p>
            <a:pPr marR="0" algn="l" rtl="0">
              <a:spcBef>
                <a:spcPts val="0"/>
              </a:spcBef>
              <a:spcAft>
                <a:spcPts val="0"/>
              </a:spcAft>
              <a:buNone/>
            </a:pPr>
            <a:r>
              <a:rPr lang="en-US" sz="1200">
                <a:solidFill>
                  <a:schemeClr val="dk1"/>
                </a:solidFill>
                <a:latin typeface="Times New Roman"/>
                <a:ea typeface="Times New Roman"/>
                <a:cs typeface="Times New Roman"/>
                <a:sym typeface="Times New Roman"/>
              </a:rPr>
              <a:t>-5 Major Modules:</a:t>
            </a:r>
          </a:p>
          <a:p>
            <a:pPr marL="457200" marR="0" lvl="0"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I2C Slave Interface (Whitley)</a:t>
            </a:r>
          </a:p>
          <a:p>
            <a:pPr marL="457200" marR="0" lvl="0"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I2S Input Interface (Zach/Kevin)</a:t>
            </a:r>
          </a:p>
          <a:p>
            <a:pPr marL="457200" marR="0" lvl="0"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I2S Output Interface (Kevin)</a:t>
            </a:r>
          </a:p>
          <a:p>
            <a:pPr marL="457200" marR="0" lvl="0"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Filter (Dhruvit)</a:t>
            </a:r>
          </a:p>
          <a:p>
            <a:pPr marL="457200" marR="0" lvl="0"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Register Block (Julie)</a:t>
            </a:r>
          </a:p>
          <a:p>
            <a:pPr marL="0" marR="0" lvl="0" indent="0" algn="l" rtl="0">
              <a:spcBef>
                <a:spcPts val="0"/>
              </a:spcBef>
              <a:spcAft>
                <a:spcPts val="0"/>
              </a:spcAft>
              <a:buSzPct val="25000"/>
              <a:buNone/>
            </a:pPr>
            <a:r>
              <a:rPr lang="en-US" sz="1200">
                <a:solidFill>
                  <a:schemeClr val="dk1"/>
                </a:solidFill>
                <a:latin typeface="Times New Roman"/>
                <a:ea typeface="Times New Roman"/>
                <a:cs typeface="Times New Roman"/>
                <a:sym typeface="Times New Roman"/>
              </a:rPr>
              <a:t>-Zach will also be responsible for the top level verilog module called chip.v.</a:t>
            </a:r>
          </a:p>
          <a:p>
            <a:pPr marL="0" marR="0" lvl="0" indent="0" algn="l" rtl="0">
              <a:spcBef>
                <a:spcPts val="0"/>
              </a:spcBef>
              <a:spcAft>
                <a:spcPts val="0"/>
              </a:spcAft>
              <a:buSzPct val="25000"/>
              <a:buNone/>
            </a:pPr>
            <a:r>
              <a:rPr lang="en-US" sz="1200">
                <a:solidFill>
                  <a:schemeClr val="dk1"/>
                </a:solidFill>
                <a:latin typeface="Times New Roman"/>
                <a:ea typeface="Times New Roman"/>
                <a:cs typeface="Times New Roman"/>
                <a:sym typeface="Times New Roman"/>
              </a:rPr>
              <a:t>-Explain a basic overview of how the chip is supposed to work:</a:t>
            </a:r>
          </a:p>
          <a:p>
            <a:pPr marL="457200" marR="0" lvl="0"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Analog audio input goes into I2S → goes through filter module → I2S to analog audio output </a:t>
            </a:r>
          </a:p>
          <a:p>
            <a:pPr marL="457200" marR="0" lvl="0"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All module will communicate with register block</a:t>
            </a:r>
          </a:p>
          <a:p>
            <a:pPr marL="457200" marR="0" lvl="0"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I2C is how the system will communicate.</a:t>
            </a:r>
          </a:p>
          <a:p>
            <a:pPr marL="0" marR="0" lvl="0" indent="0" algn="l" rtl="0">
              <a:spcBef>
                <a:spcPts val="0"/>
              </a:spcBef>
              <a:spcAft>
                <a:spcPts val="0"/>
              </a:spcAft>
              <a:buSzPct val="25000"/>
              <a:buNone/>
            </a:pPr>
            <a:r>
              <a:rPr lang="en-US" sz="1200">
                <a:solidFill>
                  <a:schemeClr val="dk1"/>
                </a:solidFill>
                <a:latin typeface="Times New Roman"/>
                <a:ea typeface="Times New Roman"/>
                <a:cs typeface="Times New Roman"/>
                <a:sym typeface="Times New Roman"/>
              </a:rPr>
              <a:t>	</a:t>
            </a:r>
          </a:p>
          <a:p>
            <a:pPr marL="0" marR="0" lvl="0" indent="0" algn="l" rtl="0">
              <a:spcBef>
                <a:spcPts val="0"/>
              </a:spcBef>
              <a:spcAft>
                <a:spcPts val="0"/>
              </a:spcAft>
              <a:buSzPct val="25000"/>
              <a:buNone/>
            </a:pPr>
            <a:r>
              <a:rPr lang="en-US" sz="1200">
                <a:solidFill>
                  <a:schemeClr val="dk1"/>
                </a:solidFill>
                <a:latin typeface="Times New Roman"/>
                <a:ea typeface="Times New Roman"/>
                <a:cs typeface="Times New Roman"/>
                <a:sym typeface="Times New Roman"/>
              </a:rPr>
              <a:t>	</a:t>
            </a:r>
          </a:p>
          <a:p>
            <a:pPr marL="0" marR="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743385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txBox="1">
            <a:spLocks noGrp="1"/>
          </p:cNvSpPr>
          <p:nvPr>
            <p:ph type="sldNum" idx="12"/>
          </p:nvPr>
        </p:nvSpPr>
        <p:spPr>
          <a:xfrm>
            <a:off x="4144619" y="9120814"/>
            <a:ext cx="3170700" cy="480299"/>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5</a:t>
            </a:fld>
            <a:endParaRPr lang="en-US" sz="1200" b="0" i="0" u="none" strike="noStrike" cap="none" baseline="0">
              <a:solidFill>
                <a:schemeClr val="dk1"/>
              </a:solidFill>
              <a:latin typeface="Times New Roman"/>
              <a:ea typeface="Times New Roman"/>
              <a:cs typeface="Times New Roman"/>
              <a:sym typeface="Times New Roman"/>
            </a:endParaRPr>
          </a:p>
        </p:txBody>
      </p:sp>
      <p:sp>
        <p:nvSpPr>
          <p:cNvPr id="106" name="Shape 106"/>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107" name="Shape 107"/>
          <p:cNvSpPr txBox="1">
            <a:spLocks noGrp="1"/>
          </p:cNvSpPr>
          <p:nvPr>
            <p:ph type="body" idx="1"/>
          </p:nvPr>
        </p:nvSpPr>
        <p:spPr>
          <a:xfrm>
            <a:off x="975695" y="4561228"/>
            <a:ext cx="5363699" cy="4320299"/>
          </a:xfrm>
          <a:prstGeom prst="rect">
            <a:avLst/>
          </a:prstGeom>
          <a:solidFill>
            <a:srgbClr val="FFFFFF"/>
          </a:solidFill>
          <a:ln w="9525" cap="flat" cmpd="sng">
            <a:solidFill>
              <a:srgbClr val="000000"/>
            </a:solidFill>
            <a:prstDash val="solid"/>
            <a:round/>
            <a:headEnd type="none" w="med" len="med"/>
            <a:tailEnd type="none" w="med" len="med"/>
          </a:ln>
        </p:spPr>
        <p:txBody>
          <a:bodyPr lIns="96600" tIns="48300" rIns="96600" bIns="48300" anchor="t" anchorCtr="0">
            <a:noAutofit/>
          </a:bodyPr>
          <a:lstStyle/>
          <a:p>
            <a:pPr lvl="0" rtl="0">
              <a:spcBef>
                <a:spcPts val="0"/>
              </a:spcBef>
              <a:buClr>
                <a:schemeClr val="dk1"/>
              </a:buClr>
              <a:buSzPct val="25000"/>
              <a:buFont typeface="Arial"/>
              <a:buNone/>
            </a:pPr>
            <a:r>
              <a:rPr lang="en-US" sz="1200" b="1">
                <a:solidFill>
                  <a:schemeClr val="dk1"/>
                </a:solidFill>
                <a:latin typeface="Times New Roman"/>
                <a:ea typeface="Times New Roman"/>
                <a:cs typeface="Times New Roman"/>
                <a:sym typeface="Times New Roman"/>
              </a:rPr>
              <a:t>Zach’s Slide:</a:t>
            </a:r>
          </a:p>
          <a:p>
            <a:pPr marL="457200" marR="0" lvl="0"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Deserializer</a:t>
            </a:r>
          </a:p>
          <a:p>
            <a:pPr marL="914400" marR="0" lvl="1"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clk, rst, isi_en</a:t>
            </a:r>
          </a:p>
          <a:p>
            <a:pPr marL="914400" marR="0" lvl="1"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i2s: sck, sd, ws</a:t>
            </a:r>
          </a:p>
          <a:p>
            <a:pPr marL="914400" marR="0" lvl="1"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staging registers to make it not serialized</a:t>
            </a:r>
          </a:p>
          <a:p>
            <a:pPr marL="914400" marR="0" lvl="1"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outputs either left or right audio depending or ws</a:t>
            </a:r>
          </a:p>
          <a:p>
            <a:pPr marL="457200" marR="0" lvl="0"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BIST Generator</a:t>
            </a:r>
          </a:p>
          <a:p>
            <a:pPr marL="914400" marR="0" lvl="1"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start_val, inc, up_limit</a:t>
            </a:r>
          </a:p>
          <a:p>
            <a:pPr marL="457200" marR="0" lvl="0"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FIFO</a:t>
            </a:r>
          </a:p>
          <a:p>
            <a:pPr marL="914400" marR="0" lvl="1"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Input is either BIST or i2s</a:t>
            </a:r>
          </a:p>
          <a:p>
            <a:pPr marL="914400" marR="0" lvl="1"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FIFO = queue</a:t>
            </a:r>
          </a:p>
          <a:p>
            <a:pPr marR="0" lvl="0" algn="l" rtl="0">
              <a:spcBef>
                <a:spcPts val="0"/>
              </a:spcBef>
              <a:spcAft>
                <a:spcPts val="0"/>
              </a:spcAft>
              <a:buNone/>
            </a:pPr>
            <a:endParaRPr sz="12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347106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sldNum" idx="12"/>
          </p:nvPr>
        </p:nvSpPr>
        <p:spPr>
          <a:xfrm>
            <a:off x="4144619" y="9120814"/>
            <a:ext cx="3170700" cy="480299"/>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6</a:t>
            </a:fld>
            <a:endParaRPr lang="en-US" sz="1200" b="0" i="0" u="none" strike="noStrike" cap="none" baseline="0">
              <a:solidFill>
                <a:schemeClr val="dk1"/>
              </a:solidFill>
              <a:latin typeface="Times New Roman"/>
              <a:ea typeface="Times New Roman"/>
              <a:cs typeface="Times New Roman"/>
              <a:sym typeface="Times New Roman"/>
            </a:endParaRPr>
          </a:p>
        </p:txBody>
      </p:sp>
      <p:sp>
        <p:nvSpPr>
          <p:cNvPr id="114" name="Shape 114"/>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115" name="Shape 115"/>
          <p:cNvSpPr txBox="1">
            <a:spLocks noGrp="1"/>
          </p:cNvSpPr>
          <p:nvPr>
            <p:ph type="body" idx="1"/>
          </p:nvPr>
        </p:nvSpPr>
        <p:spPr>
          <a:xfrm>
            <a:off x="975695" y="4561228"/>
            <a:ext cx="5363699" cy="4320299"/>
          </a:xfrm>
          <a:prstGeom prst="rect">
            <a:avLst/>
          </a:prstGeom>
          <a:solidFill>
            <a:srgbClr val="FFFFFF"/>
          </a:solidFill>
          <a:ln w="9525" cap="flat" cmpd="sng">
            <a:solidFill>
              <a:srgbClr val="000000"/>
            </a:solidFill>
            <a:prstDash val="solid"/>
            <a:round/>
            <a:headEnd type="none" w="med" len="med"/>
            <a:tailEnd type="none" w="med" len="med"/>
          </a:ln>
        </p:spPr>
        <p:txBody>
          <a:bodyPr lIns="96600" tIns="48300" rIns="96600" bIns="48300" anchor="t" anchorCtr="0">
            <a:noAutofit/>
          </a:bodyPr>
          <a:lstStyle/>
          <a:p>
            <a:pPr marL="0" marR="0" lvl="0" indent="0" algn="l" rtl="0">
              <a:spcBef>
                <a:spcPts val="0"/>
              </a:spcBef>
              <a:spcAft>
                <a:spcPts val="0"/>
              </a:spcAft>
              <a:buSzPct val="25000"/>
              <a:buNone/>
            </a:pPr>
            <a:r>
              <a:rPr lang="en-US" sz="1200" b="1">
                <a:solidFill>
                  <a:schemeClr val="dk1"/>
                </a:solidFill>
                <a:latin typeface="Times New Roman"/>
                <a:ea typeface="Times New Roman"/>
                <a:cs typeface="Times New Roman"/>
                <a:sym typeface="Times New Roman"/>
              </a:rPr>
              <a:t>Zach’s Slide:</a:t>
            </a:r>
          </a:p>
          <a:p>
            <a:pPr marL="0" marR="0" lvl="0" indent="0" algn="l" rtl="0">
              <a:spcBef>
                <a:spcPts val="0"/>
              </a:spcBef>
              <a:spcAft>
                <a:spcPts val="0"/>
              </a:spcAft>
              <a:buSzPct val="25000"/>
              <a:buNone/>
            </a:pPr>
            <a:r>
              <a:rPr lang="en-US" sz="1200">
                <a:solidFill>
                  <a:schemeClr val="dk1"/>
                </a:solidFill>
                <a:latin typeface="Times New Roman"/>
                <a:ea typeface="Times New Roman"/>
                <a:cs typeface="Times New Roman"/>
                <a:sym typeface="Times New Roman"/>
              </a:rPr>
              <a:t>I2S = Integrated Interchip Sound</a:t>
            </a:r>
          </a:p>
          <a:p>
            <a:pPr marL="0" marR="0" lvl="0" indent="0" algn="l" rtl="0">
              <a:spcBef>
                <a:spcPts val="0"/>
              </a:spcBef>
              <a:spcAft>
                <a:spcPts val="0"/>
              </a:spcAft>
              <a:buSzPct val="25000"/>
              <a:buNone/>
            </a:pPr>
            <a:r>
              <a:rPr lang="en-US" sz="1200" b="1">
                <a:solidFill>
                  <a:schemeClr val="dk1"/>
                </a:solidFill>
                <a:latin typeface="Times New Roman"/>
                <a:ea typeface="Times New Roman"/>
                <a:cs typeface="Times New Roman"/>
                <a:sym typeface="Times New Roman"/>
              </a:rPr>
              <a:t>-</a:t>
            </a:r>
            <a:r>
              <a:rPr lang="en-US" sz="1200">
                <a:solidFill>
                  <a:schemeClr val="dk1"/>
                </a:solidFill>
                <a:latin typeface="Times New Roman"/>
                <a:ea typeface="Times New Roman"/>
                <a:cs typeface="Times New Roman"/>
                <a:sym typeface="Times New Roman"/>
              </a:rPr>
              <a:t>Serial Data</a:t>
            </a:r>
          </a:p>
          <a:p>
            <a:pPr marL="457200" marR="0" lvl="0"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We will follow the I2S standards that were defined by Phillips in 1986</a:t>
            </a:r>
          </a:p>
          <a:p>
            <a:pPr marL="457200" marR="0" lvl="0"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Serial data and clock are separate signals and will first go through a deserializer.</a:t>
            </a:r>
          </a:p>
          <a:p>
            <a:pPr marL="0" marR="0" lvl="0" indent="0" algn="l" rtl="0">
              <a:spcBef>
                <a:spcPts val="0"/>
              </a:spcBef>
              <a:spcAft>
                <a:spcPts val="0"/>
              </a:spcAft>
              <a:buSzPct val="25000"/>
              <a:buNone/>
            </a:pPr>
            <a:r>
              <a:rPr lang="en-US" sz="1200">
                <a:solidFill>
                  <a:schemeClr val="dk1"/>
                </a:solidFill>
                <a:latin typeface="Times New Roman"/>
                <a:ea typeface="Times New Roman"/>
                <a:cs typeface="Times New Roman"/>
                <a:sym typeface="Times New Roman"/>
              </a:rPr>
              <a:t>-FIFO</a:t>
            </a:r>
          </a:p>
          <a:p>
            <a:pPr marL="457200" marR="0" lvl="0"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The buffer sizing will have 2 or 3 storage elements which means we need a pointer that is 2 bits.</a:t>
            </a:r>
          </a:p>
        </p:txBody>
      </p:sp>
    </p:spTree>
    <p:extLst>
      <p:ext uri="{BB962C8B-B14F-4D97-AF65-F5344CB8AC3E}">
        <p14:creationId xmlns:p14="http://schemas.microsoft.com/office/powerpoint/2010/main" val="3243570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sldNum" idx="12"/>
          </p:nvPr>
        </p:nvSpPr>
        <p:spPr>
          <a:xfrm>
            <a:off x="4144619" y="9120814"/>
            <a:ext cx="3170700" cy="480299"/>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7</a:t>
            </a:fld>
            <a:endParaRPr lang="en-US" sz="1200" b="0" i="0" u="none" strike="noStrike" cap="none" baseline="0">
              <a:solidFill>
                <a:schemeClr val="dk1"/>
              </a:solidFill>
              <a:latin typeface="Times New Roman"/>
              <a:ea typeface="Times New Roman"/>
              <a:cs typeface="Times New Roman"/>
              <a:sym typeface="Times New Roman"/>
            </a:endParaRPr>
          </a:p>
        </p:txBody>
      </p:sp>
      <p:sp>
        <p:nvSpPr>
          <p:cNvPr id="123" name="Shape 123"/>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124" name="Shape 124"/>
          <p:cNvSpPr txBox="1">
            <a:spLocks noGrp="1"/>
          </p:cNvSpPr>
          <p:nvPr>
            <p:ph type="body" idx="1"/>
          </p:nvPr>
        </p:nvSpPr>
        <p:spPr>
          <a:xfrm>
            <a:off x="975695" y="4561228"/>
            <a:ext cx="5363699" cy="4320299"/>
          </a:xfrm>
          <a:prstGeom prst="rect">
            <a:avLst/>
          </a:prstGeom>
          <a:solidFill>
            <a:srgbClr val="FFFFFF"/>
          </a:solidFill>
          <a:ln w="9525" cap="flat" cmpd="sng">
            <a:solidFill>
              <a:srgbClr val="000000"/>
            </a:solidFill>
            <a:prstDash val="solid"/>
            <a:round/>
            <a:headEnd type="none" w="med" len="med"/>
            <a:tailEnd type="none" w="med" len="med"/>
          </a:ln>
        </p:spPr>
        <p:txBody>
          <a:bodyPr lIns="96600" tIns="48300" rIns="96600" bIns="48300" anchor="t" anchorCtr="0">
            <a:noAutofit/>
          </a:bodyPr>
          <a:lstStyle/>
          <a:p>
            <a:pPr lvl="0" rtl="0">
              <a:spcBef>
                <a:spcPts val="0"/>
              </a:spcBef>
              <a:buSzPct val="25000"/>
              <a:buNone/>
            </a:pPr>
            <a:r>
              <a:rPr lang="en-US" sz="1200" b="1">
                <a:solidFill>
                  <a:schemeClr val="dk1"/>
                </a:solidFill>
                <a:latin typeface="Times New Roman"/>
                <a:ea typeface="Times New Roman"/>
                <a:cs typeface="Times New Roman"/>
                <a:sym typeface="Times New Roman"/>
              </a:rPr>
              <a:t>Zach’s Slide:</a:t>
            </a:r>
          </a:p>
          <a:p>
            <a:pPr lvl="0" rtl="0">
              <a:spcBef>
                <a:spcPts val="0"/>
              </a:spcBef>
              <a:buSzPct val="25000"/>
              <a:buNone/>
            </a:pPr>
            <a:r>
              <a:rPr lang="en-US" sz="1200">
                <a:solidFill>
                  <a:schemeClr val="dk1"/>
                </a:solidFill>
                <a:latin typeface="Times New Roman"/>
                <a:ea typeface="Times New Roman"/>
                <a:cs typeface="Times New Roman"/>
                <a:sym typeface="Times New Roman"/>
              </a:rPr>
              <a:t>-Interface = the inputs and outputs of the i2s In Module</a:t>
            </a:r>
          </a:p>
          <a:p>
            <a:pPr lvl="0" rtl="0">
              <a:spcBef>
                <a:spcPts val="0"/>
              </a:spcBef>
              <a:buSzPct val="25000"/>
              <a:buNone/>
            </a:pPr>
            <a:r>
              <a:rPr lang="en-US" sz="1200">
                <a:solidFill>
                  <a:schemeClr val="dk1"/>
                </a:solidFill>
                <a:latin typeface="Times New Roman"/>
                <a:ea typeface="Times New Roman"/>
                <a:cs typeface="Times New Roman"/>
                <a:sym typeface="Times New Roman"/>
              </a:rPr>
              <a:t>-rf_bist_en</a:t>
            </a:r>
          </a:p>
          <a:p>
            <a:pPr marL="457200" lvl="0" indent="-228600" rtl="0">
              <a:spcBef>
                <a:spcPts val="0"/>
              </a:spcBef>
              <a:buClr>
                <a:schemeClr val="dk1"/>
              </a:buClr>
              <a:buSzPct val="100000"/>
              <a:buFont typeface="Times New Roman"/>
            </a:pPr>
            <a:r>
              <a:rPr lang="en-US" sz="1200">
                <a:solidFill>
                  <a:schemeClr val="dk1"/>
                </a:solidFill>
                <a:latin typeface="Times New Roman"/>
                <a:ea typeface="Times New Roman"/>
                <a:cs typeface="Times New Roman"/>
                <a:sym typeface="Times New Roman"/>
              </a:rPr>
              <a:t>if this bit is true, the BIST audio will be sent to the FIFO</a:t>
            </a:r>
          </a:p>
          <a:p>
            <a:pPr marL="0" marR="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928543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txBox="1">
            <a:spLocks noGrp="1"/>
          </p:cNvSpPr>
          <p:nvPr>
            <p:ph type="sldNum" idx="12"/>
          </p:nvPr>
        </p:nvSpPr>
        <p:spPr>
          <a:xfrm>
            <a:off x="4144619" y="9120814"/>
            <a:ext cx="3170700" cy="480299"/>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8</a:t>
            </a:fld>
            <a:endParaRPr lang="en-US" sz="1200" b="0" i="0" u="none" strike="noStrike" cap="none" baseline="0">
              <a:solidFill>
                <a:schemeClr val="dk1"/>
              </a:solidFill>
              <a:latin typeface="Times New Roman"/>
              <a:ea typeface="Times New Roman"/>
              <a:cs typeface="Times New Roman"/>
              <a:sym typeface="Times New Roman"/>
            </a:endParaRPr>
          </a:p>
        </p:txBody>
      </p:sp>
      <p:sp>
        <p:nvSpPr>
          <p:cNvPr id="134" name="Shape 134"/>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135" name="Shape 135"/>
          <p:cNvSpPr txBox="1">
            <a:spLocks noGrp="1"/>
          </p:cNvSpPr>
          <p:nvPr>
            <p:ph type="body" idx="1"/>
          </p:nvPr>
        </p:nvSpPr>
        <p:spPr>
          <a:xfrm>
            <a:off x="975695" y="4561228"/>
            <a:ext cx="5363699" cy="4320299"/>
          </a:xfrm>
          <a:prstGeom prst="rect">
            <a:avLst/>
          </a:prstGeom>
          <a:solidFill>
            <a:srgbClr val="FFFFFF"/>
          </a:solidFill>
          <a:ln w="9525" cap="flat" cmpd="sng">
            <a:solidFill>
              <a:srgbClr val="000000"/>
            </a:solidFill>
            <a:prstDash val="solid"/>
            <a:round/>
            <a:headEnd type="none" w="med" len="med"/>
            <a:tailEnd type="none" w="med" len="med"/>
          </a:ln>
        </p:spPr>
        <p:txBody>
          <a:bodyPr lIns="96600" tIns="48300" rIns="96600" bIns="48300" anchor="t" anchorCtr="0">
            <a:noAutofit/>
          </a:bodyPr>
          <a:lstStyle/>
          <a:p>
            <a:pPr lvl="0" rtl="0">
              <a:spcBef>
                <a:spcPts val="0"/>
              </a:spcBef>
              <a:buClr>
                <a:schemeClr val="dk1"/>
              </a:buClr>
              <a:buSzPct val="25000"/>
              <a:buFont typeface="Arial"/>
              <a:buNone/>
            </a:pPr>
            <a:r>
              <a:rPr lang="en-US" sz="1200" b="1">
                <a:solidFill>
                  <a:schemeClr val="dk1"/>
                </a:solidFill>
                <a:latin typeface="Times New Roman"/>
                <a:ea typeface="Times New Roman"/>
                <a:cs typeface="Times New Roman"/>
                <a:sym typeface="Times New Roman"/>
              </a:rPr>
              <a:t>Zach’s Slide:</a:t>
            </a:r>
          </a:p>
          <a:p>
            <a:pPr marL="457200" marR="0" lvl="0"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BIST</a:t>
            </a:r>
          </a:p>
          <a:p>
            <a:pPr marL="457200" marR="0" lvl="0"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FIFO</a:t>
            </a:r>
          </a:p>
          <a:p>
            <a:pPr marL="914400" marR="0" lvl="1"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fifo_inp_rts = write enabled</a:t>
            </a:r>
          </a:p>
          <a:p>
            <a:pPr marL="914400" marR="0" lvl="1"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fifo_inp_rtr = fifo is NOT full</a:t>
            </a:r>
          </a:p>
          <a:p>
            <a:pPr marL="914400" marR="0" lvl="1"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fifo_out_rts = fifo is NOT empty</a:t>
            </a:r>
          </a:p>
          <a:p>
            <a:pPr marL="914400" marR="0" lvl="1" indent="-228600" algn="l" rtl="0">
              <a:spcBef>
                <a:spcPts val="0"/>
              </a:spcBef>
              <a:spcAft>
                <a:spcPts val="0"/>
              </a:spcAft>
              <a:buClr>
                <a:schemeClr val="dk1"/>
              </a:buClr>
              <a:buSzPct val="100000"/>
              <a:buFont typeface="Times New Roman"/>
            </a:pPr>
            <a:r>
              <a:rPr lang="en-US" sz="1200">
                <a:solidFill>
                  <a:schemeClr val="dk1"/>
                </a:solidFill>
                <a:latin typeface="Times New Roman"/>
                <a:ea typeface="Times New Roman"/>
                <a:cs typeface="Times New Roman"/>
                <a:sym typeface="Times New Roman"/>
              </a:rPr>
              <a:t>fifo_out_rtr = read enabled</a:t>
            </a:r>
          </a:p>
          <a:p>
            <a:pPr marL="0" marR="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302396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txBox="1">
            <a:spLocks noGrp="1"/>
          </p:cNvSpPr>
          <p:nvPr>
            <p:ph type="sldNum" idx="12"/>
          </p:nvPr>
        </p:nvSpPr>
        <p:spPr>
          <a:xfrm>
            <a:off x="4144619" y="9120814"/>
            <a:ext cx="3170700" cy="480299"/>
          </a:xfrm>
          <a:prstGeom prst="rect">
            <a:avLst/>
          </a:prstGeom>
          <a:noFill/>
          <a:ln>
            <a:noFill/>
          </a:ln>
        </p:spPr>
        <p:txBody>
          <a:bodyPr lIns="96600" tIns="48300" rIns="96600" bIns="483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Times New Roman"/>
                <a:ea typeface="Times New Roman"/>
                <a:cs typeface="Times New Roman"/>
                <a:sym typeface="Times New Roman"/>
              </a:rPr>
              <a:t>9</a:t>
            </a:fld>
            <a:endParaRPr lang="en-US" sz="1200" b="0" i="0" u="none" strike="noStrike" cap="none" baseline="0">
              <a:solidFill>
                <a:schemeClr val="dk1"/>
              </a:solidFill>
              <a:latin typeface="Times New Roman"/>
              <a:ea typeface="Times New Roman"/>
              <a:cs typeface="Times New Roman"/>
              <a:sym typeface="Times New Roman"/>
            </a:endParaRPr>
          </a:p>
        </p:txBody>
      </p:sp>
      <p:sp>
        <p:nvSpPr>
          <p:cNvPr id="143" name="Shape 143"/>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144" name="Shape 144"/>
          <p:cNvSpPr txBox="1">
            <a:spLocks noGrp="1"/>
          </p:cNvSpPr>
          <p:nvPr>
            <p:ph type="body" idx="1"/>
          </p:nvPr>
        </p:nvSpPr>
        <p:spPr>
          <a:xfrm>
            <a:off x="975695" y="4561228"/>
            <a:ext cx="5363699" cy="4320299"/>
          </a:xfrm>
          <a:prstGeom prst="rect">
            <a:avLst/>
          </a:prstGeom>
          <a:solidFill>
            <a:srgbClr val="FFFFFF"/>
          </a:solidFill>
          <a:ln w="9525" cap="flat" cmpd="sng">
            <a:solidFill>
              <a:srgbClr val="000000"/>
            </a:solidFill>
            <a:prstDash val="solid"/>
            <a:round/>
            <a:headEnd type="none" w="med" len="med"/>
            <a:tailEnd type="none" w="med" len="med"/>
          </a:ln>
        </p:spPr>
        <p:txBody>
          <a:bodyPr lIns="96600" tIns="48300" rIns="96600" bIns="48300" anchor="t" anchorCtr="0">
            <a:noAutofit/>
          </a:bodyPr>
          <a:lstStyle/>
          <a:p>
            <a:pPr lvl="0" rtl="0">
              <a:spcBef>
                <a:spcPts val="0"/>
              </a:spcBef>
              <a:buClr>
                <a:schemeClr val="dk1"/>
              </a:buClr>
              <a:buSzPct val="25000"/>
              <a:buFont typeface="Arial"/>
              <a:buNone/>
            </a:pPr>
            <a:r>
              <a:rPr lang="en-US" sz="1200" b="1">
                <a:solidFill>
                  <a:schemeClr val="dk1"/>
                </a:solidFill>
                <a:latin typeface="Times New Roman"/>
                <a:ea typeface="Times New Roman"/>
                <a:cs typeface="Times New Roman"/>
                <a:sym typeface="Times New Roman"/>
              </a:rPr>
              <a:t>Zach’s Slide:</a:t>
            </a:r>
          </a:p>
          <a:p>
            <a:pPr marL="0" marR="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04173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685800" y="152400"/>
            <a:ext cx="7772400" cy="1143000"/>
          </a:xfrm>
          <a:prstGeom prst="rect">
            <a:avLst/>
          </a:prstGeom>
          <a:noFill/>
          <a:ln>
            <a:noFill/>
          </a:ln>
        </p:spPr>
        <p:txBody>
          <a:bodyPr lIns="91425" tIns="91425" rIns="91425" b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18" name="Shape 18"/>
          <p:cNvSpPr txBox="1">
            <a:spLocks noGrp="1"/>
          </p:cNvSpPr>
          <p:nvPr>
            <p:ph type="body" idx="1"/>
          </p:nvPr>
        </p:nvSpPr>
        <p:spPr>
          <a:xfrm>
            <a:off x="533400" y="1371600"/>
            <a:ext cx="8077199" cy="4114800"/>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Times New Roman"/>
              <a:buChar char="•"/>
              <a:defRPr/>
            </a:lvl1pPr>
            <a:lvl2pPr marL="742950" indent="-107950" algn="l" rtl="0">
              <a:spcBef>
                <a:spcPts val="560"/>
              </a:spcBef>
              <a:spcAft>
                <a:spcPts val="0"/>
              </a:spcAft>
              <a:buClr>
                <a:schemeClr val="dk1"/>
              </a:buClr>
              <a:buFont typeface="Times New Roman"/>
              <a:buChar char="–"/>
              <a:defRPr/>
            </a:lvl2pPr>
            <a:lvl3pPr marL="1143000" indent="-76200" algn="l" rtl="0">
              <a:spcBef>
                <a:spcPts val="480"/>
              </a:spcBef>
              <a:spcAft>
                <a:spcPts val="0"/>
              </a:spcAft>
              <a:buClr>
                <a:schemeClr val="dk1"/>
              </a:buClr>
              <a:buFont typeface="Times New Roman"/>
              <a:buChar char="•"/>
              <a:defRPr/>
            </a:lvl3pPr>
            <a:lvl4pPr marL="1600200" indent="-101600" algn="l" rtl="0">
              <a:spcBef>
                <a:spcPts val="400"/>
              </a:spcBef>
              <a:spcAft>
                <a:spcPts val="0"/>
              </a:spcAft>
              <a:buClr>
                <a:schemeClr val="dk1"/>
              </a:buClr>
              <a:buFont typeface="Times New Roman"/>
              <a:buChar char="–"/>
              <a:defRPr/>
            </a:lvl4pPr>
            <a:lvl5pPr marL="2057400" indent="-101600" algn="l" rtl="0">
              <a:spcBef>
                <a:spcPts val="400"/>
              </a:spcBef>
              <a:spcAft>
                <a:spcPts val="0"/>
              </a:spcAft>
              <a:buClr>
                <a:schemeClr val="dk1"/>
              </a:buClr>
              <a:buFont typeface="Times New Roman"/>
              <a:buChar char="»"/>
              <a:defRPr/>
            </a:lvl5pPr>
            <a:lvl6pPr marL="2514600" indent="-101600" algn="l" rtl="0">
              <a:spcBef>
                <a:spcPts val="400"/>
              </a:spcBef>
              <a:spcAft>
                <a:spcPts val="0"/>
              </a:spcAft>
              <a:buClr>
                <a:schemeClr val="dk1"/>
              </a:buClr>
              <a:buFont typeface="Times New Roman"/>
              <a:buChar char="»"/>
              <a:defRPr/>
            </a:lvl6pPr>
            <a:lvl7pPr marL="2971800" indent="-101600" algn="l" rtl="0">
              <a:spcBef>
                <a:spcPts val="400"/>
              </a:spcBef>
              <a:spcAft>
                <a:spcPts val="0"/>
              </a:spcAft>
              <a:buClr>
                <a:schemeClr val="dk1"/>
              </a:buClr>
              <a:buFont typeface="Times New Roman"/>
              <a:buChar char="»"/>
              <a:defRPr/>
            </a:lvl7pPr>
            <a:lvl8pPr marL="3429000" indent="-101600" algn="l" rtl="0">
              <a:spcBef>
                <a:spcPts val="400"/>
              </a:spcBef>
              <a:spcAft>
                <a:spcPts val="0"/>
              </a:spcAft>
              <a:buClr>
                <a:schemeClr val="dk1"/>
              </a:buClr>
              <a:buFont typeface="Times New Roman"/>
              <a:buChar char="»"/>
              <a:defRPr/>
            </a:lvl8pPr>
            <a:lvl9pPr marL="3886200" indent="-101600" algn="l" rtl="0">
              <a:spcBef>
                <a:spcPts val="400"/>
              </a:spcBef>
              <a:spcAft>
                <a:spcPts val="0"/>
              </a:spcAft>
              <a:buClr>
                <a:schemeClr val="dk1"/>
              </a:buClr>
              <a:buFont typeface="Times New Roman"/>
              <a:buChar char="»"/>
              <a:defRPr/>
            </a:lvl9pPr>
          </a:lstStyle>
          <a:p>
            <a:endParaRPr/>
          </a:p>
        </p:txBody>
      </p:sp>
      <p:sp>
        <p:nvSpPr>
          <p:cNvPr id="19" name="Shape 19"/>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a:t>
            </a:fld>
            <a:endParaRPr lang="en-US" sz="1400" b="0" i="0" u="none" strike="noStrike" cap="none" baseline="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1792288" y="4800600"/>
            <a:ext cx="5486399" cy="56669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7" name="Shape 57"/>
          <p:cNvSpPr>
            <a:spLocks noGrp="1"/>
          </p:cNvSpPr>
          <p:nvPr>
            <p:ph type="pic" idx="2"/>
          </p:nvPr>
        </p:nvSpPr>
        <p:spPr>
          <a:xfrm>
            <a:off x="1792288" y="612775"/>
            <a:ext cx="5486399" cy="4114800"/>
          </a:xfrm>
          <a:prstGeom prst="rect">
            <a:avLst/>
          </a:prstGeom>
          <a:noFill/>
          <a:ln>
            <a:noFill/>
          </a:ln>
        </p:spPr>
      </p:sp>
      <p:sp>
        <p:nvSpPr>
          <p:cNvPr id="58" name="Shape 58"/>
          <p:cNvSpPr txBox="1">
            <a:spLocks noGrp="1"/>
          </p:cNvSpPr>
          <p:nvPr>
            <p:ph type="body" idx="1"/>
          </p:nvPr>
        </p:nvSpPr>
        <p:spPr>
          <a:xfrm>
            <a:off x="1792288" y="5367337"/>
            <a:ext cx="5486399" cy="804899"/>
          </a:xfrm>
          <a:prstGeom prst="rect">
            <a:avLst/>
          </a:prstGeom>
          <a:noFill/>
          <a:ln>
            <a:noFill/>
          </a:ln>
        </p:spPr>
        <p:txBody>
          <a:bodyPr lIns="91425" tIns="91425" rIns="91425" bIns="91425" anchor="t" anchorCtr="0"/>
          <a:lstStyle>
            <a:lvl1pPr marL="0" indent="0" rtl="0">
              <a:spcBef>
                <a:spcPts val="0"/>
              </a:spcBef>
              <a:buFont typeface="Times New Roman"/>
              <a:buNone/>
              <a:defRPr/>
            </a:lvl1pPr>
            <a:lvl2pPr marL="457200" indent="0" rtl="0">
              <a:spcBef>
                <a:spcPts val="0"/>
              </a:spcBef>
              <a:buFont typeface="Times New Roman"/>
              <a:buNone/>
              <a:defRPr/>
            </a:lvl2pPr>
            <a:lvl3pPr marL="914400" indent="0" rtl="0">
              <a:spcBef>
                <a:spcPts val="0"/>
              </a:spcBef>
              <a:buFont typeface="Times New Roman"/>
              <a:buNone/>
              <a:defRPr/>
            </a:lvl3pPr>
            <a:lvl4pPr marL="1371600" indent="0" rtl="0">
              <a:spcBef>
                <a:spcPts val="0"/>
              </a:spcBef>
              <a:buFont typeface="Times New Roman"/>
              <a:buNone/>
              <a:defRPr/>
            </a:lvl4pPr>
            <a:lvl5pPr marL="1828800" indent="0" rtl="0">
              <a:spcBef>
                <a:spcPts val="0"/>
              </a:spcBef>
              <a:buFont typeface="Times New Roman"/>
              <a:buNone/>
              <a:defRPr/>
            </a:lvl5pPr>
            <a:lvl6pPr marL="2286000" indent="0" rtl="0">
              <a:spcBef>
                <a:spcPts val="0"/>
              </a:spcBef>
              <a:buFont typeface="Times New Roman"/>
              <a:buNone/>
              <a:defRPr/>
            </a:lvl6pPr>
            <a:lvl7pPr marL="2743200" indent="0" rtl="0">
              <a:spcBef>
                <a:spcPts val="0"/>
              </a:spcBef>
              <a:buFont typeface="Times New Roman"/>
              <a:buNone/>
              <a:defRPr/>
            </a:lvl7pPr>
            <a:lvl8pPr marL="3200400" indent="0" rtl="0">
              <a:spcBef>
                <a:spcPts val="0"/>
              </a:spcBef>
              <a:buFont typeface="Times New Roman"/>
              <a:buNone/>
              <a:defRPr/>
            </a:lvl8pPr>
            <a:lvl9pPr marL="3657600" indent="0" rtl="0">
              <a:spcBef>
                <a:spcPts val="0"/>
              </a:spcBef>
              <a:buFont typeface="Times New Roman"/>
              <a:buNone/>
              <a:defRPr/>
            </a:lvl9pPr>
          </a:lstStyle>
          <a:p>
            <a:endParaRPr/>
          </a:p>
        </p:txBody>
      </p:sp>
      <p:sp>
        <p:nvSpPr>
          <p:cNvPr id="59" name="Shape 59"/>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a:t>
            </a:fld>
            <a:endParaRPr lang="en-US" sz="1400" b="0" i="0" u="none" strike="noStrike" cap="none" baseline="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685800" y="152400"/>
            <a:ext cx="7772400" cy="1143000"/>
          </a:xfrm>
          <a:prstGeom prst="rect">
            <a:avLst/>
          </a:prstGeom>
          <a:noFill/>
          <a:ln>
            <a:noFill/>
          </a:ln>
        </p:spPr>
        <p:txBody>
          <a:bodyPr lIns="91425" tIns="91425" rIns="91425" b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62" name="Shape 62"/>
          <p:cNvSpPr txBox="1">
            <a:spLocks noGrp="1"/>
          </p:cNvSpPr>
          <p:nvPr>
            <p:ph type="body" idx="1"/>
          </p:nvPr>
        </p:nvSpPr>
        <p:spPr>
          <a:xfrm rot="5400000">
            <a:off x="2514599" y="-609599"/>
            <a:ext cx="4114800" cy="8077199"/>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Times New Roman"/>
              <a:buChar char="•"/>
              <a:defRPr/>
            </a:lvl1pPr>
            <a:lvl2pPr marL="742950" indent="-107950" algn="l" rtl="0">
              <a:spcBef>
                <a:spcPts val="560"/>
              </a:spcBef>
              <a:spcAft>
                <a:spcPts val="0"/>
              </a:spcAft>
              <a:buClr>
                <a:schemeClr val="dk1"/>
              </a:buClr>
              <a:buFont typeface="Times New Roman"/>
              <a:buChar char="–"/>
              <a:defRPr/>
            </a:lvl2pPr>
            <a:lvl3pPr marL="1143000" indent="-76200" algn="l" rtl="0">
              <a:spcBef>
                <a:spcPts val="480"/>
              </a:spcBef>
              <a:spcAft>
                <a:spcPts val="0"/>
              </a:spcAft>
              <a:buClr>
                <a:schemeClr val="dk1"/>
              </a:buClr>
              <a:buFont typeface="Times New Roman"/>
              <a:buChar char="•"/>
              <a:defRPr/>
            </a:lvl3pPr>
            <a:lvl4pPr marL="1600200" indent="-101600" algn="l" rtl="0">
              <a:spcBef>
                <a:spcPts val="400"/>
              </a:spcBef>
              <a:spcAft>
                <a:spcPts val="0"/>
              </a:spcAft>
              <a:buClr>
                <a:schemeClr val="dk1"/>
              </a:buClr>
              <a:buFont typeface="Times New Roman"/>
              <a:buChar char="–"/>
              <a:defRPr/>
            </a:lvl4pPr>
            <a:lvl5pPr marL="2057400" indent="-101600" algn="l" rtl="0">
              <a:spcBef>
                <a:spcPts val="400"/>
              </a:spcBef>
              <a:spcAft>
                <a:spcPts val="0"/>
              </a:spcAft>
              <a:buClr>
                <a:schemeClr val="dk1"/>
              </a:buClr>
              <a:buFont typeface="Times New Roman"/>
              <a:buChar char="»"/>
              <a:defRPr/>
            </a:lvl5pPr>
            <a:lvl6pPr marL="2514600" indent="-101600" algn="l" rtl="0">
              <a:spcBef>
                <a:spcPts val="400"/>
              </a:spcBef>
              <a:spcAft>
                <a:spcPts val="0"/>
              </a:spcAft>
              <a:buClr>
                <a:schemeClr val="dk1"/>
              </a:buClr>
              <a:buFont typeface="Times New Roman"/>
              <a:buChar char="»"/>
              <a:defRPr/>
            </a:lvl6pPr>
            <a:lvl7pPr marL="2971800" indent="-101600" algn="l" rtl="0">
              <a:spcBef>
                <a:spcPts val="400"/>
              </a:spcBef>
              <a:spcAft>
                <a:spcPts val="0"/>
              </a:spcAft>
              <a:buClr>
                <a:schemeClr val="dk1"/>
              </a:buClr>
              <a:buFont typeface="Times New Roman"/>
              <a:buChar char="»"/>
              <a:defRPr/>
            </a:lvl7pPr>
            <a:lvl8pPr marL="3429000" indent="-101600" algn="l" rtl="0">
              <a:spcBef>
                <a:spcPts val="400"/>
              </a:spcBef>
              <a:spcAft>
                <a:spcPts val="0"/>
              </a:spcAft>
              <a:buClr>
                <a:schemeClr val="dk1"/>
              </a:buClr>
              <a:buFont typeface="Times New Roman"/>
              <a:buChar char="»"/>
              <a:defRPr/>
            </a:lvl8pPr>
            <a:lvl9pPr marL="3886200" indent="-101600" algn="l" rtl="0">
              <a:spcBef>
                <a:spcPts val="400"/>
              </a:spcBef>
              <a:spcAft>
                <a:spcPts val="0"/>
              </a:spcAft>
              <a:buClr>
                <a:schemeClr val="dk1"/>
              </a:buClr>
              <a:buFont typeface="Times New Roman"/>
              <a:buChar char="»"/>
              <a:defRPr/>
            </a:lvl9pPr>
          </a:lstStyle>
          <a:p>
            <a:endParaRPr/>
          </a:p>
        </p:txBody>
      </p:sp>
      <p:sp>
        <p:nvSpPr>
          <p:cNvPr id="63" name="Shape 63"/>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a:t>
            </a:fld>
            <a:endParaRPr lang="en-US" sz="1400" b="0" i="0" u="none" strike="noStrike" cap="none" baseline="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64"/>
        <p:cNvGrpSpPr/>
        <p:nvPr/>
      </p:nvGrpSpPr>
      <p:grpSpPr>
        <a:xfrm>
          <a:off x="0" y="0"/>
          <a:ext cx="0" cy="0"/>
          <a:chOff x="0" y="0"/>
          <a:chExt cx="0" cy="0"/>
        </a:xfrm>
      </p:grpSpPr>
      <p:sp>
        <p:nvSpPr>
          <p:cNvPr id="65" name="Shape 65"/>
          <p:cNvSpPr txBox="1">
            <a:spLocks noGrp="1"/>
          </p:cNvSpPr>
          <p:nvPr>
            <p:ph type="title"/>
          </p:nvPr>
        </p:nvSpPr>
        <p:spPr>
          <a:xfrm rot="5400000">
            <a:off x="4933950" y="1809750"/>
            <a:ext cx="5333999" cy="2019299"/>
          </a:xfrm>
          <a:prstGeom prst="rect">
            <a:avLst/>
          </a:prstGeom>
          <a:noFill/>
          <a:ln>
            <a:noFill/>
          </a:ln>
        </p:spPr>
        <p:txBody>
          <a:bodyPr lIns="91425" tIns="91425" rIns="91425" b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66" name="Shape 66"/>
          <p:cNvSpPr txBox="1">
            <a:spLocks noGrp="1"/>
          </p:cNvSpPr>
          <p:nvPr>
            <p:ph type="body" idx="1"/>
          </p:nvPr>
        </p:nvSpPr>
        <p:spPr>
          <a:xfrm rot="5400000">
            <a:off x="819149" y="-133350"/>
            <a:ext cx="5333999" cy="5905500"/>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Times New Roman"/>
              <a:buChar char="•"/>
              <a:defRPr/>
            </a:lvl1pPr>
            <a:lvl2pPr marL="742950" indent="-107950" algn="l" rtl="0">
              <a:spcBef>
                <a:spcPts val="560"/>
              </a:spcBef>
              <a:spcAft>
                <a:spcPts val="0"/>
              </a:spcAft>
              <a:buClr>
                <a:schemeClr val="dk1"/>
              </a:buClr>
              <a:buFont typeface="Times New Roman"/>
              <a:buChar char="–"/>
              <a:defRPr/>
            </a:lvl2pPr>
            <a:lvl3pPr marL="1143000" indent="-76200" algn="l" rtl="0">
              <a:spcBef>
                <a:spcPts val="480"/>
              </a:spcBef>
              <a:spcAft>
                <a:spcPts val="0"/>
              </a:spcAft>
              <a:buClr>
                <a:schemeClr val="dk1"/>
              </a:buClr>
              <a:buFont typeface="Times New Roman"/>
              <a:buChar char="•"/>
              <a:defRPr/>
            </a:lvl3pPr>
            <a:lvl4pPr marL="1600200" indent="-101600" algn="l" rtl="0">
              <a:spcBef>
                <a:spcPts val="400"/>
              </a:spcBef>
              <a:spcAft>
                <a:spcPts val="0"/>
              </a:spcAft>
              <a:buClr>
                <a:schemeClr val="dk1"/>
              </a:buClr>
              <a:buFont typeface="Times New Roman"/>
              <a:buChar char="–"/>
              <a:defRPr/>
            </a:lvl4pPr>
            <a:lvl5pPr marL="2057400" indent="-101600" algn="l" rtl="0">
              <a:spcBef>
                <a:spcPts val="400"/>
              </a:spcBef>
              <a:spcAft>
                <a:spcPts val="0"/>
              </a:spcAft>
              <a:buClr>
                <a:schemeClr val="dk1"/>
              </a:buClr>
              <a:buFont typeface="Times New Roman"/>
              <a:buChar char="»"/>
              <a:defRPr/>
            </a:lvl5pPr>
            <a:lvl6pPr marL="2514600" indent="-101600" algn="l" rtl="0">
              <a:spcBef>
                <a:spcPts val="400"/>
              </a:spcBef>
              <a:spcAft>
                <a:spcPts val="0"/>
              </a:spcAft>
              <a:buClr>
                <a:schemeClr val="dk1"/>
              </a:buClr>
              <a:buFont typeface="Times New Roman"/>
              <a:buChar char="»"/>
              <a:defRPr/>
            </a:lvl6pPr>
            <a:lvl7pPr marL="2971800" indent="-101600" algn="l" rtl="0">
              <a:spcBef>
                <a:spcPts val="400"/>
              </a:spcBef>
              <a:spcAft>
                <a:spcPts val="0"/>
              </a:spcAft>
              <a:buClr>
                <a:schemeClr val="dk1"/>
              </a:buClr>
              <a:buFont typeface="Times New Roman"/>
              <a:buChar char="»"/>
              <a:defRPr/>
            </a:lvl7pPr>
            <a:lvl8pPr marL="3429000" indent="-101600" algn="l" rtl="0">
              <a:spcBef>
                <a:spcPts val="400"/>
              </a:spcBef>
              <a:spcAft>
                <a:spcPts val="0"/>
              </a:spcAft>
              <a:buClr>
                <a:schemeClr val="dk1"/>
              </a:buClr>
              <a:buFont typeface="Times New Roman"/>
              <a:buChar char="»"/>
              <a:defRPr/>
            </a:lvl8pPr>
            <a:lvl9pPr marL="3886200" indent="-101600" algn="l" rtl="0">
              <a:spcBef>
                <a:spcPts val="400"/>
              </a:spcBef>
              <a:spcAft>
                <a:spcPts val="0"/>
              </a:spcAft>
              <a:buClr>
                <a:schemeClr val="dk1"/>
              </a:buClr>
              <a:buFont typeface="Times New Roman"/>
              <a:buChar char="»"/>
              <a:defRPr/>
            </a:lvl9pPr>
          </a:lstStyle>
          <a:p>
            <a:endParaRPr/>
          </a:p>
        </p:txBody>
      </p:sp>
      <p:sp>
        <p:nvSpPr>
          <p:cNvPr id="67" name="Shape 67"/>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a:t>
            </a:fld>
            <a:endParaRPr lang="en-US" sz="1400" b="0" i="0" u="none" strike="noStrike" cap="none" baseline="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685800" y="152400"/>
            <a:ext cx="7772400" cy="1143000"/>
          </a:xfrm>
          <a:prstGeom prst="rect">
            <a:avLst/>
          </a:prstGeom>
          <a:noFill/>
          <a:ln>
            <a:noFill/>
          </a:ln>
        </p:spPr>
        <p:txBody>
          <a:bodyPr lIns="91425" tIns="91425" rIns="91425" b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22" name="Shape 22"/>
          <p:cNvSpPr txBox="1">
            <a:spLocks noGrp="1"/>
          </p:cNvSpPr>
          <p:nvPr>
            <p:ph type="body" idx="1"/>
          </p:nvPr>
        </p:nvSpPr>
        <p:spPr>
          <a:xfrm>
            <a:off x="533400" y="1371600"/>
            <a:ext cx="3962399" cy="4114800"/>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Times New Roman"/>
              <a:buChar char="•"/>
              <a:defRPr/>
            </a:lvl1pPr>
            <a:lvl2pPr marL="742950" indent="-107950" algn="l" rtl="0">
              <a:spcBef>
                <a:spcPts val="560"/>
              </a:spcBef>
              <a:spcAft>
                <a:spcPts val="0"/>
              </a:spcAft>
              <a:buClr>
                <a:schemeClr val="dk1"/>
              </a:buClr>
              <a:buFont typeface="Times New Roman"/>
              <a:buChar char="–"/>
              <a:defRPr/>
            </a:lvl2pPr>
            <a:lvl3pPr marL="1143000" indent="-76200" algn="l" rtl="0">
              <a:spcBef>
                <a:spcPts val="480"/>
              </a:spcBef>
              <a:spcAft>
                <a:spcPts val="0"/>
              </a:spcAft>
              <a:buClr>
                <a:schemeClr val="dk1"/>
              </a:buClr>
              <a:buFont typeface="Times New Roman"/>
              <a:buChar char="•"/>
              <a:defRPr/>
            </a:lvl3pPr>
            <a:lvl4pPr marL="1600200" indent="-101600" algn="l" rtl="0">
              <a:spcBef>
                <a:spcPts val="400"/>
              </a:spcBef>
              <a:spcAft>
                <a:spcPts val="0"/>
              </a:spcAft>
              <a:buClr>
                <a:schemeClr val="dk1"/>
              </a:buClr>
              <a:buFont typeface="Times New Roman"/>
              <a:buChar char="–"/>
              <a:defRPr/>
            </a:lvl4pPr>
            <a:lvl5pPr marL="2057400" indent="-101600" algn="l" rtl="0">
              <a:spcBef>
                <a:spcPts val="400"/>
              </a:spcBef>
              <a:spcAft>
                <a:spcPts val="0"/>
              </a:spcAft>
              <a:buClr>
                <a:schemeClr val="dk1"/>
              </a:buClr>
              <a:buFont typeface="Times New Roman"/>
              <a:buChar char="»"/>
              <a:defRPr/>
            </a:lvl5pPr>
            <a:lvl6pPr marL="2514600" indent="-101600" algn="l" rtl="0">
              <a:spcBef>
                <a:spcPts val="400"/>
              </a:spcBef>
              <a:spcAft>
                <a:spcPts val="0"/>
              </a:spcAft>
              <a:buClr>
                <a:schemeClr val="dk1"/>
              </a:buClr>
              <a:buFont typeface="Times New Roman"/>
              <a:buChar char="»"/>
              <a:defRPr/>
            </a:lvl6pPr>
            <a:lvl7pPr marL="2971800" indent="-101600" algn="l" rtl="0">
              <a:spcBef>
                <a:spcPts val="400"/>
              </a:spcBef>
              <a:spcAft>
                <a:spcPts val="0"/>
              </a:spcAft>
              <a:buClr>
                <a:schemeClr val="dk1"/>
              </a:buClr>
              <a:buFont typeface="Times New Roman"/>
              <a:buChar char="»"/>
              <a:defRPr/>
            </a:lvl7pPr>
            <a:lvl8pPr marL="3429000" indent="-101600" algn="l" rtl="0">
              <a:spcBef>
                <a:spcPts val="400"/>
              </a:spcBef>
              <a:spcAft>
                <a:spcPts val="0"/>
              </a:spcAft>
              <a:buClr>
                <a:schemeClr val="dk1"/>
              </a:buClr>
              <a:buFont typeface="Times New Roman"/>
              <a:buChar char="»"/>
              <a:defRPr/>
            </a:lvl8pPr>
            <a:lvl9pPr marL="3886200" indent="-101600" algn="l" rtl="0">
              <a:spcBef>
                <a:spcPts val="400"/>
              </a:spcBef>
              <a:spcAft>
                <a:spcPts val="0"/>
              </a:spcAft>
              <a:buClr>
                <a:schemeClr val="dk1"/>
              </a:buClr>
              <a:buFont typeface="Times New Roman"/>
              <a:buChar char="»"/>
              <a:defRPr/>
            </a:lvl9pPr>
          </a:lstStyle>
          <a:p>
            <a:endParaRPr/>
          </a:p>
        </p:txBody>
      </p:sp>
      <p:sp>
        <p:nvSpPr>
          <p:cNvPr id="23" name="Shape 23"/>
          <p:cNvSpPr txBox="1">
            <a:spLocks noGrp="1"/>
          </p:cNvSpPr>
          <p:nvPr>
            <p:ph type="body" idx="2"/>
          </p:nvPr>
        </p:nvSpPr>
        <p:spPr>
          <a:xfrm>
            <a:off x="4648200" y="1371600"/>
            <a:ext cx="3962399" cy="4114800"/>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Times New Roman"/>
              <a:buChar char="•"/>
              <a:defRPr/>
            </a:lvl1pPr>
            <a:lvl2pPr marL="742950" indent="-107950" algn="l" rtl="0">
              <a:spcBef>
                <a:spcPts val="560"/>
              </a:spcBef>
              <a:spcAft>
                <a:spcPts val="0"/>
              </a:spcAft>
              <a:buClr>
                <a:schemeClr val="dk1"/>
              </a:buClr>
              <a:buFont typeface="Times New Roman"/>
              <a:buChar char="–"/>
              <a:defRPr/>
            </a:lvl2pPr>
            <a:lvl3pPr marL="1143000" indent="-76200" algn="l" rtl="0">
              <a:spcBef>
                <a:spcPts val="480"/>
              </a:spcBef>
              <a:spcAft>
                <a:spcPts val="0"/>
              </a:spcAft>
              <a:buClr>
                <a:schemeClr val="dk1"/>
              </a:buClr>
              <a:buFont typeface="Times New Roman"/>
              <a:buChar char="•"/>
              <a:defRPr/>
            </a:lvl3pPr>
            <a:lvl4pPr marL="1600200" indent="-101600" algn="l" rtl="0">
              <a:spcBef>
                <a:spcPts val="400"/>
              </a:spcBef>
              <a:spcAft>
                <a:spcPts val="0"/>
              </a:spcAft>
              <a:buClr>
                <a:schemeClr val="dk1"/>
              </a:buClr>
              <a:buFont typeface="Times New Roman"/>
              <a:buChar char="–"/>
              <a:defRPr/>
            </a:lvl4pPr>
            <a:lvl5pPr marL="2057400" indent="-101600" algn="l" rtl="0">
              <a:spcBef>
                <a:spcPts val="400"/>
              </a:spcBef>
              <a:spcAft>
                <a:spcPts val="0"/>
              </a:spcAft>
              <a:buClr>
                <a:schemeClr val="dk1"/>
              </a:buClr>
              <a:buFont typeface="Times New Roman"/>
              <a:buChar char="»"/>
              <a:defRPr/>
            </a:lvl5pPr>
            <a:lvl6pPr marL="2514600" indent="-101600" algn="l" rtl="0">
              <a:spcBef>
                <a:spcPts val="400"/>
              </a:spcBef>
              <a:spcAft>
                <a:spcPts val="0"/>
              </a:spcAft>
              <a:buClr>
                <a:schemeClr val="dk1"/>
              </a:buClr>
              <a:buFont typeface="Times New Roman"/>
              <a:buChar char="»"/>
              <a:defRPr/>
            </a:lvl6pPr>
            <a:lvl7pPr marL="2971800" indent="-101600" algn="l" rtl="0">
              <a:spcBef>
                <a:spcPts val="400"/>
              </a:spcBef>
              <a:spcAft>
                <a:spcPts val="0"/>
              </a:spcAft>
              <a:buClr>
                <a:schemeClr val="dk1"/>
              </a:buClr>
              <a:buFont typeface="Times New Roman"/>
              <a:buChar char="»"/>
              <a:defRPr/>
            </a:lvl7pPr>
            <a:lvl8pPr marL="3429000" indent="-101600" algn="l" rtl="0">
              <a:spcBef>
                <a:spcPts val="400"/>
              </a:spcBef>
              <a:spcAft>
                <a:spcPts val="0"/>
              </a:spcAft>
              <a:buClr>
                <a:schemeClr val="dk1"/>
              </a:buClr>
              <a:buFont typeface="Times New Roman"/>
              <a:buChar char="»"/>
              <a:defRPr/>
            </a:lvl8pPr>
            <a:lvl9pPr marL="3886200" indent="-101600" algn="l" rtl="0">
              <a:spcBef>
                <a:spcPts val="400"/>
              </a:spcBef>
              <a:spcAft>
                <a:spcPts val="0"/>
              </a:spcAft>
              <a:buClr>
                <a:schemeClr val="dk1"/>
              </a:buClr>
              <a:buFont typeface="Times New Roman"/>
              <a:buChar char="»"/>
              <a:defRPr/>
            </a:lvl9pPr>
          </a:lstStyle>
          <a:p>
            <a:endParaRPr/>
          </a:p>
        </p:txBody>
      </p:sp>
      <p:sp>
        <p:nvSpPr>
          <p:cNvPr id="24" name="Shape 24"/>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a:t>
            </a:fld>
            <a:endParaRPr lang="en-US" sz="1400" b="0" i="0" u="none" strike="noStrike" cap="none" baseline="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5"/>
        <p:cNvGrpSpPr/>
        <p:nvPr/>
      </p:nvGrpSpPr>
      <p:grpSpPr>
        <a:xfrm>
          <a:off x="0" y="0"/>
          <a:ext cx="0" cy="0"/>
          <a:chOff x="0" y="0"/>
          <a:chExt cx="0" cy="0"/>
        </a:xfrm>
      </p:grpSpPr>
      <p:sp>
        <p:nvSpPr>
          <p:cNvPr id="26" name="Shape 26"/>
          <p:cNvSpPr txBox="1">
            <a:spLocks noGrp="1"/>
          </p:cNvSpPr>
          <p:nvPr>
            <p:ph type="ctrTitle"/>
          </p:nvPr>
        </p:nvSpPr>
        <p:spPr>
          <a:xfrm>
            <a:off x="685800" y="2130425"/>
            <a:ext cx="7772400" cy="1470000"/>
          </a:xfrm>
          <a:prstGeom prst="rect">
            <a:avLst/>
          </a:prstGeom>
          <a:noFill/>
          <a:ln>
            <a:noFill/>
          </a:ln>
        </p:spPr>
        <p:txBody>
          <a:bodyPr lIns="91425" tIns="91425" rIns="91425" bIns="91425" anchor="ctr" anchorCtr="0"/>
          <a:lstStyle>
            <a:lvl1pPr marL="0" marR="0" indent="0" algn="l" rtl="0">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27" name="Shape 27"/>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indent="0" algn="ctr" rtl="0">
              <a:spcBef>
                <a:spcPts val="640"/>
              </a:spcBef>
              <a:spcAft>
                <a:spcPts val="0"/>
              </a:spcAft>
              <a:buClr>
                <a:schemeClr val="dk1"/>
              </a:buClr>
              <a:buFont typeface="Times New Roman"/>
              <a:buNone/>
              <a:defRPr/>
            </a:lvl1pPr>
            <a:lvl2pPr marL="457200" marR="0" indent="0" algn="ctr" rtl="0">
              <a:spcBef>
                <a:spcPts val="560"/>
              </a:spcBef>
              <a:spcAft>
                <a:spcPts val="0"/>
              </a:spcAft>
              <a:buClr>
                <a:schemeClr val="dk1"/>
              </a:buClr>
              <a:buFont typeface="Times New Roman"/>
              <a:buNone/>
              <a:defRPr/>
            </a:lvl2pPr>
            <a:lvl3pPr marL="914400" marR="0" indent="0" algn="ctr" rtl="0">
              <a:spcBef>
                <a:spcPts val="480"/>
              </a:spcBef>
              <a:spcAft>
                <a:spcPts val="0"/>
              </a:spcAft>
              <a:buClr>
                <a:schemeClr val="dk1"/>
              </a:buClr>
              <a:buFont typeface="Times New Roman"/>
              <a:buNone/>
              <a:defRPr/>
            </a:lvl3pPr>
            <a:lvl4pPr marL="1371600" marR="0" indent="0" algn="ctr" rtl="0">
              <a:spcBef>
                <a:spcPts val="400"/>
              </a:spcBef>
              <a:spcAft>
                <a:spcPts val="0"/>
              </a:spcAft>
              <a:buClr>
                <a:schemeClr val="dk1"/>
              </a:buClr>
              <a:buFont typeface="Times New Roman"/>
              <a:buNone/>
              <a:defRPr/>
            </a:lvl4pPr>
            <a:lvl5pPr marL="1828800" marR="0" indent="0" algn="ctr" rtl="0">
              <a:spcBef>
                <a:spcPts val="400"/>
              </a:spcBef>
              <a:spcAft>
                <a:spcPts val="0"/>
              </a:spcAft>
              <a:buClr>
                <a:schemeClr val="dk1"/>
              </a:buClr>
              <a:buFont typeface="Times New Roman"/>
              <a:buNone/>
              <a:defRPr/>
            </a:lvl5pPr>
            <a:lvl6pPr marL="2286000" marR="0" indent="0" algn="ctr" rtl="0">
              <a:spcBef>
                <a:spcPts val="400"/>
              </a:spcBef>
              <a:spcAft>
                <a:spcPts val="0"/>
              </a:spcAft>
              <a:buClr>
                <a:schemeClr val="dk1"/>
              </a:buClr>
              <a:buFont typeface="Times New Roman"/>
              <a:buNone/>
              <a:defRPr/>
            </a:lvl6pPr>
            <a:lvl7pPr marL="2743200" marR="0" indent="0" algn="ctr" rtl="0">
              <a:spcBef>
                <a:spcPts val="400"/>
              </a:spcBef>
              <a:spcAft>
                <a:spcPts val="0"/>
              </a:spcAft>
              <a:buClr>
                <a:schemeClr val="dk1"/>
              </a:buClr>
              <a:buFont typeface="Times New Roman"/>
              <a:buNone/>
              <a:defRPr/>
            </a:lvl7pPr>
            <a:lvl8pPr marL="3200400" marR="0" indent="0" algn="ctr" rtl="0">
              <a:spcBef>
                <a:spcPts val="400"/>
              </a:spcBef>
              <a:spcAft>
                <a:spcPts val="0"/>
              </a:spcAft>
              <a:buClr>
                <a:schemeClr val="dk1"/>
              </a:buClr>
              <a:buFont typeface="Times New Roman"/>
              <a:buNone/>
              <a:defRPr/>
            </a:lvl8pPr>
            <a:lvl9pPr marL="3657600" marR="0" indent="0" algn="ctr" rtl="0">
              <a:spcBef>
                <a:spcPts val="400"/>
              </a:spcBef>
              <a:spcAft>
                <a:spcPts val="0"/>
              </a:spcAft>
              <a:buClr>
                <a:schemeClr val="dk1"/>
              </a:buClr>
              <a:buFont typeface="Times New Roman"/>
              <a:buNone/>
              <a:defRPr/>
            </a:lvl9pPr>
          </a:lstStyle>
          <a:p>
            <a:endParaRPr/>
          </a:p>
        </p:txBody>
      </p:sp>
      <p:sp>
        <p:nvSpPr>
          <p:cNvPr id="28" name="Shape 28"/>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a:t>
            </a:fld>
            <a:endParaRPr lang="en-US" sz="1400" b="0" i="0" u="none" strike="noStrike" cap="none" baseline="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722312" y="4406900"/>
            <a:ext cx="7772400" cy="1361999"/>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1" name="Shape 31"/>
          <p:cNvSpPr txBox="1">
            <a:spLocks noGrp="1"/>
          </p:cNvSpPr>
          <p:nvPr>
            <p:ph type="body" idx="1"/>
          </p:nvPr>
        </p:nvSpPr>
        <p:spPr>
          <a:xfrm>
            <a:off x="722312" y="2906713"/>
            <a:ext cx="7772400" cy="1500300"/>
          </a:xfrm>
          <a:prstGeom prst="rect">
            <a:avLst/>
          </a:prstGeom>
          <a:noFill/>
          <a:ln>
            <a:noFill/>
          </a:ln>
        </p:spPr>
        <p:txBody>
          <a:bodyPr lIns="91425" tIns="91425" rIns="91425" bIns="91425" anchor="b" anchorCtr="0"/>
          <a:lstStyle>
            <a:lvl1pPr marL="0" indent="0" rtl="0">
              <a:spcBef>
                <a:spcPts val="0"/>
              </a:spcBef>
              <a:buFont typeface="Times New Roman"/>
              <a:buNone/>
              <a:defRPr/>
            </a:lvl1pPr>
            <a:lvl2pPr marL="457200" indent="0" rtl="0">
              <a:spcBef>
                <a:spcPts val="0"/>
              </a:spcBef>
              <a:buFont typeface="Times New Roman"/>
              <a:buNone/>
              <a:defRPr/>
            </a:lvl2pPr>
            <a:lvl3pPr marL="914400" indent="0" rtl="0">
              <a:spcBef>
                <a:spcPts val="0"/>
              </a:spcBef>
              <a:buFont typeface="Times New Roman"/>
              <a:buNone/>
              <a:defRPr/>
            </a:lvl3pPr>
            <a:lvl4pPr marL="1371600" indent="0" rtl="0">
              <a:spcBef>
                <a:spcPts val="0"/>
              </a:spcBef>
              <a:buFont typeface="Times New Roman"/>
              <a:buNone/>
              <a:defRPr/>
            </a:lvl4pPr>
            <a:lvl5pPr marL="1828800" indent="0" rtl="0">
              <a:spcBef>
                <a:spcPts val="0"/>
              </a:spcBef>
              <a:buFont typeface="Times New Roman"/>
              <a:buNone/>
              <a:defRPr/>
            </a:lvl5pPr>
            <a:lvl6pPr marL="2286000" indent="0" rtl="0">
              <a:spcBef>
                <a:spcPts val="0"/>
              </a:spcBef>
              <a:buFont typeface="Times New Roman"/>
              <a:buNone/>
              <a:defRPr/>
            </a:lvl6pPr>
            <a:lvl7pPr marL="2743200" indent="0" rtl="0">
              <a:spcBef>
                <a:spcPts val="0"/>
              </a:spcBef>
              <a:buFont typeface="Times New Roman"/>
              <a:buNone/>
              <a:defRPr/>
            </a:lvl7pPr>
            <a:lvl8pPr marL="3200400" indent="0" rtl="0">
              <a:spcBef>
                <a:spcPts val="0"/>
              </a:spcBef>
              <a:buFont typeface="Times New Roman"/>
              <a:buNone/>
              <a:defRPr/>
            </a:lvl8pPr>
            <a:lvl9pPr marL="3657600" indent="0" rtl="0">
              <a:spcBef>
                <a:spcPts val="0"/>
              </a:spcBef>
              <a:buFont typeface="Times New Roman"/>
              <a:buNone/>
              <a:defRPr/>
            </a:lvl9pPr>
          </a:lstStyle>
          <a:p>
            <a:endParaRPr/>
          </a:p>
        </p:txBody>
      </p:sp>
      <p:sp>
        <p:nvSpPr>
          <p:cNvPr id="32" name="Shape 32"/>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a:t>
            </a:fld>
            <a:endParaRPr lang="en-US" sz="1400" b="0" i="0" u="none" strike="noStrike" cap="none" baseline="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685800" y="152400"/>
            <a:ext cx="7772400" cy="1143000"/>
          </a:xfrm>
          <a:prstGeom prst="rect">
            <a:avLst/>
          </a:prstGeom>
          <a:noFill/>
          <a:ln>
            <a:noFill/>
          </a:ln>
        </p:spPr>
        <p:txBody>
          <a:bodyPr lIns="91425" tIns="91425" rIns="91425" b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35" name="Shape 35"/>
          <p:cNvSpPr txBox="1">
            <a:spLocks noGrp="1"/>
          </p:cNvSpPr>
          <p:nvPr>
            <p:ph type="body" idx="1"/>
          </p:nvPr>
        </p:nvSpPr>
        <p:spPr>
          <a:xfrm>
            <a:off x="533400" y="1371600"/>
            <a:ext cx="3962399" cy="41148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6" name="Shape 36"/>
          <p:cNvSpPr txBox="1">
            <a:spLocks noGrp="1"/>
          </p:cNvSpPr>
          <p:nvPr>
            <p:ph type="body" idx="2"/>
          </p:nvPr>
        </p:nvSpPr>
        <p:spPr>
          <a:xfrm>
            <a:off x="4648200" y="1371600"/>
            <a:ext cx="3962399" cy="41148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7" name="Shape 37"/>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a:t>
            </a:fld>
            <a:endParaRPr lang="en-US" sz="1400" b="0" i="0" u="none" strike="noStrike" cap="none" baseline="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0" name="Shape 40"/>
          <p:cNvSpPr txBox="1">
            <a:spLocks noGrp="1"/>
          </p:cNvSpPr>
          <p:nvPr>
            <p:ph type="body" idx="1"/>
          </p:nvPr>
        </p:nvSpPr>
        <p:spPr>
          <a:xfrm>
            <a:off x="457200" y="1535112"/>
            <a:ext cx="4040099" cy="639900"/>
          </a:xfrm>
          <a:prstGeom prst="rect">
            <a:avLst/>
          </a:prstGeom>
          <a:noFill/>
          <a:ln>
            <a:noFill/>
          </a:ln>
        </p:spPr>
        <p:txBody>
          <a:bodyPr lIns="91425" tIns="91425" rIns="91425" bIns="91425" anchor="b" anchorCtr="0"/>
          <a:lstStyle>
            <a:lvl1pPr marL="0" indent="0" rtl="0">
              <a:spcBef>
                <a:spcPts val="0"/>
              </a:spcBef>
              <a:buFont typeface="Times New Roman"/>
              <a:buNone/>
              <a:defRPr/>
            </a:lvl1pPr>
            <a:lvl2pPr marL="457200" indent="0" rtl="0">
              <a:spcBef>
                <a:spcPts val="0"/>
              </a:spcBef>
              <a:buFont typeface="Times New Roman"/>
              <a:buNone/>
              <a:defRPr/>
            </a:lvl2pPr>
            <a:lvl3pPr marL="914400" indent="0" rtl="0">
              <a:spcBef>
                <a:spcPts val="0"/>
              </a:spcBef>
              <a:buFont typeface="Times New Roman"/>
              <a:buNone/>
              <a:defRPr/>
            </a:lvl3pPr>
            <a:lvl4pPr marL="1371600" indent="0" rtl="0">
              <a:spcBef>
                <a:spcPts val="0"/>
              </a:spcBef>
              <a:buFont typeface="Times New Roman"/>
              <a:buNone/>
              <a:defRPr/>
            </a:lvl4pPr>
            <a:lvl5pPr marL="1828800" indent="0" rtl="0">
              <a:spcBef>
                <a:spcPts val="0"/>
              </a:spcBef>
              <a:buFont typeface="Times New Roman"/>
              <a:buNone/>
              <a:defRPr/>
            </a:lvl5pPr>
            <a:lvl6pPr marL="2286000" indent="0" rtl="0">
              <a:spcBef>
                <a:spcPts val="0"/>
              </a:spcBef>
              <a:buFont typeface="Times New Roman"/>
              <a:buNone/>
              <a:defRPr/>
            </a:lvl6pPr>
            <a:lvl7pPr marL="2743200" indent="0" rtl="0">
              <a:spcBef>
                <a:spcPts val="0"/>
              </a:spcBef>
              <a:buFont typeface="Times New Roman"/>
              <a:buNone/>
              <a:defRPr/>
            </a:lvl7pPr>
            <a:lvl8pPr marL="3200400" indent="0" rtl="0">
              <a:spcBef>
                <a:spcPts val="0"/>
              </a:spcBef>
              <a:buFont typeface="Times New Roman"/>
              <a:buNone/>
              <a:defRPr/>
            </a:lvl8pPr>
            <a:lvl9pPr marL="3657600" indent="0" rtl="0">
              <a:spcBef>
                <a:spcPts val="0"/>
              </a:spcBef>
              <a:buFont typeface="Times New Roman"/>
              <a:buNone/>
              <a:defRPr/>
            </a:lvl9pPr>
          </a:lstStyle>
          <a:p>
            <a:endParaRPr/>
          </a:p>
        </p:txBody>
      </p:sp>
      <p:sp>
        <p:nvSpPr>
          <p:cNvPr id="41" name="Shape 41"/>
          <p:cNvSpPr txBox="1">
            <a:spLocks noGrp="1"/>
          </p:cNvSpPr>
          <p:nvPr>
            <p:ph type="body" idx="2"/>
          </p:nvPr>
        </p:nvSpPr>
        <p:spPr>
          <a:xfrm>
            <a:off x="457200" y="2174875"/>
            <a:ext cx="4040099" cy="39513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2" name="Shape 42"/>
          <p:cNvSpPr txBox="1">
            <a:spLocks noGrp="1"/>
          </p:cNvSpPr>
          <p:nvPr>
            <p:ph type="body" idx="3"/>
          </p:nvPr>
        </p:nvSpPr>
        <p:spPr>
          <a:xfrm>
            <a:off x="4645025" y="1535112"/>
            <a:ext cx="4041900" cy="639900"/>
          </a:xfrm>
          <a:prstGeom prst="rect">
            <a:avLst/>
          </a:prstGeom>
          <a:noFill/>
          <a:ln>
            <a:noFill/>
          </a:ln>
        </p:spPr>
        <p:txBody>
          <a:bodyPr lIns="91425" tIns="91425" rIns="91425" bIns="91425" anchor="b" anchorCtr="0"/>
          <a:lstStyle>
            <a:lvl1pPr marL="0" indent="0" rtl="0">
              <a:spcBef>
                <a:spcPts val="0"/>
              </a:spcBef>
              <a:buFont typeface="Times New Roman"/>
              <a:buNone/>
              <a:defRPr/>
            </a:lvl1pPr>
            <a:lvl2pPr marL="457200" indent="0" rtl="0">
              <a:spcBef>
                <a:spcPts val="0"/>
              </a:spcBef>
              <a:buFont typeface="Times New Roman"/>
              <a:buNone/>
              <a:defRPr/>
            </a:lvl2pPr>
            <a:lvl3pPr marL="914400" indent="0" rtl="0">
              <a:spcBef>
                <a:spcPts val="0"/>
              </a:spcBef>
              <a:buFont typeface="Times New Roman"/>
              <a:buNone/>
              <a:defRPr/>
            </a:lvl3pPr>
            <a:lvl4pPr marL="1371600" indent="0" rtl="0">
              <a:spcBef>
                <a:spcPts val="0"/>
              </a:spcBef>
              <a:buFont typeface="Times New Roman"/>
              <a:buNone/>
              <a:defRPr/>
            </a:lvl4pPr>
            <a:lvl5pPr marL="1828800" indent="0" rtl="0">
              <a:spcBef>
                <a:spcPts val="0"/>
              </a:spcBef>
              <a:buFont typeface="Times New Roman"/>
              <a:buNone/>
              <a:defRPr/>
            </a:lvl5pPr>
            <a:lvl6pPr marL="2286000" indent="0" rtl="0">
              <a:spcBef>
                <a:spcPts val="0"/>
              </a:spcBef>
              <a:buFont typeface="Times New Roman"/>
              <a:buNone/>
              <a:defRPr/>
            </a:lvl6pPr>
            <a:lvl7pPr marL="2743200" indent="0" rtl="0">
              <a:spcBef>
                <a:spcPts val="0"/>
              </a:spcBef>
              <a:buFont typeface="Times New Roman"/>
              <a:buNone/>
              <a:defRPr/>
            </a:lvl7pPr>
            <a:lvl8pPr marL="3200400" indent="0" rtl="0">
              <a:spcBef>
                <a:spcPts val="0"/>
              </a:spcBef>
              <a:buFont typeface="Times New Roman"/>
              <a:buNone/>
              <a:defRPr/>
            </a:lvl8pPr>
            <a:lvl9pPr marL="3657600" indent="0" rtl="0">
              <a:spcBef>
                <a:spcPts val="0"/>
              </a:spcBef>
              <a:buFont typeface="Times New Roman"/>
              <a:buNone/>
              <a:defRPr/>
            </a:lvl9pPr>
          </a:lstStyle>
          <a:p>
            <a:endParaRPr/>
          </a:p>
        </p:txBody>
      </p:sp>
      <p:sp>
        <p:nvSpPr>
          <p:cNvPr id="43" name="Shape 43"/>
          <p:cNvSpPr txBox="1">
            <a:spLocks noGrp="1"/>
          </p:cNvSpPr>
          <p:nvPr>
            <p:ph type="body" idx="4"/>
          </p:nvPr>
        </p:nvSpPr>
        <p:spPr>
          <a:xfrm>
            <a:off x="4645025" y="2174875"/>
            <a:ext cx="4041900" cy="39513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4" name="Shape 44"/>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a:t>
            </a:fld>
            <a:endParaRPr lang="en-US" sz="1400" b="0" i="0" u="none" strike="noStrike" cap="none" baseline="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685800" y="152400"/>
            <a:ext cx="7772400" cy="1143000"/>
          </a:xfrm>
          <a:prstGeom prst="rect">
            <a:avLst/>
          </a:prstGeom>
          <a:noFill/>
          <a:ln>
            <a:noFill/>
          </a:ln>
        </p:spPr>
        <p:txBody>
          <a:bodyPr lIns="91425" tIns="91425" rIns="91425" b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47" name="Shape 47"/>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a:t>
            </a:fld>
            <a:endParaRPr lang="en-US" sz="1400" b="0" i="0" u="none" strike="noStrike" cap="none" baseline="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a:t>
            </a:fld>
            <a:endParaRPr lang="en-US" sz="1400" b="0" i="0" u="none" strike="noStrike" cap="none" baseline="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57200" y="273050"/>
            <a:ext cx="3008399" cy="1161900"/>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2" name="Shape 52"/>
          <p:cNvSpPr txBox="1">
            <a:spLocks noGrp="1"/>
          </p:cNvSpPr>
          <p:nvPr>
            <p:ph type="body" idx="1"/>
          </p:nvPr>
        </p:nvSpPr>
        <p:spPr>
          <a:xfrm>
            <a:off x="3575050" y="273050"/>
            <a:ext cx="5111699" cy="58529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3" name="Shape 53"/>
          <p:cNvSpPr txBox="1">
            <a:spLocks noGrp="1"/>
          </p:cNvSpPr>
          <p:nvPr>
            <p:ph type="body" idx="2"/>
          </p:nvPr>
        </p:nvSpPr>
        <p:spPr>
          <a:xfrm>
            <a:off x="457200" y="1435100"/>
            <a:ext cx="3008399" cy="4691099"/>
          </a:xfrm>
          <a:prstGeom prst="rect">
            <a:avLst/>
          </a:prstGeom>
          <a:noFill/>
          <a:ln>
            <a:noFill/>
          </a:ln>
        </p:spPr>
        <p:txBody>
          <a:bodyPr lIns="91425" tIns="91425" rIns="91425" bIns="91425" anchor="t" anchorCtr="0"/>
          <a:lstStyle>
            <a:lvl1pPr marL="0" indent="0" rtl="0">
              <a:spcBef>
                <a:spcPts val="0"/>
              </a:spcBef>
              <a:buFont typeface="Times New Roman"/>
              <a:buNone/>
              <a:defRPr/>
            </a:lvl1pPr>
            <a:lvl2pPr marL="457200" indent="0" rtl="0">
              <a:spcBef>
                <a:spcPts val="0"/>
              </a:spcBef>
              <a:buFont typeface="Times New Roman"/>
              <a:buNone/>
              <a:defRPr/>
            </a:lvl2pPr>
            <a:lvl3pPr marL="914400" indent="0" rtl="0">
              <a:spcBef>
                <a:spcPts val="0"/>
              </a:spcBef>
              <a:buFont typeface="Times New Roman"/>
              <a:buNone/>
              <a:defRPr/>
            </a:lvl3pPr>
            <a:lvl4pPr marL="1371600" indent="0" rtl="0">
              <a:spcBef>
                <a:spcPts val="0"/>
              </a:spcBef>
              <a:buFont typeface="Times New Roman"/>
              <a:buNone/>
              <a:defRPr/>
            </a:lvl4pPr>
            <a:lvl5pPr marL="1828800" indent="0" rtl="0">
              <a:spcBef>
                <a:spcPts val="0"/>
              </a:spcBef>
              <a:buFont typeface="Times New Roman"/>
              <a:buNone/>
              <a:defRPr/>
            </a:lvl5pPr>
            <a:lvl6pPr marL="2286000" indent="0" rtl="0">
              <a:spcBef>
                <a:spcPts val="0"/>
              </a:spcBef>
              <a:buFont typeface="Times New Roman"/>
              <a:buNone/>
              <a:defRPr/>
            </a:lvl6pPr>
            <a:lvl7pPr marL="2743200" indent="0" rtl="0">
              <a:spcBef>
                <a:spcPts val="0"/>
              </a:spcBef>
              <a:buFont typeface="Times New Roman"/>
              <a:buNone/>
              <a:defRPr/>
            </a:lvl7pPr>
            <a:lvl8pPr marL="3200400" indent="0" rtl="0">
              <a:spcBef>
                <a:spcPts val="0"/>
              </a:spcBef>
              <a:buFont typeface="Times New Roman"/>
              <a:buNone/>
              <a:defRPr/>
            </a:lvl8pPr>
            <a:lvl9pPr marL="3657600" indent="0" rtl="0">
              <a:spcBef>
                <a:spcPts val="0"/>
              </a:spcBef>
              <a:buFont typeface="Times New Roman"/>
              <a:buNone/>
              <a:defRPr/>
            </a:lvl9pPr>
          </a:lstStyle>
          <a:p>
            <a:endParaRPr/>
          </a:p>
        </p:txBody>
      </p:sp>
      <p:sp>
        <p:nvSpPr>
          <p:cNvPr id="54" name="Shape 54"/>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a:t>
            </a:fld>
            <a:endParaRPr lang="en-US" sz="1400" b="0" i="0" u="none" strike="noStrike" cap="none" baseline="0">
              <a:solidFill>
                <a:schemeClr val="dk1"/>
              </a:solidFill>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685800" y="152400"/>
            <a:ext cx="7772400" cy="1143000"/>
          </a:xfrm>
          <a:prstGeom prst="rect">
            <a:avLst/>
          </a:prstGeom>
          <a:noFill/>
          <a:ln>
            <a:noFill/>
          </a:ln>
        </p:spPr>
        <p:txBody>
          <a:bodyPr lIns="91425" tIns="91425" rIns="91425" bIns="91425" anchor="ctr" anchorCtr="0"/>
          <a:lstStyle>
            <a:lvl1pPr marL="0" marR="0" indent="0" algn="l" rtl="0">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10" name="Shape 10"/>
          <p:cNvSpPr txBox="1">
            <a:spLocks noGrp="1"/>
          </p:cNvSpPr>
          <p:nvPr>
            <p:ph type="body" idx="1"/>
          </p:nvPr>
        </p:nvSpPr>
        <p:spPr>
          <a:xfrm>
            <a:off x="533400" y="1371600"/>
            <a:ext cx="8077199" cy="4114800"/>
          </a:xfrm>
          <a:prstGeom prst="rect">
            <a:avLst/>
          </a:prstGeom>
          <a:noFill/>
          <a:ln>
            <a:noFill/>
          </a:ln>
        </p:spPr>
        <p:txBody>
          <a:bodyPr lIns="91425" tIns="91425" rIns="91425" bIns="91425" anchor="t" anchorCtr="0"/>
          <a:lstStyle>
            <a:lvl1pPr marL="342900" marR="0" indent="-139700" algn="l" rtl="0">
              <a:spcBef>
                <a:spcPts val="640"/>
              </a:spcBef>
              <a:spcAft>
                <a:spcPts val="0"/>
              </a:spcAft>
              <a:buClr>
                <a:schemeClr val="dk1"/>
              </a:buClr>
              <a:buFont typeface="Times New Roman"/>
              <a:buChar char="•"/>
              <a:defRPr/>
            </a:lvl1pPr>
            <a:lvl2pPr marL="742950" marR="0" indent="-107950" algn="l" rtl="0">
              <a:spcBef>
                <a:spcPts val="560"/>
              </a:spcBef>
              <a:spcAft>
                <a:spcPts val="0"/>
              </a:spcAft>
              <a:buClr>
                <a:schemeClr val="dk1"/>
              </a:buClr>
              <a:buFont typeface="Times New Roman"/>
              <a:buChar char="–"/>
              <a:defRPr/>
            </a:lvl2pPr>
            <a:lvl3pPr marL="1143000" marR="0" indent="-76200" algn="l" rtl="0">
              <a:spcBef>
                <a:spcPts val="480"/>
              </a:spcBef>
              <a:spcAft>
                <a:spcPts val="0"/>
              </a:spcAft>
              <a:buClr>
                <a:schemeClr val="dk1"/>
              </a:buClr>
              <a:buFont typeface="Times New Roman"/>
              <a:buChar char="•"/>
              <a:defRPr/>
            </a:lvl3pPr>
            <a:lvl4pPr marL="1600200" marR="0" indent="-101600" algn="l" rtl="0">
              <a:spcBef>
                <a:spcPts val="400"/>
              </a:spcBef>
              <a:spcAft>
                <a:spcPts val="0"/>
              </a:spcAft>
              <a:buClr>
                <a:schemeClr val="dk1"/>
              </a:buClr>
              <a:buFont typeface="Times New Roman"/>
              <a:buChar char="–"/>
              <a:defRPr/>
            </a:lvl4pPr>
            <a:lvl5pPr marL="2057400" marR="0" indent="-101600" algn="l" rtl="0">
              <a:spcBef>
                <a:spcPts val="400"/>
              </a:spcBef>
              <a:spcAft>
                <a:spcPts val="0"/>
              </a:spcAft>
              <a:buClr>
                <a:schemeClr val="dk1"/>
              </a:buClr>
              <a:buFont typeface="Times New Roman"/>
              <a:buChar char="»"/>
              <a:defRPr/>
            </a:lvl5pPr>
            <a:lvl6pPr marL="2514600" marR="0" indent="-101600" algn="l" rtl="0">
              <a:spcBef>
                <a:spcPts val="400"/>
              </a:spcBef>
              <a:spcAft>
                <a:spcPts val="0"/>
              </a:spcAft>
              <a:buClr>
                <a:schemeClr val="dk1"/>
              </a:buClr>
              <a:buFont typeface="Times New Roman"/>
              <a:buChar char="»"/>
              <a:defRPr/>
            </a:lvl6pPr>
            <a:lvl7pPr marL="2971800" marR="0" indent="-101600" algn="l" rtl="0">
              <a:spcBef>
                <a:spcPts val="400"/>
              </a:spcBef>
              <a:spcAft>
                <a:spcPts val="0"/>
              </a:spcAft>
              <a:buClr>
                <a:schemeClr val="dk1"/>
              </a:buClr>
              <a:buFont typeface="Times New Roman"/>
              <a:buChar char="»"/>
              <a:defRPr/>
            </a:lvl7pPr>
            <a:lvl8pPr marL="3429000" marR="0" indent="-101600" algn="l" rtl="0">
              <a:spcBef>
                <a:spcPts val="400"/>
              </a:spcBef>
              <a:spcAft>
                <a:spcPts val="0"/>
              </a:spcAft>
              <a:buClr>
                <a:schemeClr val="dk1"/>
              </a:buClr>
              <a:buFont typeface="Times New Roman"/>
              <a:buChar char="»"/>
              <a:defRPr/>
            </a:lvl8pPr>
            <a:lvl9pPr marL="3886200" marR="0" indent="-101600" algn="l" rtl="0">
              <a:spcBef>
                <a:spcPts val="400"/>
              </a:spcBef>
              <a:spcAft>
                <a:spcPts val="0"/>
              </a:spcAft>
              <a:buClr>
                <a:schemeClr val="dk1"/>
              </a:buClr>
              <a:buFont typeface="Times New Roman"/>
              <a:buChar char="»"/>
              <a:defRPr/>
            </a:lvl9pPr>
          </a:lstStyle>
          <a:p>
            <a:endParaRPr/>
          </a:p>
        </p:txBody>
      </p:sp>
      <p:sp>
        <p:nvSpPr>
          <p:cNvPr id="11" name="Shape 11"/>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a:t>
            </a:fld>
            <a:endParaRPr lang="en-US" sz="1400" b="0" i="0" u="none" strike="noStrike" cap="none" baseline="0">
              <a:solidFill>
                <a:schemeClr val="dk1"/>
              </a:solidFill>
              <a:latin typeface="Times New Roman"/>
              <a:ea typeface="Times New Roman"/>
              <a:cs typeface="Times New Roman"/>
              <a:sym typeface="Times New Roman"/>
            </a:endParaRPr>
          </a:p>
        </p:txBody>
      </p:sp>
      <p:cxnSp>
        <p:nvCxnSpPr>
          <p:cNvPr id="12" name="Shape 12"/>
          <p:cNvCxnSpPr/>
          <p:nvPr/>
        </p:nvCxnSpPr>
        <p:spPr>
          <a:xfrm>
            <a:off x="533400" y="1295400"/>
            <a:ext cx="8077199" cy="0"/>
          </a:xfrm>
          <a:prstGeom prst="straightConnector1">
            <a:avLst/>
          </a:prstGeom>
          <a:noFill/>
          <a:ln w="28575" cap="flat" cmpd="sng">
            <a:solidFill>
              <a:srgbClr val="000000"/>
            </a:solidFill>
            <a:prstDash val="solid"/>
            <a:round/>
            <a:headEnd type="none" w="med" len="med"/>
            <a:tailEnd type="none" w="med" len="med"/>
          </a:ln>
        </p:spPr>
      </p:cxnSp>
      <p:pic>
        <p:nvPicPr>
          <p:cNvPr id="13" name="Shape 13"/>
          <p:cNvPicPr preferRelativeResize="0"/>
          <p:nvPr/>
        </p:nvPicPr>
        <p:blipFill rotWithShape="1">
          <a:blip r:embed="rId14">
            <a:alphaModFix/>
          </a:blip>
          <a:srcRect/>
          <a:stretch/>
        </p:blipFill>
        <p:spPr>
          <a:xfrm>
            <a:off x="7620000" y="228600"/>
            <a:ext cx="1436100" cy="762000"/>
          </a:xfrm>
          <a:prstGeom prst="rect">
            <a:avLst/>
          </a:prstGeom>
          <a:noFill/>
          <a:ln>
            <a:noFill/>
          </a:ln>
        </p:spPr>
      </p:pic>
      <p:sp>
        <p:nvSpPr>
          <p:cNvPr id="14" name="Shape 14"/>
          <p:cNvSpPr/>
          <p:nvPr/>
        </p:nvSpPr>
        <p:spPr>
          <a:xfrm>
            <a:off x="7554250" y="191475"/>
            <a:ext cx="1501799" cy="799200"/>
          </a:xfrm>
          <a:prstGeom prst="rect">
            <a:avLst/>
          </a:prstGeom>
          <a:solidFill>
            <a:srgbClr val="FFFFFF"/>
          </a:solidFill>
          <a:ln w="19050" cap="flat"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15" name="Shape 15"/>
          <p:cNvPicPr preferRelativeResize="0"/>
          <p:nvPr/>
        </p:nvPicPr>
        <p:blipFill>
          <a:blip r:embed="rId15">
            <a:alphaModFix/>
          </a:blip>
          <a:stretch>
            <a:fillRect/>
          </a:stretch>
        </p:blipFill>
        <p:spPr>
          <a:xfrm>
            <a:off x="0" y="5268737"/>
            <a:ext cx="2242475" cy="22424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ctrTitle"/>
          </p:nvPr>
        </p:nvSpPr>
        <p:spPr>
          <a:xfrm>
            <a:off x="685800" y="2130425"/>
            <a:ext cx="7772400" cy="1470000"/>
          </a:xfrm>
          <a:prstGeom prst="rect">
            <a:avLst/>
          </a:prstGeom>
        </p:spPr>
        <p:txBody>
          <a:bodyPr lIns="91425" tIns="91425" rIns="91425" bIns="91425" anchor="ctr" anchorCtr="0">
            <a:noAutofit/>
          </a:bodyPr>
          <a:lstStyle/>
          <a:p>
            <a:pPr lvl="0" algn="ctr">
              <a:spcBef>
                <a:spcPts val="0"/>
              </a:spcBef>
              <a:buClr>
                <a:schemeClr val="dk1"/>
              </a:buClr>
              <a:buSzPct val="25000"/>
              <a:buFont typeface="Arial"/>
              <a:buNone/>
            </a:pPr>
            <a:r>
              <a:rPr lang="en-US" sz="4000" dirty="0">
                <a:solidFill>
                  <a:srgbClr val="1C4587"/>
                </a:solidFill>
                <a:latin typeface="Times New Roman" panose="02020603050405020304" pitchFamily="18" charset="0"/>
                <a:ea typeface="Times New Roman"/>
                <a:cs typeface="Times New Roman" panose="02020603050405020304" pitchFamily="18" charset="0"/>
                <a:sym typeface="Times New Roman"/>
              </a:rPr>
              <a:t>Design and Verification of a Complete Application Specific IC</a:t>
            </a:r>
          </a:p>
        </p:txBody>
      </p:sp>
      <p:sp>
        <p:nvSpPr>
          <p:cNvPr id="70" name="Shape 70"/>
          <p:cNvSpPr txBox="1">
            <a:spLocks noGrp="1"/>
          </p:cNvSpPr>
          <p:nvPr>
            <p:ph type="subTitle" idx="1"/>
          </p:nvPr>
        </p:nvSpPr>
        <p:spPr>
          <a:xfrm>
            <a:off x="1371600" y="3886200"/>
            <a:ext cx="6400799" cy="2274900"/>
          </a:xfrm>
          <a:prstGeom prst="rect">
            <a:avLst/>
          </a:prstGeom>
        </p:spPr>
        <p:txBody>
          <a:bodyPr lIns="91425" tIns="91425" rIns="91425" bIns="91425" anchor="t" anchorCtr="0">
            <a:noAutofit/>
          </a:bodyPr>
          <a:lstStyle/>
          <a:p>
            <a:pPr rtl="0">
              <a:spcBef>
                <a:spcPts val="0"/>
              </a:spcBef>
              <a:buNone/>
            </a:pPr>
            <a:r>
              <a:rPr lang="en-US" sz="2400" b="1">
                <a:latin typeface="Times New Roman"/>
                <a:ea typeface="Times New Roman"/>
                <a:cs typeface="Times New Roman"/>
                <a:sym typeface="Times New Roman"/>
              </a:rPr>
              <a:t>Members: </a:t>
            </a:r>
            <a:r>
              <a:rPr lang="en-US" sz="2400">
                <a:latin typeface="Times New Roman"/>
                <a:ea typeface="Times New Roman"/>
                <a:cs typeface="Times New Roman"/>
                <a:sym typeface="Times New Roman"/>
              </a:rPr>
              <a:t>Julie Swift, Zachary Nelson*, </a:t>
            </a:r>
          </a:p>
          <a:p>
            <a:pPr rtl="0">
              <a:spcBef>
                <a:spcPts val="0"/>
              </a:spcBef>
              <a:buNone/>
            </a:pPr>
            <a:r>
              <a:rPr lang="en-US" sz="2400">
                <a:latin typeface="Times New Roman"/>
                <a:ea typeface="Times New Roman"/>
                <a:cs typeface="Times New Roman"/>
                <a:sym typeface="Times New Roman"/>
              </a:rPr>
              <a:t>Dhruvit Naik, Kevin Cao and Whitley Forman</a:t>
            </a:r>
          </a:p>
          <a:p>
            <a:pPr rtl="0">
              <a:spcBef>
                <a:spcPts val="0"/>
              </a:spcBef>
              <a:buNone/>
            </a:pPr>
            <a:r>
              <a:rPr lang="en-US" sz="2400" b="1">
                <a:latin typeface="Times New Roman"/>
                <a:ea typeface="Times New Roman"/>
                <a:cs typeface="Times New Roman"/>
                <a:sym typeface="Times New Roman"/>
              </a:rPr>
              <a:t>Advisors:</a:t>
            </a:r>
            <a:r>
              <a:rPr lang="en-US" sz="2400">
                <a:latin typeface="Times New Roman"/>
                <a:ea typeface="Times New Roman"/>
                <a:cs typeface="Times New Roman"/>
                <a:sym typeface="Times New Roman"/>
              </a:rPr>
              <a:t> Dr. Larry Pearlstein and </a:t>
            </a:r>
          </a:p>
          <a:p>
            <a:pPr rtl="0">
              <a:spcBef>
                <a:spcPts val="0"/>
              </a:spcBef>
              <a:buNone/>
            </a:pPr>
            <a:r>
              <a:rPr lang="en-US" sz="2400">
                <a:latin typeface="Times New Roman"/>
                <a:ea typeface="Times New Roman"/>
                <a:cs typeface="Times New Roman"/>
                <a:sym typeface="Times New Roman"/>
              </a:rPr>
              <a:t>Dr. Orlando Hernandez</a:t>
            </a:r>
          </a:p>
          <a:p>
            <a:pPr rtl="0">
              <a:spcBef>
                <a:spcPts val="0"/>
              </a:spcBef>
              <a:buNone/>
            </a:pPr>
            <a:endParaRPr sz="1600">
              <a:latin typeface="Times New Roman"/>
              <a:ea typeface="Times New Roman"/>
              <a:cs typeface="Times New Roman"/>
              <a:sym typeface="Times New Roman"/>
            </a:endParaRPr>
          </a:p>
          <a:p>
            <a:pPr lvl="0" rtl="0">
              <a:spcBef>
                <a:spcPts val="0"/>
              </a:spcBef>
              <a:buNone/>
            </a:pPr>
            <a:r>
              <a:rPr lang="en-US" sz="1600">
                <a:latin typeface="Times New Roman"/>
                <a:ea typeface="Times New Roman"/>
                <a:cs typeface="Times New Roman"/>
                <a:sym typeface="Times New Roman"/>
              </a:rPr>
              <a:t>* Team Leader</a:t>
            </a:r>
          </a:p>
          <a:p>
            <a:pPr lvl="0">
              <a:spcBef>
                <a:spcPts val="0"/>
              </a:spcBef>
              <a:buNone/>
            </a:pPr>
            <a:endParaRPr sz="2400">
              <a:latin typeface="Times New Roman"/>
              <a:ea typeface="Times New Roman"/>
              <a:cs typeface="Times New Roman"/>
              <a:sym typeface="Times New Roman"/>
            </a:endParaRPr>
          </a:p>
        </p:txBody>
      </p:sp>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400" b="0" i="0" u="none" strike="noStrike" cap="none" baseline="0" smtClean="0">
                <a:solidFill>
                  <a:schemeClr val="dk1"/>
                </a:solidFill>
                <a:latin typeface="Times New Roman"/>
                <a:ea typeface="Times New Roman"/>
                <a:cs typeface="Times New Roman"/>
                <a:sym typeface="Times New Roman"/>
              </a:rPr>
              <a:t>1</a:t>
            </a:fld>
            <a:endParaRPr lang="en-US" sz="1400" b="0" i="0" u="none" strike="noStrike" cap="none" baseline="0" dirty="0">
              <a:solidFill>
                <a:schemeClr val="dk1"/>
              </a:solidFill>
              <a:latin typeface="Times New Roman"/>
              <a:ea typeface="Times New Roman"/>
              <a:cs typeface="Times New Roman"/>
              <a:sym typeface="Times New Roman"/>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8" name="Shape 148"/>
          <p:cNvSpPr txBox="1"/>
          <p:nvPr/>
        </p:nvSpPr>
        <p:spPr>
          <a:xfrm>
            <a:off x="655850" y="1582625"/>
            <a:ext cx="7970099" cy="5123100"/>
          </a:xfrm>
          <a:prstGeom prst="rect">
            <a:avLst/>
          </a:prstGeom>
          <a:noFill/>
          <a:ln>
            <a:noFill/>
          </a:ln>
        </p:spPr>
        <p:txBody>
          <a:bodyPr lIns="91425" tIns="91425" rIns="91425" bIns="91425" anchor="t" anchorCtr="0">
            <a:noAutofit/>
          </a:bodyPr>
          <a:lstStyle/>
          <a:p>
            <a:pPr marL="571500" lvl="0" indent="-342900" rtl="0">
              <a:spcBef>
                <a:spcPts val="0"/>
              </a:spcBef>
              <a:buFont typeface="Arial" panose="020B0604020202020204" pitchFamily="34" charset="0"/>
              <a:buChar char="•"/>
            </a:pPr>
            <a:r>
              <a:rPr lang="en-US" sz="2000" dirty="0">
                <a:latin typeface="Times New Roman"/>
                <a:ea typeface="Times New Roman"/>
                <a:cs typeface="Times New Roman"/>
                <a:sym typeface="Times New Roman"/>
              </a:rPr>
              <a:t>7-bit </a:t>
            </a:r>
            <a:r>
              <a:rPr lang="en-US" sz="2000" dirty="0" smtClean="0">
                <a:latin typeface="Times New Roman"/>
                <a:ea typeface="Times New Roman"/>
                <a:cs typeface="Times New Roman"/>
                <a:sym typeface="Times New Roman"/>
              </a:rPr>
              <a:t>serial </a:t>
            </a:r>
            <a:r>
              <a:rPr lang="en-US" sz="2000" dirty="0">
                <a:latin typeface="Times New Roman"/>
                <a:ea typeface="Times New Roman"/>
                <a:cs typeface="Times New Roman"/>
                <a:sym typeface="Times New Roman"/>
              </a:rPr>
              <a:t>c</a:t>
            </a:r>
            <a:r>
              <a:rPr lang="en-US" sz="2000" dirty="0" smtClean="0">
                <a:latin typeface="Times New Roman"/>
                <a:ea typeface="Times New Roman"/>
                <a:cs typeface="Times New Roman"/>
                <a:sym typeface="Times New Roman"/>
              </a:rPr>
              <a:t>ommunication </a:t>
            </a:r>
            <a:r>
              <a:rPr lang="en-US" sz="2000" dirty="0">
                <a:latin typeface="Times New Roman"/>
                <a:ea typeface="Times New Roman"/>
                <a:cs typeface="Times New Roman"/>
                <a:sym typeface="Times New Roman"/>
              </a:rPr>
              <a:t>between systems</a:t>
            </a:r>
          </a:p>
          <a:p>
            <a:pPr marL="1028700" lvl="1" indent="-342900" rtl="0">
              <a:spcBef>
                <a:spcPts val="0"/>
              </a:spcBef>
              <a:buFont typeface="Courier New" panose="02070309020205020404" pitchFamily="49" charset="0"/>
              <a:buChar char="o"/>
            </a:pPr>
            <a:r>
              <a:rPr lang="en-US" sz="2000" dirty="0">
                <a:latin typeface="Times New Roman"/>
                <a:ea typeface="Times New Roman"/>
                <a:cs typeface="Times New Roman"/>
                <a:sym typeface="Times New Roman"/>
              </a:rPr>
              <a:t>Transfer of filter coefficients between master (</a:t>
            </a:r>
            <a:r>
              <a:rPr lang="en-US" sz="2000" dirty="0" err="1">
                <a:latin typeface="Times New Roman"/>
                <a:ea typeface="Times New Roman"/>
                <a:cs typeface="Times New Roman"/>
                <a:sym typeface="Times New Roman"/>
              </a:rPr>
              <a:t>PSoC</a:t>
            </a:r>
            <a:r>
              <a:rPr lang="en-US" sz="2000" dirty="0">
                <a:latin typeface="Times New Roman"/>
                <a:ea typeface="Times New Roman"/>
                <a:cs typeface="Times New Roman"/>
                <a:sym typeface="Times New Roman"/>
              </a:rPr>
              <a:t>) and slave (designed chip) to and from specified register addresses</a:t>
            </a:r>
          </a:p>
          <a:p>
            <a:pPr marL="571500" lvl="0" indent="-342900" rtl="0">
              <a:spcBef>
                <a:spcPts val="0"/>
              </a:spcBef>
              <a:buFont typeface="Arial" panose="020B0604020202020204" pitchFamily="34" charset="0"/>
              <a:buChar char="•"/>
            </a:pPr>
            <a:r>
              <a:rPr lang="en-US" sz="2000" dirty="0">
                <a:latin typeface="Times New Roman"/>
                <a:ea typeface="Times New Roman"/>
                <a:cs typeface="Times New Roman"/>
                <a:sym typeface="Times New Roman"/>
              </a:rPr>
              <a:t>Uses 2 wires for communication and requires 2 external pins on the chip</a:t>
            </a:r>
          </a:p>
          <a:p>
            <a:pPr marL="571500" lvl="0" indent="-342900" rtl="0">
              <a:spcBef>
                <a:spcPts val="0"/>
              </a:spcBef>
              <a:buFont typeface="Arial" panose="020B0604020202020204" pitchFamily="34" charset="0"/>
              <a:buChar char="•"/>
            </a:pPr>
            <a:r>
              <a:rPr lang="en-US" sz="2000" dirty="0">
                <a:latin typeface="Times New Roman"/>
                <a:ea typeface="Times New Roman"/>
                <a:cs typeface="Times New Roman"/>
                <a:sym typeface="Times New Roman"/>
              </a:rPr>
              <a:t>Works off of a separate clock that is controlled by the master and slave depending on which is sending or acknowledging</a:t>
            </a:r>
          </a:p>
          <a:p>
            <a:pPr marL="1028700" lvl="1" indent="-342900" rtl="0">
              <a:spcBef>
                <a:spcPts val="0"/>
              </a:spcBef>
              <a:buFont typeface="Courier New" panose="02070309020205020404" pitchFamily="49" charset="0"/>
              <a:buChar char="o"/>
            </a:pPr>
            <a:r>
              <a:rPr lang="en-US" sz="2000" dirty="0">
                <a:latin typeface="Times New Roman"/>
                <a:ea typeface="Times New Roman"/>
                <a:cs typeface="Times New Roman"/>
                <a:sym typeface="Times New Roman"/>
              </a:rPr>
              <a:t>Clock runs at 100 </a:t>
            </a:r>
            <a:r>
              <a:rPr lang="en-US" sz="2000" dirty="0" err="1">
                <a:latin typeface="Times New Roman"/>
                <a:ea typeface="Times New Roman"/>
                <a:cs typeface="Times New Roman"/>
                <a:sym typeface="Times New Roman"/>
              </a:rPr>
              <a:t>kbits</a:t>
            </a:r>
            <a:r>
              <a:rPr lang="en-US" sz="2000" dirty="0">
                <a:latin typeface="Times New Roman"/>
                <a:ea typeface="Times New Roman"/>
                <a:cs typeface="Times New Roman"/>
                <a:sym typeface="Times New Roman"/>
              </a:rPr>
              <a:t>/sec or up </a:t>
            </a:r>
            <a:r>
              <a:rPr lang="en-US" sz="2000" dirty="0" smtClean="0">
                <a:latin typeface="Times New Roman"/>
                <a:ea typeface="Times New Roman"/>
                <a:cs typeface="Times New Roman"/>
                <a:sym typeface="Times New Roman"/>
              </a:rPr>
              <a:t>to </a:t>
            </a:r>
            <a:r>
              <a:rPr lang="en-US" sz="2000" dirty="0">
                <a:latin typeface="Times New Roman"/>
                <a:ea typeface="Times New Roman"/>
                <a:cs typeface="Times New Roman"/>
                <a:sym typeface="Times New Roman"/>
              </a:rPr>
              <a:t>5 </a:t>
            </a:r>
            <a:r>
              <a:rPr lang="en-US" sz="2000" dirty="0" err="1">
                <a:latin typeface="Times New Roman"/>
                <a:ea typeface="Times New Roman"/>
                <a:cs typeface="Times New Roman"/>
                <a:sym typeface="Times New Roman"/>
              </a:rPr>
              <a:t>mbits</a:t>
            </a:r>
            <a:r>
              <a:rPr lang="en-US" sz="2000" dirty="0">
                <a:latin typeface="Times New Roman"/>
                <a:ea typeface="Times New Roman"/>
                <a:cs typeface="Times New Roman"/>
                <a:sym typeface="Times New Roman"/>
              </a:rPr>
              <a:t>/sec</a:t>
            </a:r>
          </a:p>
          <a:p>
            <a:pPr marL="1028700" lvl="1" indent="-342900" rtl="0">
              <a:spcBef>
                <a:spcPts val="0"/>
              </a:spcBef>
              <a:buFont typeface="Courier New" panose="02070309020205020404" pitchFamily="49" charset="0"/>
              <a:buChar char="o"/>
            </a:pPr>
            <a:r>
              <a:rPr lang="en-US" sz="2000" dirty="0">
                <a:latin typeface="Times New Roman"/>
                <a:ea typeface="Times New Roman"/>
                <a:cs typeface="Times New Roman"/>
                <a:sym typeface="Times New Roman"/>
              </a:rPr>
              <a:t>Clock speeds are much lower than that of the system clock so the possibility of overflow is minimal</a:t>
            </a:r>
          </a:p>
          <a:p>
            <a:pPr marL="571500" lvl="0" indent="-342900" rtl="0">
              <a:spcBef>
                <a:spcPts val="0"/>
              </a:spcBef>
              <a:buClr>
                <a:schemeClr val="dk1"/>
              </a:buClr>
              <a:buFont typeface="Arial" panose="020B0604020202020204" pitchFamily="34" charset="0"/>
              <a:buChar char="•"/>
            </a:pPr>
            <a:r>
              <a:rPr lang="en-US" sz="2000" dirty="0">
                <a:solidFill>
                  <a:schemeClr val="dk1"/>
                </a:solidFill>
                <a:latin typeface="Times New Roman"/>
                <a:ea typeface="Times New Roman"/>
                <a:cs typeface="Times New Roman"/>
                <a:sym typeface="Times New Roman"/>
              </a:rPr>
              <a:t>Address of the chip can be selectable using a dip switch hardware interface (requires more pins) or can be defined to be static by means of manufacturing (no extra pins)</a:t>
            </a:r>
          </a:p>
        </p:txBody>
      </p:sp>
      <p:sp>
        <p:nvSpPr>
          <p:cNvPr id="146" name="Shape 146"/>
          <p:cNvSpPr txBox="1">
            <a:spLocks noGrp="1"/>
          </p:cNvSpPr>
          <p:nvPr>
            <p:ph type="title"/>
          </p:nvPr>
        </p:nvSpPr>
        <p:spPr>
          <a:xfrm>
            <a:off x="457200" y="104595"/>
            <a:ext cx="8534399"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200">
                <a:solidFill>
                  <a:srgbClr val="1C4587"/>
                </a:solidFill>
                <a:latin typeface="Times New Roman"/>
                <a:ea typeface="Times New Roman"/>
                <a:cs typeface="Times New Roman"/>
                <a:sym typeface="Times New Roman"/>
              </a:rPr>
              <a:t>Detail Specifications (I2C Interface)</a:t>
            </a:r>
          </a:p>
        </p:txBody>
      </p:sp>
      <p:sp>
        <p:nvSpPr>
          <p:cNvPr id="147" name="Shape 147"/>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10</a:t>
            </a:fld>
            <a:endParaRPr lang="en-US" sz="1400" b="0" i="0" u="none" strike="noStrike" cap="none" baseline="0" dirty="0">
              <a:solidFill>
                <a:schemeClr val="dk1"/>
              </a:solidFill>
              <a:latin typeface="Times New Roman"/>
              <a:ea typeface="Times New Roman"/>
              <a:cs typeface="Times New Roman"/>
              <a:sym typeface="Times New Roman"/>
            </a:endParaRPr>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sldNum" idx="12"/>
          </p:nvPr>
        </p:nvSpPr>
        <p:spPr>
          <a:xfrm>
            <a:off x="6553200" y="6248400"/>
            <a:ext cx="1904999" cy="457200"/>
          </a:xfrm>
          <a:prstGeom prst="rect">
            <a:avLst/>
          </a:prstGeom>
        </p:spPr>
        <p:txBody>
          <a:bodyPr lIns="91425" tIns="45700" rIns="91425" bIns="45700" anchor="t" anchorCtr="0">
            <a:noAutofit/>
          </a:bodyPr>
          <a:lstStyle/>
          <a:p>
            <a:pPr lvl="0" algn="r">
              <a:spcBef>
                <a:spcPts val="0"/>
              </a:spcBef>
              <a:buClr>
                <a:srgbClr val="000000"/>
              </a:buClr>
              <a:buSzPct val="25000"/>
              <a:buFont typeface="Arial"/>
              <a:buNone/>
            </a:pPr>
            <a:fld id="{00000000-1234-1234-1234-123412341234}" type="slidenum">
              <a:rPr lang="en-US">
                <a:latin typeface="Times New Roman" panose="02020603050405020304" pitchFamily="18" charset="0"/>
                <a:cs typeface="Times New Roman" panose="02020603050405020304" pitchFamily="18" charset="0"/>
              </a:rPr>
              <a:pPr lvl="0" algn="r">
                <a:spcBef>
                  <a:spcPts val="0"/>
                </a:spcBef>
                <a:buClr>
                  <a:srgbClr val="000000"/>
                </a:buClr>
                <a:buSzPct val="25000"/>
                <a:buFont typeface="Arial"/>
                <a:buNone/>
              </a:pPr>
              <a:t>11</a:t>
            </a:fld>
            <a:endParaRPr lang="en-US" dirty="0">
              <a:latin typeface="Times New Roman" panose="02020603050405020304" pitchFamily="18" charset="0"/>
              <a:cs typeface="Times New Roman" panose="02020603050405020304" pitchFamily="18" charset="0"/>
            </a:endParaRPr>
          </a:p>
        </p:txBody>
      </p:sp>
      <p:sp>
        <p:nvSpPr>
          <p:cNvPr id="155" name="Shape 155"/>
          <p:cNvSpPr txBox="1">
            <a:spLocks noGrp="1"/>
          </p:cNvSpPr>
          <p:nvPr>
            <p:ph type="title"/>
          </p:nvPr>
        </p:nvSpPr>
        <p:spPr>
          <a:xfrm>
            <a:off x="457200" y="104595"/>
            <a:ext cx="8534399"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200">
                <a:solidFill>
                  <a:srgbClr val="1C4587"/>
                </a:solidFill>
                <a:latin typeface="Times New Roman"/>
                <a:ea typeface="Times New Roman"/>
                <a:cs typeface="Times New Roman"/>
                <a:sym typeface="Times New Roman"/>
              </a:rPr>
              <a:t>Detail Specifications (I2C Interface External Reg)</a:t>
            </a:r>
          </a:p>
        </p:txBody>
      </p:sp>
      <p:pic>
        <p:nvPicPr>
          <p:cNvPr id="156" name="Shape 156"/>
          <p:cNvPicPr preferRelativeResize="0"/>
          <p:nvPr/>
        </p:nvPicPr>
        <p:blipFill>
          <a:blip r:embed="rId3">
            <a:alphaModFix/>
          </a:blip>
          <a:stretch>
            <a:fillRect/>
          </a:stretch>
        </p:blipFill>
        <p:spPr>
          <a:xfrm>
            <a:off x="99625" y="1942812"/>
            <a:ext cx="8944727" cy="361037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Shape 162"/>
          <p:cNvPicPr preferRelativeResize="0"/>
          <p:nvPr/>
        </p:nvPicPr>
        <p:blipFill rotWithShape="1">
          <a:blip r:embed="rId3">
            <a:alphaModFix/>
          </a:blip>
          <a:srcRect t="13547"/>
          <a:stretch/>
        </p:blipFill>
        <p:spPr>
          <a:xfrm>
            <a:off x="685800" y="1382475"/>
            <a:ext cx="7675799" cy="4778824"/>
          </a:xfrm>
          <a:prstGeom prst="rect">
            <a:avLst/>
          </a:prstGeom>
          <a:noFill/>
          <a:ln>
            <a:noFill/>
          </a:ln>
        </p:spPr>
      </p:pic>
      <p:sp>
        <p:nvSpPr>
          <p:cNvPr id="163" name="Shape 163"/>
          <p:cNvSpPr txBox="1">
            <a:spLocks noGrp="1"/>
          </p:cNvSpPr>
          <p:nvPr>
            <p:ph type="title"/>
          </p:nvPr>
        </p:nvSpPr>
        <p:spPr>
          <a:xfrm>
            <a:off x="463939" y="152374"/>
            <a:ext cx="7772400" cy="1143000"/>
          </a:xfrm>
          <a:prstGeom prst="rect">
            <a:avLst/>
          </a:prstGeom>
        </p:spPr>
        <p:txBody>
          <a:bodyPr lIns="91425" tIns="91425" rIns="91425" bIns="91425" anchor="ctr" anchorCtr="0">
            <a:noAutofit/>
          </a:bodyPr>
          <a:lstStyle/>
          <a:p>
            <a:pPr lvl="0">
              <a:spcBef>
                <a:spcPts val="0"/>
              </a:spcBef>
              <a:buClr>
                <a:schemeClr val="dk1"/>
              </a:buClr>
              <a:buSzPct val="25000"/>
              <a:buFont typeface="Arial"/>
              <a:buNone/>
            </a:pPr>
            <a:r>
              <a:rPr lang="en-US" sz="3200" dirty="0">
                <a:solidFill>
                  <a:srgbClr val="1C4587"/>
                </a:solidFill>
                <a:latin typeface="Times New Roman"/>
                <a:ea typeface="Times New Roman"/>
                <a:cs typeface="Times New Roman"/>
                <a:sym typeface="Times New Roman"/>
              </a:rPr>
              <a:t>Detail Specifications (I2C Block Diagram)</a:t>
            </a:r>
          </a:p>
        </p:txBody>
      </p:sp>
      <p:sp>
        <p:nvSpPr>
          <p:cNvPr id="164" name="Shape 164"/>
          <p:cNvSpPr txBox="1">
            <a:spLocks noGrp="1"/>
          </p:cNvSpPr>
          <p:nvPr>
            <p:ph type="sldNum" idx="12"/>
          </p:nvPr>
        </p:nvSpPr>
        <p:spPr>
          <a:xfrm>
            <a:off x="6553200" y="6248400"/>
            <a:ext cx="1904999" cy="457200"/>
          </a:xfrm>
          <a:prstGeom prst="rect">
            <a:avLst/>
          </a:prstGeom>
        </p:spPr>
        <p:txBody>
          <a:bodyPr lIns="91425" tIns="45700" rIns="91425" bIns="45700" anchor="t" anchorCtr="0">
            <a:noAutofit/>
          </a:bodyPr>
          <a:lstStyle/>
          <a:p>
            <a:pPr lvl="0" algn="r">
              <a:spcBef>
                <a:spcPts val="0"/>
              </a:spcBef>
              <a:buClr>
                <a:srgbClr val="000000"/>
              </a:buClr>
              <a:buSzPct val="25000"/>
              <a:buFont typeface="Arial"/>
              <a:buNone/>
            </a:pPr>
            <a:fld id="{00000000-1234-1234-1234-123412341234}" type="slidenum">
              <a:rPr lang="en-US">
                <a:latin typeface="Times New Roman" panose="02020603050405020304" pitchFamily="18" charset="0"/>
                <a:cs typeface="Times New Roman" panose="02020603050405020304" pitchFamily="18" charset="0"/>
              </a:rPr>
              <a:pPr lvl="0" algn="r">
                <a:spcBef>
                  <a:spcPts val="0"/>
                </a:spcBef>
                <a:buClr>
                  <a:srgbClr val="000000"/>
                </a:buClr>
                <a:buSzPct val="25000"/>
                <a:buFont typeface="Arial"/>
                <a:buNone/>
              </a:pPr>
              <a:t>12</a:t>
            </a:fld>
            <a:endParaRPr lang="en-US" dirty="0">
              <a:latin typeface="Times New Roman" panose="02020603050405020304" pitchFamily="18" charset="0"/>
              <a:cs typeface="Times New Roman" panose="02020603050405020304" pitchFamily="18" charset="0"/>
            </a:endParaRP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457200" y="104595"/>
            <a:ext cx="8534399"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200">
                <a:solidFill>
                  <a:srgbClr val="1C4587"/>
                </a:solidFill>
                <a:latin typeface="Times New Roman"/>
                <a:ea typeface="Times New Roman"/>
                <a:cs typeface="Times New Roman"/>
                <a:sym typeface="Times New Roman"/>
              </a:rPr>
              <a:t>Detail Specifications (Register Block)</a:t>
            </a:r>
          </a:p>
        </p:txBody>
      </p:sp>
      <p:sp>
        <p:nvSpPr>
          <p:cNvPr id="171" name="Shape 171"/>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13</a:t>
            </a:fld>
            <a:endParaRPr lang="en-US" sz="1400" b="0" i="0" u="none" strike="noStrike" cap="none" baseline="0">
              <a:solidFill>
                <a:schemeClr val="dk1"/>
              </a:solidFill>
              <a:latin typeface="Times New Roman"/>
              <a:ea typeface="Times New Roman"/>
              <a:cs typeface="Times New Roman"/>
              <a:sym typeface="Times New Roman"/>
            </a:endParaRPr>
          </a:p>
        </p:txBody>
      </p:sp>
      <p:sp>
        <p:nvSpPr>
          <p:cNvPr id="172" name="Shape 172"/>
          <p:cNvSpPr txBox="1"/>
          <p:nvPr/>
        </p:nvSpPr>
        <p:spPr>
          <a:xfrm>
            <a:off x="655850" y="1582625"/>
            <a:ext cx="7970099" cy="4491299"/>
          </a:xfrm>
          <a:prstGeom prst="rect">
            <a:avLst/>
          </a:prstGeom>
          <a:noFill/>
          <a:ln>
            <a:noFill/>
          </a:ln>
        </p:spPr>
        <p:txBody>
          <a:bodyPr lIns="91425" tIns="91425" rIns="91425" bIns="91425" anchor="t" anchorCtr="0">
            <a:noAutofit/>
          </a:bodyPr>
          <a:lstStyle/>
          <a:p>
            <a:pPr lvl="0" rtl="0">
              <a:spcBef>
                <a:spcPts val="0"/>
              </a:spcBef>
              <a:buNone/>
            </a:pPr>
            <a:endParaRPr>
              <a:latin typeface="Times New Roman"/>
              <a:ea typeface="Times New Roman"/>
              <a:cs typeface="Times New Roman"/>
              <a:sym typeface="Times New Roman"/>
            </a:endParaRPr>
          </a:p>
        </p:txBody>
      </p:sp>
      <p:pic>
        <p:nvPicPr>
          <p:cNvPr id="173" name="Shape 173"/>
          <p:cNvPicPr preferRelativeResize="0"/>
          <p:nvPr/>
        </p:nvPicPr>
        <p:blipFill>
          <a:blip r:embed="rId3">
            <a:alphaModFix/>
          </a:blip>
          <a:stretch>
            <a:fillRect/>
          </a:stretch>
        </p:blipFill>
        <p:spPr>
          <a:xfrm>
            <a:off x="151600" y="1388350"/>
            <a:ext cx="8780699" cy="531724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457200" y="104595"/>
            <a:ext cx="8534399"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200">
                <a:solidFill>
                  <a:srgbClr val="1C4587"/>
                </a:solidFill>
                <a:latin typeface="Times New Roman"/>
                <a:ea typeface="Times New Roman"/>
                <a:cs typeface="Times New Roman"/>
                <a:sym typeface="Times New Roman"/>
              </a:rPr>
              <a:t>Detail Specifications (Filter)</a:t>
            </a:r>
          </a:p>
        </p:txBody>
      </p:sp>
      <p:sp>
        <p:nvSpPr>
          <p:cNvPr id="180" name="Shape 180"/>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14</a:t>
            </a:fld>
            <a:endParaRPr lang="en-US" sz="1400" b="0" i="0" u="none" strike="noStrike" cap="none" baseline="0" dirty="0">
              <a:solidFill>
                <a:schemeClr val="dk1"/>
              </a:solidFill>
              <a:latin typeface="Times New Roman"/>
              <a:ea typeface="Times New Roman"/>
              <a:cs typeface="Times New Roman"/>
              <a:sym typeface="Times New Roman"/>
            </a:endParaRPr>
          </a:p>
        </p:txBody>
      </p:sp>
      <p:sp>
        <p:nvSpPr>
          <p:cNvPr id="181" name="Shape 181"/>
          <p:cNvSpPr txBox="1"/>
          <p:nvPr/>
        </p:nvSpPr>
        <p:spPr>
          <a:xfrm>
            <a:off x="739350" y="1502350"/>
            <a:ext cx="7970099" cy="4491299"/>
          </a:xfrm>
          <a:prstGeom prst="rect">
            <a:avLst/>
          </a:prstGeom>
          <a:noFill/>
          <a:ln>
            <a:noFill/>
          </a:ln>
        </p:spPr>
        <p:txBody>
          <a:bodyPr lIns="91425" tIns="91425" rIns="91425" bIns="91425" anchor="t" anchorCtr="0">
            <a:noAutofit/>
          </a:bodyPr>
          <a:lstStyle/>
          <a:p>
            <a:pPr lvl="0" rtl="0">
              <a:spcBef>
                <a:spcPts val="0"/>
              </a:spcBef>
              <a:buClr>
                <a:schemeClr val="dk1"/>
              </a:buClr>
              <a:buSzPct val="68750"/>
              <a:buFont typeface="Arial"/>
              <a:buNone/>
            </a:pPr>
            <a:r>
              <a:rPr lang="en-US" sz="1600" dirty="0">
                <a:solidFill>
                  <a:schemeClr val="dk1"/>
                </a:solidFill>
                <a:latin typeface="Times New Roman"/>
                <a:ea typeface="Times New Roman"/>
                <a:cs typeface="Times New Roman"/>
                <a:sym typeface="Times New Roman"/>
              </a:rPr>
              <a:t> </a:t>
            </a:r>
          </a:p>
          <a:p>
            <a:pPr marL="685800" lvl="0" indent="-457200" rtl="0">
              <a:lnSpc>
                <a:spcPct val="115000"/>
              </a:lnSpc>
              <a:spcBef>
                <a:spcPts val="0"/>
              </a:spcBef>
              <a:buClr>
                <a:schemeClr val="dk1"/>
              </a:buClr>
              <a:buFont typeface="Arial" panose="020B0604020202020204" pitchFamily="34" charset="0"/>
              <a:buChar char="•"/>
            </a:pPr>
            <a:r>
              <a:rPr lang="en-US" sz="2600" dirty="0">
                <a:solidFill>
                  <a:schemeClr val="dk1"/>
                </a:solidFill>
                <a:latin typeface="Times New Roman"/>
                <a:ea typeface="Times New Roman"/>
                <a:cs typeface="Times New Roman"/>
                <a:sym typeface="Times New Roman"/>
              </a:rPr>
              <a:t>Both </a:t>
            </a:r>
            <a:r>
              <a:rPr lang="en-US" sz="2600" b="1" dirty="0" err="1">
                <a:solidFill>
                  <a:schemeClr val="dk1"/>
                </a:solidFill>
                <a:latin typeface="Times New Roman"/>
                <a:ea typeface="Times New Roman"/>
                <a:cs typeface="Times New Roman"/>
                <a:sym typeface="Times New Roman"/>
              </a:rPr>
              <a:t>filter_aud_in_lft</a:t>
            </a:r>
            <a:r>
              <a:rPr lang="en-US" sz="2600" dirty="0">
                <a:solidFill>
                  <a:schemeClr val="dk1"/>
                </a:solidFill>
                <a:latin typeface="Times New Roman"/>
                <a:ea typeface="Times New Roman"/>
                <a:cs typeface="Times New Roman"/>
                <a:sym typeface="Times New Roman"/>
              </a:rPr>
              <a:t> and </a:t>
            </a:r>
            <a:r>
              <a:rPr lang="en-US" sz="2600" b="1" dirty="0" err="1">
                <a:solidFill>
                  <a:schemeClr val="dk1"/>
                </a:solidFill>
                <a:latin typeface="Times New Roman"/>
                <a:ea typeface="Times New Roman"/>
                <a:cs typeface="Times New Roman"/>
                <a:sym typeface="Times New Roman"/>
              </a:rPr>
              <a:t>filter_aud_in_rgt</a:t>
            </a:r>
            <a:r>
              <a:rPr lang="en-US" sz="2600" dirty="0">
                <a:solidFill>
                  <a:schemeClr val="dk1"/>
                </a:solidFill>
                <a:latin typeface="Times New Roman"/>
                <a:ea typeface="Times New Roman"/>
                <a:cs typeface="Times New Roman"/>
                <a:sym typeface="Times New Roman"/>
              </a:rPr>
              <a:t> </a:t>
            </a:r>
            <a:r>
              <a:rPr lang="en-US" sz="2600" dirty="0" smtClean="0">
                <a:solidFill>
                  <a:schemeClr val="dk1"/>
                </a:solidFill>
                <a:latin typeface="Times New Roman"/>
                <a:ea typeface="Times New Roman"/>
                <a:cs typeface="Times New Roman"/>
                <a:sym typeface="Times New Roman"/>
              </a:rPr>
              <a:t>are </a:t>
            </a:r>
            <a:r>
              <a:rPr lang="en-US" sz="2600" dirty="0">
                <a:solidFill>
                  <a:schemeClr val="dk1"/>
                </a:solidFill>
                <a:latin typeface="Times New Roman"/>
                <a:ea typeface="Times New Roman"/>
                <a:cs typeface="Times New Roman"/>
                <a:sym typeface="Times New Roman"/>
              </a:rPr>
              <a:t>transferred from the i2s into a FIFO</a:t>
            </a:r>
          </a:p>
          <a:p>
            <a:pPr marL="685800" lvl="0" indent="-457200" rtl="0">
              <a:lnSpc>
                <a:spcPct val="115000"/>
              </a:lnSpc>
              <a:spcBef>
                <a:spcPts val="0"/>
              </a:spcBef>
              <a:buClr>
                <a:schemeClr val="dk1"/>
              </a:buClr>
              <a:buFont typeface="Arial" panose="020B0604020202020204" pitchFamily="34" charset="0"/>
              <a:buChar char="•"/>
            </a:pPr>
            <a:r>
              <a:rPr lang="en-US" sz="2600" b="1" dirty="0" err="1">
                <a:solidFill>
                  <a:schemeClr val="dk1"/>
                </a:solidFill>
                <a:latin typeface="Times New Roman"/>
                <a:ea typeface="Times New Roman"/>
                <a:cs typeface="Times New Roman"/>
                <a:sym typeface="Times New Roman"/>
              </a:rPr>
              <a:t>rf_filter_coeff</a:t>
            </a:r>
            <a:r>
              <a:rPr lang="en-US" sz="2600" b="1" dirty="0">
                <a:solidFill>
                  <a:schemeClr val="dk1"/>
                </a:solidFill>
                <a:latin typeface="Times New Roman"/>
                <a:ea typeface="Times New Roman"/>
                <a:cs typeface="Times New Roman"/>
                <a:sym typeface="Times New Roman"/>
              </a:rPr>
              <a:t># </a:t>
            </a:r>
            <a:r>
              <a:rPr lang="en-US" sz="2600" dirty="0">
                <a:solidFill>
                  <a:schemeClr val="dk1"/>
                </a:solidFill>
                <a:latin typeface="Times New Roman"/>
                <a:ea typeface="Times New Roman"/>
                <a:cs typeface="Times New Roman"/>
                <a:sym typeface="Times New Roman"/>
              </a:rPr>
              <a:t>is gathered from the i2c </a:t>
            </a:r>
          </a:p>
          <a:p>
            <a:pPr marL="457200" indent="-457200" rtl="0">
              <a:lnSpc>
                <a:spcPct val="115000"/>
              </a:lnSpc>
              <a:spcBef>
                <a:spcPts val="0"/>
              </a:spcBef>
              <a:buFont typeface="Arial" panose="020B0604020202020204" pitchFamily="34" charset="0"/>
              <a:buChar char="•"/>
            </a:pPr>
            <a:endParaRPr sz="2600" dirty="0">
              <a:solidFill>
                <a:schemeClr val="dk1"/>
              </a:solidFill>
              <a:latin typeface="Times New Roman"/>
              <a:ea typeface="Times New Roman"/>
              <a:cs typeface="Times New Roman"/>
              <a:sym typeface="Times New Roman"/>
            </a:endParaRPr>
          </a:p>
          <a:p>
            <a:pPr marL="457200" lvl="0" indent="-457200" rtl="0">
              <a:lnSpc>
                <a:spcPct val="115000"/>
              </a:lnSpc>
              <a:spcBef>
                <a:spcPts val="0"/>
              </a:spcBef>
              <a:buFont typeface="Arial" panose="020B0604020202020204" pitchFamily="34" charset="0"/>
              <a:buChar char="•"/>
            </a:pPr>
            <a:endParaRPr sz="2600" dirty="0">
              <a:solidFill>
                <a:schemeClr val="dk1"/>
              </a:solidFill>
              <a:latin typeface="Times New Roman"/>
              <a:ea typeface="Times New Roman"/>
              <a:cs typeface="Times New Roman"/>
              <a:sym typeface="Times New Roman"/>
            </a:endParaRPr>
          </a:p>
          <a:p>
            <a:pPr marL="685800" lvl="0" indent="-457200" rtl="0">
              <a:lnSpc>
                <a:spcPct val="115000"/>
              </a:lnSpc>
              <a:spcBef>
                <a:spcPts val="0"/>
              </a:spcBef>
              <a:buClr>
                <a:schemeClr val="dk1"/>
              </a:buClr>
              <a:buFont typeface="Arial" panose="020B0604020202020204" pitchFamily="34" charset="0"/>
              <a:buChar char="•"/>
            </a:pPr>
            <a:r>
              <a:rPr lang="en-US" sz="2600" dirty="0">
                <a:solidFill>
                  <a:schemeClr val="dk1"/>
                </a:solidFill>
                <a:latin typeface="Times New Roman"/>
                <a:ea typeface="Times New Roman"/>
                <a:cs typeface="Times New Roman"/>
                <a:sym typeface="Times New Roman"/>
              </a:rPr>
              <a:t>Data will be </a:t>
            </a:r>
            <a:r>
              <a:rPr lang="en-US" sz="2600">
                <a:solidFill>
                  <a:schemeClr val="dk1"/>
                </a:solidFill>
                <a:latin typeface="Times New Roman"/>
                <a:ea typeface="Times New Roman"/>
                <a:cs typeface="Times New Roman"/>
                <a:sym typeface="Times New Roman"/>
              </a:rPr>
              <a:t>accumulated </a:t>
            </a:r>
            <a:r>
              <a:rPr lang="en-US" sz="2600" smtClean="0">
                <a:solidFill>
                  <a:schemeClr val="dk1"/>
                </a:solidFill>
                <a:latin typeface="Times New Roman"/>
                <a:ea typeface="Times New Roman"/>
                <a:cs typeface="Times New Roman"/>
                <a:sym typeface="Times New Roman"/>
              </a:rPr>
              <a:t>with </a:t>
            </a:r>
            <a:r>
              <a:rPr lang="en-US" sz="2600" dirty="0">
                <a:solidFill>
                  <a:schemeClr val="dk1"/>
                </a:solidFill>
                <a:latin typeface="Times New Roman"/>
                <a:ea typeface="Times New Roman"/>
                <a:cs typeface="Times New Roman"/>
                <a:sym typeface="Times New Roman"/>
              </a:rPr>
              <a:t>a precision of 40 bits</a:t>
            </a:r>
          </a:p>
          <a:p>
            <a:pPr marL="685800" lvl="0" indent="-457200" rtl="0">
              <a:lnSpc>
                <a:spcPct val="115000"/>
              </a:lnSpc>
              <a:spcBef>
                <a:spcPts val="0"/>
              </a:spcBef>
              <a:buClr>
                <a:schemeClr val="dk1"/>
              </a:buClr>
              <a:buFont typeface="Arial" panose="020B0604020202020204" pitchFamily="34" charset="0"/>
              <a:buChar char="•"/>
            </a:pPr>
            <a:r>
              <a:rPr lang="en-US" sz="2600" dirty="0">
                <a:solidFill>
                  <a:schemeClr val="dk1"/>
                </a:solidFill>
                <a:latin typeface="Times New Roman"/>
                <a:ea typeface="Times New Roman"/>
                <a:cs typeface="Times New Roman"/>
                <a:sym typeface="Times New Roman"/>
              </a:rPr>
              <a:t>Once ready for output the </a:t>
            </a:r>
            <a:r>
              <a:rPr lang="en-US" sz="2600" dirty="0" smtClean="0">
                <a:solidFill>
                  <a:schemeClr val="dk1"/>
                </a:solidFill>
                <a:latin typeface="Times New Roman"/>
                <a:ea typeface="Times New Roman"/>
                <a:cs typeface="Times New Roman"/>
                <a:sym typeface="Times New Roman"/>
              </a:rPr>
              <a:t>signal </a:t>
            </a:r>
            <a:r>
              <a:rPr lang="en-US" sz="2600" dirty="0">
                <a:solidFill>
                  <a:schemeClr val="dk1"/>
                </a:solidFill>
                <a:latin typeface="Times New Roman"/>
                <a:ea typeface="Times New Roman"/>
                <a:cs typeface="Times New Roman"/>
                <a:sym typeface="Times New Roman"/>
              </a:rPr>
              <a:t>will be rounded, shifted, clipped, and will be returned as a 16 bit value </a:t>
            </a:r>
          </a:p>
        </p:txBody>
      </p:sp>
      <p:pic>
        <p:nvPicPr>
          <p:cNvPr id="182" name="Shape 182"/>
          <p:cNvPicPr preferRelativeResize="0"/>
          <p:nvPr/>
        </p:nvPicPr>
        <p:blipFill>
          <a:blip r:embed="rId3">
            <a:alphaModFix/>
          </a:blip>
          <a:stretch>
            <a:fillRect/>
          </a:stretch>
        </p:blipFill>
        <p:spPr>
          <a:xfrm>
            <a:off x="3524800" y="3294424"/>
            <a:ext cx="2094399" cy="90714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526100" y="104600"/>
            <a:ext cx="8465399"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200">
                <a:solidFill>
                  <a:srgbClr val="1C4587"/>
                </a:solidFill>
                <a:latin typeface="Times New Roman"/>
                <a:ea typeface="Times New Roman"/>
                <a:cs typeface="Times New Roman"/>
                <a:sym typeface="Times New Roman"/>
              </a:rPr>
              <a:t>GitHub Revision Control</a:t>
            </a:r>
          </a:p>
        </p:txBody>
      </p:sp>
      <p:sp>
        <p:nvSpPr>
          <p:cNvPr id="189" name="Shape 189"/>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15</a:t>
            </a:fld>
            <a:endParaRPr lang="en-US" sz="1400" b="0" i="0" u="none" strike="noStrike" cap="none" baseline="0" dirty="0">
              <a:solidFill>
                <a:schemeClr val="dk1"/>
              </a:solidFill>
              <a:latin typeface="Times New Roman"/>
              <a:ea typeface="Times New Roman"/>
              <a:cs typeface="Times New Roman"/>
              <a:sym typeface="Times New Roman"/>
            </a:endParaRPr>
          </a:p>
        </p:txBody>
      </p:sp>
      <p:pic>
        <p:nvPicPr>
          <p:cNvPr id="190" name="Shape 190"/>
          <p:cNvPicPr preferRelativeResize="0"/>
          <p:nvPr/>
        </p:nvPicPr>
        <p:blipFill>
          <a:blip r:embed="rId3">
            <a:alphaModFix/>
          </a:blip>
          <a:stretch>
            <a:fillRect/>
          </a:stretch>
        </p:blipFill>
        <p:spPr>
          <a:xfrm>
            <a:off x="257175" y="1609637"/>
            <a:ext cx="8629650" cy="427672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533400" y="152400"/>
            <a:ext cx="7924799"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200">
                <a:solidFill>
                  <a:srgbClr val="1C4587"/>
                </a:solidFill>
                <a:latin typeface="Times New Roman"/>
                <a:ea typeface="Times New Roman"/>
                <a:cs typeface="Times New Roman"/>
                <a:sym typeface="Times New Roman"/>
              </a:rPr>
              <a:t>GitHub File Hierarchy</a:t>
            </a:r>
          </a:p>
        </p:txBody>
      </p:sp>
      <p:sp>
        <p:nvSpPr>
          <p:cNvPr id="197" name="Shape 197"/>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lvl="0" algn="r" rtl="0">
              <a:spcBef>
                <a:spcPts val="0"/>
              </a:spcBef>
              <a:buClr>
                <a:srgbClr val="000000"/>
              </a:buClr>
              <a:buSzPct val="25000"/>
              <a:buFont typeface="Arial"/>
              <a:buNone/>
            </a:pPr>
            <a:fld id="{00000000-1234-1234-1234-123412341234}" type="slidenum">
              <a:rPr lang="en-US">
                <a:latin typeface="Times New Roman" panose="02020603050405020304" pitchFamily="18" charset="0"/>
                <a:cs typeface="Times New Roman" panose="02020603050405020304" pitchFamily="18" charset="0"/>
              </a:rPr>
              <a:pPr lvl="0" algn="r" rtl="0">
                <a:spcBef>
                  <a:spcPts val="0"/>
                </a:spcBef>
                <a:buClr>
                  <a:srgbClr val="000000"/>
                </a:buClr>
                <a:buSzPct val="25000"/>
                <a:buFont typeface="Arial"/>
                <a:buNone/>
              </a:pPr>
              <a:t>16</a:t>
            </a:fld>
            <a:endParaRPr lang="en-US" dirty="0">
              <a:latin typeface="Times New Roman" panose="02020603050405020304" pitchFamily="18" charset="0"/>
              <a:cs typeface="Times New Roman" panose="02020603050405020304" pitchFamily="18" charset="0"/>
            </a:endParaRPr>
          </a:p>
        </p:txBody>
      </p:sp>
      <p:sp>
        <p:nvSpPr>
          <p:cNvPr id="198" name="Shape 198"/>
          <p:cNvSpPr txBox="1">
            <a:spLocks noGrp="1"/>
          </p:cNvSpPr>
          <p:nvPr>
            <p:ph type="body" idx="1"/>
          </p:nvPr>
        </p:nvSpPr>
        <p:spPr>
          <a:xfrm>
            <a:off x="533400" y="1764000"/>
            <a:ext cx="3962399" cy="4238100"/>
          </a:xfrm>
          <a:prstGeom prst="rect">
            <a:avLst/>
          </a:prstGeom>
        </p:spPr>
        <p:txBody>
          <a:bodyPr lIns="91425" tIns="91425" rIns="91425" bIns="91425" anchor="t" anchorCtr="0">
            <a:noAutofit/>
          </a:bodyPr>
          <a:lstStyle/>
          <a:p>
            <a:pPr marL="457200" lvl="0" indent="-228600" rtl="0">
              <a:lnSpc>
                <a:spcPct val="100000"/>
              </a:lnSpc>
              <a:spcBef>
                <a:spcPts val="1200"/>
              </a:spcBef>
              <a:spcAft>
                <a:spcPts val="200"/>
              </a:spcAft>
            </a:pPr>
            <a:r>
              <a:rPr lang="en-US" sz="2400" dirty="0" err="1">
                <a:latin typeface="Times New Roman"/>
                <a:ea typeface="Times New Roman"/>
                <a:cs typeface="Times New Roman"/>
                <a:sym typeface="Times New Roman"/>
              </a:rPr>
              <a:t>rtl</a:t>
            </a:r>
            <a:r>
              <a:rPr lang="en-US" sz="2400" dirty="0">
                <a:latin typeface="Times New Roman"/>
                <a:ea typeface="Times New Roman"/>
                <a:cs typeface="Times New Roman"/>
                <a:sym typeface="Times New Roman"/>
              </a:rPr>
              <a:t> (register-transfer level)</a:t>
            </a:r>
          </a:p>
          <a:p>
            <a:pPr marL="457200" lvl="0" indent="-228600" rtl="0">
              <a:lnSpc>
                <a:spcPct val="100000"/>
              </a:lnSpc>
              <a:spcBef>
                <a:spcPts val="1200"/>
              </a:spcBef>
              <a:spcAft>
                <a:spcPts val="200"/>
              </a:spcAft>
            </a:pPr>
            <a:r>
              <a:rPr lang="en-US" sz="2400" dirty="0" err="1">
                <a:latin typeface="Times New Roman"/>
                <a:ea typeface="Times New Roman"/>
                <a:cs typeface="Times New Roman"/>
                <a:sym typeface="Times New Roman"/>
              </a:rPr>
              <a:t>chip.v</a:t>
            </a:r>
            <a:r>
              <a:rPr lang="en-US" sz="2400" dirty="0">
                <a:latin typeface="Times New Roman"/>
                <a:ea typeface="Times New Roman"/>
                <a:cs typeface="Times New Roman"/>
                <a:sym typeface="Times New Roman"/>
              </a:rPr>
              <a:t> (top level)</a:t>
            </a:r>
          </a:p>
          <a:p>
            <a:pPr marL="1028700" lvl="1" indent="-342900" rtl="0">
              <a:lnSpc>
                <a:spcPct val="100000"/>
              </a:lnSpc>
              <a:spcBef>
                <a:spcPts val="1200"/>
              </a:spcBef>
              <a:spcAft>
                <a:spcPts val="200"/>
              </a:spcAft>
              <a:buFont typeface="Courier New" panose="02070309020205020404" pitchFamily="49" charset="0"/>
              <a:buChar char="o"/>
            </a:pPr>
            <a:r>
              <a:rPr lang="en-US" sz="2400" dirty="0">
                <a:latin typeface="Times New Roman"/>
                <a:ea typeface="Times New Roman"/>
                <a:cs typeface="Times New Roman"/>
                <a:sym typeface="Times New Roman"/>
              </a:rPr>
              <a:t>i2c_slave.v</a:t>
            </a:r>
          </a:p>
          <a:p>
            <a:pPr marL="1028700" lvl="1" indent="-342900" rtl="0">
              <a:lnSpc>
                <a:spcPct val="100000"/>
              </a:lnSpc>
              <a:spcBef>
                <a:spcPts val="1200"/>
              </a:spcBef>
              <a:spcAft>
                <a:spcPts val="200"/>
              </a:spcAft>
              <a:buFont typeface="Courier New" panose="02070309020205020404" pitchFamily="49" charset="0"/>
              <a:buChar char="o"/>
            </a:pPr>
            <a:r>
              <a:rPr lang="en-US" sz="2400" dirty="0">
                <a:latin typeface="Times New Roman"/>
                <a:ea typeface="Times New Roman"/>
                <a:cs typeface="Times New Roman"/>
                <a:sym typeface="Times New Roman"/>
              </a:rPr>
              <a:t>i2s_in.v</a:t>
            </a:r>
          </a:p>
          <a:p>
            <a:pPr marL="1028700" lvl="1" indent="-342900" rtl="0">
              <a:lnSpc>
                <a:spcPct val="100000"/>
              </a:lnSpc>
              <a:spcBef>
                <a:spcPts val="1200"/>
              </a:spcBef>
              <a:spcAft>
                <a:spcPts val="200"/>
              </a:spcAft>
              <a:buFont typeface="Courier New" panose="02070309020205020404" pitchFamily="49" charset="0"/>
              <a:buChar char="o"/>
            </a:pPr>
            <a:r>
              <a:rPr lang="en-US" sz="2400" dirty="0">
                <a:latin typeface="Times New Roman"/>
                <a:ea typeface="Times New Roman"/>
                <a:cs typeface="Times New Roman"/>
                <a:sym typeface="Times New Roman"/>
              </a:rPr>
              <a:t>i2s_out.v</a:t>
            </a:r>
          </a:p>
          <a:p>
            <a:pPr marL="1028700" lvl="1" indent="-342900" rtl="0">
              <a:lnSpc>
                <a:spcPct val="100000"/>
              </a:lnSpc>
              <a:spcBef>
                <a:spcPts val="1200"/>
              </a:spcBef>
              <a:spcAft>
                <a:spcPts val="200"/>
              </a:spcAft>
              <a:buFont typeface="Courier New" panose="02070309020205020404" pitchFamily="49" charset="0"/>
              <a:buChar char="o"/>
            </a:pPr>
            <a:r>
              <a:rPr lang="en-US" sz="2400" dirty="0" err="1">
                <a:latin typeface="Times New Roman"/>
                <a:ea typeface="Times New Roman"/>
                <a:cs typeface="Times New Roman"/>
                <a:sym typeface="Times New Roman"/>
              </a:rPr>
              <a:t>filter.v</a:t>
            </a:r>
            <a:endParaRPr lang="en-US" sz="2400" dirty="0">
              <a:latin typeface="Times New Roman"/>
              <a:ea typeface="Times New Roman"/>
              <a:cs typeface="Times New Roman"/>
              <a:sym typeface="Times New Roman"/>
            </a:endParaRPr>
          </a:p>
          <a:p>
            <a:pPr marL="1028700" lvl="1" indent="-342900" rtl="0">
              <a:lnSpc>
                <a:spcPct val="100000"/>
              </a:lnSpc>
              <a:spcBef>
                <a:spcPts val="1200"/>
              </a:spcBef>
              <a:spcAft>
                <a:spcPts val="200"/>
              </a:spcAft>
              <a:buFont typeface="Courier New" panose="02070309020205020404" pitchFamily="49" charset="0"/>
              <a:buChar char="o"/>
            </a:pPr>
            <a:r>
              <a:rPr lang="en-US" sz="2400" dirty="0" err="1">
                <a:latin typeface="Times New Roman"/>
                <a:ea typeface="Times New Roman"/>
                <a:cs typeface="Times New Roman"/>
                <a:sym typeface="Times New Roman"/>
              </a:rPr>
              <a:t>register.v</a:t>
            </a:r>
            <a:endParaRPr lang="en-US" sz="2400" dirty="0">
              <a:latin typeface="Times New Roman"/>
              <a:ea typeface="Times New Roman"/>
              <a:cs typeface="Times New Roman"/>
              <a:sym typeface="Times New Roman"/>
            </a:endParaRPr>
          </a:p>
          <a:p>
            <a:pPr marL="457200" lvl="0" indent="-228600" rtl="0">
              <a:lnSpc>
                <a:spcPct val="100000"/>
              </a:lnSpc>
              <a:spcBef>
                <a:spcPts val="1200"/>
              </a:spcBef>
              <a:spcAft>
                <a:spcPts val="200"/>
              </a:spcAft>
            </a:pPr>
            <a:r>
              <a:rPr lang="en-US" sz="2400" dirty="0" err="1">
                <a:latin typeface="Times New Roman"/>
                <a:ea typeface="Times New Roman"/>
                <a:cs typeface="Times New Roman"/>
                <a:sym typeface="Times New Roman"/>
              </a:rPr>
              <a:t>reg</a:t>
            </a:r>
            <a:r>
              <a:rPr lang="en-US" sz="2400" dirty="0">
                <a:latin typeface="Times New Roman"/>
                <a:ea typeface="Times New Roman"/>
                <a:cs typeface="Times New Roman"/>
                <a:sym typeface="Times New Roman"/>
              </a:rPr>
              <a:t> (register maps)</a:t>
            </a:r>
          </a:p>
          <a:p>
            <a:pPr>
              <a:spcBef>
                <a:spcPts val="0"/>
              </a:spcBef>
              <a:buNone/>
            </a:pPr>
            <a:endParaRPr dirty="0"/>
          </a:p>
        </p:txBody>
      </p:sp>
      <p:sp>
        <p:nvSpPr>
          <p:cNvPr id="199" name="Shape 199"/>
          <p:cNvSpPr txBox="1">
            <a:spLocks noGrp="1"/>
          </p:cNvSpPr>
          <p:nvPr>
            <p:ph type="body" idx="2"/>
          </p:nvPr>
        </p:nvSpPr>
        <p:spPr>
          <a:xfrm>
            <a:off x="4648200" y="1764000"/>
            <a:ext cx="3962399" cy="4114800"/>
          </a:xfrm>
          <a:prstGeom prst="rect">
            <a:avLst/>
          </a:prstGeom>
        </p:spPr>
        <p:txBody>
          <a:bodyPr lIns="91425" tIns="91425" rIns="91425" bIns="91425" anchor="t" anchorCtr="0">
            <a:noAutofit/>
          </a:bodyPr>
          <a:lstStyle/>
          <a:p>
            <a:pPr marL="457200" lvl="0" indent="-228600" rtl="0">
              <a:lnSpc>
                <a:spcPct val="100000"/>
              </a:lnSpc>
              <a:spcBef>
                <a:spcPts val="1200"/>
              </a:spcBef>
              <a:spcAft>
                <a:spcPts val="200"/>
              </a:spcAft>
            </a:pPr>
            <a:r>
              <a:rPr lang="en-US" sz="2400" dirty="0">
                <a:latin typeface="Times New Roman"/>
                <a:ea typeface="Times New Roman"/>
                <a:cs typeface="Times New Roman"/>
                <a:sym typeface="Times New Roman"/>
              </a:rPr>
              <a:t>synth (synthesis)</a:t>
            </a:r>
          </a:p>
          <a:p>
            <a:pPr marL="457200" lvl="0" indent="-228600" rtl="0">
              <a:lnSpc>
                <a:spcPct val="100000"/>
              </a:lnSpc>
              <a:spcBef>
                <a:spcPts val="1200"/>
              </a:spcBef>
              <a:spcAft>
                <a:spcPts val="200"/>
              </a:spcAft>
            </a:pPr>
            <a:r>
              <a:rPr lang="en-US" sz="2400" dirty="0">
                <a:latin typeface="Times New Roman"/>
                <a:ea typeface="Times New Roman"/>
                <a:cs typeface="Times New Roman"/>
                <a:sym typeface="Times New Roman"/>
              </a:rPr>
              <a:t>dv (design verification)</a:t>
            </a:r>
          </a:p>
          <a:p>
            <a:pPr marL="1028700" lvl="1" indent="-342900" rtl="0">
              <a:lnSpc>
                <a:spcPct val="100000"/>
              </a:lnSpc>
              <a:spcBef>
                <a:spcPts val="1200"/>
              </a:spcBef>
              <a:spcAft>
                <a:spcPts val="200"/>
              </a:spcAft>
              <a:buFont typeface="Courier New" panose="02070309020205020404" pitchFamily="49" charset="0"/>
              <a:buChar char="o"/>
            </a:pPr>
            <a:r>
              <a:rPr lang="en-US" sz="2400" dirty="0" err="1">
                <a:latin typeface="Times New Roman"/>
                <a:ea typeface="Times New Roman"/>
                <a:cs typeface="Times New Roman"/>
                <a:sym typeface="Times New Roman"/>
              </a:rPr>
              <a:t>testbenches</a:t>
            </a:r>
            <a:endParaRPr lang="en-US" sz="2400" dirty="0">
              <a:latin typeface="Times New Roman"/>
              <a:ea typeface="Times New Roman"/>
              <a:cs typeface="Times New Roman"/>
              <a:sym typeface="Times New Roman"/>
            </a:endParaRPr>
          </a:p>
          <a:p>
            <a:pPr marL="1028700" lvl="1" indent="-342900" rtl="0">
              <a:lnSpc>
                <a:spcPct val="100000"/>
              </a:lnSpc>
              <a:spcBef>
                <a:spcPts val="1200"/>
              </a:spcBef>
              <a:spcAft>
                <a:spcPts val="200"/>
              </a:spcAft>
              <a:buFont typeface="Courier New" panose="02070309020205020404" pitchFamily="49" charset="0"/>
              <a:buChar char="o"/>
            </a:pPr>
            <a:r>
              <a:rPr lang="en-US" sz="2400" dirty="0">
                <a:latin typeface="Times New Roman"/>
                <a:ea typeface="Times New Roman"/>
                <a:cs typeface="Times New Roman"/>
                <a:sym typeface="Times New Roman"/>
              </a:rPr>
              <a:t>stimulus</a:t>
            </a:r>
          </a:p>
          <a:p>
            <a:pPr marL="457200" lvl="0" indent="-228600" rtl="0">
              <a:lnSpc>
                <a:spcPct val="100000"/>
              </a:lnSpc>
              <a:spcBef>
                <a:spcPts val="1200"/>
              </a:spcBef>
              <a:spcAft>
                <a:spcPts val="200"/>
              </a:spcAft>
            </a:pPr>
            <a:r>
              <a:rPr lang="en-US" sz="2400" dirty="0">
                <a:latin typeface="Times New Roman"/>
                <a:ea typeface="Times New Roman"/>
                <a:cs typeface="Times New Roman"/>
                <a:sym typeface="Times New Roman"/>
              </a:rPr>
              <a:t>scripts</a:t>
            </a:r>
          </a:p>
          <a:p>
            <a:pPr marL="457200" lvl="0" indent="-228600" rtl="0">
              <a:lnSpc>
                <a:spcPct val="100000"/>
              </a:lnSpc>
              <a:spcBef>
                <a:spcPts val="1200"/>
              </a:spcBef>
              <a:spcAft>
                <a:spcPts val="200"/>
              </a:spcAft>
            </a:pPr>
            <a:r>
              <a:rPr lang="en-US" sz="2400" dirty="0" err="1">
                <a:latin typeface="Times New Roman"/>
                <a:ea typeface="Times New Roman"/>
                <a:cs typeface="Times New Roman"/>
                <a:sym typeface="Times New Roman"/>
              </a:rPr>
              <a:t>utils</a:t>
            </a:r>
            <a:r>
              <a:rPr lang="en-US" sz="2400" dirty="0">
                <a:latin typeface="Times New Roman"/>
                <a:ea typeface="Times New Roman"/>
                <a:cs typeface="Times New Roman"/>
                <a:sym typeface="Times New Roman"/>
              </a:rPr>
              <a:t> (utilities)</a:t>
            </a:r>
          </a:p>
          <a:p>
            <a:pPr marL="457200" lvl="0" indent="-228600" rtl="0">
              <a:lnSpc>
                <a:spcPct val="100000"/>
              </a:lnSpc>
              <a:spcBef>
                <a:spcPts val="1200"/>
              </a:spcBef>
              <a:spcAft>
                <a:spcPts val="200"/>
              </a:spcAft>
            </a:pPr>
            <a:r>
              <a:rPr lang="en-US" sz="2400" dirty="0">
                <a:latin typeface="Times New Roman"/>
                <a:ea typeface="Times New Roman"/>
                <a:cs typeface="Times New Roman"/>
                <a:sym typeface="Times New Roman"/>
              </a:rPr>
              <a:t>docs (documents)</a:t>
            </a:r>
          </a:p>
          <a:p>
            <a:pPr marL="457200" lvl="0" indent="-228600" rtl="0">
              <a:lnSpc>
                <a:spcPct val="100000"/>
              </a:lnSpc>
              <a:spcBef>
                <a:spcPts val="1200"/>
              </a:spcBef>
              <a:spcAft>
                <a:spcPts val="200"/>
              </a:spcAft>
            </a:pPr>
            <a:r>
              <a:rPr lang="en-US" sz="2400" dirty="0">
                <a:latin typeface="Times New Roman"/>
                <a:ea typeface="Times New Roman"/>
                <a:cs typeface="Times New Roman"/>
                <a:sym typeface="Times New Roman"/>
              </a:rPr>
              <a:t>core (CORE 9 files)</a:t>
            </a:r>
          </a:p>
          <a:p>
            <a:pPr>
              <a:spcBef>
                <a:spcPts val="0"/>
              </a:spcBef>
              <a:buNone/>
            </a:pPr>
            <a:endParaRPr dirty="0"/>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535500" y="152400"/>
            <a:ext cx="7482899"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200" dirty="0">
                <a:solidFill>
                  <a:srgbClr val="1C4587"/>
                </a:solidFill>
                <a:latin typeface="Times New Roman"/>
                <a:ea typeface="Times New Roman"/>
                <a:cs typeface="Times New Roman"/>
                <a:sym typeface="Times New Roman"/>
              </a:rPr>
              <a:t>Open Action Items</a:t>
            </a:r>
          </a:p>
        </p:txBody>
      </p:sp>
      <p:sp>
        <p:nvSpPr>
          <p:cNvPr id="206" name="Shape 206"/>
          <p:cNvSpPr txBox="1">
            <a:spLocks noGrp="1"/>
          </p:cNvSpPr>
          <p:nvPr>
            <p:ph type="body" idx="1"/>
          </p:nvPr>
        </p:nvSpPr>
        <p:spPr>
          <a:xfrm>
            <a:off x="228600" y="1690600"/>
            <a:ext cx="8686800" cy="4876799"/>
          </a:xfrm>
          <a:prstGeom prst="rect">
            <a:avLst/>
          </a:prstGeom>
          <a:noFill/>
          <a:ln w="9525" cap="flat" cmpd="sng">
            <a:solidFill>
              <a:srgbClr val="FFF2CC">
                <a:alpha val="0"/>
              </a:srgbClr>
            </a:solidFill>
            <a:prstDash val="solid"/>
            <a:round/>
            <a:headEnd type="none" w="med" len="med"/>
            <a:tailEnd type="none" w="med" len="med"/>
          </a:ln>
        </p:spPr>
        <p:txBody>
          <a:bodyPr lIns="91425" tIns="45700" rIns="91425" bIns="45700" anchor="t" anchorCtr="0">
            <a:noAutofit/>
          </a:bodyPr>
          <a:lstStyle/>
          <a:p>
            <a:pPr marL="685800" indent="-457200">
              <a:spcBef>
                <a:spcPts val="0"/>
              </a:spcBef>
              <a:buSzPct val="100000"/>
            </a:pPr>
            <a:r>
              <a:rPr lang="en-US" sz="2800" dirty="0">
                <a:solidFill>
                  <a:schemeClr val="dk1"/>
                </a:solidFill>
                <a:latin typeface="Times New Roman"/>
                <a:ea typeface="Times New Roman"/>
                <a:cs typeface="Times New Roman"/>
                <a:sym typeface="Times New Roman"/>
              </a:rPr>
              <a:t>Complete block </a:t>
            </a:r>
            <a:r>
              <a:rPr lang="en-US" sz="2800" dirty="0" smtClean="0">
                <a:solidFill>
                  <a:schemeClr val="dk1"/>
                </a:solidFill>
                <a:latin typeface="Times New Roman"/>
                <a:ea typeface="Times New Roman"/>
                <a:cs typeface="Times New Roman"/>
                <a:sym typeface="Times New Roman"/>
              </a:rPr>
              <a:t>documents as soon as possible</a:t>
            </a:r>
            <a:endParaRPr lang="en-US" sz="2800" dirty="0">
              <a:solidFill>
                <a:schemeClr val="dk1"/>
              </a:solidFill>
              <a:latin typeface="Times New Roman"/>
              <a:ea typeface="Times New Roman"/>
              <a:cs typeface="Times New Roman"/>
              <a:sym typeface="Times New Roman"/>
            </a:endParaRPr>
          </a:p>
          <a:p>
            <a:pPr marL="1143000" lvl="1" indent="-457200">
              <a:spcBef>
                <a:spcPts val="0"/>
              </a:spcBef>
              <a:buFont typeface="Courier New" panose="02070309020205020404" pitchFamily="49" charset="0"/>
              <a:buChar char="o"/>
            </a:pPr>
            <a:r>
              <a:rPr lang="en-US" sz="2800" dirty="0">
                <a:solidFill>
                  <a:srgbClr val="FF0000"/>
                </a:solidFill>
                <a:latin typeface="Times New Roman"/>
                <a:ea typeface="Times New Roman"/>
                <a:cs typeface="Times New Roman"/>
                <a:sym typeface="Times New Roman"/>
              </a:rPr>
              <a:t>i2c_slave.v</a:t>
            </a:r>
            <a:r>
              <a:rPr lang="en-US" sz="2800" dirty="0">
                <a:solidFill>
                  <a:schemeClr val="dk1"/>
                </a:solidFill>
                <a:latin typeface="Times New Roman"/>
                <a:ea typeface="Times New Roman"/>
                <a:cs typeface="Times New Roman"/>
                <a:sym typeface="Times New Roman"/>
              </a:rPr>
              <a:t>, </a:t>
            </a:r>
            <a:r>
              <a:rPr lang="en-US" sz="2800" dirty="0">
                <a:solidFill>
                  <a:schemeClr val="accent1"/>
                </a:solidFill>
                <a:latin typeface="Times New Roman"/>
                <a:ea typeface="Times New Roman"/>
                <a:cs typeface="Times New Roman"/>
                <a:sym typeface="Times New Roman"/>
              </a:rPr>
              <a:t>i2si.v</a:t>
            </a:r>
            <a:r>
              <a:rPr lang="en-US" sz="2800" dirty="0">
                <a:solidFill>
                  <a:schemeClr val="dk1"/>
                </a:solidFill>
                <a:latin typeface="Times New Roman"/>
                <a:ea typeface="Times New Roman"/>
                <a:cs typeface="Times New Roman"/>
                <a:sym typeface="Times New Roman"/>
              </a:rPr>
              <a:t>, </a:t>
            </a:r>
            <a:r>
              <a:rPr lang="en-US" sz="2800" dirty="0">
                <a:solidFill>
                  <a:srgbClr val="FF0000"/>
                </a:solidFill>
                <a:latin typeface="Times New Roman"/>
                <a:ea typeface="Times New Roman"/>
                <a:cs typeface="Times New Roman"/>
                <a:sym typeface="Times New Roman"/>
              </a:rPr>
              <a:t>i2so.v</a:t>
            </a:r>
            <a:r>
              <a:rPr lang="en-US" sz="2800" dirty="0">
                <a:solidFill>
                  <a:schemeClr val="dk1"/>
                </a:solidFill>
                <a:latin typeface="Times New Roman"/>
                <a:ea typeface="Times New Roman"/>
                <a:cs typeface="Times New Roman"/>
                <a:sym typeface="Times New Roman"/>
              </a:rPr>
              <a:t>, </a:t>
            </a:r>
            <a:r>
              <a:rPr lang="en-US" sz="2800" dirty="0" err="1">
                <a:solidFill>
                  <a:srgbClr val="FF0000"/>
                </a:solidFill>
                <a:latin typeface="Times New Roman"/>
                <a:ea typeface="Times New Roman"/>
                <a:cs typeface="Times New Roman"/>
                <a:sym typeface="Times New Roman"/>
              </a:rPr>
              <a:t>register.v</a:t>
            </a:r>
            <a:r>
              <a:rPr lang="en-US" sz="2800" dirty="0">
                <a:solidFill>
                  <a:schemeClr val="dk1"/>
                </a:solidFill>
                <a:latin typeface="Times New Roman"/>
                <a:ea typeface="Times New Roman"/>
                <a:cs typeface="Times New Roman"/>
                <a:sym typeface="Times New Roman"/>
              </a:rPr>
              <a:t>, and </a:t>
            </a:r>
            <a:r>
              <a:rPr lang="en-US" sz="2800" dirty="0" err="1">
                <a:solidFill>
                  <a:schemeClr val="accent1"/>
                </a:solidFill>
                <a:latin typeface="Times New Roman"/>
                <a:ea typeface="Times New Roman"/>
                <a:cs typeface="Times New Roman"/>
                <a:sym typeface="Times New Roman"/>
              </a:rPr>
              <a:t>filter.v</a:t>
            </a:r>
            <a:endParaRPr lang="en-US" sz="2800" dirty="0">
              <a:solidFill>
                <a:schemeClr val="accent1"/>
              </a:solidFill>
              <a:latin typeface="Times New Roman"/>
              <a:ea typeface="Times New Roman"/>
              <a:cs typeface="Times New Roman"/>
              <a:sym typeface="Times New Roman"/>
            </a:endParaRPr>
          </a:p>
          <a:p>
            <a:pPr marL="685800" indent="-457200">
              <a:spcBef>
                <a:spcPts val="0"/>
              </a:spcBef>
            </a:pPr>
            <a:r>
              <a:rPr lang="en-US" sz="2800" dirty="0">
                <a:solidFill>
                  <a:schemeClr val="dk1"/>
                </a:solidFill>
                <a:latin typeface="Times New Roman"/>
                <a:ea typeface="Times New Roman"/>
                <a:cs typeface="Times New Roman"/>
                <a:sym typeface="Times New Roman"/>
              </a:rPr>
              <a:t>RTL design of blocks and </a:t>
            </a:r>
            <a:r>
              <a:rPr lang="en-US" sz="2800" dirty="0" err="1">
                <a:solidFill>
                  <a:schemeClr val="dk1"/>
                </a:solidFill>
                <a:latin typeface="Times New Roman"/>
                <a:ea typeface="Times New Roman"/>
                <a:cs typeface="Times New Roman"/>
                <a:sym typeface="Times New Roman"/>
              </a:rPr>
              <a:t>subblocks</a:t>
            </a:r>
            <a:endParaRPr lang="en-US" sz="2800" dirty="0">
              <a:solidFill>
                <a:schemeClr val="dk1"/>
              </a:solidFill>
              <a:latin typeface="Times New Roman"/>
              <a:ea typeface="Times New Roman"/>
              <a:cs typeface="Times New Roman"/>
              <a:sym typeface="Times New Roman"/>
            </a:endParaRPr>
          </a:p>
          <a:p>
            <a:pPr marL="1143000" lvl="1" indent="-457200">
              <a:spcBef>
                <a:spcPts val="0"/>
              </a:spcBef>
              <a:buFont typeface="Courier New" panose="02070309020205020404" pitchFamily="49" charset="0"/>
              <a:buChar char="o"/>
            </a:pPr>
            <a:r>
              <a:rPr lang="en-US" sz="2800" dirty="0">
                <a:solidFill>
                  <a:srgbClr val="FF0000"/>
                </a:solidFill>
                <a:latin typeface="Times New Roman"/>
                <a:ea typeface="Times New Roman"/>
                <a:cs typeface="Times New Roman"/>
                <a:sym typeface="Times New Roman"/>
              </a:rPr>
              <a:t>i2c_slave.v </a:t>
            </a:r>
            <a:r>
              <a:rPr lang="en-US" sz="2800" dirty="0">
                <a:solidFill>
                  <a:schemeClr val="dk1"/>
                </a:solidFill>
                <a:latin typeface="Times New Roman"/>
                <a:ea typeface="Times New Roman"/>
                <a:cs typeface="Times New Roman"/>
                <a:sym typeface="Times New Roman"/>
              </a:rPr>
              <a:t>(Whitley)</a:t>
            </a:r>
          </a:p>
          <a:p>
            <a:pPr marL="1143000" lvl="1" indent="-457200">
              <a:spcBef>
                <a:spcPts val="0"/>
              </a:spcBef>
              <a:buFont typeface="Courier New" panose="02070309020205020404" pitchFamily="49" charset="0"/>
              <a:buChar char="o"/>
            </a:pPr>
            <a:r>
              <a:rPr lang="en-US" sz="2800" dirty="0">
                <a:solidFill>
                  <a:srgbClr val="FF9900"/>
                </a:solidFill>
                <a:latin typeface="Times New Roman"/>
                <a:ea typeface="Times New Roman"/>
                <a:cs typeface="Times New Roman"/>
                <a:sym typeface="Times New Roman"/>
              </a:rPr>
              <a:t>i2si.v</a:t>
            </a:r>
            <a:r>
              <a:rPr lang="en-US" sz="2800" dirty="0">
                <a:solidFill>
                  <a:schemeClr val="dk1"/>
                </a:solidFill>
                <a:latin typeface="Times New Roman"/>
                <a:ea typeface="Times New Roman"/>
                <a:cs typeface="Times New Roman"/>
                <a:sym typeface="Times New Roman"/>
              </a:rPr>
              <a:t> and </a:t>
            </a:r>
            <a:r>
              <a:rPr lang="en-US" sz="2800" dirty="0">
                <a:solidFill>
                  <a:srgbClr val="FF0000"/>
                </a:solidFill>
                <a:latin typeface="Times New Roman"/>
                <a:ea typeface="Times New Roman"/>
                <a:cs typeface="Times New Roman"/>
                <a:sym typeface="Times New Roman"/>
              </a:rPr>
              <a:t>i2so.v</a:t>
            </a:r>
            <a:r>
              <a:rPr lang="en-US" sz="2800" dirty="0">
                <a:solidFill>
                  <a:schemeClr val="dk1"/>
                </a:solidFill>
                <a:latin typeface="Times New Roman"/>
                <a:ea typeface="Times New Roman"/>
                <a:cs typeface="Times New Roman"/>
                <a:sym typeface="Times New Roman"/>
              </a:rPr>
              <a:t> (Zach/Kevin)</a:t>
            </a:r>
          </a:p>
          <a:p>
            <a:pPr marL="1600200" lvl="2" indent="-457200">
              <a:spcBef>
                <a:spcPts val="0"/>
              </a:spcBef>
              <a:buFont typeface="Wingdings" panose="05000000000000000000" pitchFamily="2" charset="2"/>
              <a:buChar char="§"/>
            </a:pPr>
            <a:r>
              <a:rPr lang="en-US" sz="2800" dirty="0">
                <a:solidFill>
                  <a:srgbClr val="FF0000"/>
                </a:solidFill>
                <a:latin typeface="Times New Roman"/>
                <a:ea typeface="Times New Roman"/>
                <a:cs typeface="Times New Roman"/>
                <a:sym typeface="Times New Roman"/>
              </a:rPr>
              <a:t>i2si_bist_gen.v</a:t>
            </a:r>
            <a:r>
              <a:rPr lang="en-US" sz="2800" dirty="0">
                <a:solidFill>
                  <a:schemeClr val="dk1"/>
                </a:solidFill>
                <a:latin typeface="Times New Roman"/>
                <a:ea typeface="Times New Roman"/>
                <a:cs typeface="Times New Roman"/>
                <a:sym typeface="Times New Roman"/>
              </a:rPr>
              <a:t>, </a:t>
            </a:r>
            <a:r>
              <a:rPr lang="en-US" sz="2800" dirty="0">
                <a:solidFill>
                  <a:schemeClr val="accent1"/>
                </a:solidFill>
                <a:latin typeface="Times New Roman"/>
                <a:ea typeface="Times New Roman"/>
                <a:cs typeface="Times New Roman"/>
                <a:sym typeface="Times New Roman"/>
              </a:rPr>
              <a:t>i2si_fifo.v</a:t>
            </a:r>
            <a:r>
              <a:rPr lang="en-US" sz="2800" dirty="0">
                <a:solidFill>
                  <a:schemeClr val="dk1"/>
                </a:solidFill>
                <a:latin typeface="Times New Roman"/>
                <a:ea typeface="Times New Roman"/>
                <a:cs typeface="Times New Roman"/>
                <a:sym typeface="Times New Roman"/>
              </a:rPr>
              <a:t>, </a:t>
            </a:r>
            <a:r>
              <a:rPr lang="en-US" sz="2800" dirty="0">
                <a:solidFill>
                  <a:srgbClr val="FF0000"/>
                </a:solidFill>
                <a:latin typeface="Times New Roman"/>
                <a:ea typeface="Times New Roman"/>
                <a:cs typeface="Times New Roman"/>
                <a:sym typeface="Times New Roman"/>
              </a:rPr>
              <a:t>i2si_deserializer.v</a:t>
            </a:r>
          </a:p>
          <a:p>
            <a:pPr marL="1143000" lvl="1" indent="-457200">
              <a:spcBef>
                <a:spcPts val="0"/>
              </a:spcBef>
              <a:buClr>
                <a:schemeClr val="tx1"/>
              </a:buClr>
              <a:buFont typeface="Courier New" panose="02070309020205020404" pitchFamily="49" charset="0"/>
              <a:buChar char="o"/>
            </a:pPr>
            <a:r>
              <a:rPr lang="en-US" sz="2800" dirty="0" err="1">
                <a:solidFill>
                  <a:srgbClr val="FF0000"/>
                </a:solidFill>
                <a:latin typeface="Times New Roman"/>
                <a:ea typeface="Times New Roman"/>
                <a:cs typeface="Times New Roman"/>
                <a:sym typeface="Times New Roman"/>
              </a:rPr>
              <a:t>register.v</a:t>
            </a:r>
            <a:r>
              <a:rPr lang="en-US" sz="2800" dirty="0">
                <a:solidFill>
                  <a:srgbClr val="FF0000"/>
                </a:solidFill>
                <a:latin typeface="Times New Roman"/>
                <a:ea typeface="Times New Roman"/>
                <a:cs typeface="Times New Roman"/>
                <a:sym typeface="Times New Roman"/>
              </a:rPr>
              <a:t> </a:t>
            </a:r>
            <a:r>
              <a:rPr lang="en-US" sz="2800" dirty="0">
                <a:solidFill>
                  <a:schemeClr val="tx1"/>
                </a:solidFill>
                <a:latin typeface="Times New Roman"/>
                <a:ea typeface="Times New Roman"/>
                <a:cs typeface="Times New Roman"/>
                <a:sym typeface="Times New Roman"/>
              </a:rPr>
              <a:t>(Julie)</a:t>
            </a:r>
          </a:p>
          <a:p>
            <a:pPr marL="1143000" lvl="1" indent="-457200">
              <a:spcBef>
                <a:spcPts val="0"/>
              </a:spcBef>
              <a:buFont typeface="Courier New" panose="02070309020205020404" pitchFamily="49" charset="0"/>
              <a:buChar char="o"/>
            </a:pPr>
            <a:r>
              <a:rPr lang="en-US" sz="2800" dirty="0" err="1">
                <a:solidFill>
                  <a:srgbClr val="FF0000"/>
                </a:solidFill>
                <a:latin typeface="Times New Roman"/>
                <a:ea typeface="Times New Roman"/>
                <a:cs typeface="Times New Roman"/>
                <a:sym typeface="Times New Roman"/>
              </a:rPr>
              <a:t>filter.v</a:t>
            </a:r>
            <a:r>
              <a:rPr lang="en-US" sz="2800" dirty="0">
                <a:latin typeface="Times New Roman"/>
                <a:ea typeface="Times New Roman"/>
                <a:cs typeface="Times New Roman"/>
                <a:sym typeface="Times New Roman"/>
              </a:rPr>
              <a:t> (</a:t>
            </a:r>
            <a:r>
              <a:rPr lang="en-US" sz="2800" dirty="0" err="1">
                <a:latin typeface="Times New Roman"/>
                <a:ea typeface="Times New Roman"/>
                <a:cs typeface="Times New Roman"/>
                <a:sym typeface="Times New Roman"/>
              </a:rPr>
              <a:t>Dhruvit</a:t>
            </a:r>
            <a:r>
              <a:rPr lang="en-US" sz="2800" smtClean="0">
                <a:latin typeface="Times New Roman"/>
                <a:ea typeface="Times New Roman"/>
                <a:cs typeface="Times New Roman"/>
                <a:sym typeface="Times New Roman"/>
              </a:rPr>
              <a:t>)</a:t>
            </a:r>
            <a:endParaRPr sz="2800" b="0" i="0" u="none" strike="noStrike" cap="none" baseline="0" dirty="0">
              <a:solidFill>
                <a:schemeClr val="dk1"/>
              </a:solidFill>
              <a:latin typeface="Times New Roman"/>
              <a:ea typeface="Times New Roman"/>
              <a:cs typeface="Times New Roman"/>
              <a:sym typeface="Times New Roman"/>
            </a:endParaRPr>
          </a:p>
          <a:p>
            <a:pPr marL="342900" marR="0" lvl="0" indent="-342900" algn="l" rtl="0">
              <a:spcBef>
                <a:spcPts val="960"/>
              </a:spcBef>
              <a:spcAft>
                <a:spcPts val="0"/>
              </a:spcAft>
              <a:buClr>
                <a:schemeClr val="dk1"/>
              </a:buClr>
              <a:buFont typeface="Times New Roman"/>
              <a:buNone/>
            </a:pPr>
            <a:endParaRPr sz="2800" b="1" i="0" u="none" strike="noStrike" cap="none" baseline="0" dirty="0">
              <a:solidFill>
                <a:schemeClr val="dk1"/>
              </a:solidFill>
              <a:latin typeface="Times New Roman"/>
              <a:ea typeface="Times New Roman"/>
              <a:cs typeface="Times New Roman"/>
              <a:sym typeface="Times New Roman"/>
            </a:endParaRPr>
          </a:p>
          <a:p>
            <a:pPr marL="342900" marR="0" lvl="0" indent="-342900" algn="l" rtl="0">
              <a:spcBef>
                <a:spcPts val="960"/>
              </a:spcBef>
              <a:spcAft>
                <a:spcPts val="0"/>
              </a:spcAft>
              <a:buClr>
                <a:schemeClr val="dk1"/>
              </a:buClr>
              <a:buFont typeface="Times New Roman"/>
              <a:buNone/>
            </a:pPr>
            <a:endParaRPr sz="2800" b="1" i="0" u="none" strike="noStrike" cap="none" baseline="0" dirty="0">
              <a:solidFill>
                <a:schemeClr val="dk1"/>
              </a:solidFill>
              <a:latin typeface="Times New Roman"/>
              <a:ea typeface="Times New Roman"/>
              <a:cs typeface="Times New Roman"/>
              <a:sym typeface="Times New Roman"/>
            </a:endParaRPr>
          </a:p>
          <a:p>
            <a:pPr marL="342900" marR="0" lvl="0" indent="-342900" algn="l" rtl="0">
              <a:spcBef>
                <a:spcPts val="960"/>
              </a:spcBef>
              <a:spcAft>
                <a:spcPts val="400"/>
              </a:spcAft>
              <a:buClr>
                <a:schemeClr val="dk1"/>
              </a:buClr>
              <a:buFont typeface="Times New Roman"/>
              <a:buNone/>
            </a:pPr>
            <a:endParaRPr sz="2800" b="1" i="0" u="none" strike="noStrike" cap="none" baseline="0" dirty="0">
              <a:solidFill>
                <a:schemeClr val="dk1"/>
              </a:solidFill>
              <a:latin typeface="Times New Roman"/>
              <a:ea typeface="Times New Roman"/>
              <a:cs typeface="Times New Roman"/>
              <a:sym typeface="Times New Roman"/>
            </a:endParaRPr>
          </a:p>
        </p:txBody>
      </p:sp>
      <p:sp>
        <p:nvSpPr>
          <p:cNvPr id="207" name="Shape 207"/>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17</a:t>
            </a:fld>
            <a:endParaRPr lang="en-US" sz="1400" b="0" i="0" u="none" strike="noStrike" cap="none" baseline="0" dirty="0">
              <a:solidFill>
                <a:schemeClr val="dk1"/>
              </a:solidFill>
              <a:latin typeface="Times New Roman"/>
              <a:ea typeface="Times New Roman"/>
              <a:cs typeface="Times New Roman"/>
              <a:sym typeface="Times New Roman"/>
            </a:endParaRPr>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509185" y="153458"/>
            <a:ext cx="7772400"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600">
                <a:solidFill>
                  <a:srgbClr val="1C4587"/>
                </a:solidFill>
                <a:latin typeface="Times New Roman"/>
                <a:ea typeface="Times New Roman"/>
                <a:cs typeface="Times New Roman"/>
                <a:sym typeface="Times New Roman"/>
              </a:rPr>
              <a:t>Project Status: </a:t>
            </a:r>
            <a:r>
              <a:rPr lang="en-US" sz="3600" b="0" i="0" u="none" strike="noStrike" cap="none" baseline="0">
                <a:solidFill>
                  <a:srgbClr val="1C4587"/>
                </a:solidFill>
                <a:latin typeface="Times New Roman"/>
                <a:ea typeface="Times New Roman"/>
                <a:cs typeface="Times New Roman"/>
                <a:sym typeface="Times New Roman"/>
              </a:rPr>
              <a:t>Schedule</a:t>
            </a:r>
          </a:p>
        </p:txBody>
      </p:sp>
      <p:sp>
        <p:nvSpPr>
          <p:cNvPr id="214" name="Shape 214"/>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18</a:t>
            </a:fld>
            <a:endParaRPr lang="en-US" sz="1400" b="0" i="0" u="none" strike="noStrike" cap="none" baseline="0" dirty="0">
              <a:solidFill>
                <a:schemeClr val="dk1"/>
              </a:solidFill>
              <a:latin typeface="Times New Roman"/>
              <a:ea typeface="Times New Roman"/>
              <a:cs typeface="Times New Roman"/>
              <a:sym typeface="Times New Roman"/>
            </a:endParaRPr>
          </a:p>
        </p:txBody>
      </p:sp>
      <p:sp>
        <p:nvSpPr>
          <p:cNvPr id="215" name="Shape 215"/>
          <p:cNvSpPr/>
          <p:nvPr/>
        </p:nvSpPr>
        <p:spPr>
          <a:xfrm>
            <a:off x="795337" y="3989387"/>
            <a:ext cx="34924" cy="168274"/>
          </a:xfrm>
          <a:prstGeom prst="rect">
            <a:avLst/>
          </a:prstGeom>
          <a:noFill/>
          <a:ln>
            <a:noFill/>
          </a:ln>
        </p:spPr>
        <p:txBody>
          <a:bodyPr lIns="0" tIns="0" rIns="0" bIns="0" anchor="t" anchorCtr="0">
            <a:noAutofit/>
          </a:bodyPr>
          <a:lstStyle/>
          <a:p>
            <a:pPr marL="0" marR="0" lvl="0" indent="0" algn="l" rtl="0">
              <a:spcBef>
                <a:spcPts val="0"/>
              </a:spcBef>
              <a:spcAft>
                <a:spcPts val="0"/>
              </a:spcAft>
              <a:buSzPct val="25000"/>
              <a:buNone/>
            </a:pPr>
            <a:r>
              <a:rPr lang="en-US" sz="1100" b="0" i="0" u="none" strike="noStrike" cap="none" baseline="0">
                <a:solidFill>
                  <a:srgbClr val="000000"/>
                </a:solidFill>
                <a:latin typeface="Times New Roman"/>
                <a:ea typeface="Times New Roman"/>
                <a:cs typeface="Times New Roman"/>
                <a:sym typeface="Times New Roman"/>
              </a:rPr>
              <a:t> </a:t>
            </a:r>
          </a:p>
        </p:txBody>
      </p:sp>
      <p:sp>
        <p:nvSpPr>
          <p:cNvPr id="216" name="Shape 216"/>
          <p:cNvSpPr/>
          <p:nvPr/>
        </p:nvSpPr>
        <p:spPr>
          <a:xfrm>
            <a:off x="0" y="0"/>
            <a:ext cx="9144000" cy="4572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Times New Roman"/>
              <a:ea typeface="Times New Roman"/>
              <a:cs typeface="Times New Roman"/>
              <a:sym typeface="Times New Roman"/>
            </a:endParaRPr>
          </a:p>
        </p:txBody>
      </p:sp>
      <p:sp>
        <p:nvSpPr>
          <p:cNvPr id="217" name="Shape 217"/>
          <p:cNvSpPr txBox="1"/>
          <p:nvPr/>
        </p:nvSpPr>
        <p:spPr>
          <a:xfrm>
            <a:off x="457200" y="1524000"/>
            <a:ext cx="7351713" cy="47783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None/>
            </a:pPr>
            <a:endParaRPr sz="4400" b="0" i="0" u="none" strike="noStrike" cap="none" baseline="0">
              <a:solidFill>
                <a:schemeClr val="dk2"/>
              </a:solidFill>
              <a:latin typeface="Times New Roman"/>
              <a:ea typeface="Times New Roman"/>
              <a:cs typeface="Times New Roman"/>
              <a:sym typeface="Times New Roman"/>
            </a:endParaRPr>
          </a:p>
        </p:txBody>
      </p:sp>
      <p:sp>
        <p:nvSpPr>
          <p:cNvPr id="218" name="Shape 218"/>
          <p:cNvSpPr/>
          <p:nvPr/>
        </p:nvSpPr>
        <p:spPr>
          <a:xfrm>
            <a:off x="8040688" y="2606675"/>
            <a:ext cx="447674" cy="257175"/>
          </a:xfrm>
          <a:prstGeom prst="rect">
            <a:avLst/>
          </a:prstGeom>
          <a:noFill/>
          <a:ln>
            <a:noFill/>
          </a:ln>
        </p:spPr>
        <p:txBody>
          <a:bodyPr lIns="92075" tIns="46025" rIns="92075" bIns="46025" anchor="ctr" anchorCtr="0">
            <a:noAutofit/>
          </a:bodyPr>
          <a:lstStyle/>
          <a:p>
            <a:pPr marL="0" marR="0" lvl="0" indent="0" algn="ctr" rtl="0">
              <a:spcBef>
                <a:spcPts val="0"/>
              </a:spcBef>
              <a:spcAft>
                <a:spcPts val="0"/>
              </a:spcAft>
              <a:buNone/>
            </a:pPr>
            <a:endParaRPr sz="1200" b="1" i="0" u="none" strike="noStrike" cap="none" baseline="0">
              <a:solidFill>
                <a:srgbClr val="6B92B5"/>
              </a:solidFill>
              <a:latin typeface="Trebuchet MS"/>
              <a:ea typeface="Trebuchet MS"/>
              <a:cs typeface="Trebuchet MS"/>
              <a:sym typeface="Trebuchet MS"/>
            </a:endParaRPr>
          </a:p>
        </p:txBody>
      </p:sp>
      <p:pic>
        <p:nvPicPr>
          <p:cNvPr id="219" name="Shape 219"/>
          <p:cNvPicPr preferRelativeResize="0"/>
          <p:nvPr/>
        </p:nvPicPr>
        <p:blipFill>
          <a:blip r:embed="rId3">
            <a:alphaModFix/>
          </a:blip>
          <a:stretch>
            <a:fillRect/>
          </a:stretch>
        </p:blipFill>
        <p:spPr>
          <a:xfrm>
            <a:off x="87199" y="1640550"/>
            <a:ext cx="8969599" cy="412675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509185" y="153458"/>
            <a:ext cx="7772400"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600">
                <a:solidFill>
                  <a:srgbClr val="1C4587"/>
                </a:solidFill>
                <a:latin typeface="Times New Roman"/>
                <a:ea typeface="Times New Roman"/>
                <a:cs typeface="Times New Roman"/>
                <a:sym typeface="Times New Roman"/>
              </a:rPr>
              <a:t>Time </a:t>
            </a:r>
            <a:r>
              <a:rPr lang="en-US" sz="3600" b="0" i="0" u="none" strike="noStrike" cap="none" baseline="0">
                <a:solidFill>
                  <a:srgbClr val="1C4587"/>
                </a:solidFill>
                <a:latin typeface="Times New Roman"/>
                <a:ea typeface="Times New Roman"/>
                <a:cs typeface="Times New Roman"/>
                <a:sym typeface="Times New Roman"/>
              </a:rPr>
              <a:t>Schedule (Hours</a:t>
            </a:r>
            <a:r>
              <a:rPr lang="en-US" sz="3600">
                <a:solidFill>
                  <a:srgbClr val="1C4587"/>
                </a:solidFill>
                <a:latin typeface="Times New Roman"/>
                <a:ea typeface="Times New Roman"/>
                <a:cs typeface="Times New Roman"/>
                <a:sym typeface="Times New Roman"/>
              </a:rPr>
              <a:t> per Week)</a:t>
            </a:r>
          </a:p>
        </p:txBody>
      </p:sp>
      <p:sp>
        <p:nvSpPr>
          <p:cNvPr id="226" name="Shape 226"/>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19</a:t>
            </a:fld>
            <a:endParaRPr lang="en-US" sz="1400" b="0" i="0" u="none" strike="noStrike" cap="none" baseline="0" dirty="0">
              <a:solidFill>
                <a:schemeClr val="dk1"/>
              </a:solidFill>
              <a:latin typeface="Times New Roman"/>
              <a:ea typeface="Times New Roman"/>
              <a:cs typeface="Times New Roman"/>
              <a:sym typeface="Times New Roman"/>
            </a:endParaRPr>
          </a:p>
        </p:txBody>
      </p:sp>
      <p:sp>
        <p:nvSpPr>
          <p:cNvPr id="227" name="Shape 227"/>
          <p:cNvSpPr/>
          <p:nvPr/>
        </p:nvSpPr>
        <p:spPr>
          <a:xfrm>
            <a:off x="795337" y="3989387"/>
            <a:ext cx="34799" cy="168299"/>
          </a:xfrm>
          <a:prstGeom prst="rect">
            <a:avLst/>
          </a:prstGeom>
          <a:noFill/>
          <a:ln>
            <a:noFill/>
          </a:ln>
        </p:spPr>
        <p:txBody>
          <a:bodyPr lIns="0" tIns="0" rIns="0" bIns="0" anchor="t" anchorCtr="0">
            <a:noAutofit/>
          </a:bodyPr>
          <a:lstStyle/>
          <a:p>
            <a:pPr marL="0" marR="0" lvl="0" indent="0" algn="l" rtl="0">
              <a:spcBef>
                <a:spcPts val="0"/>
              </a:spcBef>
              <a:spcAft>
                <a:spcPts val="0"/>
              </a:spcAft>
              <a:buSzPct val="25000"/>
              <a:buNone/>
            </a:pPr>
            <a:r>
              <a:rPr lang="en-US" sz="1100" b="0" i="0" u="none" strike="noStrike" cap="none" baseline="0">
                <a:solidFill>
                  <a:srgbClr val="000000"/>
                </a:solidFill>
                <a:latin typeface="Times New Roman"/>
                <a:ea typeface="Times New Roman"/>
                <a:cs typeface="Times New Roman"/>
                <a:sym typeface="Times New Roman"/>
              </a:rPr>
              <a:t> </a:t>
            </a:r>
          </a:p>
        </p:txBody>
      </p:sp>
      <p:sp>
        <p:nvSpPr>
          <p:cNvPr id="228" name="Shape 228"/>
          <p:cNvSpPr/>
          <p:nvPr/>
        </p:nvSpPr>
        <p:spPr>
          <a:xfrm>
            <a:off x="0" y="0"/>
            <a:ext cx="9144000" cy="4572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Times New Roman"/>
              <a:ea typeface="Times New Roman"/>
              <a:cs typeface="Times New Roman"/>
              <a:sym typeface="Times New Roman"/>
            </a:endParaRPr>
          </a:p>
        </p:txBody>
      </p:sp>
      <p:sp>
        <p:nvSpPr>
          <p:cNvPr id="229" name="Shape 229"/>
          <p:cNvSpPr txBox="1"/>
          <p:nvPr/>
        </p:nvSpPr>
        <p:spPr>
          <a:xfrm>
            <a:off x="457200" y="1524000"/>
            <a:ext cx="7351799" cy="1641300"/>
          </a:xfrm>
          <a:prstGeom prst="rect">
            <a:avLst/>
          </a:prstGeom>
          <a:noFill/>
          <a:ln>
            <a:noFill/>
          </a:ln>
        </p:spPr>
        <p:txBody>
          <a:bodyPr lIns="91425" tIns="45700" rIns="91425" bIns="45700" anchor="t" anchorCtr="0">
            <a:noAutofit/>
          </a:bodyPr>
          <a:lstStyle/>
          <a:p>
            <a:pPr lvl="0" rtl="0">
              <a:spcBef>
                <a:spcPts val="0"/>
              </a:spcBef>
              <a:buClr>
                <a:schemeClr val="dk1"/>
              </a:buClr>
              <a:buFont typeface="Arial"/>
              <a:buNone/>
            </a:pPr>
            <a:endParaRPr sz="4400" b="0" i="0" u="none" strike="noStrike" cap="none" baseline="0">
              <a:solidFill>
                <a:schemeClr val="dk2"/>
              </a:solidFill>
              <a:latin typeface="Times New Roman"/>
              <a:ea typeface="Times New Roman"/>
              <a:cs typeface="Times New Roman"/>
              <a:sym typeface="Times New Roman"/>
            </a:endParaRPr>
          </a:p>
        </p:txBody>
      </p:sp>
      <p:sp>
        <p:nvSpPr>
          <p:cNvPr id="230" name="Shape 230"/>
          <p:cNvSpPr/>
          <p:nvPr/>
        </p:nvSpPr>
        <p:spPr>
          <a:xfrm>
            <a:off x="8040688" y="2606675"/>
            <a:ext cx="447600" cy="257099"/>
          </a:xfrm>
          <a:prstGeom prst="rect">
            <a:avLst/>
          </a:prstGeom>
          <a:noFill/>
          <a:ln>
            <a:noFill/>
          </a:ln>
        </p:spPr>
        <p:txBody>
          <a:bodyPr lIns="92075" tIns="46025" rIns="92075" bIns="46025" anchor="ctr" anchorCtr="0">
            <a:noAutofit/>
          </a:bodyPr>
          <a:lstStyle/>
          <a:p>
            <a:pPr marL="0" marR="0" lvl="0" indent="0" algn="ctr" rtl="0">
              <a:spcBef>
                <a:spcPts val="0"/>
              </a:spcBef>
              <a:spcAft>
                <a:spcPts val="0"/>
              </a:spcAft>
              <a:buNone/>
            </a:pPr>
            <a:endParaRPr sz="1200" b="1" i="0" u="none" strike="noStrike" cap="none" baseline="0">
              <a:solidFill>
                <a:srgbClr val="6B92B5"/>
              </a:solidFill>
              <a:latin typeface="Trebuchet MS"/>
              <a:ea typeface="Trebuchet MS"/>
              <a:cs typeface="Trebuchet MS"/>
              <a:sym typeface="Trebuchet MS"/>
            </a:endParaRPr>
          </a:p>
        </p:txBody>
      </p:sp>
      <p:pic>
        <p:nvPicPr>
          <p:cNvPr id="231" name="Shape 231"/>
          <p:cNvPicPr preferRelativeResize="0"/>
          <p:nvPr/>
        </p:nvPicPr>
        <p:blipFill>
          <a:blip r:embed="rId3">
            <a:alphaModFix/>
          </a:blip>
          <a:stretch>
            <a:fillRect/>
          </a:stretch>
        </p:blipFill>
        <p:spPr>
          <a:xfrm>
            <a:off x="100912" y="2284237"/>
            <a:ext cx="8942173" cy="2289524"/>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152400"/>
            <a:ext cx="8001000"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baseline="0">
                <a:solidFill>
                  <a:srgbClr val="1C4587"/>
                </a:solidFill>
                <a:latin typeface="Times New Roman"/>
                <a:ea typeface="Times New Roman"/>
                <a:cs typeface="Times New Roman"/>
                <a:sym typeface="Times New Roman"/>
              </a:rPr>
              <a:t>Agenda</a:t>
            </a:r>
          </a:p>
        </p:txBody>
      </p:sp>
      <p:sp>
        <p:nvSpPr>
          <p:cNvPr id="78" name="Shape 78"/>
          <p:cNvSpPr txBox="1">
            <a:spLocks noGrp="1"/>
          </p:cNvSpPr>
          <p:nvPr>
            <p:ph type="body" idx="1"/>
          </p:nvPr>
        </p:nvSpPr>
        <p:spPr>
          <a:xfrm>
            <a:off x="457200" y="1676400"/>
            <a:ext cx="8153399" cy="4423775"/>
          </a:xfrm>
          <a:prstGeom prst="rect">
            <a:avLst/>
          </a:prstGeom>
          <a:noFill/>
          <a:ln>
            <a:noFill/>
          </a:ln>
        </p:spPr>
        <p:txBody>
          <a:bodyPr lIns="91425" tIns="45700" rIns="91425" bIns="45700" anchor="t" anchorCtr="0">
            <a:noAutofit/>
          </a:bodyPr>
          <a:lstStyle/>
          <a:p>
            <a:pPr marL="685800" indent="-457200">
              <a:spcBef>
                <a:spcPts val="0"/>
              </a:spcBef>
            </a:pPr>
            <a:r>
              <a:rPr lang="en-US" sz="2800" b="0" i="0" u="none" strike="noStrike" cap="none" baseline="0" dirty="0">
                <a:solidFill>
                  <a:schemeClr val="dk1"/>
                </a:solidFill>
                <a:latin typeface="Times New Roman"/>
                <a:ea typeface="Times New Roman"/>
                <a:cs typeface="Times New Roman"/>
                <a:sym typeface="Times New Roman"/>
              </a:rPr>
              <a:t>Project </a:t>
            </a:r>
            <a:r>
              <a:rPr lang="en-US" sz="2800" b="0" i="0" u="none" strike="noStrike" cap="none" baseline="0" dirty="0" smtClean="0">
                <a:solidFill>
                  <a:schemeClr val="dk1"/>
                </a:solidFill>
                <a:latin typeface="Times New Roman"/>
                <a:ea typeface="Times New Roman"/>
                <a:cs typeface="Times New Roman"/>
                <a:sym typeface="Times New Roman"/>
              </a:rPr>
              <a:t>Goals</a:t>
            </a:r>
          </a:p>
          <a:p>
            <a:pPr marL="685800" indent="-457200">
              <a:spcBef>
                <a:spcPts val="0"/>
              </a:spcBef>
            </a:pPr>
            <a:r>
              <a:rPr lang="en-US" sz="2800" dirty="0" smtClean="0">
                <a:solidFill>
                  <a:schemeClr val="dk1"/>
                </a:solidFill>
                <a:latin typeface="Times New Roman"/>
                <a:ea typeface="Times New Roman"/>
                <a:cs typeface="Times New Roman"/>
                <a:sym typeface="Times New Roman"/>
              </a:rPr>
              <a:t>Detail Specifications</a:t>
            </a:r>
            <a:endParaRPr lang="en-US" sz="2800" dirty="0">
              <a:solidFill>
                <a:schemeClr val="dk1"/>
              </a:solidFill>
              <a:latin typeface="Times New Roman"/>
              <a:ea typeface="Times New Roman"/>
              <a:cs typeface="Times New Roman"/>
              <a:sym typeface="Times New Roman"/>
            </a:endParaRPr>
          </a:p>
          <a:p>
            <a:pPr marL="685800" indent="-457200">
              <a:spcBef>
                <a:spcPts val="0"/>
              </a:spcBef>
            </a:pPr>
            <a:r>
              <a:rPr lang="en-US" sz="2800" dirty="0" smtClean="0">
                <a:solidFill>
                  <a:schemeClr val="dk1"/>
                </a:solidFill>
                <a:latin typeface="Times New Roman"/>
                <a:ea typeface="Times New Roman"/>
                <a:cs typeface="Times New Roman"/>
                <a:sym typeface="Times New Roman"/>
              </a:rPr>
              <a:t>Open Action Items</a:t>
            </a:r>
          </a:p>
          <a:p>
            <a:pPr marL="685800" indent="-457200">
              <a:spcBef>
                <a:spcPts val="0"/>
              </a:spcBef>
            </a:pPr>
            <a:r>
              <a:rPr lang="en-US" sz="2800" dirty="0" smtClean="0">
                <a:solidFill>
                  <a:schemeClr val="dk1"/>
                </a:solidFill>
                <a:latin typeface="Times New Roman"/>
                <a:ea typeface="Times New Roman"/>
                <a:cs typeface="Times New Roman"/>
                <a:sym typeface="Times New Roman"/>
              </a:rPr>
              <a:t>Project Status:</a:t>
            </a:r>
          </a:p>
          <a:p>
            <a:pPr marL="1085850" lvl="1" indent="-457200">
              <a:spcBef>
                <a:spcPts val="0"/>
              </a:spcBef>
              <a:buFont typeface="Courier New" panose="02070309020205020404" pitchFamily="49" charset="0"/>
              <a:buChar char="o"/>
            </a:pPr>
            <a:r>
              <a:rPr lang="en-US" sz="2800" dirty="0" smtClean="0">
                <a:solidFill>
                  <a:schemeClr val="dk1"/>
                </a:solidFill>
                <a:latin typeface="Times New Roman"/>
                <a:ea typeface="Times New Roman"/>
                <a:cs typeface="Times New Roman"/>
                <a:sym typeface="Times New Roman"/>
              </a:rPr>
              <a:t>Schedule</a:t>
            </a:r>
          </a:p>
          <a:p>
            <a:pPr marL="1085850" lvl="1" indent="-457200">
              <a:spcBef>
                <a:spcPts val="0"/>
              </a:spcBef>
              <a:buFont typeface="Courier New" panose="02070309020205020404" pitchFamily="49" charset="0"/>
              <a:buChar char="o"/>
            </a:pPr>
            <a:r>
              <a:rPr lang="en-US" sz="2800" dirty="0" smtClean="0">
                <a:solidFill>
                  <a:schemeClr val="dk1"/>
                </a:solidFill>
                <a:latin typeface="Times New Roman"/>
                <a:ea typeface="Times New Roman"/>
                <a:cs typeface="Times New Roman"/>
                <a:sym typeface="Times New Roman"/>
              </a:rPr>
              <a:t>Work Plan/Tasks</a:t>
            </a:r>
          </a:p>
          <a:p>
            <a:pPr marL="1085850" lvl="1" indent="-457200">
              <a:spcBef>
                <a:spcPts val="0"/>
              </a:spcBef>
              <a:buFont typeface="Courier New" panose="02070309020205020404" pitchFamily="49" charset="0"/>
              <a:buChar char="o"/>
            </a:pPr>
            <a:r>
              <a:rPr lang="en-US" sz="2800" dirty="0" smtClean="0">
                <a:solidFill>
                  <a:schemeClr val="dk1"/>
                </a:solidFill>
                <a:latin typeface="Times New Roman"/>
                <a:ea typeface="Times New Roman"/>
                <a:cs typeface="Times New Roman"/>
                <a:sym typeface="Times New Roman"/>
              </a:rPr>
              <a:t>Task Details</a:t>
            </a:r>
          </a:p>
          <a:p>
            <a:pPr marL="685800" indent="-457200">
              <a:spcBef>
                <a:spcPts val="0"/>
              </a:spcBef>
              <a:buFont typeface="Arial" panose="020B0604020202020204" pitchFamily="34" charset="0"/>
              <a:buChar char="•"/>
            </a:pPr>
            <a:r>
              <a:rPr lang="en-US" sz="2800" dirty="0" smtClean="0">
                <a:solidFill>
                  <a:schemeClr val="dk1"/>
                </a:solidFill>
                <a:latin typeface="Times New Roman"/>
                <a:ea typeface="Times New Roman"/>
                <a:cs typeface="Times New Roman"/>
                <a:sym typeface="Times New Roman"/>
              </a:rPr>
              <a:t>Budget</a:t>
            </a:r>
          </a:p>
          <a:p>
            <a:pPr marL="685800" indent="-457200">
              <a:spcBef>
                <a:spcPts val="0"/>
              </a:spcBef>
              <a:buFont typeface="Arial" panose="020B0604020202020204" pitchFamily="34" charset="0"/>
              <a:buChar char="•"/>
            </a:pPr>
            <a:r>
              <a:rPr lang="en-US" sz="2800" dirty="0" smtClean="0">
                <a:solidFill>
                  <a:schemeClr val="dk1"/>
                </a:solidFill>
                <a:latin typeface="Times New Roman"/>
                <a:ea typeface="Times New Roman"/>
                <a:cs typeface="Times New Roman"/>
                <a:sym typeface="Times New Roman"/>
              </a:rPr>
              <a:t>Summary</a:t>
            </a:r>
          </a:p>
        </p:txBody>
      </p:sp>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400" b="0" i="0" u="none" strike="noStrike" cap="none" baseline="0" smtClean="0">
                <a:solidFill>
                  <a:schemeClr val="dk1"/>
                </a:solidFill>
                <a:latin typeface="Times New Roman"/>
                <a:ea typeface="Times New Roman"/>
                <a:cs typeface="Times New Roman"/>
                <a:sym typeface="Times New Roman"/>
              </a:rPr>
              <a:t>2</a:t>
            </a:fld>
            <a:endParaRPr lang="en-US" sz="1400" b="0" i="0" u="none" strike="noStrike" cap="none" baseline="0" dirty="0">
              <a:solidFill>
                <a:schemeClr val="dk1"/>
              </a:solidFill>
              <a:latin typeface="Times New Roman"/>
              <a:ea typeface="Times New Roman"/>
              <a:cs typeface="Times New Roman"/>
              <a:sym typeface="Times New Roman"/>
            </a:endParaRP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509185" y="153458"/>
            <a:ext cx="7772400"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600">
                <a:solidFill>
                  <a:srgbClr val="1C4587"/>
                </a:solidFill>
                <a:latin typeface="Times New Roman"/>
                <a:ea typeface="Times New Roman"/>
                <a:cs typeface="Times New Roman"/>
                <a:sym typeface="Times New Roman"/>
              </a:rPr>
              <a:t>Time </a:t>
            </a:r>
            <a:r>
              <a:rPr lang="en-US" sz="3600" b="0" i="0" u="none" strike="noStrike" cap="none" baseline="0">
                <a:solidFill>
                  <a:srgbClr val="1C4587"/>
                </a:solidFill>
                <a:latin typeface="Times New Roman"/>
                <a:ea typeface="Times New Roman"/>
                <a:cs typeface="Times New Roman"/>
                <a:sym typeface="Times New Roman"/>
              </a:rPr>
              <a:t>Schedule (Hours</a:t>
            </a:r>
            <a:r>
              <a:rPr lang="en-US" sz="3600">
                <a:solidFill>
                  <a:srgbClr val="1C4587"/>
                </a:solidFill>
                <a:latin typeface="Times New Roman"/>
                <a:ea typeface="Times New Roman"/>
                <a:cs typeface="Times New Roman"/>
                <a:sym typeface="Times New Roman"/>
              </a:rPr>
              <a:t> per Week)</a:t>
            </a:r>
          </a:p>
        </p:txBody>
      </p:sp>
      <p:sp>
        <p:nvSpPr>
          <p:cNvPr id="238" name="Shape 238"/>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20</a:t>
            </a:fld>
            <a:endParaRPr lang="en-US" sz="1400" b="0" i="0" u="none" strike="noStrike" cap="none" baseline="0" dirty="0">
              <a:solidFill>
                <a:schemeClr val="dk1"/>
              </a:solidFill>
              <a:latin typeface="Times New Roman"/>
              <a:ea typeface="Times New Roman"/>
              <a:cs typeface="Times New Roman"/>
              <a:sym typeface="Times New Roman"/>
            </a:endParaRPr>
          </a:p>
        </p:txBody>
      </p:sp>
      <p:sp>
        <p:nvSpPr>
          <p:cNvPr id="239" name="Shape 239"/>
          <p:cNvSpPr/>
          <p:nvPr/>
        </p:nvSpPr>
        <p:spPr>
          <a:xfrm>
            <a:off x="795337" y="3989387"/>
            <a:ext cx="34799" cy="168299"/>
          </a:xfrm>
          <a:prstGeom prst="rect">
            <a:avLst/>
          </a:prstGeom>
          <a:noFill/>
          <a:ln>
            <a:noFill/>
          </a:ln>
        </p:spPr>
        <p:txBody>
          <a:bodyPr lIns="0" tIns="0" rIns="0" bIns="0" anchor="t" anchorCtr="0">
            <a:noAutofit/>
          </a:bodyPr>
          <a:lstStyle/>
          <a:p>
            <a:pPr marL="0" marR="0" lvl="0" indent="0" algn="l" rtl="0">
              <a:spcBef>
                <a:spcPts val="0"/>
              </a:spcBef>
              <a:spcAft>
                <a:spcPts val="0"/>
              </a:spcAft>
              <a:buSzPct val="25000"/>
              <a:buNone/>
            </a:pPr>
            <a:r>
              <a:rPr lang="en-US" sz="1100" b="0" i="0" u="none" strike="noStrike" cap="none" baseline="0">
                <a:solidFill>
                  <a:srgbClr val="000000"/>
                </a:solidFill>
                <a:latin typeface="Times New Roman"/>
                <a:ea typeface="Times New Roman"/>
                <a:cs typeface="Times New Roman"/>
                <a:sym typeface="Times New Roman"/>
              </a:rPr>
              <a:t> </a:t>
            </a:r>
          </a:p>
        </p:txBody>
      </p:sp>
      <p:sp>
        <p:nvSpPr>
          <p:cNvPr id="240" name="Shape 240"/>
          <p:cNvSpPr/>
          <p:nvPr/>
        </p:nvSpPr>
        <p:spPr>
          <a:xfrm>
            <a:off x="0" y="0"/>
            <a:ext cx="9144000" cy="4572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Times New Roman"/>
              <a:ea typeface="Times New Roman"/>
              <a:cs typeface="Times New Roman"/>
              <a:sym typeface="Times New Roman"/>
            </a:endParaRPr>
          </a:p>
        </p:txBody>
      </p:sp>
      <p:sp>
        <p:nvSpPr>
          <p:cNvPr id="241" name="Shape 241"/>
          <p:cNvSpPr txBox="1"/>
          <p:nvPr/>
        </p:nvSpPr>
        <p:spPr>
          <a:xfrm>
            <a:off x="457200" y="1524000"/>
            <a:ext cx="7351799" cy="1641300"/>
          </a:xfrm>
          <a:prstGeom prst="rect">
            <a:avLst/>
          </a:prstGeom>
          <a:noFill/>
          <a:ln>
            <a:noFill/>
          </a:ln>
        </p:spPr>
        <p:txBody>
          <a:bodyPr lIns="91425" tIns="45700" rIns="91425" bIns="45700" anchor="t" anchorCtr="0">
            <a:noAutofit/>
          </a:bodyPr>
          <a:lstStyle/>
          <a:p>
            <a:pPr lvl="0" rtl="0">
              <a:spcBef>
                <a:spcPts val="0"/>
              </a:spcBef>
              <a:buClr>
                <a:schemeClr val="dk1"/>
              </a:buClr>
              <a:buFont typeface="Arial"/>
              <a:buNone/>
            </a:pPr>
            <a:endParaRPr sz="4400" b="0" i="0" u="none" strike="noStrike" cap="none" baseline="0">
              <a:solidFill>
                <a:schemeClr val="dk2"/>
              </a:solidFill>
              <a:latin typeface="Times New Roman"/>
              <a:ea typeface="Times New Roman"/>
              <a:cs typeface="Times New Roman"/>
              <a:sym typeface="Times New Roman"/>
            </a:endParaRPr>
          </a:p>
        </p:txBody>
      </p:sp>
      <p:sp>
        <p:nvSpPr>
          <p:cNvPr id="242" name="Shape 242"/>
          <p:cNvSpPr/>
          <p:nvPr/>
        </p:nvSpPr>
        <p:spPr>
          <a:xfrm>
            <a:off x="8040688" y="2606675"/>
            <a:ext cx="447600" cy="257099"/>
          </a:xfrm>
          <a:prstGeom prst="rect">
            <a:avLst/>
          </a:prstGeom>
          <a:noFill/>
          <a:ln>
            <a:noFill/>
          </a:ln>
        </p:spPr>
        <p:txBody>
          <a:bodyPr lIns="92075" tIns="46025" rIns="92075" bIns="46025" anchor="ctr" anchorCtr="0">
            <a:noAutofit/>
          </a:bodyPr>
          <a:lstStyle/>
          <a:p>
            <a:pPr marL="0" marR="0" lvl="0" indent="0" algn="ctr" rtl="0">
              <a:spcBef>
                <a:spcPts val="0"/>
              </a:spcBef>
              <a:spcAft>
                <a:spcPts val="0"/>
              </a:spcAft>
              <a:buNone/>
            </a:pPr>
            <a:endParaRPr sz="1200" b="1" i="0" u="none" strike="noStrike" cap="none" baseline="0">
              <a:solidFill>
                <a:srgbClr val="6B92B5"/>
              </a:solidFill>
              <a:latin typeface="Trebuchet MS"/>
              <a:ea typeface="Trebuchet MS"/>
              <a:cs typeface="Trebuchet MS"/>
              <a:sym typeface="Trebuchet MS"/>
            </a:endParaRPr>
          </a:p>
        </p:txBody>
      </p:sp>
      <p:pic>
        <p:nvPicPr>
          <p:cNvPr id="243" name="Shape 243"/>
          <p:cNvPicPr preferRelativeResize="0"/>
          <p:nvPr/>
        </p:nvPicPr>
        <p:blipFill>
          <a:blip r:embed="rId3">
            <a:alphaModFix/>
          </a:blip>
          <a:stretch>
            <a:fillRect/>
          </a:stretch>
        </p:blipFill>
        <p:spPr>
          <a:xfrm>
            <a:off x="576912" y="1476868"/>
            <a:ext cx="7990173" cy="4591117"/>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title"/>
          </p:nvPr>
        </p:nvSpPr>
        <p:spPr>
          <a:xfrm>
            <a:off x="304800" y="152400"/>
            <a:ext cx="8534399"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600" b="0" i="0" u="none" strike="noStrike" cap="none" baseline="0">
                <a:solidFill>
                  <a:srgbClr val="1C4587"/>
                </a:solidFill>
                <a:latin typeface="Times New Roman"/>
                <a:ea typeface="Times New Roman"/>
                <a:cs typeface="Times New Roman"/>
                <a:sym typeface="Times New Roman"/>
              </a:rPr>
              <a:t>Work Plan:</a:t>
            </a:r>
          </a:p>
        </p:txBody>
      </p:sp>
      <p:sp>
        <p:nvSpPr>
          <p:cNvPr id="250" name="Shape 250"/>
          <p:cNvSpPr txBox="1">
            <a:spLocks noGrp="1"/>
          </p:cNvSpPr>
          <p:nvPr>
            <p:ph type="body" idx="1"/>
          </p:nvPr>
        </p:nvSpPr>
        <p:spPr>
          <a:xfrm>
            <a:off x="525675" y="1589355"/>
            <a:ext cx="8458200" cy="4613699"/>
          </a:xfrm>
          <a:prstGeom prst="rect">
            <a:avLst/>
          </a:prstGeom>
          <a:noFill/>
          <a:ln>
            <a:noFill/>
          </a:ln>
        </p:spPr>
        <p:txBody>
          <a:bodyPr lIns="91425" tIns="45700" rIns="91425" bIns="45700" anchor="t" anchorCtr="0">
            <a:noAutofit/>
          </a:bodyPr>
          <a:lstStyle/>
          <a:p>
            <a:pPr marL="342900" marR="0" lvl="0" indent="-342900" algn="l" rtl="0">
              <a:spcBef>
                <a:spcPts val="480"/>
              </a:spcBef>
              <a:spcAft>
                <a:spcPts val="0"/>
              </a:spcAft>
              <a:buClr>
                <a:schemeClr val="dk1"/>
              </a:buClr>
              <a:buFont typeface="Times New Roman"/>
              <a:buNone/>
            </a:pPr>
            <a:endParaRPr/>
          </a:p>
          <a:p>
            <a:pPr marL="342900" marR="0" lvl="0" indent="-342900" algn="l" rtl="0">
              <a:spcBef>
                <a:spcPts val="560"/>
              </a:spcBef>
              <a:spcAft>
                <a:spcPts val="0"/>
              </a:spcAft>
              <a:buClr>
                <a:schemeClr val="dk1"/>
              </a:buClr>
              <a:buFont typeface="Times New Roman"/>
              <a:buNone/>
            </a:pPr>
            <a:endParaRPr sz="2800" b="0" i="0" u="none" strike="noStrike" cap="none" baseline="0">
              <a:solidFill>
                <a:schemeClr val="dk1"/>
              </a:solidFill>
              <a:latin typeface="Times New Roman"/>
              <a:ea typeface="Times New Roman"/>
              <a:cs typeface="Times New Roman"/>
              <a:sym typeface="Times New Roman"/>
            </a:endParaRPr>
          </a:p>
        </p:txBody>
      </p:sp>
      <p:sp>
        <p:nvSpPr>
          <p:cNvPr id="251" name="Shape 251"/>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21</a:t>
            </a:fld>
            <a:endParaRPr lang="en-US" sz="1400" b="0" i="0" u="none" strike="noStrike" cap="none" baseline="0" dirty="0">
              <a:solidFill>
                <a:schemeClr val="dk1"/>
              </a:solidFill>
              <a:latin typeface="Times New Roman"/>
              <a:ea typeface="Times New Roman"/>
              <a:cs typeface="Times New Roman"/>
              <a:sym typeface="Times New Roman"/>
            </a:endParaRPr>
          </a:p>
        </p:txBody>
      </p:sp>
      <p:pic>
        <p:nvPicPr>
          <p:cNvPr id="252" name="Shape 252"/>
          <p:cNvPicPr preferRelativeResize="0"/>
          <p:nvPr/>
        </p:nvPicPr>
        <p:blipFill>
          <a:blip r:embed="rId3">
            <a:alphaModFix/>
          </a:blip>
          <a:stretch>
            <a:fillRect/>
          </a:stretch>
        </p:blipFill>
        <p:spPr>
          <a:xfrm>
            <a:off x="1676475" y="1363225"/>
            <a:ext cx="5791050" cy="470107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xfrm>
            <a:off x="304800" y="152400"/>
            <a:ext cx="8534399"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600" b="0" i="0" u="none" strike="noStrike" cap="none" baseline="0">
                <a:solidFill>
                  <a:srgbClr val="1C4587"/>
                </a:solidFill>
                <a:latin typeface="Times New Roman"/>
                <a:ea typeface="Times New Roman"/>
                <a:cs typeface="Times New Roman"/>
                <a:sym typeface="Times New Roman"/>
              </a:rPr>
              <a:t>Work Plan:</a:t>
            </a:r>
          </a:p>
        </p:txBody>
      </p:sp>
      <p:sp>
        <p:nvSpPr>
          <p:cNvPr id="259" name="Shape 259"/>
          <p:cNvSpPr txBox="1">
            <a:spLocks noGrp="1"/>
          </p:cNvSpPr>
          <p:nvPr>
            <p:ph type="body" idx="1"/>
          </p:nvPr>
        </p:nvSpPr>
        <p:spPr>
          <a:xfrm>
            <a:off x="533400" y="1558505"/>
            <a:ext cx="8458200" cy="461369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25000"/>
              <a:buFont typeface="Times New Roman"/>
              <a:buNone/>
            </a:pPr>
            <a:r>
              <a:rPr lang="en-US" sz="2400" b="1" i="0" u="none" strike="noStrike" cap="none" baseline="0" dirty="0">
                <a:solidFill>
                  <a:schemeClr val="dk1"/>
                </a:solidFill>
                <a:latin typeface="Times New Roman"/>
                <a:ea typeface="Times New Roman"/>
                <a:cs typeface="Times New Roman"/>
                <a:sym typeface="Times New Roman"/>
              </a:rPr>
              <a:t>Task 1: </a:t>
            </a:r>
            <a:r>
              <a:rPr lang="en-US" sz="2400" i="0" u="none" strike="noStrike" cap="none" baseline="0" dirty="0">
                <a:solidFill>
                  <a:schemeClr val="dk1"/>
                </a:solidFill>
                <a:latin typeface="Times New Roman"/>
                <a:ea typeface="Times New Roman"/>
                <a:cs typeface="Times New Roman"/>
                <a:sym typeface="Times New Roman"/>
              </a:rPr>
              <a:t>System Design</a:t>
            </a:r>
          </a:p>
          <a:p>
            <a:pPr marL="342900" marR="0" lvl="0" indent="-342900" algn="l" rtl="0">
              <a:spcBef>
                <a:spcPts val="480"/>
              </a:spcBef>
              <a:spcAft>
                <a:spcPts val="0"/>
              </a:spcAft>
              <a:buClr>
                <a:schemeClr val="dk1"/>
              </a:buClr>
              <a:buSzPct val="25000"/>
              <a:buFont typeface="Times New Roman"/>
              <a:buNone/>
            </a:pPr>
            <a:r>
              <a:rPr lang="en-US" sz="2400" b="1" i="0" u="none" strike="noStrike" cap="none" baseline="0" dirty="0">
                <a:solidFill>
                  <a:schemeClr val="dk1"/>
                </a:solidFill>
                <a:latin typeface="Times New Roman"/>
                <a:ea typeface="Times New Roman"/>
                <a:cs typeface="Times New Roman"/>
                <a:sym typeface="Times New Roman"/>
              </a:rPr>
              <a:t>Task 2:</a:t>
            </a:r>
            <a:r>
              <a:rPr lang="en-US" sz="2400" b="0" i="0" u="none" strike="noStrike" cap="none" baseline="0" dirty="0">
                <a:solidFill>
                  <a:schemeClr val="dk1"/>
                </a:solidFill>
                <a:latin typeface="Times New Roman"/>
                <a:ea typeface="Times New Roman"/>
                <a:cs typeface="Times New Roman"/>
                <a:sym typeface="Times New Roman"/>
              </a:rPr>
              <a:t> </a:t>
            </a:r>
            <a:r>
              <a:rPr lang="en-US" sz="2400" dirty="0">
                <a:solidFill>
                  <a:schemeClr val="dk1"/>
                </a:solidFill>
                <a:latin typeface="Times New Roman"/>
                <a:ea typeface="Times New Roman"/>
                <a:cs typeface="Times New Roman"/>
                <a:sym typeface="Times New Roman"/>
              </a:rPr>
              <a:t>RTL </a:t>
            </a:r>
            <a:r>
              <a:rPr lang="en-US" sz="2400" dirty="0" smtClean="0">
                <a:solidFill>
                  <a:schemeClr val="dk1"/>
                </a:solidFill>
                <a:latin typeface="Times New Roman"/>
                <a:ea typeface="Times New Roman"/>
                <a:cs typeface="Times New Roman"/>
                <a:sym typeface="Times New Roman"/>
              </a:rPr>
              <a:t>Design</a:t>
            </a:r>
          </a:p>
          <a:p>
            <a:pPr marL="342900" marR="0" lvl="0" indent="-342900" algn="l" rtl="0">
              <a:spcBef>
                <a:spcPts val="480"/>
              </a:spcBef>
              <a:spcAft>
                <a:spcPts val="0"/>
              </a:spcAft>
              <a:buClr>
                <a:schemeClr val="dk1"/>
              </a:buClr>
              <a:buSzPct val="25000"/>
              <a:buFont typeface="Times New Roman"/>
              <a:buNone/>
            </a:pPr>
            <a:r>
              <a:rPr lang="en-US" sz="2400" b="1" dirty="0" smtClean="0">
                <a:solidFill>
                  <a:schemeClr val="dk1"/>
                </a:solidFill>
                <a:latin typeface="Times New Roman"/>
                <a:ea typeface="Times New Roman"/>
                <a:cs typeface="Times New Roman"/>
                <a:sym typeface="Times New Roman"/>
              </a:rPr>
              <a:t>Task </a:t>
            </a:r>
            <a:r>
              <a:rPr lang="en-US" sz="2400" b="1" dirty="0">
                <a:solidFill>
                  <a:schemeClr val="dk1"/>
                </a:solidFill>
                <a:latin typeface="Times New Roman"/>
                <a:ea typeface="Times New Roman"/>
                <a:cs typeface="Times New Roman"/>
                <a:sym typeface="Times New Roman"/>
              </a:rPr>
              <a:t>3: </a:t>
            </a:r>
            <a:r>
              <a:rPr lang="en-US" sz="2400" dirty="0">
                <a:solidFill>
                  <a:schemeClr val="dk1"/>
                </a:solidFill>
                <a:latin typeface="Times New Roman"/>
                <a:ea typeface="Times New Roman"/>
                <a:cs typeface="Times New Roman"/>
                <a:sym typeface="Times New Roman"/>
              </a:rPr>
              <a:t>Install EDA Tools</a:t>
            </a:r>
          </a:p>
          <a:p>
            <a:pPr marL="342900" marR="0" lvl="0" indent="-342900" algn="l" rtl="0">
              <a:spcBef>
                <a:spcPts val="480"/>
              </a:spcBef>
              <a:spcAft>
                <a:spcPts val="0"/>
              </a:spcAft>
              <a:buClr>
                <a:schemeClr val="dk1"/>
              </a:buClr>
              <a:buSzPct val="25000"/>
              <a:buFont typeface="Times New Roman"/>
              <a:buNone/>
            </a:pPr>
            <a:r>
              <a:rPr lang="en-US" sz="2400" b="1" i="0" u="none" strike="noStrike" cap="none" baseline="0" dirty="0">
                <a:solidFill>
                  <a:schemeClr val="dk1"/>
                </a:solidFill>
                <a:latin typeface="Times New Roman"/>
                <a:ea typeface="Times New Roman"/>
                <a:cs typeface="Times New Roman"/>
                <a:sym typeface="Times New Roman"/>
              </a:rPr>
              <a:t>Task </a:t>
            </a:r>
            <a:r>
              <a:rPr lang="en-US" sz="2400" b="1" dirty="0">
                <a:solidFill>
                  <a:schemeClr val="dk1"/>
                </a:solidFill>
                <a:latin typeface="Times New Roman"/>
                <a:ea typeface="Times New Roman"/>
                <a:cs typeface="Times New Roman"/>
                <a:sym typeface="Times New Roman"/>
              </a:rPr>
              <a:t>4</a:t>
            </a:r>
            <a:r>
              <a:rPr lang="en-US" sz="2400" b="1" i="0" u="none" strike="noStrike" cap="none" baseline="0" dirty="0">
                <a:solidFill>
                  <a:schemeClr val="dk1"/>
                </a:solidFill>
                <a:latin typeface="Times New Roman"/>
                <a:ea typeface="Times New Roman"/>
                <a:cs typeface="Times New Roman"/>
                <a:sym typeface="Times New Roman"/>
              </a:rPr>
              <a:t>: </a:t>
            </a:r>
            <a:r>
              <a:rPr lang="en-US" sz="2400" dirty="0">
                <a:solidFill>
                  <a:schemeClr val="dk1"/>
                </a:solidFill>
                <a:latin typeface="Times New Roman"/>
                <a:ea typeface="Times New Roman"/>
                <a:cs typeface="Times New Roman"/>
                <a:sym typeface="Times New Roman"/>
              </a:rPr>
              <a:t>Logic Synthesis</a:t>
            </a:r>
          </a:p>
          <a:p>
            <a:pPr marL="342900" marR="0" lvl="0" indent="-342900" algn="l" rtl="0">
              <a:spcBef>
                <a:spcPts val="480"/>
              </a:spcBef>
              <a:spcAft>
                <a:spcPts val="0"/>
              </a:spcAft>
              <a:buClr>
                <a:schemeClr val="dk1"/>
              </a:buClr>
              <a:buSzPct val="25000"/>
              <a:buFont typeface="Times New Roman"/>
              <a:buNone/>
            </a:pPr>
            <a:r>
              <a:rPr lang="en-US" sz="2400" b="1" dirty="0">
                <a:solidFill>
                  <a:schemeClr val="dk1"/>
                </a:solidFill>
                <a:latin typeface="Times New Roman"/>
                <a:ea typeface="Times New Roman"/>
                <a:cs typeface="Times New Roman"/>
                <a:sym typeface="Times New Roman"/>
              </a:rPr>
              <a:t>Task 5: </a:t>
            </a:r>
            <a:r>
              <a:rPr lang="en-US" sz="2400" dirty="0">
                <a:solidFill>
                  <a:schemeClr val="dk1"/>
                </a:solidFill>
                <a:latin typeface="Times New Roman"/>
                <a:ea typeface="Times New Roman"/>
                <a:cs typeface="Times New Roman"/>
                <a:sym typeface="Times New Roman"/>
              </a:rPr>
              <a:t>DFT (Design for Testing) </a:t>
            </a:r>
          </a:p>
          <a:p>
            <a:pPr marL="342900" marR="0" lvl="0" indent="-342900" algn="l" rtl="0">
              <a:spcBef>
                <a:spcPts val="480"/>
              </a:spcBef>
              <a:spcAft>
                <a:spcPts val="0"/>
              </a:spcAft>
              <a:buClr>
                <a:schemeClr val="dk1"/>
              </a:buClr>
              <a:buSzPct val="25000"/>
              <a:buFont typeface="Times New Roman"/>
              <a:buNone/>
            </a:pPr>
            <a:r>
              <a:rPr lang="en-US" sz="2400" b="1" dirty="0">
                <a:solidFill>
                  <a:schemeClr val="dk1"/>
                </a:solidFill>
                <a:latin typeface="Times New Roman"/>
                <a:ea typeface="Times New Roman"/>
                <a:cs typeface="Times New Roman"/>
                <a:sym typeface="Times New Roman"/>
              </a:rPr>
              <a:t>Task 6: </a:t>
            </a:r>
            <a:r>
              <a:rPr lang="en-US" sz="2400" dirty="0">
                <a:solidFill>
                  <a:schemeClr val="dk1"/>
                </a:solidFill>
                <a:latin typeface="Times New Roman"/>
                <a:ea typeface="Times New Roman"/>
                <a:cs typeface="Times New Roman"/>
                <a:sym typeface="Times New Roman"/>
              </a:rPr>
              <a:t>Gate Level Simulation</a:t>
            </a:r>
          </a:p>
          <a:p>
            <a:pPr marL="342900" marR="0" lvl="0" indent="-342900" algn="l" rtl="0">
              <a:spcBef>
                <a:spcPts val="480"/>
              </a:spcBef>
              <a:spcAft>
                <a:spcPts val="0"/>
              </a:spcAft>
              <a:buClr>
                <a:schemeClr val="dk1"/>
              </a:buClr>
              <a:buSzPct val="25000"/>
              <a:buFont typeface="Times New Roman"/>
              <a:buNone/>
            </a:pPr>
            <a:r>
              <a:rPr lang="en-US" sz="2400" b="1" dirty="0">
                <a:solidFill>
                  <a:schemeClr val="dk1"/>
                </a:solidFill>
                <a:latin typeface="Times New Roman"/>
                <a:ea typeface="Times New Roman"/>
                <a:cs typeface="Times New Roman"/>
                <a:sym typeface="Times New Roman"/>
              </a:rPr>
              <a:t>Task 7: </a:t>
            </a:r>
            <a:r>
              <a:rPr lang="en-US" sz="2400" dirty="0">
                <a:solidFill>
                  <a:schemeClr val="dk1"/>
                </a:solidFill>
                <a:latin typeface="Times New Roman"/>
                <a:ea typeface="Times New Roman"/>
                <a:cs typeface="Times New Roman"/>
                <a:sym typeface="Times New Roman"/>
              </a:rPr>
              <a:t>Place and Route Gates</a:t>
            </a:r>
          </a:p>
          <a:p>
            <a:pPr marL="342900" marR="0" lvl="0" indent="-342900" algn="l" rtl="0">
              <a:spcBef>
                <a:spcPts val="480"/>
              </a:spcBef>
              <a:spcAft>
                <a:spcPts val="0"/>
              </a:spcAft>
              <a:buClr>
                <a:schemeClr val="dk1"/>
              </a:buClr>
              <a:buSzPct val="25000"/>
              <a:buFont typeface="Times New Roman"/>
              <a:buNone/>
            </a:pPr>
            <a:r>
              <a:rPr lang="en-US" sz="2400" b="1" dirty="0">
                <a:solidFill>
                  <a:schemeClr val="dk1"/>
                </a:solidFill>
                <a:latin typeface="Times New Roman"/>
                <a:ea typeface="Times New Roman"/>
                <a:cs typeface="Times New Roman"/>
                <a:sym typeface="Times New Roman"/>
              </a:rPr>
              <a:t>Task 8: </a:t>
            </a:r>
            <a:r>
              <a:rPr lang="en-US" sz="2400" dirty="0">
                <a:solidFill>
                  <a:schemeClr val="dk1"/>
                </a:solidFill>
                <a:latin typeface="Times New Roman"/>
                <a:ea typeface="Times New Roman"/>
                <a:cs typeface="Times New Roman"/>
                <a:sym typeface="Times New Roman"/>
              </a:rPr>
              <a:t>Verification</a:t>
            </a:r>
          </a:p>
          <a:p>
            <a:pPr marL="342900" marR="0" lvl="0" indent="-342900" algn="l" rtl="0">
              <a:spcBef>
                <a:spcPts val="480"/>
              </a:spcBef>
              <a:spcAft>
                <a:spcPts val="0"/>
              </a:spcAft>
              <a:buClr>
                <a:schemeClr val="dk1"/>
              </a:buClr>
              <a:buSzPct val="25000"/>
              <a:buFont typeface="Times New Roman"/>
              <a:buNone/>
            </a:pPr>
            <a:r>
              <a:rPr lang="en-US" sz="2400" b="1" dirty="0">
                <a:solidFill>
                  <a:schemeClr val="dk1"/>
                </a:solidFill>
                <a:latin typeface="Times New Roman"/>
                <a:ea typeface="Times New Roman"/>
                <a:cs typeface="Times New Roman"/>
                <a:sym typeface="Times New Roman"/>
              </a:rPr>
              <a:t>Task 9: </a:t>
            </a:r>
            <a:r>
              <a:rPr lang="en-US" sz="2400" dirty="0">
                <a:solidFill>
                  <a:schemeClr val="dk1"/>
                </a:solidFill>
                <a:latin typeface="Times New Roman"/>
                <a:ea typeface="Times New Roman"/>
                <a:cs typeface="Times New Roman"/>
                <a:sym typeface="Times New Roman"/>
              </a:rPr>
              <a:t>Board Design</a:t>
            </a:r>
          </a:p>
          <a:p>
            <a:pPr marL="342900" marR="0" lvl="0" indent="-342900" algn="l" rtl="0">
              <a:spcBef>
                <a:spcPts val="480"/>
              </a:spcBef>
              <a:spcAft>
                <a:spcPts val="0"/>
              </a:spcAft>
              <a:buClr>
                <a:schemeClr val="dk1"/>
              </a:buClr>
              <a:buSzPct val="25000"/>
              <a:buFont typeface="Times New Roman"/>
              <a:buNone/>
            </a:pPr>
            <a:r>
              <a:rPr lang="en-US" sz="2400" b="1" i="0" u="none" strike="noStrike" cap="none" baseline="0" dirty="0">
                <a:solidFill>
                  <a:schemeClr val="dk1"/>
                </a:solidFill>
                <a:latin typeface="Times New Roman"/>
                <a:ea typeface="Times New Roman"/>
                <a:cs typeface="Times New Roman"/>
                <a:sym typeface="Times New Roman"/>
              </a:rPr>
              <a:t>Task </a:t>
            </a:r>
            <a:r>
              <a:rPr lang="en-US" sz="2400" b="1" dirty="0">
                <a:solidFill>
                  <a:schemeClr val="dk1"/>
                </a:solidFill>
                <a:latin typeface="Times New Roman"/>
                <a:ea typeface="Times New Roman"/>
                <a:cs typeface="Times New Roman"/>
                <a:sym typeface="Times New Roman"/>
              </a:rPr>
              <a:t>10</a:t>
            </a:r>
            <a:r>
              <a:rPr lang="en-US" sz="2400" b="1" i="0" u="none" strike="noStrike" cap="none" baseline="0" dirty="0">
                <a:solidFill>
                  <a:schemeClr val="dk1"/>
                </a:solidFill>
                <a:latin typeface="Times New Roman"/>
                <a:ea typeface="Times New Roman"/>
                <a:cs typeface="Times New Roman"/>
                <a:sym typeface="Times New Roman"/>
              </a:rPr>
              <a:t>:</a:t>
            </a:r>
            <a:r>
              <a:rPr lang="en-US" sz="2400" b="0" i="0" u="none" strike="noStrike" cap="none" baseline="0" dirty="0">
                <a:solidFill>
                  <a:schemeClr val="dk1"/>
                </a:solidFill>
                <a:latin typeface="Times New Roman"/>
                <a:ea typeface="Times New Roman"/>
                <a:cs typeface="Times New Roman"/>
                <a:sym typeface="Times New Roman"/>
              </a:rPr>
              <a:t> Documentation</a:t>
            </a:r>
          </a:p>
          <a:p>
            <a:pPr marL="342900" marR="0" lvl="0" indent="-342900" algn="l" rtl="0">
              <a:spcBef>
                <a:spcPts val="560"/>
              </a:spcBef>
              <a:spcAft>
                <a:spcPts val="0"/>
              </a:spcAft>
              <a:buClr>
                <a:schemeClr val="dk1"/>
              </a:buClr>
              <a:buFont typeface="Times New Roman"/>
              <a:buNone/>
            </a:pPr>
            <a:endParaRPr sz="2800" b="0" i="0" u="none" strike="noStrike" cap="none" baseline="0" dirty="0">
              <a:solidFill>
                <a:schemeClr val="dk1"/>
              </a:solidFill>
              <a:latin typeface="Times New Roman"/>
              <a:ea typeface="Times New Roman"/>
              <a:cs typeface="Times New Roman"/>
              <a:sym typeface="Times New Roman"/>
            </a:endParaRPr>
          </a:p>
        </p:txBody>
      </p:sp>
      <p:sp>
        <p:nvSpPr>
          <p:cNvPr id="260" name="Shape 260"/>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22</a:t>
            </a:fld>
            <a:endParaRPr lang="en-US" sz="1400" b="0" i="0" u="none" strike="noStrike" cap="none" baseline="0" dirty="0">
              <a:solidFill>
                <a:schemeClr val="dk1"/>
              </a:solidFill>
              <a:latin typeface="Times New Roman"/>
              <a:ea typeface="Times New Roman"/>
              <a:cs typeface="Times New Roman"/>
              <a:sym typeface="Times New Roman"/>
            </a:endParaRPr>
          </a:p>
        </p:txBody>
      </p:sp>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title"/>
          </p:nvPr>
        </p:nvSpPr>
        <p:spPr>
          <a:xfrm>
            <a:off x="533400" y="152400"/>
            <a:ext cx="7924799"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baseline="0">
                <a:solidFill>
                  <a:srgbClr val="1C4587"/>
                </a:solidFill>
                <a:latin typeface="Times New Roman"/>
                <a:ea typeface="Times New Roman"/>
                <a:cs typeface="Times New Roman"/>
                <a:sym typeface="Times New Roman"/>
              </a:rPr>
              <a:t>Task 1: System Design</a:t>
            </a:r>
          </a:p>
        </p:txBody>
      </p:sp>
      <p:sp>
        <p:nvSpPr>
          <p:cNvPr id="267" name="Shape 267"/>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lvl="0" algn="r" rtl="0">
              <a:spcBef>
                <a:spcPts val="0"/>
              </a:spcBef>
              <a:buClr>
                <a:srgbClr val="000000"/>
              </a:buClr>
              <a:buSzPct val="25000"/>
              <a:buFont typeface="Arial"/>
              <a:buNone/>
            </a:pPr>
            <a:fld id="{00000000-1234-1234-1234-123412341234}" type="slidenum">
              <a:rPr lang="en-US">
                <a:latin typeface="Times New Roman" panose="02020603050405020304" pitchFamily="18" charset="0"/>
                <a:cs typeface="Times New Roman" panose="02020603050405020304" pitchFamily="18" charset="0"/>
              </a:rPr>
              <a:pPr lvl="0" algn="r" rtl="0">
                <a:spcBef>
                  <a:spcPts val="0"/>
                </a:spcBef>
                <a:buClr>
                  <a:srgbClr val="000000"/>
                </a:buClr>
                <a:buSzPct val="25000"/>
                <a:buFont typeface="Arial"/>
                <a:buNone/>
              </a:pPr>
              <a:t>23</a:t>
            </a:fld>
            <a:endParaRPr lang="en-US" dirty="0">
              <a:latin typeface="Times New Roman" panose="02020603050405020304" pitchFamily="18" charset="0"/>
              <a:cs typeface="Times New Roman" panose="02020603050405020304" pitchFamily="18" charset="0"/>
            </a:endParaRPr>
          </a:p>
        </p:txBody>
      </p:sp>
      <p:sp>
        <p:nvSpPr>
          <p:cNvPr id="268" name="Shape 268"/>
          <p:cNvSpPr txBox="1">
            <a:spLocks noGrp="1"/>
          </p:cNvSpPr>
          <p:nvPr>
            <p:ph type="body" idx="1"/>
          </p:nvPr>
        </p:nvSpPr>
        <p:spPr>
          <a:xfrm>
            <a:off x="533400" y="1371600"/>
            <a:ext cx="8077199" cy="4114800"/>
          </a:xfrm>
          <a:prstGeom prst="rect">
            <a:avLst/>
          </a:prstGeom>
        </p:spPr>
        <p:txBody>
          <a:bodyPr lIns="91425" tIns="91425" rIns="91425" bIns="91425" anchor="t" anchorCtr="0">
            <a:noAutofit/>
          </a:bodyPr>
          <a:lstStyle/>
          <a:p>
            <a:pPr marL="685800" indent="-457200">
              <a:spcBef>
                <a:spcPts val="0"/>
              </a:spcBef>
              <a:buSzPct val="85714"/>
            </a:pPr>
            <a:r>
              <a:rPr lang="en-US" sz="2800" dirty="0">
                <a:solidFill>
                  <a:schemeClr val="dk1"/>
                </a:solidFill>
                <a:latin typeface="Times New Roman"/>
                <a:ea typeface="Times New Roman"/>
                <a:cs typeface="Times New Roman"/>
                <a:sym typeface="Times New Roman"/>
              </a:rPr>
              <a:t>Create block documents for </a:t>
            </a:r>
            <a:r>
              <a:rPr lang="en-US" sz="2800" dirty="0" err="1">
                <a:solidFill>
                  <a:schemeClr val="dk1"/>
                </a:solidFill>
                <a:latin typeface="Times New Roman"/>
                <a:ea typeface="Times New Roman"/>
                <a:cs typeface="Times New Roman"/>
                <a:sym typeface="Times New Roman"/>
              </a:rPr>
              <a:t>verilog</a:t>
            </a:r>
            <a:r>
              <a:rPr lang="en-US" sz="2800" dirty="0">
                <a:solidFill>
                  <a:schemeClr val="dk1"/>
                </a:solidFill>
                <a:latin typeface="Times New Roman"/>
                <a:ea typeface="Times New Roman"/>
                <a:cs typeface="Times New Roman"/>
                <a:sym typeface="Times New Roman"/>
              </a:rPr>
              <a:t> modules</a:t>
            </a:r>
          </a:p>
          <a:p>
            <a:pPr marL="685800" indent="-457200">
              <a:spcBef>
                <a:spcPts val="0"/>
              </a:spcBef>
              <a:buSzPct val="85714"/>
            </a:pPr>
            <a:r>
              <a:rPr lang="en-US" sz="2800" dirty="0">
                <a:solidFill>
                  <a:schemeClr val="dk1"/>
                </a:solidFill>
                <a:latin typeface="Times New Roman"/>
                <a:ea typeface="Times New Roman"/>
                <a:cs typeface="Times New Roman"/>
                <a:sym typeface="Times New Roman"/>
              </a:rPr>
              <a:t>Add information to CORE 9 University</a:t>
            </a:r>
          </a:p>
          <a:p>
            <a:pPr marL="457200" lvl="0" indent="0" rtl="0">
              <a:lnSpc>
                <a:spcPct val="150000"/>
              </a:lnSpc>
              <a:spcBef>
                <a:spcPts val="0"/>
              </a:spcBef>
              <a:buClr>
                <a:schemeClr val="dk1"/>
              </a:buClr>
              <a:buFont typeface="Calibri"/>
              <a:buNone/>
            </a:pPr>
            <a:endParaRPr sz="2800" dirty="0">
              <a:solidFill>
                <a:schemeClr val="dk1"/>
              </a:solidFill>
              <a:latin typeface="Times New Roman"/>
              <a:ea typeface="Times New Roman"/>
              <a:cs typeface="Times New Roman"/>
              <a:sym typeface="Times New Roman"/>
            </a:endParaRPr>
          </a:p>
        </p:txBody>
      </p:sp>
      <p:pic>
        <p:nvPicPr>
          <p:cNvPr id="269" name="Shape 269"/>
          <p:cNvPicPr preferRelativeResize="0"/>
          <p:nvPr/>
        </p:nvPicPr>
        <p:blipFill>
          <a:blip r:embed="rId3">
            <a:alphaModFix/>
          </a:blip>
          <a:stretch>
            <a:fillRect/>
          </a:stretch>
        </p:blipFill>
        <p:spPr>
          <a:xfrm>
            <a:off x="126337" y="2899625"/>
            <a:ext cx="8891324" cy="2406124"/>
          </a:xfrm>
          <a:prstGeom prst="rect">
            <a:avLst/>
          </a:prstGeom>
          <a:noFill/>
          <a:ln>
            <a:noFill/>
          </a:ln>
        </p:spPr>
      </p:pic>
      <p:sp>
        <p:nvSpPr>
          <p:cNvPr id="270" name="Shape 270"/>
          <p:cNvSpPr txBox="1"/>
          <p:nvPr/>
        </p:nvSpPr>
        <p:spPr>
          <a:xfrm>
            <a:off x="2627850" y="5406150"/>
            <a:ext cx="3888300" cy="334500"/>
          </a:xfrm>
          <a:prstGeom prst="rect">
            <a:avLst/>
          </a:prstGeom>
          <a:noFill/>
          <a:ln>
            <a:noFill/>
          </a:ln>
        </p:spPr>
        <p:txBody>
          <a:bodyPr lIns="91425" tIns="91425" rIns="91425" bIns="91425" anchor="ctr" anchorCtr="0">
            <a:noAutofit/>
          </a:bodyPr>
          <a:lstStyle/>
          <a:p>
            <a:pPr algn="ctr">
              <a:spcBef>
                <a:spcPts val="0"/>
              </a:spcBef>
              <a:buNone/>
            </a:pPr>
            <a:r>
              <a:rPr lang="en-US" sz="1800">
                <a:latin typeface="Times New Roman"/>
                <a:ea typeface="Times New Roman"/>
                <a:cs typeface="Times New Roman"/>
                <a:sym typeface="Times New Roman"/>
              </a:rPr>
              <a:t>CORE 9 Example</a:t>
            </a:r>
          </a:p>
        </p:txBody>
      </p:sp>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Shape 276"/>
          <p:cNvSpPr txBox="1">
            <a:spLocks noGrp="1"/>
          </p:cNvSpPr>
          <p:nvPr>
            <p:ph type="title"/>
          </p:nvPr>
        </p:nvSpPr>
        <p:spPr>
          <a:xfrm>
            <a:off x="533400" y="152400"/>
            <a:ext cx="7924799"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2800" b="0" i="0" u="none" strike="noStrike" cap="none" baseline="0">
                <a:solidFill>
                  <a:srgbClr val="1C4587"/>
                </a:solidFill>
                <a:latin typeface="Times New Roman"/>
                <a:ea typeface="Times New Roman"/>
                <a:cs typeface="Times New Roman"/>
                <a:sym typeface="Times New Roman"/>
              </a:rPr>
              <a:t>Task 1: System Design (Block Document </a:t>
            </a:r>
            <a:r>
              <a:rPr lang="en-US" sz="2800">
                <a:solidFill>
                  <a:srgbClr val="1C4587"/>
                </a:solidFill>
                <a:latin typeface="Times New Roman"/>
                <a:ea typeface="Times New Roman"/>
                <a:cs typeface="Times New Roman"/>
                <a:sym typeface="Times New Roman"/>
              </a:rPr>
              <a:t>Layout</a:t>
            </a:r>
            <a:r>
              <a:rPr lang="en-US" sz="2800" b="0" i="0" u="none" strike="noStrike" cap="none" baseline="0">
                <a:solidFill>
                  <a:srgbClr val="1C4587"/>
                </a:solidFill>
                <a:latin typeface="Times New Roman"/>
                <a:ea typeface="Times New Roman"/>
                <a:cs typeface="Times New Roman"/>
                <a:sym typeface="Times New Roman"/>
              </a:rPr>
              <a:t>)</a:t>
            </a:r>
          </a:p>
        </p:txBody>
      </p:sp>
      <p:sp>
        <p:nvSpPr>
          <p:cNvPr id="277" name="Shape 277"/>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lvl="0" algn="r" rtl="0">
              <a:spcBef>
                <a:spcPts val="0"/>
              </a:spcBef>
              <a:buClr>
                <a:srgbClr val="000000"/>
              </a:buClr>
              <a:buSzPct val="25000"/>
              <a:buFont typeface="Arial"/>
              <a:buNone/>
            </a:pPr>
            <a:fld id="{00000000-1234-1234-1234-123412341234}" type="slidenum">
              <a:rPr lang="en-US">
                <a:latin typeface="Times New Roman" panose="02020603050405020304" pitchFamily="18" charset="0"/>
                <a:cs typeface="Times New Roman" panose="02020603050405020304" pitchFamily="18" charset="0"/>
              </a:rPr>
              <a:pPr lvl="0" algn="r" rtl="0">
                <a:spcBef>
                  <a:spcPts val="0"/>
                </a:spcBef>
                <a:buClr>
                  <a:srgbClr val="000000"/>
                </a:buClr>
                <a:buSzPct val="25000"/>
                <a:buFont typeface="Arial"/>
                <a:buNone/>
              </a:pPr>
              <a:t>24</a:t>
            </a:fld>
            <a:endParaRPr lang="en-US" dirty="0">
              <a:latin typeface="Times New Roman" panose="02020603050405020304" pitchFamily="18" charset="0"/>
              <a:cs typeface="Times New Roman" panose="02020603050405020304" pitchFamily="18" charset="0"/>
            </a:endParaRPr>
          </a:p>
        </p:txBody>
      </p:sp>
      <p:sp>
        <p:nvSpPr>
          <p:cNvPr id="278" name="Shape 278"/>
          <p:cNvSpPr txBox="1">
            <a:spLocks noGrp="1"/>
          </p:cNvSpPr>
          <p:nvPr>
            <p:ph type="body" idx="1"/>
          </p:nvPr>
        </p:nvSpPr>
        <p:spPr>
          <a:xfrm>
            <a:off x="533400" y="1371600"/>
            <a:ext cx="8077199" cy="4542000"/>
          </a:xfrm>
          <a:prstGeom prst="rect">
            <a:avLst/>
          </a:prstGeom>
        </p:spPr>
        <p:txBody>
          <a:bodyPr lIns="91425" tIns="91425" rIns="91425" bIns="91425" anchor="t" anchorCtr="0">
            <a:noAutofit/>
          </a:bodyPr>
          <a:lstStyle/>
          <a:p>
            <a:pPr marL="685800" indent="-457200">
              <a:spcBef>
                <a:spcPts val="0"/>
              </a:spcBef>
            </a:pPr>
            <a:r>
              <a:rPr lang="en-US" sz="2800" dirty="0">
                <a:solidFill>
                  <a:schemeClr val="dk1"/>
                </a:solidFill>
                <a:latin typeface="Times New Roman"/>
                <a:ea typeface="Times New Roman"/>
                <a:cs typeface="Times New Roman"/>
                <a:sym typeface="Times New Roman"/>
              </a:rPr>
              <a:t>Interfaces</a:t>
            </a:r>
          </a:p>
          <a:p>
            <a:pPr marL="685800" indent="-457200">
              <a:spcBef>
                <a:spcPts val="0"/>
              </a:spcBef>
            </a:pPr>
            <a:r>
              <a:rPr lang="en-US" sz="2800" dirty="0">
                <a:solidFill>
                  <a:schemeClr val="dk1"/>
                </a:solidFill>
                <a:latin typeface="Times New Roman"/>
                <a:ea typeface="Times New Roman"/>
                <a:cs typeface="Times New Roman"/>
                <a:sym typeface="Times New Roman"/>
              </a:rPr>
              <a:t>Functional Requirements</a:t>
            </a:r>
          </a:p>
          <a:p>
            <a:pPr marL="1143000" lvl="1" indent="-457200">
              <a:spcBef>
                <a:spcPts val="0"/>
              </a:spcBef>
              <a:buFont typeface="Courier New" panose="02070309020205020404" pitchFamily="49" charset="0"/>
              <a:buChar char="o"/>
            </a:pPr>
            <a:r>
              <a:rPr lang="en-US" sz="2800" dirty="0">
                <a:solidFill>
                  <a:schemeClr val="dk1"/>
                </a:solidFill>
                <a:latin typeface="Times New Roman"/>
                <a:ea typeface="Times New Roman"/>
                <a:cs typeface="Times New Roman"/>
                <a:sym typeface="Times New Roman"/>
              </a:rPr>
              <a:t>Data Plane Requirement</a:t>
            </a:r>
          </a:p>
          <a:p>
            <a:pPr marL="1143000" lvl="1" indent="-457200">
              <a:spcBef>
                <a:spcPts val="0"/>
              </a:spcBef>
              <a:buFont typeface="Courier New" panose="02070309020205020404" pitchFamily="49" charset="0"/>
              <a:buChar char="o"/>
            </a:pPr>
            <a:r>
              <a:rPr lang="en-US" sz="2800" dirty="0">
                <a:solidFill>
                  <a:schemeClr val="dk1"/>
                </a:solidFill>
                <a:latin typeface="Times New Roman"/>
                <a:ea typeface="Times New Roman"/>
                <a:cs typeface="Times New Roman"/>
                <a:sym typeface="Times New Roman"/>
              </a:rPr>
              <a:t>Control Plane Requirements</a:t>
            </a:r>
          </a:p>
          <a:p>
            <a:pPr marL="1143000" lvl="1" indent="-457200">
              <a:spcBef>
                <a:spcPts val="0"/>
              </a:spcBef>
              <a:buFont typeface="Courier New" panose="02070309020205020404" pitchFamily="49" charset="0"/>
              <a:buChar char="o"/>
            </a:pPr>
            <a:r>
              <a:rPr lang="en-US" sz="2800" dirty="0">
                <a:solidFill>
                  <a:schemeClr val="dk1"/>
                </a:solidFill>
                <a:latin typeface="Times New Roman"/>
                <a:ea typeface="Times New Roman"/>
                <a:cs typeface="Times New Roman"/>
                <a:sym typeface="Times New Roman"/>
              </a:rPr>
              <a:t>Control and Status Interface Bit Descriptions</a:t>
            </a:r>
          </a:p>
          <a:p>
            <a:pPr marL="685800" indent="-457200">
              <a:spcBef>
                <a:spcPts val="0"/>
              </a:spcBef>
            </a:pPr>
            <a:r>
              <a:rPr lang="en-US" sz="2800" dirty="0">
                <a:solidFill>
                  <a:schemeClr val="dk1"/>
                </a:solidFill>
                <a:latin typeface="Times New Roman"/>
                <a:ea typeface="Times New Roman"/>
                <a:cs typeface="Times New Roman"/>
                <a:sym typeface="Times New Roman"/>
              </a:rPr>
              <a:t>Micro-Architecture</a:t>
            </a:r>
          </a:p>
          <a:p>
            <a:pPr marL="1143000" lvl="1" indent="-457200">
              <a:spcBef>
                <a:spcPts val="0"/>
              </a:spcBef>
              <a:buFont typeface="Courier New" panose="02070309020205020404" pitchFamily="49" charset="0"/>
              <a:buChar char="o"/>
            </a:pPr>
            <a:r>
              <a:rPr lang="en-US" sz="2800" dirty="0">
                <a:solidFill>
                  <a:schemeClr val="dk1"/>
                </a:solidFill>
                <a:latin typeface="Times New Roman"/>
                <a:ea typeface="Times New Roman"/>
                <a:cs typeface="Times New Roman"/>
                <a:sym typeface="Times New Roman"/>
              </a:rPr>
              <a:t>Sub-blocks</a:t>
            </a:r>
          </a:p>
          <a:p>
            <a:pPr marL="1143000" lvl="1" indent="-457200">
              <a:spcBef>
                <a:spcPts val="0"/>
              </a:spcBef>
              <a:buFont typeface="Courier New" panose="02070309020205020404" pitchFamily="49" charset="0"/>
              <a:buChar char="o"/>
            </a:pPr>
            <a:r>
              <a:rPr lang="en-US" sz="2800" dirty="0">
                <a:solidFill>
                  <a:schemeClr val="dk1"/>
                </a:solidFill>
                <a:latin typeface="Times New Roman"/>
                <a:ea typeface="Times New Roman"/>
                <a:cs typeface="Times New Roman"/>
                <a:sym typeface="Times New Roman"/>
              </a:rPr>
              <a:t>Block Diagram</a:t>
            </a:r>
          </a:p>
          <a:p>
            <a:pPr marL="685800" indent="-457200">
              <a:spcBef>
                <a:spcPts val="0"/>
              </a:spcBef>
            </a:pPr>
            <a:r>
              <a:rPr lang="en-US" sz="2800" dirty="0">
                <a:solidFill>
                  <a:schemeClr val="dk1"/>
                </a:solidFill>
                <a:latin typeface="Times New Roman"/>
                <a:ea typeface="Times New Roman"/>
                <a:cs typeface="Times New Roman"/>
                <a:sym typeface="Times New Roman"/>
              </a:rPr>
              <a:t>Design</a:t>
            </a:r>
          </a:p>
          <a:p>
            <a:pPr marL="685800" indent="-457200">
              <a:spcBef>
                <a:spcPts val="0"/>
              </a:spcBef>
            </a:pPr>
            <a:r>
              <a:rPr lang="en-US" sz="2800" dirty="0">
                <a:solidFill>
                  <a:schemeClr val="dk1"/>
                </a:solidFill>
                <a:latin typeface="Times New Roman"/>
                <a:ea typeface="Times New Roman"/>
                <a:cs typeface="Times New Roman"/>
                <a:sym typeface="Times New Roman"/>
              </a:rPr>
              <a:t>Verification</a:t>
            </a:r>
          </a:p>
          <a:p>
            <a:pPr marL="457200" lvl="0" indent="0" rtl="0">
              <a:lnSpc>
                <a:spcPct val="150000"/>
              </a:lnSpc>
              <a:spcBef>
                <a:spcPts val="0"/>
              </a:spcBef>
              <a:buClr>
                <a:schemeClr val="dk1"/>
              </a:buClr>
              <a:buFont typeface="Calibri"/>
              <a:buNone/>
            </a:pPr>
            <a:endParaRPr sz="2800" dirty="0">
              <a:solidFill>
                <a:schemeClr val="dk1"/>
              </a:solidFill>
              <a:latin typeface="Times New Roman"/>
              <a:ea typeface="Times New Roman"/>
              <a:cs typeface="Times New Roman"/>
              <a:sym typeface="Times New Roman"/>
            </a:endParaRPr>
          </a:p>
        </p:txBody>
      </p:sp>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533400" y="152400"/>
            <a:ext cx="7924799"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baseline="0">
                <a:solidFill>
                  <a:srgbClr val="1C4587"/>
                </a:solidFill>
                <a:latin typeface="Times New Roman"/>
                <a:ea typeface="Times New Roman"/>
                <a:cs typeface="Times New Roman"/>
                <a:sym typeface="Times New Roman"/>
              </a:rPr>
              <a:t>Task </a:t>
            </a:r>
            <a:r>
              <a:rPr lang="en-US" sz="3200">
                <a:solidFill>
                  <a:srgbClr val="1C4587"/>
                </a:solidFill>
                <a:latin typeface="Times New Roman"/>
                <a:ea typeface="Times New Roman"/>
                <a:cs typeface="Times New Roman"/>
                <a:sym typeface="Times New Roman"/>
              </a:rPr>
              <a:t>2</a:t>
            </a:r>
            <a:r>
              <a:rPr lang="en-US" sz="3200" b="0" i="0" u="none" strike="noStrike" cap="none" baseline="0">
                <a:solidFill>
                  <a:srgbClr val="1C4587"/>
                </a:solidFill>
                <a:latin typeface="Times New Roman"/>
                <a:ea typeface="Times New Roman"/>
                <a:cs typeface="Times New Roman"/>
                <a:sym typeface="Times New Roman"/>
              </a:rPr>
              <a:t>: </a:t>
            </a:r>
            <a:r>
              <a:rPr lang="en-US" sz="3200">
                <a:solidFill>
                  <a:srgbClr val="1C4587"/>
                </a:solidFill>
                <a:latin typeface="Times New Roman"/>
                <a:ea typeface="Times New Roman"/>
                <a:cs typeface="Times New Roman"/>
                <a:sym typeface="Times New Roman"/>
              </a:rPr>
              <a:t>RTL</a:t>
            </a:r>
            <a:r>
              <a:rPr lang="en-US" sz="3200" b="0" i="0" u="none" strike="noStrike" cap="none" baseline="0">
                <a:solidFill>
                  <a:srgbClr val="1C4587"/>
                </a:solidFill>
                <a:latin typeface="Times New Roman"/>
                <a:ea typeface="Times New Roman"/>
                <a:cs typeface="Times New Roman"/>
                <a:sym typeface="Times New Roman"/>
              </a:rPr>
              <a:t> Design</a:t>
            </a:r>
          </a:p>
        </p:txBody>
      </p:sp>
      <p:sp>
        <p:nvSpPr>
          <p:cNvPr id="285" name="Shape 285"/>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lvl="0" algn="r" rtl="0">
              <a:spcBef>
                <a:spcPts val="0"/>
              </a:spcBef>
              <a:buClr>
                <a:srgbClr val="000000"/>
              </a:buClr>
              <a:buSzPct val="25000"/>
              <a:buFont typeface="Arial"/>
              <a:buNone/>
            </a:pPr>
            <a:fld id="{00000000-1234-1234-1234-123412341234}" type="slidenum">
              <a:rPr lang="en-US">
                <a:latin typeface="Times New Roman" panose="02020603050405020304" pitchFamily="18" charset="0"/>
                <a:cs typeface="Times New Roman" panose="02020603050405020304" pitchFamily="18" charset="0"/>
              </a:rPr>
              <a:pPr lvl="0" algn="r" rtl="0">
                <a:spcBef>
                  <a:spcPts val="0"/>
                </a:spcBef>
                <a:buClr>
                  <a:srgbClr val="000000"/>
                </a:buClr>
                <a:buSzPct val="25000"/>
                <a:buFont typeface="Arial"/>
                <a:buNone/>
              </a:pPr>
              <a:t>25</a:t>
            </a:fld>
            <a:endParaRPr lang="en-US" dirty="0">
              <a:latin typeface="Times New Roman" panose="02020603050405020304" pitchFamily="18" charset="0"/>
              <a:cs typeface="Times New Roman" panose="02020603050405020304" pitchFamily="18" charset="0"/>
            </a:endParaRPr>
          </a:p>
        </p:txBody>
      </p:sp>
      <p:sp>
        <p:nvSpPr>
          <p:cNvPr id="286" name="Shape 286"/>
          <p:cNvSpPr txBox="1">
            <a:spLocks noGrp="1"/>
          </p:cNvSpPr>
          <p:nvPr>
            <p:ph type="body" idx="1"/>
          </p:nvPr>
        </p:nvSpPr>
        <p:spPr>
          <a:xfrm>
            <a:off x="533400" y="1371600"/>
            <a:ext cx="8077199" cy="4114800"/>
          </a:xfrm>
          <a:prstGeom prst="rect">
            <a:avLst/>
          </a:prstGeom>
        </p:spPr>
        <p:txBody>
          <a:bodyPr lIns="91425" tIns="91425" rIns="91425" bIns="91425" anchor="t" anchorCtr="0">
            <a:noAutofit/>
          </a:bodyPr>
          <a:lstStyle/>
          <a:p>
            <a:pPr marL="685800" indent="-457200">
              <a:spcBef>
                <a:spcPts val="0"/>
              </a:spcBef>
            </a:pPr>
            <a:r>
              <a:rPr lang="en-US" sz="2800" dirty="0">
                <a:solidFill>
                  <a:schemeClr val="dk1"/>
                </a:solidFill>
                <a:latin typeface="Times New Roman"/>
                <a:ea typeface="Times New Roman"/>
                <a:cs typeface="Times New Roman"/>
                <a:sym typeface="Times New Roman"/>
              </a:rPr>
              <a:t>Zach: </a:t>
            </a:r>
            <a:r>
              <a:rPr lang="en-US" sz="2800" dirty="0" err="1">
                <a:solidFill>
                  <a:srgbClr val="FF0000"/>
                </a:solidFill>
                <a:latin typeface="Times New Roman"/>
                <a:ea typeface="Times New Roman"/>
                <a:cs typeface="Times New Roman"/>
                <a:sym typeface="Times New Roman"/>
              </a:rPr>
              <a:t>chip.v</a:t>
            </a:r>
            <a:endParaRPr lang="en-US" sz="2800" dirty="0">
              <a:solidFill>
                <a:srgbClr val="FF0000"/>
              </a:solidFill>
              <a:latin typeface="Times New Roman"/>
              <a:ea typeface="Times New Roman"/>
              <a:cs typeface="Times New Roman"/>
              <a:sym typeface="Times New Roman"/>
            </a:endParaRPr>
          </a:p>
          <a:p>
            <a:pPr marL="685800" indent="-457200">
              <a:spcBef>
                <a:spcPts val="0"/>
              </a:spcBef>
            </a:pPr>
            <a:r>
              <a:rPr lang="en-US" sz="2800" dirty="0">
                <a:solidFill>
                  <a:schemeClr val="dk1"/>
                </a:solidFill>
                <a:latin typeface="Times New Roman"/>
                <a:ea typeface="Times New Roman"/>
                <a:cs typeface="Times New Roman"/>
                <a:sym typeface="Times New Roman"/>
              </a:rPr>
              <a:t>Zach/Kevin: </a:t>
            </a:r>
            <a:r>
              <a:rPr lang="en-US" sz="2800" dirty="0">
                <a:solidFill>
                  <a:srgbClr val="FF9900"/>
                </a:solidFill>
                <a:latin typeface="Times New Roman"/>
                <a:ea typeface="Times New Roman"/>
                <a:cs typeface="Times New Roman"/>
                <a:sym typeface="Times New Roman"/>
              </a:rPr>
              <a:t>i2si.v</a:t>
            </a:r>
            <a:r>
              <a:rPr lang="en-US" sz="2800" dirty="0">
                <a:solidFill>
                  <a:schemeClr val="dk1"/>
                </a:solidFill>
                <a:latin typeface="Times New Roman"/>
                <a:ea typeface="Times New Roman"/>
                <a:cs typeface="Times New Roman"/>
                <a:sym typeface="Times New Roman"/>
              </a:rPr>
              <a:t> and </a:t>
            </a:r>
            <a:r>
              <a:rPr lang="en-US" sz="2800" dirty="0">
                <a:solidFill>
                  <a:srgbClr val="FF0000"/>
                </a:solidFill>
                <a:latin typeface="Times New Roman"/>
                <a:ea typeface="Times New Roman"/>
                <a:cs typeface="Times New Roman"/>
                <a:sym typeface="Times New Roman"/>
              </a:rPr>
              <a:t>i2so.v</a:t>
            </a:r>
          </a:p>
          <a:p>
            <a:pPr marL="1143000" lvl="1" indent="-457200">
              <a:spcBef>
                <a:spcPts val="0"/>
              </a:spcBef>
              <a:buClr>
                <a:schemeClr val="tx1"/>
              </a:buClr>
              <a:buFont typeface="Courier New" panose="02070309020205020404" pitchFamily="49" charset="0"/>
              <a:buChar char="o"/>
            </a:pPr>
            <a:r>
              <a:rPr lang="en-US" sz="2800" dirty="0">
                <a:solidFill>
                  <a:srgbClr val="FF0000"/>
                </a:solidFill>
                <a:latin typeface="Times New Roman"/>
                <a:ea typeface="Times New Roman"/>
                <a:cs typeface="Times New Roman"/>
                <a:sym typeface="Times New Roman"/>
              </a:rPr>
              <a:t>i2si_bist_gen.v</a:t>
            </a:r>
          </a:p>
          <a:p>
            <a:pPr marL="1143000" lvl="1" indent="-457200">
              <a:spcBef>
                <a:spcPts val="0"/>
              </a:spcBef>
              <a:buClr>
                <a:schemeClr val="tx1"/>
              </a:buClr>
              <a:buFont typeface="Courier New" panose="02070309020205020404" pitchFamily="49" charset="0"/>
              <a:buChar char="o"/>
            </a:pPr>
            <a:r>
              <a:rPr lang="en-US" sz="2800" dirty="0">
                <a:solidFill>
                  <a:schemeClr val="accent1"/>
                </a:solidFill>
                <a:latin typeface="Times New Roman"/>
                <a:ea typeface="Times New Roman"/>
                <a:cs typeface="Times New Roman"/>
                <a:sym typeface="Times New Roman"/>
              </a:rPr>
              <a:t>i2si_fifo.v</a:t>
            </a:r>
          </a:p>
          <a:p>
            <a:pPr marL="1143000" lvl="1" indent="-457200">
              <a:spcBef>
                <a:spcPts val="0"/>
              </a:spcBef>
              <a:buClr>
                <a:schemeClr val="tx1"/>
              </a:buClr>
              <a:buFont typeface="Courier New" panose="02070309020205020404" pitchFamily="49" charset="0"/>
              <a:buChar char="o"/>
            </a:pPr>
            <a:r>
              <a:rPr lang="en-US" sz="2800" dirty="0">
                <a:solidFill>
                  <a:srgbClr val="FF0000"/>
                </a:solidFill>
                <a:latin typeface="Times New Roman"/>
                <a:ea typeface="Times New Roman"/>
                <a:cs typeface="Times New Roman"/>
                <a:sym typeface="Times New Roman"/>
              </a:rPr>
              <a:t>i2si_deserializer.v</a:t>
            </a:r>
          </a:p>
          <a:p>
            <a:pPr marL="685800" indent="-457200">
              <a:spcBef>
                <a:spcPts val="0"/>
              </a:spcBef>
            </a:pPr>
            <a:r>
              <a:rPr lang="en-US" sz="2800" dirty="0">
                <a:solidFill>
                  <a:schemeClr val="dk1"/>
                </a:solidFill>
                <a:latin typeface="Times New Roman"/>
                <a:ea typeface="Times New Roman"/>
                <a:cs typeface="Times New Roman"/>
                <a:sym typeface="Times New Roman"/>
              </a:rPr>
              <a:t>Julie: </a:t>
            </a:r>
            <a:r>
              <a:rPr lang="en-US" sz="2800" dirty="0" err="1">
                <a:solidFill>
                  <a:srgbClr val="FF0000"/>
                </a:solidFill>
                <a:latin typeface="Times New Roman"/>
                <a:ea typeface="Times New Roman"/>
                <a:cs typeface="Times New Roman"/>
                <a:sym typeface="Times New Roman"/>
              </a:rPr>
              <a:t>register.v</a:t>
            </a:r>
            <a:endParaRPr lang="en-US" sz="2800" dirty="0">
              <a:solidFill>
                <a:srgbClr val="FF0000"/>
              </a:solidFill>
              <a:latin typeface="Times New Roman"/>
              <a:ea typeface="Times New Roman"/>
              <a:cs typeface="Times New Roman"/>
              <a:sym typeface="Times New Roman"/>
            </a:endParaRPr>
          </a:p>
          <a:p>
            <a:pPr marL="685800" indent="-457200">
              <a:spcBef>
                <a:spcPts val="0"/>
              </a:spcBef>
            </a:pPr>
            <a:r>
              <a:rPr lang="en-US" sz="2800" dirty="0">
                <a:solidFill>
                  <a:schemeClr val="dk1"/>
                </a:solidFill>
                <a:latin typeface="Times New Roman"/>
                <a:ea typeface="Times New Roman"/>
                <a:cs typeface="Times New Roman"/>
                <a:sym typeface="Times New Roman"/>
              </a:rPr>
              <a:t>Whitley: </a:t>
            </a:r>
            <a:r>
              <a:rPr lang="en-US" sz="2800" dirty="0">
                <a:solidFill>
                  <a:srgbClr val="FF0000"/>
                </a:solidFill>
                <a:latin typeface="Times New Roman"/>
                <a:ea typeface="Times New Roman"/>
                <a:cs typeface="Times New Roman"/>
                <a:sym typeface="Times New Roman"/>
              </a:rPr>
              <a:t>i2c_slave.v</a:t>
            </a:r>
          </a:p>
          <a:p>
            <a:pPr marL="685800" indent="-457200">
              <a:spcBef>
                <a:spcPts val="0"/>
              </a:spcBef>
            </a:pPr>
            <a:r>
              <a:rPr lang="en-US" sz="2800" dirty="0" err="1">
                <a:solidFill>
                  <a:schemeClr val="dk1"/>
                </a:solidFill>
                <a:latin typeface="Times New Roman"/>
                <a:ea typeface="Times New Roman"/>
                <a:cs typeface="Times New Roman"/>
                <a:sym typeface="Times New Roman"/>
              </a:rPr>
              <a:t>Dhruvit</a:t>
            </a:r>
            <a:r>
              <a:rPr lang="en-US" sz="2800" dirty="0">
                <a:solidFill>
                  <a:schemeClr val="dk1"/>
                </a:solidFill>
                <a:latin typeface="Times New Roman"/>
                <a:ea typeface="Times New Roman"/>
                <a:cs typeface="Times New Roman"/>
                <a:sym typeface="Times New Roman"/>
              </a:rPr>
              <a:t>: </a:t>
            </a:r>
            <a:r>
              <a:rPr lang="en-US" sz="2800" dirty="0" err="1">
                <a:solidFill>
                  <a:srgbClr val="FF0000"/>
                </a:solidFill>
                <a:latin typeface="Times New Roman"/>
                <a:ea typeface="Times New Roman"/>
                <a:cs typeface="Times New Roman"/>
                <a:sym typeface="Times New Roman"/>
              </a:rPr>
              <a:t>filter.v</a:t>
            </a:r>
            <a:endParaRPr lang="en-US" sz="2800" dirty="0">
              <a:solidFill>
                <a:srgbClr val="FF0000"/>
              </a:solidFill>
              <a:latin typeface="Times New Roman"/>
              <a:ea typeface="Times New Roman"/>
              <a:cs typeface="Times New Roman"/>
              <a:sym typeface="Times New Roman"/>
            </a:endParaRPr>
          </a:p>
        </p:txBody>
      </p:sp>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533400" y="152400"/>
            <a:ext cx="7924799"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baseline="0">
                <a:solidFill>
                  <a:srgbClr val="1C4587"/>
                </a:solidFill>
                <a:latin typeface="Times New Roman"/>
                <a:ea typeface="Times New Roman"/>
                <a:cs typeface="Times New Roman"/>
                <a:sym typeface="Times New Roman"/>
              </a:rPr>
              <a:t>Task </a:t>
            </a:r>
            <a:r>
              <a:rPr lang="en-US" sz="3200">
                <a:solidFill>
                  <a:srgbClr val="1C4587"/>
                </a:solidFill>
                <a:latin typeface="Times New Roman"/>
                <a:ea typeface="Times New Roman"/>
                <a:cs typeface="Times New Roman"/>
                <a:sym typeface="Times New Roman"/>
              </a:rPr>
              <a:t>2</a:t>
            </a:r>
            <a:r>
              <a:rPr lang="en-US" sz="3200" b="0" i="0" u="none" strike="noStrike" cap="none" baseline="0">
                <a:solidFill>
                  <a:srgbClr val="1C4587"/>
                </a:solidFill>
                <a:latin typeface="Times New Roman"/>
                <a:ea typeface="Times New Roman"/>
                <a:cs typeface="Times New Roman"/>
                <a:sym typeface="Times New Roman"/>
              </a:rPr>
              <a:t>: </a:t>
            </a:r>
            <a:r>
              <a:rPr lang="en-US" sz="3200">
                <a:solidFill>
                  <a:srgbClr val="1C4587"/>
                </a:solidFill>
                <a:latin typeface="Times New Roman"/>
                <a:ea typeface="Times New Roman"/>
                <a:cs typeface="Times New Roman"/>
                <a:sym typeface="Times New Roman"/>
              </a:rPr>
              <a:t>RTL</a:t>
            </a:r>
            <a:r>
              <a:rPr lang="en-US" sz="3200" b="0" i="0" u="none" strike="noStrike" cap="none" baseline="0">
                <a:solidFill>
                  <a:srgbClr val="1C4587"/>
                </a:solidFill>
                <a:latin typeface="Times New Roman"/>
                <a:ea typeface="Times New Roman"/>
                <a:cs typeface="Times New Roman"/>
                <a:sym typeface="Times New Roman"/>
              </a:rPr>
              <a:t> Design (i2si</a:t>
            </a:r>
            <a:r>
              <a:rPr lang="en-US" sz="3200">
                <a:solidFill>
                  <a:srgbClr val="1C4587"/>
                </a:solidFill>
                <a:latin typeface="Times New Roman"/>
                <a:ea typeface="Times New Roman"/>
                <a:cs typeface="Times New Roman"/>
                <a:sym typeface="Times New Roman"/>
              </a:rPr>
              <a:t>_fifo.v)</a:t>
            </a:r>
          </a:p>
        </p:txBody>
      </p:sp>
      <p:sp>
        <p:nvSpPr>
          <p:cNvPr id="293" name="Shape 293"/>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lvl="0" algn="r" rtl="0">
              <a:spcBef>
                <a:spcPts val="0"/>
              </a:spcBef>
              <a:buClr>
                <a:srgbClr val="000000"/>
              </a:buClr>
              <a:buSzPct val="25000"/>
              <a:buFont typeface="Arial"/>
              <a:buNone/>
            </a:pPr>
            <a:fld id="{00000000-1234-1234-1234-123412341234}" type="slidenum">
              <a:rPr lang="en-US">
                <a:latin typeface="Times New Roman" panose="02020603050405020304" pitchFamily="18" charset="0"/>
                <a:cs typeface="Times New Roman" panose="02020603050405020304" pitchFamily="18" charset="0"/>
              </a:rPr>
              <a:pPr lvl="0" algn="r" rtl="0">
                <a:spcBef>
                  <a:spcPts val="0"/>
                </a:spcBef>
                <a:buClr>
                  <a:srgbClr val="000000"/>
                </a:buClr>
                <a:buSzPct val="25000"/>
                <a:buFont typeface="Arial"/>
                <a:buNone/>
              </a:pPr>
              <a:t>26</a:t>
            </a:fld>
            <a:endParaRPr lang="en-US" dirty="0">
              <a:latin typeface="Times New Roman" panose="02020603050405020304" pitchFamily="18" charset="0"/>
              <a:cs typeface="Times New Roman" panose="02020603050405020304" pitchFamily="18" charset="0"/>
            </a:endParaRPr>
          </a:p>
        </p:txBody>
      </p:sp>
      <p:sp>
        <p:nvSpPr>
          <p:cNvPr id="294" name="Shape 294"/>
          <p:cNvSpPr txBox="1">
            <a:spLocks noGrp="1"/>
          </p:cNvSpPr>
          <p:nvPr>
            <p:ph type="body" idx="1"/>
          </p:nvPr>
        </p:nvSpPr>
        <p:spPr>
          <a:xfrm>
            <a:off x="533400" y="1371600"/>
            <a:ext cx="8077199" cy="4114800"/>
          </a:xfrm>
          <a:prstGeom prst="rect">
            <a:avLst/>
          </a:prstGeom>
        </p:spPr>
        <p:txBody>
          <a:bodyPr lIns="91425" tIns="91425" rIns="91425" bIns="91425" anchor="t" anchorCtr="0">
            <a:noAutofit/>
          </a:bodyPr>
          <a:lstStyle/>
          <a:p>
            <a:pPr marL="0" lvl="0" indent="0" rtl="0">
              <a:spcBef>
                <a:spcPts val="0"/>
              </a:spcBef>
              <a:buNone/>
            </a:pPr>
            <a:endParaRPr sz="2800">
              <a:latin typeface="Times New Roman"/>
              <a:ea typeface="Times New Roman"/>
              <a:cs typeface="Times New Roman"/>
              <a:sym typeface="Times New Roman"/>
            </a:endParaRPr>
          </a:p>
        </p:txBody>
      </p:sp>
      <p:pic>
        <p:nvPicPr>
          <p:cNvPr id="295" name="Shape 295"/>
          <p:cNvPicPr preferRelativeResize="0"/>
          <p:nvPr/>
        </p:nvPicPr>
        <p:blipFill>
          <a:blip r:embed="rId3">
            <a:alphaModFix/>
          </a:blip>
          <a:stretch>
            <a:fillRect/>
          </a:stretch>
        </p:blipFill>
        <p:spPr>
          <a:xfrm>
            <a:off x="255650" y="1431637"/>
            <a:ext cx="8632699" cy="4680526"/>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xfrm>
            <a:off x="533400" y="152400"/>
            <a:ext cx="7924799"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baseline="0">
                <a:solidFill>
                  <a:srgbClr val="1C4587"/>
                </a:solidFill>
                <a:latin typeface="Times New Roman"/>
                <a:ea typeface="Times New Roman"/>
                <a:cs typeface="Times New Roman"/>
                <a:sym typeface="Times New Roman"/>
              </a:rPr>
              <a:t>Task </a:t>
            </a:r>
            <a:r>
              <a:rPr lang="en-US" sz="3200">
                <a:solidFill>
                  <a:srgbClr val="1C4587"/>
                </a:solidFill>
                <a:latin typeface="Times New Roman"/>
                <a:ea typeface="Times New Roman"/>
                <a:cs typeface="Times New Roman"/>
                <a:sym typeface="Times New Roman"/>
              </a:rPr>
              <a:t>3</a:t>
            </a:r>
            <a:r>
              <a:rPr lang="en-US" sz="3200" b="0" i="0" u="none" strike="noStrike" cap="none" baseline="0">
                <a:solidFill>
                  <a:srgbClr val="1C4587"/>
                </a:solidFill>
                <a:latin typeface="Times New Roman"/>
                <a:ea typeface="Times New Roman"/>
                <a:cs typeface="Times New Roman"/>
                <a:sym typeface="Times New Roman"/>
              </a:rPr>
              <a:t>: </a:t>
            </a:r>
            <a:r>
              <a:rPr lang="en-US" sz="3200">
                <a:solidFill>
                  <a:srgbClr val="1C4587"/>
                </a:solidFill>
                <a:latin typeface="Times New Roman"/>
                <a:ea typeface="Times New Roman"/>
                <a:cs typeface="Times New Roman"/>
                <a:sym typeface="Times New Roman"/>
              </a:rPr>
              <a:t>Install EDA Tools</a:t>
            </a:r>
          </a:p>
        </p:txBody>
      </p:sp>
      <p:sp>
        <p:nvSpPr>
          <p:cNvPr id="302" name="Shape 302"/>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lvl="0" algn="r" rtl="0">
              <a:spcBef>
                <a:spcPts val="0"/>
              </a:spcBef>
              <a:buClr>
                <a:srgbClr val="000000"/>
              </a:buClr>
              <a:buSzPct val="25000"/>
              <a:buFont typeface="Arial"/>
              <a:buNone/>
            </a:pPr>
            <a:fld id="{00000000-1234-1234-1234-123412341234}" type="slidenum">
              <a:rPr lang="en-US">
                <a:latin typeface="Times New Roman" panose="02020603050405020304" pitchFamily="18" charset="0"/>
                <a:cs typeface="Times New Roman" panose="02020603050405020304" pitchFamily="18" charset="0"/>
              </a:rPr>
              <a:pPr lvl="0" algn="r" rtl="0">
                <a:spcBef>
                  <a:spcPts val="0"/>
                </a:spcBef>
                <a:buClr>
                  <a:srgbClr val="000000"/>
                </a:buClr>
                <a:buSzPct val="25000"/>
                <a:buFont typeface="Arial"/>
                <a:buNone/>
              </a:pPr>
              <a:t>27</a:t>
            </a:fld>
            <a:endParaRPr lang="en-US" dirty="0">
              <a:latin typeface="Times New Roman" panose="02020603050405020304" pitchFamily="18" charset="0"/>
              <a:cs typeface="Times New Roman" panose="02020603050405020304" pitchFamily="18" charset="0"/>
            </a:endParaRPr>
          </a:p>
        </p:txBody>
      </p:sp>
      <p:sp>
        <p:nvSpPr>
          <p:cNvPr id="303" name="Shape 303"/>
          <p:cNvSpPr txBox="1">
            <a:spLocks noGrp="1"/>
          </p:cNvSpPr>
          <p:nvPr>
            <p:ph type="body" idx="1"/>
          </p:nvPr>
        </p:nvSpPr>
        <p:spPr>
          <a:xfrm>
            <a:off x="533400" y="1371600"/>
            <a:ext cx="8077199" cy="4114800"/>
          </a:xfrm>
          <a:prstGeom prst="rect">
            <a:avLst/>
          </a:prstGeom>
        </p:spPr>
        <p:txBody>
          <a:bodyPr lIns="91425" tIns="91425" rIns="91425" bIns="91425" anchor="t" anchorCtr="0">
            <a:noAutofit/>
          </a:bodyPr>
          <a:lstStyle/>
          <a:p>
            <a:pPr marL="685800" indent="-457200">
              <a:spcBef>
                <a:spcPts val="0"/>
              </a:spcBef>
            </a:pPr>
            <a:r>
              <a:rPr lang="en-US" sz="2800" dirty="0">
                <a:latin typeface="Times New Roman"/>
                <a:ea typeface="Times New Roman"/>
                <a:cs typeface="Times New Roman"/>
                <a:sym typeface="Times New Roman"/>
              </a:rPr>
              <a:t>EDA = Electronic Design Automation</a:t>
            </a:r>
          </a:p>
          <a:p>
            <a:pPr marL="685800" indent="-457200">
              <a:spcBef>
                <a:spcPts val="0"/>
              </a:spcBef>
            </a:pPr>
            <a:r>
              <a:rPr lang="en-US" sz="2800" dirty="0">
                <a:latin typeface="Times New Roman"/>
                <a:ea typeface="Times New Roman"/>
                <a:cs typeface="Times New Roman"/>
                <a:sym typeface="Times New Roman"/>
              </a:rPr>
              <a:t>Software tools that engineers use to design integrated </a:t>
            </a:r>
            <a:r>
              <a:rPr lang="en-US" sz="2800" dirty="0" smtClean="0">
                <a:latin typeface="Times New Roman"/>
                <a:ea typeface="Times New Roman"/>
                <a:cs typeface="Times New Roman"/>
                <a:sym typeface="Times New Roman"/>
              </a:rPr>
              <a:t>circuits</a:t>
            </a:r>
            <a:endParaRPr lang="en-US" sz="2800" dirty="0">
              <a:latin typeface="Times New Roman"/>
              <a:ea typeface="Times New Roman"/>
              <a:cs typeface="Times New Roman"/>
              <a:sym typeface="Times New Roman"/>
            </a:endParaRPr>
          </a:p>
          <a:p>
            <a:pPr marL="685800" indent="-457200">
              <a:spcBef>
                <a:spcPts val="0"/>
              </a:spcBef>
            </a:pPr>
            <a:r>
              <a:rPr lang="en-US" sz="2800" dirty="0">
                <a:latin typeface="Times New Roman"/>
                <a:ea typeface="Times New Roman"/>
                <a:cs typeface="Times New Roman"/>
                <a:sym typeface="Times New Roman"/>
              </a:rPr>
              <a:t>Our team and/or the IT department will be responsible for installing these </a:t>
            </a:r>
            <a:r>
              <a:rPr lang="en-US" sz="2800" dirty="0" smtClean="0">
                <a:latin typeface="Times New Roman"/>
                <a:ea typeface="Times New Roman"/>
                <a:cs typeface="Times New Roman"/>
                <a:sym typeface="Times New Roman"/>
              </a:rPr>
              <a:t>tools</a:t>
            </a:r>
            <a:endParaRPr lang="en-US" sz="2800" dirty="0">
              <a:latin typeface="Times New Roman"/>
              <a:ea typeface="Times New Roman"/>
              <a:cs typeface="Times New Roman"/>
              <a:sym typeface="Times New Roman"/>
            </a:endParaRPr>
          </a:p>
          <a:p>
            <a:pPr marL="685800" indent="-457200">
              <a:spcBef>
                <a:spcPts val="0"/>
              </a:spcBef>
            </a:pPr>
            <a:r>
              <a:rPr lang="en-US" sz="2800" dirty="0">
                <a:latin typeface="Times New Roman"/>
                <a:ea typeface="Times New Roman"/>
                <a:cs typeface="Times New Roman"/>
                <a:sym typeface="Times New Roman"/>
              </a:rPr>
              <a:t>Top Companies that provide EDA Tools:</a:t>
            </a:r>
          </a:p>
          <a:p>
            <a:pPr marL="1143000" lvl="1" indent="-457200">
              <a:spcBef>
                <a:spcPts val="0"/>
              </a:spcBef>
              <a:buFont typeface="Courier New" panose="02070309020205020404" pitchFamily="49" charset="0"/>
              <a:buChar char="o"/>
            </a:pPr>
            <a:r>
              <a:rPr lang="en-US" sz="2800" dirty="0">
                <a:latin typeface="Times New Roman"/>
                <a:ea typeface="Times New Roman"/>
                <a:cs typeface="Times New Roman"/>
                <a:sym typeface="Times New Roman"/>
              </a:rPr>
              <a:t>Synopsis</a:t>
            </a:r>
          </a:p>
          <a:p>
            <a:pPr marL="1143000" lvl="1" indent="-457200">
              <a:spcBef>
                <a:spcPts val="0"/>
              </a:spcBef>
              <a:buFont typeface="Courier New" panose="02070309020205020404" pitchFamily="49" charset="0"/>
              <a:buChar char="o"/>
            </a:pPr>
            <a:r>
              <a:rPr lang="en-US" sz="2800" dirty="0">
                <a:latin typeface="Times New Roman"/>
                <a:ea typeface="Times New Roman"/>
                <a:cs typeface="Times New Roman"/>
                <a:sym typeface="Times New Roman"/>
              </a:rPr>
              <a:t>Cadence</a:t>
            </a:r>
          </a:p>
          <a:p>
            <a:pPr marL="1143000" lvl="1" indent="-457200">
              <a:spcBef>
                <a:spcPts val="0"/>
              </a:spcBef>
              <a:buFont typeface="Courier New" panose="02070309020205020404" pitchFamily="49" charset="0"/>
              <a:buChar char="o"/>
            </a:pPr>
            <a:r>
              <a:rPr lang="en-US" sz="2800" dirty="0">
                <a:latin typeface="Times New Roman"/>
                <a:ea typeface="Times New Roman"/>
                <a:cs typeface="Times New Roman"/>
                <a:sym typeface="Times New Roman"/>
              </a:rPr>
              <a:t>Mentor Graphics</a:t>
            </a:r>
          </a:p>
          <a:p>
            <a:pPr marL="0" lvl="0" indent="0" rtl="0">
              <a:spcBef>
                <a:spcPts val="0"/>
              </a:spcBef>
              <a:buNone/>
            </a:pPr>
            <a:endParaRPr sz="4000" dirty="0">
              <a:solidFill>
                <a:srgbClr val="FF0000"/>
              </a:solidFill>
              <a:latin typeface="Times New Roman"/>
              <a:ea typeface="Times New Roman"/>
              <a:cs typeface="Times New Roman"/>
              <a:sym typeface="Times New Roman"/>
            </a:endParaRPr>
          </a:p>
        </p:txBody>
      </p:sp>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533400" y="152400"/>
            <a:ext cx="7924799"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baseline="0">
                <a:solidFill>
                  <a:srgbClr val="1C4587"/>
                </a:solidFill>
                <a:latin typeface="Times New Roman"/>
                <a:ea typeface="Times New Roman"/>
                <a:cs typeface="Times New Roman"/>
                <a:sym typeface="Times New Roman"/>
              </a:rPr>
              <a:t>Task </a:t>
            </a:r>
            <a:r>
              <a:rPr lang="en-US" sz="3200">
                <a:solidFill>
                  <a:srgbClr val="1C4587"/>
                </a:solidFill>
                <a:latin typeface="Times New Roman"/>
                <a:ea typeface="Times New Roman"/>
                <a:cs typeface="Times New Roman"/>
                <a:sym typeface="Times New Roman"/>
              </a:rPr>
              <a:t>4: Logic Synthesis</a:t>
            </a:r>
          </a:p>
        </p:txBody>
      </p:sp>
      <p:sp>
        <p:nvSpPr>
          <p:cNvPr id="310" name="Shape 310"/>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lvl="0" algn="r" rtl="0">
              <a:spcBef>
                <a:spcPts val="0"/>
              </a:spcBef>
              <a:buClr>
                <a:srgbClr val="000000"/>
              </a:buClr>
              <a:buSzPct val="25000"/>
              <a:buFont typeface="Arial"/>
              <a:buNone/>
            </a:pPr>
            <a:fld id="{00000000-1234-1234-1234-123412341234}" type="slidenum">
              <a:rPr lang="en-US">
                <a:latin typeface="Times New Roman" panose="02020603050405020304" pitchFamily="18" charset="0"/>
                <a:cs typeface="Times New Roman" panose="02020603050405020304" pitchFamily="18" charset="0"/>
              </a:rPr>
              <a:pPr lvl="0" algn="r" rtl="0">
                <a:spcBef>
                  <a:spcPts val="0"/>
                </a:spcBef>
                <a:buClr>
                  <a:srgbClr val="000000"/>
                </a:buClr>
                <a:buSzPct val="25000"/>
                <a:buFont typeface="Arial"/>
                <a:buNone/>
              </a:pPr>
              <a:t>28</a:t>
            </a:fld>
            <a:endParaRPr lang="en-US" dirty="0">
              <a:latin typeface="Times New Roman" panose="02020603050405020304" pitchFamily="18" charset="0"/>
              <a:cs typeface="Times New Roman" panose="02020603050405020304" pitchFamily="18" charset="0"/>
            </a:endParaRPr>
          </a:p>
        </p:txBody>
      </p:sp>
      <p:sp>
        <p:nvSpPr>
          <p:cNvPr id="311" name="Shape 311"/>
          <p:cNvSpPr txBox="1">
            <a:spLocks noGrp="1"/>
          </p:cNvSpPr>
          <p:nvPr>
            <p:ph type="body" idx="1"/>
          </p:nvPr>
        </p:nvSpPr>
        <p:spPr>
          <a:xfrm>
            <a:off x="533400" y="1371600"/>
            <a:ext cx="8077199" cy="4114800"/>
          </a:xfrm>
          <a:prstGeom prst="rect">
            <a:avLst/>
          </a:prstGeom>
        </p:spPr>
        <p:txBody>
          <a:bodyPr lIns="91425" tIns="91425" rIns="91425" bIns="91425" anchor="t" anchorCtr="0">
            <a:noAutofit/>
          </a:bodyPr>
          <a:lstStyle/>
          <a:p>
            <a:pPr marL="685800" indent="-457200">
              <a:spcBef>
                <a:spcPts val="0"/>
              </a:spcBef>
            </a:pPr>
            <a:r>
              <a:rPr lang="en-US" sz="2800" dirty="0">
                <a:latin typeface="Times New Roman"/>
                <a:ea typeface="Times New Roman"/>
                <a:cs typeface="Times New Roman"/>
                <a:sym typeface="Times New Roman"/>
              </a:rPr>
              <a:t>RTL design is turned into a netlist of logic gates</a:t>
            </a:r>
          </a:p>
          <a:p>
            <a:pPr marL="685800" indent="-457200">
              <a:spcBef>
                <a:spcPts val="0"/>
              </a:spcBef>
            </a:pPr>
            <a:r>
              <a:rPr lang="en-US" sz="2800" dirty="0">
                <a:latin typeface="Times New Roman"/>
                <a:ea typeface="Times New Roman"/>
                <a:cs typeface="Times New Roman"/>
                <a:sym typeface="Times New Roman"/>
              </a:rPr>
              <a:t>Logic Synthesis is one capability of EDA tools</a:t>
            </a:r>
          </a:p>
          <a:p>
            <a:pPr marL="1143000" lvl="1" indent="-457200">
              <a:spcBef>
                <a:spcPts val="0"/>
              </a:spcBef>
              <a:buFont typeface="Courier New" panose="02070309020205020404" pitchFamily="49" charset="0"/>
              <a:buChar char="o"/>
            </a:pPr>
            <a:r>
              <a:rPr lang="en-US" sz="2800" dirty="0">
                <a:latin typeface="Times New Roman"/>
                <a:ea typeface="Times New Roman"/>
                <a:cs typeface="Times New Roman"/>
                <a:sym typeface="Times New Roman"/>
              </a:rPr>
              <a:t>We will use Xilinx ISE until we get more advanced EDA tools</a:t>
            </a:r>
          </a:p>
          <a:p>
            <a:pPr marL="685800" indent="-457200">
              <a:spcBef>
                <a:spcPts val="0"/>
              </a:spcBef>
            </a:pPr>
            <a:r>
              <a:rPr lang="en-US" sz="2800" dirty="0">
                <a:latin typeface="Times New Roman"/>
                <a:ea typeface="Times New Roman"/>
                <a:cs typeface="Times New Roman"/>
                <a:sym typeface="Times New Roman"/>
              </a:rPr>
              <a:t>Static timing analysis</a:t>
            </a:r>
          </a:p>
          <a:p>
            <a:pPr marL="1143000" lvl="1" indent="-457200">
              <a:spcBef>
                <a:spcPts val="0"/>
              </a:spcBef>
              <a:buFont typeface="Courier New" panose="02070309020205020404" pitchFamily="49" charset="0"/>
              <a:buChar char="o"/>
            </a:pPr>
            <a:r>
              <a:rPr lang="en-US" sz="2800" dirty="0">
                <a:latin typeface="Times New Roman"/>
                <a:ea typeface="Times New Roman"/>
                <a:cs typeface="Times New Roman"/>
                <a:sym typeface="Times New Roman"/>
              </a:rPr>
              <a:t>Used to find the timing of the integrated circuit</a:t>
            </a:r>
          </a:p>
          <a:p>
            <a:pPr marL="685800" indent="-457200">
              <a:spcBef>
                <a:spcPts val="0"/>
              </a:spcBef>
            </a:pPr>
            <a:r>
              <a:rPr lang="en-US" sz="2800" dirty="0">
                <a:latin typeface="Times New Roman"/>
                <a:ea typeface="Times New Roman"/>
                <a:cs typeface="Times New Roman"/>
                <a:sym typeface="Times New Roman"/>
              </a:rPr>
              <a:t>Clock frequency will be a minimum of 1200 times the audio sampling rate</a:t>
            </a:r>
          </a:p>
          <a:p>
            <a:pPr marL="1143000" lvl="1" indent="-457200">
              <a:spcBef>
                <a:spcPts val="0"/>
              </a:spcBef>
              <a:buFont typeface="Courier New" panose="02070309020205020404" pitchFamily="49" charset="0"/>
              <a:buChar char="o"/>
            </a:pPr>
            <a:r>
              <a:rPr lang="en-US" sz="2800" dirty="0">
                <a:latin typeface="Times New Roman"/>
                <a:ea typeface="Times New Roman"/>
                <a:cs typeface="Times New Roman"/>
                <a:sym typeface="Times New Roman"/>
              </a:rPr>
              <a:t>maximum clock rate will be 100MHz</a:t>
            </a:r>
          </a:p>
          <a:p>
            <a:pPr marL="0" lvl="0" indent="0" rtl="0">
              <a:spcBef>
                <a:spcPts val="0"/>
              </a:spcBef>
              <a:buClr>
                <a:schemeClr val="dk1"/>
              </a:buClr>
              <a:buFont typeface="Arial"/>
              <a:buNone/>
            </a:pPr>
            <a:endParaRPr sz="2800" dirty="0">
              <a:latin typeface="Times New Roman"/>
              <a:ea typeface="Times New Roman"/>
              <a:cs typeface="Times New Roman"/>
              <a:sym typeface="Times New Roman"/>
            </a:endParaRPr>
          </a:p>
        </p:txBody>
      </p:sp>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Shape 317"/>
          <p:cNvSpPr txBox="1">
            <a:spLocks noGrp="1"/>
          </p:cNvSpPr>
          <p:nvPr>
            <p:ph type="title"/>
          </p:nvPr>
        </p:nvSpPr>
        <p:spPr>
          <a:xfrm>
            <a:off x="533400" y="152400"/>
            <a:ext cx="7924799"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baseline="0">
                <a:solidFill>
                  <a:srgbClr val="1C4587"/>
                </a:solidFill>
                <a:latin typeface="Times New Roman"/>
                <a:ea typeface="Times New Roman"/>
                <a:cs typeface="Times New Roman"/>
                <a:sym typeface="Times New Roman"/>
              </a:rPr>
              <a:t>Task </a:t>
            </a:r>
            <a:r>
              <a:rPr lang="en-US" sz="3200">
                <a:solidFill>
                  <a:srgbClr val="1C4587"/>
                </a:solidFill>
                <a:latin typeface="Times New Roman"/>
                <a:ea typeface="Times New Roman"/>
                <a:cs typeface="Times New Roman"/>
                <a:sym typeface="Times New Roman"/>
              </a:rPr>
              <a:t>5: DFT (Design for Testing)</a:t>
            </a:r>
          </a:p>
        </p:txBody>
      </p:sp>
      <p:sp>
        <p:nvSpPr>
          <p:cNvPr id="318" name="Shape 318"/>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lvl="0" algn="r" rtl="0">
              <a:spcBef>
                <a:spcPts val="0"/>
              </a:spcBef>
              <a:buClr>
                <a:srgbClr val="000000"/>
              </a:buClr>
              <a:buSzPct val="25000"/>
              <a:buFont typeface="Arial"/>
              <a:buNone/>
            </a:pPr>
            <a:fld id="{00000000-1234-1234-1234-123412341234}" type="slidenum">
              <a:rPr lang="en-US">
                <a:latin typeface="Times New Roman" panose="02020603050405020304" pitchFamily="18" charset="0"/>
                <a:cs typeface="Times New Roman" panose="02020603050405020304" pitchFamily="18" charset="0"/>
              </a:rPr>
              <a:pPr lvl="0" algn="r" rtl="0">
                <a:spcBef>
                  <a:spcPts val="0"/>
                </a:spcBef>
                <a:buClr>
                  <a:srgbClr val="000000"/>
                </a:buClr>
                <a:buSzPct val="25000"/>
                <a:buFont typeface="Arial"/>
                <a:buNone/>
              </a:pPr>
              <a:t>29</a:t>
            </a:fld>
            <a:endParaRPr lang="en-US" dirty="0">
              <a:latin typeface="Times New Roman" panose="02020603050405020304" pitchFamily="18" charset="0"/>
              <a:cs typeface="Times New Roman" panose="02020603050405020304" pitchFamily="18" charset="0"/>
            </a:endParaRPr>
          </a:p>
        </p:txBody>
      </p:sp>
      <p:sp>
        <p:nvSpPr>
          <p:cNvPr id="319" name="Shape 319"/>
          <p:cNvSpPr txBox="1">
            <a:spLocks noGrp="1"/>
          </p:cNvSpPr>
          <p:nvPr>
            <p:ph type="body" idx="1"/>
          </p:nvPr>
        </p:nvSpPr>
        <p:spPr>
          <a:xfrm>
            <a:off x="533400" y="1371600"/>
            <a:ext cx="8077199" cy="4114800"/>
          </a:xfrm>
          <a:prstGeom prst="rect">
            <a:avLst/>
          </a:prstGeom>
        </p:spPr>
        <p:txBody>
          <a:bodyPr lIns="91425" tIns="91425" rIns="91425" bIns="91425" anchor="t" anchorCtr="0">
            <a:noAutofit/>
          </a:bodyPr>
          <a:lstStyle/>
          <a:p>
            <a:pPr marL="685800" indent="-457200">
              <a:spcBef>
                <a:spcPts val="0"/>
              </a:spcBef>
            </a:pPr>
            <a:r>
              <a:rPr lang="en-US" sz="2800" dirty="0">
                <a:latin typeface="Times New Roman"/>
                <a:ea typeface="Times New Roman"/>
                <a:cs typeface="Times New Roman"/>
                <a:sym typeface="Times New Roman"/>
              </a:rPr>
              <a:t>Test Insertion (Scan Chain)</a:t>
            </a:r>
          </a:p>
          <a:p>
            <a:pPr marL="1143000" lvl="1" indent="-457200">
              <a:spcBef>
                <a:spcPts val="0"/>
              </a:spcBef>
              <a:buFont typeface="Courier New" panose="02070309020205020404" pitchFamily="49" charset="0"/>
              <a:buChar char="o"/>
            </a:pPr>
            <a:r>
              <a:rPr lang="en-US" sz="2800" dirty="0">
                <a:latin typeface="Times New Roman"/>
                <a:ea typeface="Times New Roman"/>
                <a:cs typeface="Times New Roman"/>
                <a:sym typeface="Times New Roman"/>
              </a:rPr>
              <a:t>Replace DFF with scan flops and add scan chain in gates</a:t>
            </a:r>
          </a:p>
          <a:p>
            <a:pPr marL="1143000" lvl="1" indent="-457200">
              <a:spcBef>
                <a:spcPts val="0"/>
              </a:spcBef>
              <a:buFont typeface="Courier New" panose="02070309020205020404" pitchFamily="49" charset="0"/>
              <a:buChar char="o"/>
            </a:pPr>
            <a:r>
              <a:rPr lang="en-US" sz="2800" dirty="0">
                <a:latin typeface="Times New Roman"/>
                <a:ea typeface="Times New Roman"/>
                <a:cs typeface="Times New Roman"/>
                <a:sym typeface="Times New Roman"/>
              </a:rPr>
              <a:t>Modify RTL code</a:t>
            </a:r>
          </a:p>
          <a:p>
            <a:pPr marL="685800" indent="-457200">
              <a:spcBef>
                <a:spcPts val="0"/>
              </a:spcBef>
            </a:pPr>
            <a:r>
              <a:rPr lang="en-US" sz="2800" dirty="0">
                <a:latin typeface="Times New Roman"/>
                <a:ea typeface="Times New Roman"/>
                <a:cs typeface="Times New Roman"/>
                <a:sym typeface="Times New Roman"/>
              </a:rPr>
              <a:t>BIST (Built In Self Test)</a:t>
            </a:r>
          </a:p>
          <a:p>
            <a:pPr marL="1143000" lvl="1" indent="-457200">
              <a:spcBef>
                <a:spcPts val="0"/>
              </a:spcBef>
              <a:buFont typeface="Courier New" panose="02070309020205020404" pitchFamily="49" charset="0"/>
              <a:buChar char="o"/>
            </a:pPr>
            <a:r>
              <a:rPr lang="en-US" sz="2800" dirty="0">
                <a:latin typeface="Times New Roman"/>
                <a:ea typeface="Times New Roman"/>
                <a:cs typeface="Times New Roman"/>
                <a:sym typeface="Times New Roman"/>
              </a:rPr>
              <a:t>The BIST will be built into the i2si.v module</a:t>
            </a:r>
          </a:p>
          <a:p>
            <a:pPr marL="1143000" lvl="1" indent="-457200">
              <a:spcBef>
                <a:spcPts val="0"/>
              </a:spcBef>
              <a:buFont typeface="Courier New" panose="02070309020205020404" pitchFamily="49" charset="0"/>
              <a:buChar char="o"/>
            </a:pPr>
            <a:r>
              <a:rPr lang="en-US" sz="2800" dirty="0">
                <a:latin typeface="Times New Roman"/>
                <a:ea typeface="Times New Roman"/>
                <a:cs typeface="Times New Roman"/>
                <a:sym typeface="Times New Roman"/>
              </a:rPr>
              <a:t>The BIST will exist in a submodule called </a:t>
            </a:r>
            <a:r>
              <a:rPr lang="en-US" sz="2800" dirty="0" smtClean="0">
                <a:latin typeface="Times New Roman"/>
                <a:ea typeface="Times New Roman"/>
                <a:cs typeface="Times New Roman"/>
                <a:sym typeface="Times New Roman"/>
              </a:rPr>
              <a:t>i2si_bist_gen.v</a:t>
            </a:r>
            <a:endParaRPr lang="en-US" sz="2800" dirty="0">
              <a:latin typeface="Times New Roman"/>
              <a:ea typeface="Times New Roman"/>
              <a:cs typeface="Times New Roman"/>
              <a:sym typeface="Times New Roman"/>
            </a:endParaRP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432150" y="104600"/>
            <a:ext cx="8559599"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200">
                <a:solidFill>
                  <a:srgbClr val="1C4587"/>
                </a:solidFill>
                <a:latin typeface="Times New Roman"/>
                <a:ea typeface="Times New Roman"/>
                <a:cs typeface="Times New Roman"/>
                <a:sym typeface="Times New Roman"/>
              </a:rPr>
              <a:t>Project Goals</a:t>
            </a:r>
          </a:p>
        </p:txBody>
      </p:sp>
      <p:sp>
        <p:nvSpPr>
          <p:cNvPr id="86" name="Shape 86"/>
          <p:cNvSpPr txBox="1"/>
          <p:nvPr/>
        </p:nvSpPr>
        <p:spPr>
          <a:xfrm>
            <a:off x="432150" y="1371675"/>
            <a:ext cx="8192100" cy="4491299"/>
          </a:xfrm>
          <a:prstGeom prst="rect">
            <a:avLst/>
          </a:prstGeom>
          <a:noFill/>
          <a:ln>
            <a:noFill/>
          </a:ln>
        </p:spPr>
        <p:txBody>
          <a:bodyPr lIns="91425" tIns="91425" rIns="91425" bIns="91425" anchor="t" anchorCtr="0">
            <a:noAutofit/>
          </a:bodyPr>
          <a:lstStyle/>
          <a:p>
            <a:pPr marL="685800" lvl="0" indent="-457200" rtl="0">
              <a:spcBef>
                <a:spcPts val="0"/>
              </a:spcBef>
              <a:buFont typeface="Arial" panose="020B0604020202020204" pitchFamily="34" charset="0"/>
              <a:buChar char="•"/>
            </a:pPr>
            <a:r>
              <a:rPr lang="en-US" sz="2600" dirty="0">
                <a:latin typeface="Times New Roman"/>
                <a:ea typeface="Times New Roman"/>
                <a:cs typeface="Times New Roman"/>
                <a:sym typeface="Times New Roman"/>
              </a:rPr>
              <a:t>Produce a fully functional integrated circuit</a:t>
            </a:r>
          </a:p>
          <a:p>
            <a:pPr marL="1143000" lvl="1" indent="-457200" rtl="0">
              <a:spcBef>
                <a:spcPts val="0"/>
              </a:spcBef>
              <a:buFont typeface="Courier New" panose="02070309020205020404" pitchFamily="49" charset="0"/>
              <a:buChar char="o"/>
            </a:pPr>
            <a:r>
              <a:rPr lang="en-US" sz="2600" dirty="0">
                <a:latin typeface="Times New Roman"/>
                <a:ea typeface="Times New Roman"/>
                <a:cs typeface="Times New Roman"/>
                <a:sym typeface="Times New Roman"/>
              </a:rPr>
              <a:t>Capable of processing audio signals</a:t>
            </a:r>
          </a:p>
          <a:p>
            <a:pPr marL="1143000" lvl="1" indent="-457200" rtl="0">
              <a:spcBef>
                <a:spcPts val="0"/>
              </a:spcBef>
              <a:buFont typeface="Courier New" panose="02070309020205020404" pitchFamily="49" charset="0"/>
              <a:buChar char="o"/>
            </a:pPr>
            <a:r>
              <a:rPr lang="en-US" sz="2600" dirty="0">
                <a:latin typeface="Times New Roman"/>
                <a:ea typeface="Times New Roman"/>
                <a:cs typeface="Times New Roman"/>
                <a:sym typeface="Times New Roman"/>
              </a:rPr>
              <a:t>Implement design on a Field Programmable Gate Array (FPGA)</a:t>
            </a:r>
          </a:p>
          <a:p>
            <a:pPr marL="685800" lvl="0" indent="-457200" rtl="0">
              <a:spcBef>
                <a:spcPts val="0"/>
              </a:spcBef>
              <a:buFont typeface="Arial" panose="020B0604020202020204" pitchFamily="34" charset="0"/>
              <a:buChar char="•"/>
            </a:pPr>
            <a:r>
              <a:rPr lang="en-US" sz="2600" dirty="0">
                <a:latin typeface="Times New Roman"/>
                <a:ea typeface="Times New Roman"/>
                <a:cs typeface="Times New Roman"/>
                <a:sym typeface="Times New Roman"/>
              </a:rPr>
              <a:t>Allow user to create filter coefficients and upload them to the chip</a:t>
            </a:r>
          </a:p>
          <a:p>
            <a:pPr marL="1143000" lvl="1" indent="-457200" rtl="0">
              <a:spcBef>
                <a:spcPts val="0"/>
              </a:spcBef>
              <a:buFont typeface="Courier New" panose="02070309020205020404" pitchFamily="49" charset="0"/>
              <a:buChar char="o"/>
            </a:pPr>
            <a:r>
              <a:rPr lang="en-US" sz="2600" dirty="0">
                <a:latin typeface="Times New Roman"/>
                <a:ea typeface="Times New Roman"/>
                <a:cs typeface="Times New Roman"/>
                <a:sym typeface="Times New Roman"/>
              </a:rPr>
              <a:t>Parametrize low pass, high pass, </a:t>
            </a:r>
            <a:r>
              <a:rPr lang="en-US" sz="2600" dirty="0" smtClean="0">
                <a:latin typeface="Times New Roman"/>
                <a:ea typeface="Times New Roman"/>
                <a:cs typeface="Times New Roman"/>
                <a:sym typeface="Times New Roman"/>
              </a:rPr>
              <a:t>band-pass</a:t>
            </a:r>
            <a:r>
              <a:rPr lang="en-US" sz="2600" dirty="0">
                <a:latin typeface="Times New Roman"/>
                <a:ea typeface="Times New Roman"/>
                <a:cs typeface="Times New Roman"/>
                <a:sym typeface="Times New Roman"/>
              </a:rPr>
              <a:t>, and comb filters</a:t>
            </a:r>
          </a:p>
          <a:p>
            <a:pPr marL="685800" lvl="0" indent="-457200" rtl="0">
              <a:spcBef>
                <a:spcPts val="0"/>
              </a:spcBef>
              <a:buFont typeface="Arial" panose="020B0604020202020204" pitchFamily="34" charset="0"/>
              <a:buChar char="•"/>
            </a:pPr>
            <a:r>
              <a:rPr lang="en-US" sz="2600" dirty="0">
                <a:latin typeface="Times New Roman"/>
                <a:ea typeface="Times New Roman"/>
                <a:cs typeface="Times New Roman"/>
                <a:sym typeface="Times New Roman"/>
              </a:rPr>
              <a:t>Provide a BIST (Built In Self Test) function</a:t>
            </a:r>
          </a:p>
        </p:txBody>
      </p:sp>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400" b="0" i="0" u="none" strike="noStrike" cap="none" baseline="0" smtClean="0">
                <a:solidFill>
                  <a:schemeClr val="dk1"/>
                </a:solidFill>
                <a:latin typeface="Times New Roman"/>
                <a:ea typeface="Times New Roman"/>
                <a:cs typeface="Times New Roman"/>
                <a:sym typeface="Times New Roman"/>
              </a:rPr>
              <a:t>3</a:t>
            </a:fld>
            <a:endParaRPr lang="en-US" sz="1400" b="0" i="0" u="none" strike="noStrike" cap="none" baseline="0" dirty="0">
              <a:solidFill>
                <a:schemeClr val="dk1"/>
              </a:solidFill>
              <a:latin typeface="Times New Roman"/>
              <a:ea typeface="Times New Roman"/>
              <a:cs typeface="Times New Roman"/>
              <a:sym typeface="Times New Roman"/>
            </a:endParaRPr>
          </a:p>
        </p:txBody>
      </p:sp>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Shape 325"/>
          <p:cNvSpPr txBox="1">
            <a:spLocks noGrp="1"/>
          </p:cNvSpPr>
          <p:nvPr>
            <p:ph type="title"/>
          </p:nvPr>
        </p:nvSpPr>
        <p:spPr>
          <a:xfrm>
            <a:off x="533400" y="152400"/>
            <a:ext cx="7924799"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baseline="0">
                <a:solidFill>
                  <a:srgbClr val="1C4587"/>
                </a:solidFill>
                <a:latin typeface="Times New Roman"/>
                <a:ea typeface="Times New Roman"/>
                <a:cs typeface="Times New Roman"/>
                <a:sym typeface="Times New Roman"/>
              </a:rPr>
              <a:t>Task </a:t>
            </a:r>
            <a:r>
              <a:rPr lang="en-US" sz="3200">
                <a:solidFill>
                  <a:srgbClr val="1C4587"/>
                </a:solidFill>
                <a:latin typeface="Times New Roman"/>
                <a:ea typeface="Times New Roman"/>
                <a:cs typeface="Times New Roman"/>
                <a:sym typeface="Times New Roman"/>
              </a:rPr>
              <a:t>6: Gate Level Simulation</a:t>
            </a:r>
          </a:p>
        </p:txBody>
      </p:sp>
      <p:sp>
        <p:nvSpPr>
          <p:cNvPr id="326" name="Shape 326"/>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lvl="0" algn="r" rtl="0">
              <a:spcBef>
                <a:spcPts val="0"/>
              </a:spcBef>
              <a:buClr>
                <a:srgbClr val="000000"/>
              </a:buClr>
              <a:buSzPct val="25000"/>
              <a:buFont typeface="Arial"/>
              <a:buNone/>
            </a:pPr>
            <a:fld id="{00000000-1234-1234-1234-123412341234}" type="slidenum">
              <a:rPr lang="en-US">
                <a:latin typeface="Times New Roman" panose="02020603050405020304" pitchFamily="18" charset="0"/>
                <a:cs typeface="Times New Roman" panose="02020603050405020304" pitchFamily="18" charset="0"/>
              </a:rPr>
              <a:pPr lvl="0" algn="r" rtl="0">
                <a:spcBef>
                  <a:spcPts val="0"/>
                </a:spcBef>
                <a:buClr>
                  <a:srgbClr val="000000"/>
                </a:buClr>
                <a:buSzPct val="25000"/>
                <a:buFont typeface="Arial"/>
                <a:buNone/>
              </a:pPr>
              <a:t>30</a:t>
            </a:fld>
            <a:endParaRPr lang="en-US" dirty="0">
              <a:latin typeface="Times New Roman" panose="02020603050405020304" pitchFamily="18" charset="0"/>
              <a:cs typeface="Times New Roman" panose="02020603050405020304" pitchFamily="18" charset="0"/>
            </a:endParaRPr>
          </a:p>
        </p:txBody>
      </p:sp>
      <p:sp>
        <p:nvSpPr>
          <p:cNvPr id="327" name="Shape 327"/>
          <p:cNvSpPr txBox="1">
            <a:spLocks noGrp="1"/>
          </p:cNvSpPr>
          <p:nvPr>
            <p:ph type="body" idx="1"/>
          </p:nvPr>
        </p:nvSpPr>
        <p:spPr>
          <a:xfrm>
            <a:off x="533400" y="1295400"/>
            <a:ext cx="8077199" cy="4876799"/>
          </a:xfrm>
          <a:prstGeom prst="rect">
            <a:avLst/>
          </a:prstGeom>
        </p:spPr>
        <p:txBody>
          <a:bodyPr lIns="91425" tIns="91425" rIns="91425" bIns="91425" anchor="t" anchorCtr="0">
            <a:noAutofit/>
          </a:bodyPr>
          <a:lstStyle/>
          <a:p>
            <a:pPr marL="514350" indent="-285750">
              <a:spcBef>
                <a:spcPts val="0"/>
              </a:spcBef>
            </a:pPr>
            <a:r>
              <a:rPr lang="en-US" sz="1750" dirty="0">
                <a:latin typeface="Times New Roman"/>
                <a:ea typeface="Times New Roman"/>
                <a:cs typeface="Times New Roman"/>
                <a:sym typeface="Times New Roman"/>
              </a:rPr>
              <a:t>Reveal startup and reset errors in the logic circuits</a:t>
            </a:r>
          </a:p>
          <a:p>
            <a:pPr marL="514350" indent="-285750">
              <a:spcBef>
                <a:spcPts val="0"/>
              </a:spcBef>
            </a:pPr>
            <a:r>
              <a:rPr lang="en-US" sz="1750" dirty="0">
                <a:latin typeface="Times New Roman"/>
                <a:ea typeface="Times New Roman"/>
                <a:cs typeface="Times New Roman"/>
                <a:sym typeface="Times New Roman"/>
              </a:rPr>
              <a:t>Test and reveal any glitches associated with combinational logic, it’s actual delays and the real frequency of the clock	</a:t>
            </a:r>
          </a:p>
          <a:p>
            <a:pPr marL="971550" lvl="1" indent="-285750">
              <a:spcBef>
                <a:spcPts val="0"/>
              </a:spcBef>
              <a:buFont typeface="Courier New" panose="02070309020205020404" pitchFamily="49" charset="0"/>
              <a:buChar char="o"/>
            </a:pPr>
            <a:r>
              <a:rPr lang="en-US" sz="1750" dirty="0">
                <a:latin typeface="Times New Roman"/>
                <a:ea typeface="Times New Roman"/>
                <a:cs typeface="Times New Roman"/>
                <a:sym typeface="Times New Roman"/>
              </a:rPr>
              <a:t>Identify longer than acceptable signal delay path though logic for the frequency</a:t>
            </a:r>
          </a:p>
          <a:p>
            <a:pPr marL="514350" indent="-285750">
              <a:spcBef>
                <a:spcPts val="0"/>
              </a:spcBef>
            </a:pPr>
            <a:r>
              <a:rPr lang="en-US" sz="1750" dirty="0">
                <a:latin typeface="Times New Roman"/>
                <a:ea typeface="Times New Roman"/>
                <a:cs typeface="Times New Roman"/>
                <a:sym typeface="Times New Roman"/>
              </a:rPr>
              <a:t>Check for clock domain crossing </a:t>
            </a:r>
            <a:r>
              <a:rPr lang="en-US" sz="1750" dirty="0" smtClean="0">
                <a:latin typeface="Times New Roman"/>
                <a:ea typeface="Times New Roman"/>
                <a:cs typeface="Times New Roman"/>
                <a:sym typeface="Times New Roman"/>
              </a:rPr>
              <a:t>issues</a:t>
            </a:r>
            <a:endParaRPr lang="en-US" sz="1750" dirty="0">
              <a:latin typeface="Times New Roman"/>
              <a:ea typeface="Times New Roman"/>
              <a:cs typeface="Times New Roman"/>
              <a:sym typeface="Times New Roman"/>
            </a:endParaRPr>
          </a:p>
          <a:p>
            <a:pPr marL="971550" lvl="1" indent="-285750">
              <a:spcBef>
                <a:spcPts val="0"/>
              </a:spcBef>
              <a:buFont typeface="Courier New" panose="02070309020205020404" pitchFamily="49" charset="0"/>
              <a:buChar char="o"/>
            </a:pPr>
            <a:r>
              <a:rPr lang="en-US" sz="1750" dirty="0">
                <a:latin typeface="Times New Roman"/>
                <a:ea typeface="Times New Roman"/>
                <a:cs typeface="Times New Roman"/>
                <a:sym typeface="Times New Roman"/>
              </a:rPr>
              <a:t>The transversal of a signal in a synchronous digital circuit from one clock domain into another</a:t>
            </a:r>
          </a:p>
          <a:p>
            <a:pPr marL="971550" lvl="1" indent="-285750">
              <a:spcBef>
                <a:spcPts val="0"/>
              </a:spcBef>
              <a:buFont typeface="Courier New" panose="02070309020205020404" pitchFamily="49" charset="0"/>
              <a:buChar char="o"/>
            </a:pPr>
            <a:r>
              <a:rPr lang="en-US" sz="1750" dirty="0">
                <a:latin typeface="Times New Roman"/>
                <a:ea typeface="Times New Roman"/>
                <a:cs typeface="Times New Roman"/>
                <a:sym typeface="Times New Roman"/>
              </a:rPr>
              <a:t>Signals may appear asynchronous in incoming clock boundary</a:t>
            </a:r>
          </a:p>
          <a:p>
            <a:pPr marL="514350" indent="-285750">
              <a:spcBef>
                <a:spcPts val="0"/>
              </a:spcBef>
            </a:pPr>
            <a:r>
              <a:rPr lang="en-US" sz="1750" dirty="0">
                <a:latin typeface="Times New Roman"/>
                <a:ea typeface="Times New Roman"/>
                <a:cs typeface="Times New Roman"/>
                <a:sym typeface="Times New Roman"/>
              </a:rPr>
              <a:t>Check for X </a:t>
            </a:r>
            <a:r>
              <a:rPr lang="en-US" sz="1750" dirty="0" smtClean="0">
                <a:latin typeface="Times New Roman"/>
                <a:ea typeface="Times New Roman"/>
                <a:cs typeface="Times New Roman"/>
                <a:sym typeface="Times New Roman"/>
              </a:rPr>
              <a:t>propagation</a:t>
            </a:r>
            <a:endParaRPr lang="en-US" sz="1750" dirty="0">
              <a:latin typeface="Times New Roman"/>
              <a:ea typeface="Times New Roman"/>
              <a:cs typeface="Times New Roman"/>
              <a:sym typeface="Times New Roman"/>
            </a:endParaRPr>
          </a:p>
          <a:p>
            <a:pPr marL="971550" lvl="1" indent="-285750">
              <a:spcBef>
                <a:spcPts val="0"/>
              </a:spcBef>
              <a:buFont typeface="Courier New" panose="02070309020205020404" pitchFamily="49" charset="0"/>
              <a:buChar char="o"/>
            </a:pPr>
            <a:r>
              <a:rPr lang="en-US" sz="1750" dirty="0">
                <a:latin typeface="Times New Roman"/>
                <a:ea typeface="Times New Roman"/>
                <a:cs typeface="Times New Roman"/>
                <a:sym typeface="Times New Roman"/>
              </a:rPr>
              <a:t>X describes any unknown log value</a:t>
            </a:r>
          </a:p>
          <a:p>
            <a:pPr marL="971550" lvl="1" indent="-285750">
              <a:spcBef>
                <a:spcPts val="0"/>
              </a:spcBef>
              <a:buFont typeface="Courier New" panose="02070309020205020404" pitchFamily="49" charset="0"/>
              <a:buChar char="o"/>
            </a:pPr>
            <a:r>
              <a:rPr lang="en-US" sz="1750" dirty="0">
                <a:latin typeface="Times New Roman"/>
                <a:ea typeface="Times New Roman"/>
                <a:cs typeface="Times New Roman"/>
                <a:sym typeface="Times New Roman"/>
              </a:rPr>
              <a:t>2 Issues</a:t>
            </a:r>
          </a:p>
          <a:p>
            <a:pPr marL="1428750" lvl="2" indent="-285750">
              <a:spcBef>
                <a:spcPts val="0"/>
              </a:spcBef>
              <a:buFont typeface="Wingdings" panose="05000000000000000000" pitchFamily="2" charset="2"/>
              <a:buChar char="§"/>
            </a:pPr>
            <a:r>
              <a:rPr lang="en-US" sz="1750" dirty="0">
                <a:latin typeface="Times New Roman"/>
                <a:ea typeface="Times New Roman"/>
                <a:cs typeface="Times New Roman"/>
                <a:sym typeface="Times New Roman"/>
              </a:rPr>
              <a:t>X may be converted to a known state by overly optimistic simulation code</a:t>
            </a:r>
          </a:p>
          <a:p>
            <a:pPr marL="1428750" lvl="2" indent="-285750">
              <a:spcBef>
                <a:spcPts val="0"/>
              </a:spcBef>
              <a:buFont typeface="Wingdings" panose="05000000000000000000" pitchFamily="2" charset="2"/>
              <a:buChar char="§"/>
            </a:pPr>
            <a:r>
              <a:rPr lang="en-US" sz="1750" dirty="0">
                <a:latin typeface="Times New Roman"/>
                <a:ea typeface="Times New Roman"/>
                <a:cs typeface="Times New Roman"/>
                <a:sym typeface="Times New Roman"/>
              </a:rPr>
              <a:t>gate simulators can generate excess X values because they apply more pessimistic rules</a:t>
            </a:r>
          </a:p>
          <a:p>
            <a:pPr marL="514350" indent="-285750">
              <a:spcBef>
                <a:spcPts val="0"/>
              </a:spcBef>
            </a:pPr>
            <a:r>
              <a:rPr lang="en-US" sz="1750" dirty="0">
                <a:solidFill>
                  <a:schemeClr val="dk1"/>
                </a:solidFill>
                <a:latin typeface="Times New Roman"/>
                <a:ea typeface="Times New Roman"/>
                <a:cs typeface="Times New Roman"/>
                <a:sym typeface="Times New Roman"/>
              </a:rPr>
              <a:t>GLS is time and hardware intensive on larger designs, certain blocks need to be identified as being probable of having issues and then run though GLS</a:t>
            </a:r>
          </a:p>
        </p:txBody>
      </p:sp>
    </p:spTree>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Shape 333"/>
          <p:cNvSpPr txBox="1">
            <a:spLocks noGrp="1"/>
          </p:cNvSpPr>
          <p:nvPr>
            <p:ph type="title"/>
          </p:nvPr>
        </p:nvSpPr>
        <p:spPr>
          <a:xfrm>
            <a:off x="533400" y="152400"/>
            <a:ext cx="7924799"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baseline="0">
                <a:solidFill>
                  <a:srgbClr val="1C4587"/>
                </a:solidFill>
                <a:latin typeface="Times New Roman"/>
                <a:ea typeface="Times New Roman"/>
                <a:cs typeface="Times New Roman"/>
                <a:sym typeface="Times New Roman"/>
              </a:rPr>
              <a:t>Task </a:t>
            </a:r>
            <a:r>
              <a:rPr lang="en-US" sz="3200">
                <a:solidFill>
                  <a:srgbClr val="1C4587"/>
                </a:solidFill>
                <a:latin typeface="Times New Roman"/>
                <a:ea typeface="Times New Roman"/>
                <a:cs typeface="Times New Roman"/>
                <a:sym typeface="Times New Roman"/>
              </a:rPr>
              <a:t>7: Place and Route Gates</a:t>
            </a:r>
          </a:p>
        </p:txBody>
      </p:sp>
      <p:sp>
        <p:nvSpPr>
          <p:cNvPr id="334" name="Shape 334"/>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lvl="0" algn="r" rtl="0">
              <a:spcBef>
                <a:spcPts val="0"/>
              </a:spcBef>
              <a:buClr>
                <a:srgbClr val="000000"/>
              </a:buClr>
              <a:buSzPct val="25000"/>
              <a:buFont typeface="Arial"/>
              <a:buNone/>
            </a:pPr>
            <a:fld id="{00000000-1234-1234-1234-123412341234}" type="slidenum">
              <a:rPr lang="en-US">
                <a:latin typeface="Times New Roman" panose="02020603050405020304" pitchFamily="18" charset="0"/>
                <a:cs typeface="Times New Roman" panose="02020603050405020304" pitchFamily="18" charset="0"/>
              </a:rPr>
              <a:pPr lvl="0" algn="r" rtl="0">
                <a:spcBef>
                  <a:spcPts val="0"/>
                </a:spcBef>
                <a:buClr>
                  <a:srgbClr val="000000"/>
                </a:buClr>
                <a:buSzPct val="25000"/>
                <a:buFont typeface="Arial"/>
                <a:buNone/>
              </a:pPr>
              <a:t>31</a:t>
            </a:fld>
            <a:endParaRPr lang="en-US" dirty="0">
              <a:latin typeface="Times New Roman" panose="02020603050405020304" pitchFamily="18" charset="0"/>
              <a:cs typeface="Times New Roman" panose="02020603050405020304" pitchFamily="18" charset="0"/>
            </a:endParaRPr>
          </a:p>
        </p:txBody>
      </p:sp>
      <p:sp>
        <p:nvSpPr>
          <p:cNvPr id="335" name="Shape 335"/>
          <p:cNvSpPr txBox="1">
            <a:spLocks noGrp="1"/>
          </p:cNvSpPr>
          <p:nvPr>
            <p:ph type="body" idx="1"/>
          </p:nvPr>
        </p:nvSpPr>
        <p:spPr>
          <a:xfrm>
            <a:off x="457200" y="2051050"/>
            <a:ext cx="8077199" cy="4114800"/>
          </a:xfrm>
          <a:prstGeom prst="rect">
            <a:avLst/>
          </a:prstGeom>
        </p:spPr>
        <p:txBody>
          <a:bodyPr lIns="91425" tIns="91425" rIns="91425" bIns="91425" anchor="t" anchorCtr="0">
            <a:noAutofit/>
          </a:bodyPr>
          <a:lstStyle/>
          <a:p>
            <a:pPr marL="571500" indent="-342900">
              <a:spcBef>
                <a:spcPts val="0"/>
              </a:spcBef>
              <a:buClr>
                <a:srgbClr val="000000"/>
              </a:buClr>
            </a:pPr>
            <a:r>
              <a:rPr lang="en-US" sz="2400" dirty="0">
                <a:latin typeface="Times New Roman"/>
                <a:ea typeface="Times New Roman"/>
                <a:cs typeface="Times New Roman"/>
                <a:sym typeface="Times New Roman"/>
              </a:rPr>
              <a:t>Place: place electronic components, circuitry, and logic elements in limited space</a:t>
            </a:r>
          </a:p>
          <a:p>
            <a:pPr marL="1028700" lvl="1" indent="-342900">
              <a:spcBef>
                <a:spcPts val="0"/>
              </a:spcBef>
              <a:buClr>
                <a:srgbClr val="000000"/>
              </a:buClr>
              <a:buFont typeface="Courier New" panose="02070309020205020404" pitchFamily="49" charset="0"/>
              <a:buChar char="o"/>
            </a:pPr>
            <a:r>
              <a:rPr lang="en-US" sz="2400" dirty="0">
                <a:latin typeface="Times New Roman"/>
                <a:ea typeface="Times New Roman"/>
                <a:cs typeface="Times New Roman"/>
                <a:sym typeface="Times New Roman"/>
              </a:rPr>
              <a:t>(i2s</a:t>
            </a:r>
            <a:r>
              <a:rPr lang="en-US" sz="2400" dirty="0" smtClean="0">
                <a:latin typeface="Times New Roman"/>
                <a:ea typeface="Times New Roman"/>
                <a:cs typeface="Times New Roman"/>
                <a:sym typeface="Times New Roman"/>
              </a:rPr>
              <a:t>, i2c, register</a:t>
            </a:r>
            <a:r>
              <a:rPr lang="en-US" sz="2400" dirty="0">
                <a:latin typeface="Times New Roman"/>
                <a:ea typeface="Times New Roman"/>
                <a:cs typeface="Times New Roman"/>
                <a:sym typeface="Times New Roman"/>
              </a:rPr>
              <a:t>, filter etc.)</a:t>
            </a:r>
          </a:p>
          <a:p>
            <a:pPr marL="1028700" lvl="1" indent="-342900">
              <a:spcBef>
                <a:spcPts val="0"/>
              </a:spcBef>
              <a:buClr>
                <a:srgbClr val="000000"/>
              </a:buClr>
              <a:buFont typeface="Courier New" panose="02070309020205020404" pitchFamily="49" charset="0"/>
              <a:buChar char="o"/>
            </a:pPr>
            <a:r>
              <a:rPr lang="en-US" sz="2400" dirty="0">
                <a:latin typeface="Times New Roman"/>
                <a:ea typeface="Times New Roman"/>
                <a:cs typeface="Times New Roman"/>
                <a:sym typeface="Times New Roman"/>
              </a:rPr>
              <a:t>Minimize length between high frequency connections</a:t>
            </a:r>
          </a:p>
          <a:p>
            <a:pPr marL="571500" indent="-342900">
              <a:spcBef>
                <a:spcPts val="0"/>
              </a:spcBef>
              <a:buClr>
                <a:srgbClr val="000000"/>
              </a:buClr>
            </a:pPr>
            <a:r>
              <a:rPr lang="en-US" sz="2400" dirty="0">
                <a:latin typeface="Times New Roman"/>
                <a:ea typeface="Times New Roman"/>
                <a:cs typeface="Times New Roman"/>
                <a:sym typeface="Times New Roman"/>
              </a:rPr>
              <a:t>Route: decide design of all wires needed to connect the placed components</a:t>
            </a:r>
          </a:p>
          <a:p>
            <a:pPr marL="571500" indent="-342900">
              <a:spcBef>
                <a:spcPts val="0"/>
              </a:spcBef>
              <a:buClr>
                <a:srgbClr val="000000"/>
              </a:buClr>
            </a:pPr>
            <a:r>
              <a:rPr lang="en-US" sz="2400" dirty="0">
                <a:latin typeface="Times New Roman"/>
                <a:ea typeface="Times New Roman"/>
                <a:cs typeface="Times New Roman"/>
                <a:sym typeface="Times New Roman"/>
              </a:rPr>
              <a:t>Implement desired connections and follow the rules and limitations of the manufacturing process</a:t>
            </a:r>
          </a:p>
          <a:p>
            <a:pPr marL="571500" indent="-342900">
              <a:spcBef>
                <a:spcPts val="0"/>
              </a:spcBef>
            </a:pPr>
            <a:r>
              <a:rPr lang="en-US" sz="2400" dirty="0">
                <a:latin typeface="Times New Roman"/>
                <a:ea typeface="Times New Roman"/>
                <a:cs typeface="Times New Roman"/>
                <a:sym typeface="Times New Roman"/>
              </a:rPr>
              <a:t>Most of the routing can be done automatically but may have to be done manually in some </a:t>
            </a:r>
            <a:r>
              <a:rPr lang="en-US" sz="2200" dirty="0">
                <a:latin typeface="Times New Roman"/>
                <a:ea typeface="Times New Roman"/>
                <a:cs typeface="Times New Roman"/>
                <a:sym typeface="Times New Roman"/>
              </a:rPr>
              <a:t>instances</a:t>
            </a:r>
          </a:p>
        </p:txBody>
      </p:sp>
      <p:pic>
        <p:nvPicPr>
          <p:cNvPr id="336" name="Shape 336"/>
          <p:cNvPicPr preferRelativeResize="0"/>
          <p:nvPr/>
        </p:nvPicPr>
        <p:blipFill>
          <a:blip r:embed="rId3">
            <a:alphaModFix/>
          </a:blip>
          <a:stretch>
            <a:fillRect/>
          </a:stretch>
        </p:blipFill>
        <p:spPr>
          <a:xfrm>
            <a:off x="6996325" y="87800"/>
            <a:ext cx="2052774" cy="2045924"/>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Shape 342"/>
          <p:cNvSpPr txBox="1">
            <a:spLocks noGrp="1"/>
          </p:cNvSpPr>
          <p:nvPr>
            <p:ph type="title"/>
          </p:nvPr>
        </p:nvSpPr>
        <p:spPr>
          <a:xfrm>
            <a:off x="533400" y="152400"/>
            <a:ext cx="7924799"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baseline="0">
                <a:solidFill>
                  <a:srgbClr val="1C4587"/>
                </a:solidFill>
                <a:latin typeface="Times New Roman"/>
                <a:ea typeface="Times New Roman"/>
                <a:cs typeface="Times New Roman"/>
                <a:sym typeface="Times New Roman"/>
              </a:rPr>
              <a:t>Task </a:t>
            </a:r>
            <a:r>
              <a:rPr lang="en-US" sz="3200">
                <a:solidFill>
                  <a:srgbClr val="1C4587"/>
                </a:solidFill>
                <a:latin typeface="Times New Roman"/>
                <a:ea typeface="Times New Roman"/>
                <a:cs typeface="Times New Roman"/>
                <a:sym typeface="Times New Roman"/>
              </a:rPr>
              <a:t>8</a:t>
            </a:r>
            <a:r>
              <a:rPr lang="en-US" sz="3200" b="0" i="0" u="none" strike="noStrike" cap="none" baseline="0">
                <a:solidFill>
                  <a:srgbClr val="1C4587"/>
                </a:solidFill>
                <a:latin typeface="Times New Roman"/>
                <a:ea typeface="Times New Roman"/>
                <a:cs typeface="Times New Roman"/>
                <a:sym typeface="Times New Roman"/>
              </a:rPr>
              <a:t>: </a:t>
            </a:r>
            <a:r>
              <a:rPr lang="en-US" sz="3200">
                <a:solidFill>
                  <a:srgbClr val="1C4587"/>
                </a:solidFill>
                <a:latin typeface="Times New Roman"/>
                <a:ea typeface="Times New Roman"/>
                <a:cs typeface="Times New Roman"/>
                <a:sym typeface="Times New Roman"/>
              </a:rPr>
              <a:t>Verification</a:t>
            </a:r>
          </a:p>
        </p:txBody>
      </p:sp>
      <p:sp>
        <p:nvSpPr>
          <p:cNvPr id="343" name="Shape 343"/>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lvl="0" algn="r" rtl="0">
              <a:spcBef>
                <a:spcPts val="0"/>
              </a:spcBef>
              <a:buClr>
                <a:srgbClr val="000000"/>
              </a:buClr>
              <a:buSzPct val="25000"/>
              <a:buFont typeface="Arial"/>
              <a:buNone/>
            </a:pPr>
            <a:fld id="{00000000-1234-1234-1234-123412341234}" type="slidenum">
              <a:rPr lang="en-US">
                <a:latin typeface="Times New Roman" panose="02020603050405020304" pitchFamily="18" charset="0"/>
                <a:cs typeface="Times New Roman" panose="02020603050405020304" pitchFamily="18" charset="0"/>
              </a:rPr>
              <a:pPr lvl="0" algn="r" rtl="0">
                <a:spcBef>
                  <a:spcPts val="0"/>
                </a:spcBef>
                <a:buClr>
                  <a:srgbClr val="000000"/>
                </a:buClr>
                <a:buSzPct val="25000"/>
                <a:buFont typeface="Arial"/>
                <a:buNone/>
              </a:pPr>
              <a:t>32</a:t>
            </a:fld>
            <a:endParaRPr lang="en-US" dirty="0">
              <a:latin typeface="Times New Roman" panose="02020603050405020304" pitchFamily="18" charset="0"/>
              <a:cs typeface="Times New Roman" panose="02020603050405020304" pitchFamily="18" charset="0"/>
            </a:endParaRPr>
          </a:p>
        </p:txBody>
      </p:sp>
      <p:sp>
        <p:nvSpPr>
          <p:cNvPr id="344" name="Shape 344"/>
          <p:cNvSpPr txBox="1">
            <a:spLocks noGrp="1"/>
          </p:cNvSpPr>
          <p:nvPr>
            <p:ph type="body" idx="1"/>
          </p:nvPr>
        </p:nvSpPr>
        <p:spPr>
          <a:xfrm>
            <a:off x="533400" y="1371600"/>
            <a:ext cx="8077199" cy="4114800"/>
          </a:xfrm>
          <a:prstGeom prst="rect">
            <a:avLst/>
          </a:prstGeom>
        </p:spPr>
        <p:txBody>
          <a:bodyPr lIns="91425" tIns="91425" rIns="91425" bIns="91425" anchor="t" anchorCtr="0">
            <a:noAutofit/>
          </a:bodyPr>
          <a:lstStyle/>
          <a:p>
            <a:pPr marL="685800" indent="-457200">
              <a:spcBef>
                <a:spcPts val="0"/>
              </a:spcBef>
              <a:buSzPct val="85714"/>
            </a:pPr>
            <a:r>
              <a:rPr lang="en-US" sz="2800" dirty="0">
                <a:latin typeface="Times New Roman"/>
                <a:ea typeface="Times New Roman"/>
                <a:cs typeface="Times New Roman"/>
                <a:sym typeface="Times New Roman"/>
              </a:rPr>
              <a:t>Develop a Test Plan (Word/CORE 9)</a:t>
            </a:r>
          </a:p>
          <a:p>
            <a:pPr marL="685800" indent="-457200">
              <a:spcBef>
                <a:spcPts val="0"/>
              </a:spcBef>
              <a:buSzPct val="85714"/>
            </a:pPr>
            <a:r>
              <a:rPr lang="en-US" sz="2800" dirty="0">
                <a:latin typeface="Times New Roman"/>
                <a:ea typeface="Times New Roman"/>
                <a:cs typeface="Times New Roman"/>
                <a:sym typeface="Times New Roman"/>
              </a:rPr>
              <a:t>Develop RTL Test Environment (Verilog, C++)</a:t>
            </a:r>
          </a:p>
          <a:p>
            <a:pPr marL="685800" indent="-457200">
              <a:spcBef>
                <a:spcPts val="0"/>
              </a:spcBef>
              <a:buSzPct val="85714"/>
            </a:pPr>
            <a:r>
              <a:rPr lang="en-US" sz="2800" dirty="0">
                <a:latin typeface="Times New Roman"/>
                <a:ea typeface="Times New Roman"/>
                <a:cs typeface="Times New Roman"/>
                <a:sym typeface="Times New Roman"/>
              </a:rPr>
              <a:t>Test Software (C++)</a:t>
            </a:r>
          </a:p>
          <a:p>
            <a:pPr marL="685800" indent="-457200">
              <a:spcBef>
                <a:spcPts val="0"/>
              </a:spcBef>
              <a:buSzPct val="85714"/>
            </a:pPr>
            <a:r>
              <a:rPr lang="en-US" sz="2800" dirty="0">
                <a:latin typeface="Times New Roman"/>
                <a:ea typeface="Times New Roman"/>
                <a:cs typeface="Times New Roman"/>
                <a:sym typeface="Times New Roman"/>
              </a:rPr>
              <a:t>Test Vectors</a:t>
            </a:r>
          </a:p>
          <a:p>
            <a:pPr marL="685800" indent="-457200">
              <a:spcBef>
                <a:spcPts val="0"/>
              </a:spcBef>
              <a:buSzPct val="85714"/>
            </a:pPr>
            <a:r>
              <a:rPr lang="en-US" sz="2800" dirty="0">
                <a:latin typeface="Times New Roman"/>
                <a:ea typeface="Times New Roman"/>
                <a:cs typeface="Times New Roman"/>
                <a:sym typeface="Times New Roman"/>
              </a:rPr>
              <a:t>Run and Debug RTL Tests</a:t>
            </a:r>
          </a:p>
          <a:p>
            <a:pPr marL="685800" indent="-457200">
              <a:spcBef>
                <a:spcPts val="0"/>
              </a:spcBef>
              <a:buSzPct val="85714"/>
            </a:pPr>
            <a:r>
              <a:rPr lang="en-US" sz="2800" dirty="0">
                <a:latin typeface="Times New Roman"/>
                <a:ea typeface="Times New Roman"/>
                <a:cs typeface="Times New Roman"/>
                <a:sym typeface="Times New Roman"/>
              </a:rPr>
              <a:t>Gate Level Simulation (GLS)</a:t>
            </a:r>
          </a:p>
        </p:txBody>
      </p:sp>
    </p:spTree>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Shape 350"/>
          <p:cNvSpPr txBox="1">
            <a:spLocks noGrp="1"/>
          </p:cNvSpPr>
          <p:nvPr>
            <p:ph type="title"/>
          </p:nvPr>
        </p:nvSpPr>
        <p:spPr>
          <a:xfrm>
            <a:off x="533400" y="152400"/>
            <a:ext cx="7924799"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baseline="0">
                <a:solidFill>
                  <a:srgbClr val="1C4587"/>
                </a:solidFill>
                <a:latin typeface="Times New Roman"/>
                <a:ea typeface="Times New Roman"/>
                <a:cs typeface="Times New Roman"/>
                <a:sym typeface="Times New Roman"/>
              </a:rPr>
              <a:t>Task </a:t>
            </a:r>
            <a:r>
              <a:rPr lang="en-US" sz="3200">
                <a:solidFill>
                  <a:srgbClr val="1C4587"/>
                </a:solidFill>
                <a:latin typeface="Times New Roman"/>
                <a:ea typeface="Times New Roman"/>
                <a:cs typeface="Times New Roman"/>
                <a:sym typeface="Times New Roman"/>
              </a:rPr>
              <a:t>9: Board Design</a:t>
            </a:r>
          </a:p>
        </p:txBody>
      </p:sp>
      <p:sp>
        <p:nvSpPr>
          <p:cNvPr id="351" name="Shape 351"/>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lvl="0" algn="r" rtl="0">
              <a:spcBef>
                <a:spcPts val="0"/>
              </a:spcBef>
              <a:buClr>
                <a:srgbClr val="000000"/>
              </a:buClr>
              <a:buSzPct val="25000"/>
              <a:buFont typeface="Arial"/>
              <a:buNone/>
            </a:pPr>
            <a:fld id="{00000000-1234-1234-1234-123412341234}" type="slidenum">
              <a:rPr lang="en-US">
                <a:latin typeface="Times New Roman" panose="02020603050405020304" pitchFamily="18" charset="0"/>
                <a:cs typeface="Times New Roman" panose="02020603050405020304" pitchFamily="18" charset="0"/>
              </a:rPr>
              <a:pPr lvl="0" algn="r" rtl="0">
                <a:spcBef>
                  <a:spcPts val="0"/>
                </a:spcBef>
                <a:buClr>
                  <a:srgbClr val="000000"/>
                </a:buClr>
                <a:buSzPct val="25000"/>
                <a:buFont typeface="Arial"/>
                <a:buNone/>
              </a:pPr>
              <a:t>33</a:t>
            </a:fld>
            <a:endParaRPr lang="en-US" dirty="0">
              <a:latin typeface="Times New Roman" panose="02020603050405020304" pitchFamily="18" charset="0"/>
              <a:cs typeface="Times New Roman" panose="02020603050405020304" pitchFamily="18" charset="0"/>
            </a:endParaRPr>
          </a:p>
        </p:txBody>
      </p:sp>
      <p:sp>
        <p:nvSpPr>
          <p:cNvPr id="352" name="Shape 352"/>
          <p:cNvSpPr txBox="1">
            <a:spLocks noGrp="1"/>
          </p:cNvSpPr>
          <p:nvPr>
            <p:ph type="body" idx="1"/>
          </p:nvPr>
        </p:nvSpPr>
        <p:spPr>
          <a:xfrm>
            <a:off x="533400" y="1371600"/>
            <a:ext cx="8077199" cy="4114800"/>
          </a:xfrm>
          <a:prstGeom prst="rect">
            <a:avLst/>
          </a:prstGeom>
        </p:spPr>
        <p:txBody>
          <a:bodyPr lIns="91425" tIns="91425" rIns="91425" bIns="91425" anchor="t" anchorCtr="0">
            <a:noAutofit/>
          </a:bodyPr>
          <a:lstStyle/>
          <a:p>
            <a:pPr marL="685800" indent="-457200">
              <a:spcBef>
                <a:spcPts val="0"/>
              </a:spcBef>
            </a:pPr>
            <a:r>
              <a:rPr lang="en-US" sz="2800" dirty="0">
                <a:latin typeface="Times New Roman"/>
                <a:ea typeface="Times New Roman"/>
                <a:cs typeface="Times New Roman"/>
                <a:sym typeface="Times New Roman"/>
              </a:rPr>
              <a:t>Hardware test fixture </a:t>
            </a:r>
          </a:p>
          <a:p>
            <a:pPr marL="1143000" lvl="1" indent="-457200">
              <a:spcBef>
                <a:spcPts val="0"/>
              </a:spcBef>
              <a:buFont typeface="Courier New" panose="02070309020205020404" pitchFamily="49" charset="0"/>
              <a:buChar char="o"/>
            </a:pPr>
            <a:r>
              <a:rPr lang="en-US" sz="2800" dirty="0">
                <a:latin typeface="Times New Roman"/>
                <a:ea typeface="Times New Roman"/>
                <a:cs typeface="Times New Roman"/>
                <a:sym typeface="Times New Roman"/>
              </a:rPr>
              <a:t>PSoC5LP as I2C Master</a:t>
            </a:r>
          </a:p>
          <a:p>
            <a:pPr marL="1143000" lvl="1" indent="-457200">
              <a:spcBef>
                <a:spcPts val="0"/>
              </a:spcBef>
              <a:buFont typeface="Courier New" panose="02070309020205020404" pitchFamily="49" charset="0"/>
              <a:buChar char="o"/>
            </a:pPr>
            <a:r>
              <a:rPr lang="en-US" sz="2800" dirty="0">
                <a:latin typeface="Times New Roman"/>
                <a:ea typeface="Times New Roman"/>
                <a:cs typeface="Times New Roman"/>
                <a:sym typeface="Times New Roman"/>
              </a:rPr>
              <a:t>Analog Audio Source</a:t>
            </a:r>
          </a:p>
          <a:p>
            <a:pPr marL="685800" indent="-457200">
              <a:spcBef>
                <a:spcPts val="0"/>
              </a:spcBef>
            </a:pPr>
            <a:r>
              <a:rPr lang="en-US" sz="2800" dirty="0">
                <a:latin typeface="Times New Roman"/>
                <a:ea typeface="Times New Roman"/>
                <a:cs typeface="Times New Roman"/>
                <a:sym typeface="Times New Roman"/>
              </a:rPr>
              <a:t>Microcontroller code written to:</a:t>
            </a:r>
          </a:p>
          <a:p>
            <a:pPr marL="1143000" lvl="1" indent="-457200">
              <a:spcBef>
                <a:spcPts val="0"/>
              </a:spcBef>
              <a:buFont typeface="Courier New" panose="02070309020205020404" pitchFamily="49" charset="0"/>
              <a:buChar char="o"/>
            </a:pPr>
            <a:r>
              <a:rPr lang="en-US" sz="2800" dirty="0">
                <a:latin typeface="Times New Roman"/>
                <a:ea typeface="Times New Roman"/>
                <a:cs typeface="Times New Roman"/>
                <a:sym typeface="Times New Roman"/>
              </a:rPr>
              <a:t>Functional test</a:t>
            </a:r>
          </a:p>
          <a:p>
            <a:pPr marL="1600200" lvl="2" indent="-457200">
              <a:spcBef>
                <a:spcPts val="0"/>
              </a:spcBef>
              <a:buFont typeface="Wingdings" panose="05000000000000000000" pitchFamily="2" charset="2"/>
              <a:buChar char="§"/>
            </a:pPr>
            <a:r>
              <a:rPr lang="en-US" sz="2800" dirty="0">
                <a:latin typeface="Times New Roman"/>
                <a:ea typeface="Times New Roman"/>
                <a:cs typeface="Times New Roman"/>
                <a:sym typeface="Times New Roman"/>
              </a:rPr>
              <a:t>verify filter coefficients of output</a:t>
            </a:r>
          </a:p>
          <a:p>
            <a:pPr marL="1143000" lvl="1" indent="-457200">
              <a:spcBef>
                <a:spcPts val="0"/>
              </a:spcBef>
              <a:buFont typeface="Courier New" panose="02070309020205020404" pitchFamily="49" charset="0"/>
              <a:buChar char="o"/>
            </a:pPr>
            <a:r>
              <a:rPr lang="en-US" sz="2800" dirty="0">
                <a:latin typeface="Times New Roman"/>
                <a:ea typeface="Times New Roman"/>
                <a:cs typeface="Times New Roman"/>
                <a:sym typeface="Times New Roman"/>
              </a:rPr>
              <a:t>Register test</a:t>
            </a:r>
          </a:p>
          <a:p>
            <a:pPr marL="1600200" lvl="2" indent="-457200">
              <a:spcBef>
                <a:spcPts val="0"/>
              </a:spcBef>
              <a:buFont typeface="Wingdings" panose="05000000000000000000" pitchFamily="2" charset="2"/>
              <a:buChar char="§"/>
            </a:pPr>
            <a:r>
              <a:rPr lang="en-US" sz="2800" dirty="0">
                <a:latin typeface="Times New Roman"/>
                <a:ea typeface="Times New Roman"/>
                <a:cs typeface="Times New Roman"/>
                <a:sym typeface="Times New Roman"/>
              </a:rPr>
              <a:t>verify via I2C write and read back </a:t>
            </a:r>
          </a:p>
          <a:p>
            <a:pPr marL="0" lvl="0" indent="0" rtl="0">
              <a:spcBef>
                <a:spcPts val="0"/>
              </a:spcBef>
              <a:buClr>
                <a:schemeClr val="dk1"/>
              </a:buClr>
              <a:buFont typeface="Arial"/>
              <a:buNone/>
            </a:pPr>
            <a:endParaRPr sz="2800" dirty="0">
              <a:latin typeface="Times New Roman"/>
              <a:ea typeface="Times New Roman"/>
              <a:cs typeface="Times New Roman"/>
              <a:sym typeface="Times New Roman"/>
            </a:endParaRPr>
          </a:p>
        </p:txBody>
      </p:sp>
    </p:spTree>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Shape 358"/>
          <p:cNvSpPr txBox="1">
            <a:spLocks noGrp="1"/>
          </p:cNvSpPr>
          <p:nvPr>
            <p:ph type="title"/>
          </p:nvPr>
        </p:nvSpPr>
        <p:spPr>
          <a:xfrm>
            <a:off x="533400" y="152400"/>
            <a:ext cx="7924799"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baseline="0">
                <a:solidFill>
                  <a:srgbClr val="1C4587"/>
                </a:solidFill>
                <a:latin typeface="Times New Roman"/>
                <a:ea typeface="Times New Roman"/>
                <a:cs typeface="Times New Roman"/>
                <a:sym typeface="Times New Roman"/>
              </a:rPr>
              <a:t>Task </a:t>
            </a:r>
            <a:r>
              <a:rPr lang="en-US" sz="3200">
                <a:solidFill>
                  <a:srgbClr val="1C4587"/>
                </a:solidFill>
                <a:latin typeface="Times New Roman"/>
                <a:ea typeface="Times New Roman"/>
                <a:cs typeface="Times New Roman"/>
                <a:sym typeface="Times New Roman"/>
              </a:rPr>
              <a:t>10</a:t>
            </a:r>
            <a:r>
              <a:rPr lang="en-US" sz="3200" b="0" i="0" u="none" strike="noStrike" cap="none" baseline="0">
                <a:solidFill>
                  <a:srgbClr val="1C4587"/>
                </a:solidFill>
                <a:latin typeface="Times New Roman"/>
                <a:ea typeface="Times New Roman"/>
                <a:cs typeface="Times New Roman"/>
                <a:sym typeface="Times New Roman"/>
              </a:rPr>
              <a:t>:</a:t>
            </a:r>
            <a:r>
              <a:rPr lang="en-US" sz="3200">
                <a:solidFill>
                  <a:srgbClr val="1C4587"/>
                </a:solidFill>
                <a:latin typeface="Times New Roman"/>
                <a:ea typeface="Times New Roman"/>
                <a:cs typeface="Times New Roman"/>
                <a:sym typeface="Times New Roman"/>
              </a:rPr>
              <a:t> Documentation </a:t>
            </a:r>
          </a:p>
        </p:txBody>
      </p:sp>
      <p:sp>
        <p:nvSpPr>
          <p:cNvPr id="359" name="Shape 359"/>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lvl="0" algn="r" rtl="0">
              <a:spcBef>
                <a:spcPts val="0"/>
              </a:spcBef>
              <a:buClr>
                <a:srgbClr val="000000"/>
              </a:buClr>
              <a:buSzPct val="25000"/>
              <a:buFont typeface="Arial"/>
              <a:buNone/>
            </a:pPr>
            <a:fld id="{00000000-1234-1234-1234-123412341234}" type="slidenum">
              <a:rPr lang="en-US">
                <a:latin typeface="Times New Roman" panose="02020603050405020304" pitchFamily="18" charset="0"/>
                <a:cs typeface="Times New Roman" panose="02020603050405020304" pitchFamily="18" charset="0"/>
              </a:rPr>
              <a:pPr lvl="0" algn="r" rtl="0">
                <a:spcBef>
                  <a:spcPts val="0"/>
                </a:spcBef>
                <a:buClr>
                  <a:srgbClr val="000000"/>
                </a:buClr>
                <a:buSzPct val="25000"/>
                <a:buFont typeface="Arial"/>
                <a:buNone/>
              </a:pPr>
              <a:t>34</a:t>
            </a:fld>
            <a:endParaRPr lang="en-US" dirty="0">
              <a:latin typeface="Times New Roman" panose="02020603050405020304" pitchFamily="18" charset="0"/>
              <a:cs typeface="Times New Roman" panose="02020603050405020304" pitchFamily="18" charset="0"/>
            </a:endParaRPr>
          </a:p>
        </p:txBody>
      </p:sp>
      <p:sp>
        <p:nvSpPr>
          <p:cNvPr id="360" name="Shape 360"/>
          <p:cNvSpPr txBox="1">
            <a:spLocks noGrp="1"/>
          </p:cNvSpPr>
          <p:nvPr>
            <p:ph type="body" idx="1"/>
          </p:nvPr>
        </p:nvSpPr>
        <p:spPr>
          <a:xfrm>
            <a:off x="533400" y="1371599"/>
            <a:ext cx="8077199" cy="4503107"/>
          </a:xfrm>
          <a:prstGeom prst="rect">
            <a:avLst/>
          </a:prstGeom>
        </p:spPr>
        <p:txBody>
          <a:bodyPr lIns="91425" tIns="91425" rIns="91425" bIns="91425" anchor="t" anchorCtr="0">
            <a:noAutofit/>
          </a:bodyPr>
          <a:lstStyle/>
          <a:p>
            <a:pPr marL="685800" indent="-457200">
              <a:spcBef>
                <a:spcPts val="0"/>
              </a:spcBef>
            </a:pPr>
            <a:r>
              <a:rPr lang="en-US" sz="2600" dirty="0">
                <a:solidFill>
                  <a:schemeClr val="dk1"/>
                </a:solidFill>
                <a:latin typeface="Times New Roman"/>
                <a:ea typeface="Times New Roman"/>
                <a:cs typeface="Times New Roman"/>
                <a:sym typeface="Times New Roman"/>
              </a:rPr>
              <a:t>All documents will be continuously updated and synced with the docs folder on </a:t>
            </a:r>
            <a:r>
              <a:rPr lang="en-US" sz="2600" dirty="0" smtClean="0">
                <a:solidFill>
                  <a:schemeClr val="dk1"/>
                </a:solidFill>
                <a:latin typeface="Times New Roman"/>
                <a:ea typeface="Times New Roman"/>
                <a:cs typeface="Times New Roman"/>
                <a:sym typeface="Times New Roman"/>
              </a:rPr>
              <a:t>GitHub</a:t>
            </a:r>
            <a:endParaRPr lang="en-US" sz="2600" dirty="0">
              <a:solidFill>
                <a:schemeClr val="dk1"/>
              </a:solidFill>
              <a:latin typeface="Times New Roman"/>
              <a:ea typeface="Times New Roman"/>
              <a:cs typeface="Times New Roman"/>
              <a:sym typeface="Times New Roman"/>
            </a:endParaRPr>
          </a:p>
          <a:p>
            <a:pPr marL="685800" indent="-457200">
              <a:spcBef>
                <a:spcPts val="0"/>
              </a:spcBef>
            </a:pPr>
            <a:r>
              <a:rPr lang="en-US" sz="2600" dirty="0">
                <a:solidFill>
                  <a:schemeClr val="dk1"/>
                </a:solidFill>
                <a:latin typeface="Times New Roman"/>
                <a:ea typeface="Times New Roman"/>
                <a:cs typeface="Times New Roman"/>
                <a:sym typeface="Times New Roman"/>
              </a:rPr>
              <a:t>Documents include:</a:t>
            </a:r>
          </a:p>
          <a:p>
            <a:pPr marL="1143000" lvl="1" indent="-457200">
              <a:spcBef>
                <a:spcPts val="0"/>
              </a:spcBef>
              <a:buFont typeface="Courier New" panose="02070309020205020404" pitchFamily="49" charset="0"/>
              <a:buChar char="o"/>
            </a:pPr>
            <a:r>
              <a:rPr lang="en-US" sz="2600" dirty="0">
                <a:solidFill>
                  <a:schemeClr val="dk1"/>
                </a:solidFill>
                <a:latin typeface="Times New Roman"/>
                <a:ea typeface="Times New Roman"/>
                <a:cs typeface="Times New Roman"/>
                <a:sym typeface="Times New Roman"/>
              </a:rPr>
              <a:t>Budget</a:t>
            </a:r>
          </a:p>
          <a:p>
            <a:pPr marL="1143000" lvl="1" indent="-457200">
              <a:spcBef>
                <a:spcPts val="0"/>
              </a:spcBef>
              <a:buFont typeface="Courier New" panose="02070309020205020404" pitchFamily="49" charset="0"/>
              <a:buChar char="o"/>
            </a:pPr>
            <a:r>
              <a:rPr lang="en-US" sz="2600" dirty="0">
                <a:solidFill>
                  <a:schemeClr val="dk1"/>
                </a:solidFill>
                <a:latin typeface="Times New Roman"/>
                <a:ea typeface="Times New Roman"/>
                <a:cs typeface="Times New Roman"/>
                <a:sym typeface="Times New Roman"/>
              </a:rPr>
              <a:t>Weekly Time Schedule and Overall Schedule</a:t>
            </a:r>
          </a:p>
          <a:p>
            <a:pPr marL="1143000" lvl="1" indent="-457200">
              <a:spcBef>
                <a:spcPts val="0"/>
              </a:spcBef>
              <a:buFont typeface="Courier New" panose="02070309020205020404" pitchFamily="49" charset="0"/>
              <a:buChar char="o"/>
            </a:pPr>
            <a:r>
              <a:rPr lang="en-US" sz="2600" dirty="0">
                <a:solidFill>
                  <a:schemeClr val="dk1"/>
                </a:solidFill>
                <a:latin typeface="Times New Roman"/>
                <a:ea typeface="Times New Roman"/>
                <a:cs typeface="Times New Roman"/>
                <a:sym typeface="Times New Roman"/>
              </a:rPr>
              <a:t>RTL Interface Descriptions</a:t>
            </a:r>
          </a:p>
          <a:p>
            <a:pPr marL="1143000" lvl="1" indent="-457200">
              <a:spcBef>
                <a:spcPts val="0"/>
              </a:spcBef>
              <a:buFont typeface="Courier New" panose="02070309020205020404" pitchFamily="49" charset="0"/>
              <a:buChar char="o"/>
            </a:pPr>
            <a:r>
              <a:rPr lang="en-US" sz="2600" dirty="0">
                <a:solidFill>
                  <a:schemeClr val="dk1"/>
                </a:solidFill>
                <a:latin typeface="Times New Roman"/>
                <a:ea typeface="Times New Roman"/>
                <a:cs typeface="Times New Roman"/>
                <a:sym typeface="Times New Roman"/>
              </a:rPr>
              <a:t>Register Address Map</a:t>
            </a:r>
          </a:p>
          <a:p>
            <a:pPr marL="1143000" lvl="1" indent="-457200">
              <a:spcBef>
                <a:spcPts val="0"/>
              </a:spcBef>
              <a:buFont typeface="Courier New" panose="02070309020205020404" pitchFamily="49" charset="0"/>
              <a:buChar char="o"/>
            </a:pPr>
            <a:r>
              <a:rPr lang="en-US" sz="2600" dirty="0">
                <a:solidFill>
                  <a:schemeClr val="dk1"/>
                </a:solidFill>
                <a:latin typeface="Times New Roman"/>
                <a:ea typeface="Times New Roman"/>
                <a:cs typeface="Times New Roman"/>
                <a:sym typeface="Times New Roman"/>
              </a:rPr>
              <a:t>Block Documents (5 total)</a:t>
            </a:r>
          </a:p>
          <a:p>
            <a:pPr marL="1143000" lvl="1" indent="-457200">
              <a:spcBef>
                <a:spcPts val="0"/>
              </a:spcBef>
              <a:buFont typeface="Courier New" panose="02070309020205020404" pitchFamily="49" charset="0"/>
              <a:buChar char="o"/>
            </a:pPr>
            <a:r>
              <a:rPr lang="en-US" sz="2600" dirty="0">
                <a:solidFill>
                  <a:schemeClr val="dk1"/>
                </a:solidFill>
                <a:latin typeface="Times New Roman"/>
                <a:ea typeface="Times New Roman"/>
                <a:cs typeface="Times New Roman"/>
                <a:sym typeface="Times New Roman"/>
              </a:rPr>
              <a:t>CORE 9 Project</a:t>
            </a:r>
          </a:p>
          <a:p>
            <a:pPr marL="1143000" lvl="1" indent="-457200">
              <a:spcBef>
                <a:spcPts val="0"/>
              </a:spcBef>
              <a:buFont typeface="Courier New" panose="02070309020205020404" pitchFamily="49" charset="0"/>
              <a:buChar char="o"/>
            </a:pPr>
            <a:r>
              <a:rPr lang="en-US" sz="2600" dirty="0">
                <a:solidFill>
                  <a:schemeClr val="dk1"/>
                </a:solidFill>
                <a:latin typeface="Times New Roman"/>
                <a:ea typeface="Times New Roman"/>
                <a:cs typeface="Times New Roman"/>
                <a:sym typeface="Times New Roman"/>
              </a:rPr>
              <a:t>Meeting Minutes</a:t>
            </a:r>
          </a:p>
          <a:p>
            <a:pPr marL="1143000" lvl="1" indent="-457200">
              <a:spcBef>
                <a:spcPts val="0"/>
              </a:spcBef>
              <a:buFont typeface="Courier New" panose="02070309020205020404" pitchFamily="49" charset="0"/>
              <a:buChar char="o"/>
            </a:pPr>
            <a:r>
              <a:rPr lang="en-US" sz="2600" dirty="0">
                <a:solidFill>
                  <a:schemeClr val="dk1"/>
                </a:solidFill>
                <a:latin typeface="Times New Roman"/>
                <a:ea typeface="Times New Roman"/>
                <a:cs typeface="Times New Roman"/>
                <a:sym typeface="Times New Roman"/>
              </a:rPr>
              <a:t>Diagrams</a:t>
            </a:r>
          </a:p>
        </p:txBody>
      </p:sp>
    </p:spTree>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title"/>
          </p:nvPr>
        </p:nvSpPr>
        <p:spPr>
          <a:xfrm>
            <a:off x="526100" y="152400"/>
            <a:ext cx="7398600"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600" b="0" i="0" u="none" strike="noStrike" cap="none" baseline="0">
                <a:solidFill>
                  <a:srgbClr val="1C4587"/>
                </a:solidFill>
                <a:latin typeface="Times New Roman"/>
                <a:ea typeface="Times New Roman"/>
                <a:cs typeface="Times New Roman"/>
                <a:sym typeface="Times New Roman"/>
              </a:rPr>
              <a:t>Budget</a:t>
            </a:r>
          </a:p>
        </p:txBody>
      </p:sp>
      <p:sp>
        <p:nvSpPr>
          <p:cNvPr id="367" name="Shape 367"/>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35</a:t>
            </a:fld>
            <a:endParaRPr lang="en-US" sz="1400" b="0" i="0" u="none" strike="noStrike" cap="none" baseline="0" dirty="0">
              <a:solidFill>
                <a:schemeClr val="dk1"/>
              </a:solidFill>
              <a:latin typeface="Times New Roman"/>
              <a:ea typeface="Times New Roman"/>
              <a:cs typeface="Times New Roman"/>
              <a:sym typeface="Times New Roman"/>
            </a:endParaRPr>
          </a:p>
        </p:txBody>
      </p:sp>
      <p:pic>
        <p:nvPicPr>
          <p:cNvPr id="368" name="Shape 368"/>
          <p:cNvPicPr preferRelativeResize="0"/>
          <p:nvPr/>
        </p:nvPicPr>
        <p:blipFill>
          <a:blip r:embed="rId3">
            <a:alphaModFix/>
          </a:blip>
          <a:stretch>
            <a:fillRect/>
          </a:stretch>
        </p:blipFill>
        <p:spPr>
          <a:xfrm>
            <a:off x="1663199" y="1377137"/>
            <a:ext cx="5817599" cy="478952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Shape 373"/>
          <p:cNvSpPr txBox="1">
            <a:spLocks noGrp="1"/>
          </p:cNvSpPr>
          <p:nvPr>
            <p:ph type="title"/>
          </p:nvPr>
        </p:nvSpPr>
        <p:spPr>
          <a:xfrm>
            <a:off x="533400" y="152400"/>
            <a:ext cx="7924799"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600" b="0" i="0" u="none" strike="noStrike" cap="none" baseline="0">
                <a:solidFill>
                  <a:srgbClr val="1C4587"/>
                </a:solidFill>
                <a:latin typeface="Times New Roman"/>
                <a:ea typeface="Times New Roman"/>
                <a:cs typeface="Times New Roman"/>
                <a:sym typeface="Times New Roman"/>
              </a:rPr>
              <a:t>Summary/Conclusion</a:t>
            </a:r>
          </a:p>
        </p:txBody>
      </p:sp>
      <p:sp>
        <p:nvSpPr>
          <p:cNvPr id="374" name="Shape 374"/>
          <p:cNvSpPr txBox="1">
            <a:spLocks noGrp="1"/>
          </p:cNvSpPr>
          <p:nvPr>
            <p:ph type="body" idx="1"/>
          </p:nvPr>
        </p:nvSpPr>
        <p:spPr>
          <a:xfrm>
            <a:off x="533400" y="1371600"/>
            <a:ext cx="8077199" cy="4114800"/>
          </a:xfrm>
          <a:prstGeom prst="rect">
            <a:avLst/>
          </a:prstGeom>
          <a:noFill/>
          <a:ln>
            <a:noFill/>
          </a:ln>
        </p:spPr>
        <p:txBody>
          <a:bodyPr lIns="91425" tIns="45700" rIns="91425" bIns="45700" anchor="t" anchorCtr="0">
            <a:noAutofit/>
          </a:bodyPr>
          <a:lstStyle/>
          <a:p>
            <a:pPr marL="342900" marR="0" lvl="0" indent="-139700" algn="l" rtl="0">
              <a:spcBef>
                <a:spcPts val="0"/>
              </a:spcBef>
              <a:spcAft>
                <a:spcPts val="0"/>
              </a:spcAft>
              <a:buClr>
                <a:schemeClr val="dk1"/>
              </a:buClr>
              <a:buFont typeface="Times New Roman"/>
              <a:buNone/>
            </a:pPr>
            <a:endParaRPr sz="3200" b="0" i="0" u="none" strike="noStrike" cap="none" baseline="0">
              <a:solidFill>
                <a:schemeClr val="dk1"/>
              </a:solidFill>
              <a:latin typeface="Times New Roman"/>
              <a:ea typeface="Times New Roman"/>
              <a:cs typeface="Times New Roman"/>
              <a:sym typeface="Times New Roman"/>
            </a:endParaRPr>
          </a:p>
          <a:p>
            <a:pPr marL="342900" marR="0" lvl="0" indent="-342900" algn="l" rtl="0">
              <a:spcBef>
                <a:spcPts val="640"/>
              </a:spcBef>
              <a:spcAft>
                <a:spcPts val="0"/>
              </a:spcAft>
              <a:buClr>
                <a:schemeClr val="dk1"/>
              </a:buClr>
              <a:buFont typeface="Times New Roman"/>
              <a:buNone/>
            </a:pPr>
            <a:endParaRPr sz="3200" b="0" i="0" u="none" strike="noStrike" cap="none" baseline="0">
              <a:solidFill>
                <a:schemeClr val="dk1"/>
              </a:solidFill>
              <a:latin typeface="Times New Roman"/>
              <a:ea typeface="Times New Roman"/>
              <a:cs typeface="Times New Roman"/>
              <a:sym typeface="Times New Roman"/>
            </a:endParaRPr>
          </a:p>
        </p:txBody>
      </p:sp>
      <p:sp>
        <p:nvSpPr>
          <p:cNvPr id="375" name="Shape 375"/>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36</a:t>
            </a:fld>
            <a:endParaRPr lang="en-US" sz="1400" b="0" i="0" u="none" strike="noStrike" cap="none" baseline="0">
              <a:solidFill>
                <a:schemeClr val="dk1"/>
              </a:solidFill>
              <a:latin typeface="Times New Roman"/>
              <a:ea typeface="Times New Roman"/>
              <a:cs typeface="Times New Roman"/>
              <a:sym typeface="Times New Roman"/>
            </a:endParaRPr>
          </a:p>
        </p:txBody>
      </p:sp>
      <p:sp>
        <p:nvSpPr>
          <p:cNvPr id="376" name="Shape 376"/>
          <p:cNvSpPr/>
          <p:nvPr/>
        </p:nvSpPr>
        <p:spPr>
          <a:xfrm>
            <a:off x="533400" y="1371600"/>
            <a:ext cx="8077199" cy="4800600"/>
          </a:xfrm>
          <a:prstGeom prst="rect">
            <a:avLst/>
          </a:prstGeom>
          <a:noFill/>
          <a:ln>
            <a:noFill/>
          </a:ln>
        </p:spPr>
        <p:txBody>
          <a:bodyPr lIns="91425" tIns="45700" rIns="91425" bIns="45700" anchor="t" anchorCtr="0">
            <a:noAutofit/>
          </a:bodyPr>
          <a:lstStyle/>
          <a:p>
            <a:pPr marL="685800" lvl="0" indent="-457200" rtl="0">
              <a:spcBef>
                <a:spcPts val="0"/>
              </a:spcBef>
              <a:buClr>
                <a:schemeClr val="dk1"/>
              </a:buClr>
              <a:buFont typeface="Arial" panose="020B0604020202020204" pitchFamily="34" charset="0"/>
              <a:buChar char="•"/>
            </a:pPr>
            <a:r>
              <a:rPr lang="en-US" sz="2800" dirty="0">
                <a:solidFill>
                  <a:schemeClr val="dk1"/>
                </a:solidFill>
                <a:latin typeface="Times New Roman"/>
                <a:ea typeface="Times New Roman"/>
                <a:cs typeface="Times New Roman"/>
                <a:sym typeface="Times New Roman"/>
              </a:rPr>
              <a:t>First senior project at TCNJ to create an IC</a:t>
            </a:r>
          </a:p>
          <a:p>
            <a:pPr marL="685800" lvl="0" indent="-457200" rtl="0">
              <a:spcBef>
                <a:spcPts val="0"/>
              </a:spcBef>
              <a:buClr>
                <a:schemeClr val="dk1"/>
              </a:buClr>
              <a:buFont typeface="Arial" panose="020B0604020202020204" pitchFamily="34" charset="0"/>
              <a:buChar char="•"/>
            </a:pPr>
            <a:r>
              <a:rPr lang="en-US" sz="2800" dirty="0">
                <a:solidFill>
                  <a:schemeClr val="dk1"/>
                </a:solidFill>
                <a:latin typeface="Times New Roman"/>
                <a:ea typeface="Times New Roman"/>
                <a:cs typeface="Times New Roman"/>
                <a:sym typeface="Times New Roman"/>
              </a:rPr>
              <a:t>Focus on finishing block </a:t>
            </a:r>
            <a:r>
              <a:rPr lang="en-US" sz="2800" dirty="0" smtClean="0">
                <a:solidFill>
                  <a:schemeClr val="dk1"/>
                </a:solidFill>
                <a:latin typeface="Times New Roman"/>
                <a:ea typeface="Times New Roman"/>
                <a:cs typeface="Times New Roman"/>
                <a:sym typeface="Times New Roman"/>
              </a:rPr>
              <a:t>documents</a:t>
            </a:r>
          </a:p>
          <a:p>
            <a:pPr marL="685800" lvl="0" indent="-457200" rtl="0">
              <a:spcBef>
                <a:spcPts val="0"/>
              </a:spcBef>
              <a:buClr>
                <a:schemeClr val="dk1"/>
              </a:buClr>
              <a:buFont typeface="Arial" panose="020B0604020202020204" pitchFamily="34" charset="0"/>
              <a:buChar char="•"/>
            </a:pPr>
            <a:r>
              <a:rPr lang="en-US" sz="2800" dirty="0" smtClean="0">
                <a:solidFill>
                  <a:schemeClr val="dk1"/>
                </a:solidFill>
                <a:latin typeface="Times New Roman"/>
                <a:ea typeface="Times New Roman"/>
                <a:cs typeface="Times New Roman"/>
                <a:sym typeface="Times New Roman"/>
              </a:rPr>
              <a:t>Everybody </a:t>
            </a:r>
            <a:r>
              <a:rPr lang="en-US" sz="2800" dirty="0">
                <a:solidFill>
                  <a:schemeClr val="dk1"/>
                </a:solidFill>
                <a:latin typeface="Times New Roman"/>
                <a:ea typeface="Times New Roman"/>
                <a:cs typeface="Times New Roman"/>
                <a:sym typeface="Times New Roman"/>
              </a:rPr>
              <a:t>will start participating in RTL design</a:t>
            </a:r>
          </a:p>
          <a:p>
            <a:pPr marL="685800" lvl="0" indent="-457200" rtl="0">
              <a:spcBef>
                <a:spcPts val="0"/>
              </a:spcBef>
              <a:buClr>
                <a:schemeClr val="dk1"/>
              </a:buClr>
              <a:buFont typeface="Arial" panose="020B0604020202020204" pitchFamily="34" charset="0"/>
              <a:buChar char="•"/>
            </a:pPr>
            <a:r>
              <a:rPr lang="en-US" sz="2800" dirty="0">
                <a:solidFill>
                  <a:schemeClr val="dk1"/>
                </a:solidFill>
                <a:latin typeface="Times New Roman"/>
                <a:ea typeface="Times New Roman"/>
                <a:cs typeface="Times New Roman"/>
                <a:sym typeface="Times New Roman"/>
              </a:rPr>
              <a:t>The chip design must be submitted to MOSIS by March 2016</a:t>
            </a:r>
          </a:p>
          <a:p>
            <a:pPr marL="1143000" lvl="1" indent="-457200" rtl="0">
              <a:spcBef>
                <a:spcPts val="0"/>
              </a:spcBef>
              <a:buClr>
                <a:schemeClr val="dk1"/>
              </a:buClr>
              <a:buFont typeface="Courier New" panose="02070309020205020404" pitchFamily="49" charset="0"/>
              <a:buChar char="o"/>
            </a:pPr>
            <a:r>
              <a:rPr lang="en-US" sz="2800" dirty="0">
                <a:solidFill>
                  <a:schemeClr val="dk1"/>
                </a:solidFill>
                <a:latin typeface="Times New Roman"/>
                <a:ea typeface="Times New Roman"/>
                <a:cs typeface="Times New Roman"/>
                <a:sym typeface="Times New Roman"/>
              </a:rPr>
              <a:t>Receive chip back after graduation</a:t>
            </a:r>
          </a:p>
          <a:p>
            <a:pPr marL="1143000" lvl="1" indent="-457200" rtl="0">
              <a:spcBef>
                <a:spcPts val="0"/>
              </a:spcBef>
              <a:buClr>
                <a:schemeClr val="dk1"/>
              </a:buClr>
              <a:buFont typeface="Courier New" panose="02070309020205020404" pitchFamily="49" charset="0"/>
              <a:buChar char="o"/>
            </a:pPr>
            <a:r>
              <a:rPr lang="en-US" sz="2800" dirty="0">
                <a:solidFill>
                  <a:schemeClr val="dk1"/>
                </a:solidFill>
                <a:latin typeface="Times New Roman"/>
                <a:ea typeface="Times New Roman"/>
                <a:cs typeface="Times New Roman"/>
                <a:sym typeface="Times New Roman"/>
              </a:rPr>
              <a:t>Implement design on FPGA</a:t>
            </a: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457200" y="104595"/>
            <a:ext cx="8534399"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200">
                <a:solidFill>
                  <a:srgbClr val="1C4587"/>
                </a:solidFill>
                <a:latin typeface="Times New Roman"/>
                <a:ea typeface="Times New Roman"/>
                <a:cs typeface="Times New Roman"/>
                <a:sym typeface="Times New Roman"/>
              </a:rPr>
              <a:t>Chip Overview</a:t>
            </a:r>
          </a:p>
        </p:txBody>
      </p:sp>
      <p:sp>
        <p:nvSpPr>
          <p:cNvPr id="93" name="Shape 93"/>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4</a:t>
            </a:fld>
            <a:endParaRPr lang="en-US" sz="1400" b="0" i="0" u="none" strike="noStrike" cap="none" baseline="0" dirty="0">
              <a:solidFill>
                <a:schemeClr val="dk1"/>
              </a:solidFill>
              <a:latin typeface="Times New Roman"/>
              <a:ea typeface="Times New Roman"/>
              <a:cs typeface="Times New Roman"/>
              <a:sym typeface="Times New Roman"/>
            </a:endParaRPr>
          </a:p>
        </p:txBody>
      </p:sp>
      <p:pic>
        <p:nvPicPr>
          <p:cNvPr id="94" name="Shape 94"/>
          <p:cNvPicPr preferRelativeResize="0"/>
          <p:nvPr/>
        </p:nvPicPr>
        <p:blipFill>
          <a:blip r:embed="rId3">
            <a:alphaModFix/>
          </a:blip>
          <a:stretch>
            <a:fillRect/>
          </a:stretch>
        </p:blipFill>
        <p:spPr>
          <a:xfrm>
            <a:off x="1747846" y="1528600"/>
            <a:ext cx="5648303" cy="47198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57200" y="104595"/>
            <a:ext cx="8534399"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200">
                <a:solidFill>
                  <a:srgbClr val="1C4587"/>
                </a:solidFill>
                <a:latin typeface="Times New Roman"/>
                <a:ea typeface="Times New Roman"/>
                <a:cs typeface="Times New Roman"/>
                <a:sym typeface="Times New Roman"/>
              </a:rPr>
              <a:t>Detail Specifications (I2S In Block Diagram)</a:t>
            </a:r>
          </a:p>
        </p:txBody>
      </p:sp>
      <p:sp>
        <p:nvSpPr>
          <p:cNvPr id="101" name="Shape 101"/>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5</a:t>
            </a:fld>
            <a:endParaRPr lang="en-US" sz="1400" b="0" i="0" u="none" strike="noStrike" cap="none" baseline="0" dirty="0">
              <a:solidFill>
                <a:schemeClr val="dk1"/>
              </a:solidFill>
              <a:latin typeface="Times New Roman"/>
              <a:ea typeface="Times New Roman"/>
              <a:cs typeface="Times New Roman"/>
              <a:sym typeface="Times New Roman"/>
            </a:endParaRPr>
          </a:p>
        </p:txBody>
      </p:sp>
      <p:sp>
        <p:nvSpPr>
          <p:cNvPr id="102" name="Shape 102"/>
          <p:cNvSpPr txBox="1"/>
          <p:nvPr/>
        </p:nvSpPr>
        <p:spPr>
          <a:xfrm>
            <a:off x="655850" y="1582625"/>
            <a:ext cx="7970099" cy="4491299"/>
          </a:xfrm>
          <a:prstGeom prst="rect">
            <a:avLst/>
          </a:prstGeom>
          <a:noFill/>
          <a:ln>
            <a:noFill/>
          </a:ln>
        </p:spPr>
        <p:txBody>
          <a:bodyPr lIns="91425" tIns="91425" rIns="91425" bIns="91425" anchor="t" anchorCtr="0">
            <a:noAutofit/>
          </a:bodyPr>
          <a:lstStyle/>
          <a:p>
            <a:pPr lvl="0" rtl="0">
              <a:spcBef>
                <a:spcPts val="0"/>
              </a:spcBef>
              <a:buNone/>
            </a:pPr>
            <a:endParaRPr>
              <a:latin typeface="Times New Roman"/>
              <a:ea typeface="Times New Roman"/>
              <a:cs typeface="Times New Roman"/>
              <a:sym typeface="Times New Roman"/>
            </a:endParaRPr>
          </a:p>
        </p:txBody>
      </p:sp>
      <p:pic>
        <p:nvPicPr>
          <p:cNvPr id="103" name="Shape 103"/>
          <p:cNvPicPr preferRelativeResize="0"/>
          <p:nvPr/>
        </p:nvPicPr>
        <p:blipFill>
          <a:blip r:embed="rId3">
            <a:alphaModFix/>
          </a:blip>
          <a:stretch>
            <a:fillRect/>
          </a:stretch>
        </p:blipFill>
        <p:spPr>
          <a:xfrm>
            <a:off x="208350" y="1499475"/>
            <a:ext cx="8727298" cy="4657611"/>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457200" y="104595"/>
            <a:ext cx="8534399"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200">
                <a:solidFill>
                  <a:srgbClr val="1C4587"/>
                </a:solidFill>
                <a:latin typeface="Times New Roman"/>
                <a:ea typeface="Times New Roman"/>
                <a:cs typeface="Times New Roman"/>
                <a:sym typeface="Times New Roman"/>
              </a:rPr>
              <a:t>Detail Specifications (I2S In Interface)</a:t>
            </a:r>
          </a:p>
        </p:txBody>
      </p:sp>
      <p:sp>
        <p:nvSpPr>
          <p:cNvPr id="110" name="Shape 110"/>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6</a:t>
            </a:fld>
            <a:endParaRPr lang="en-US" sz="1400" b="0" i="0" u="none" strike="noStrike" cap="none" baseline="0" dirty="0">
              <a:solidFill>
                <a:schemeClr val="dk1"/>
              </a:solidFill>
              <a:latin typeface="Times New Roman"/>
              <a:ea typeface="Times New Roman"/>
              <a:cs typeface="Times New Roman"/>
              <a:sym typeface="Times New Roman"/>
            </a:endParaRPr>
          </a:p>
        </p:txBody>
      </p:sp>
      <p:sp>
        <p:nvSpPr>
          <p:cNvPr id="111" name="Shape 111"/>
          <p:cNvSpPr txBox="1"/>
          <p:nvPr/>
        </p:nvSpPr>
        <p:spPr>
          <a:xfrm>
            <a:off x="457200" y="1582625"/>
            <a:ext cx="8168699" cy="4491299"/>
          </a:xfrm>
          <a:prstGeom prst="rect">
            <a:avLst/>
          </a:prstGeom>
          <a:noFill/>
          <a:ln>
            <a:noFill/>
          </a:ln>
        </p:spPr>
        <p:txBody>
          <a:bodyPr lIns="91425" tIns="91425" rIns="91425" bIns="91425" anchor="t" anchorCtr="0">
            <a:noAutofit/>
          </a:bodyPr>
          <a:lstStyle/>
          <a:p>
            <a:pPr marL="685800" lvl="0" indent="-457200" rtl="0">
              <a:spcBef>
                <a:spcPts val="0"/>
              </a:spcBef>
              <a:buFont typeface="Arial" panose="020B0604020202020204" pitchFamily="34" charset="0"/>
              <a:buChar char="•"/>
            </a:pPr>
            <a:r>
              <a:rPr lang="en-US" sz="2800" dirty="0">
                <a:latin typeface="Times New Roman"/>
                <a:ea typeface="Times New Roman"/>
                <a:cs typeface="Times New Roman"/>
                <a:sym typeface="Times New Roman"/>
              </a:rPr>
              <a:t>Serial data is transmitted in two’s complement with the MSB </a:t>
            </a:r>
            <a:r>
              <a:rPr lang="en-US" sz="2800" dirty="0" smtClean="0">
                <a:latin typeface="Times New Roman"/>
                <a:ea typeface="Times New Roman"/>
                <a:cs typeface="Times New Roman"/>
                <a:sym typeface="Times New Roman"/>
              </a:rPr>
              <a:t>first</a:t>
            </a:r>
            <a:endParaRPr lang="en-US" sz="2800" dirty="0">
              <a:latin typeface="Times New Roman"/>
              <a:ea typeface="Times New Roman"/>
              <a:cs typeface="Times New Roman"/>
              <a:sym typeface="Times New Roman"/>
            </a:endParaRPr>
          </a:p>
          <a:p>
            <a:pPr marL="685800" lvl="0" indent="-457200" rtl="0">
              <a:spcBef>
                <a:spcPts val="0"/>
              </a:spcBef>
              <a:buFont typeface="Arial" panose="020B0604020202020204" pitchFamily="34" charset="0"/>
              <a:buChar char="•"/>
            </a:pPr>
            <a:r>
              <a:rPr lang="en-US" sz="2800" dirty="0">
                <a:latin typeface="Times New Roman"/>
                <a:ea typeface="Times New Roman"/>
                <a:cs typeface="Times New Roman"/>
                <a:sym typeface="Times New Roman"/>
              </a:rPr>
              <a:t>Support audio input sample rates of 8 </a:t>
            </a:r>
            <a:r>
              <a:rPr lang="en-US" sz="2800" dirty="0" err="1">
                <a:latin typeface="Times New Roman"/>
                <a:ea typeface="Times New Roman"/>
                <a:cs typeface="Times New Roman"/>
                <a:sym typeface="Times New Roman"/>
              </a:rPr>
              <a:t>kilosamples</a:t>
            </a:r>
            <a:r>
              <a:rPr lang="en-US" sz="2800" dirty="0">
                <a:latin typeface="Times New Roman"/>
                <a:ea typeface="Times New Roman"/>
                <a:cs typeface="Times New Roman"/>
                <a:sym typeface="Times New Roman"/>
              </a:rPr>
              <a:t>/sec - 48 </a:t>
            </a:r>
            <a:r>
              <a:rPr lang="en-US" sz="2800" dirty="0" err="1" smtClean="0">
                <a:latin typeface="Times New Roman"/>
                <a:ea typeface="Times New Roman"/>
                <a:cs typeface="Times New Roman"/>
                <a:sym typeface="Times New Roman"/>
              </a:rPr>
              <a:t>kilosamples</a:t>
            </a:r>
            <a:r>
              <a:rPr lang="en-US" sz="2800" dirty="0" smtClean="0">
                <a:latin typeface="Times New Roman"/>
                <a:ea typeface="Times New Roman"/>
                <a:cs typeface="Times New Roman"/>
                <a:sym typeface="Times New Roman"/>
              </a:rPr>
              <a:t>/sec</a:t>
            </a:r>
            <a:endParaRPr lang="en-US" sz="2800" dirty="0">
              <a:latin typeface="Times New Roman"/>
              <a:ea typeface="Times New Roman"/>
              <a:cs typeface="Times New Roman"/>
              <a:sym typeface="Times New Roman"/>
            </a:endParaRPr>
          </a:p>
          <a:p>
            <a:pPr marL="685800" lvl="0" indent="-457200" rtl="0">
              <a:spcBef>
                <a:spcPts val="0"/>
              </a:spcBef>
              <a:buFont typeface="Arial" panose="020B0604020202020204" pitchFamily="34" charset="0"/>
              <a:buChar char="•"/>
            </a:pPr>
            <a:r>
              <a:rPr lang="en-US" sz="2800" dirty="0">
                <a:latin typeface="Times New Roman"/>
                <a:ea typeface="Times New Roman"/>
                <a:cs typeface="Times New Roman"/>
                <a:sym typeface="Times New Roman"/>
              </a:rPr>
              <a:t>Overflow is a possibility because the FIFO buffer could be full when trying to input </a:t>
            </a:r>
            <a:r>
              <a:rPr lang="en-US" sz="2800" dirty="0" smtClean="0">
                <a:latin typeface="Times New Roman"/>
                <a:ea typeface="Times New Roman"/>
                <a:cs typeface="Times New Roman"/>
                <a:sym typeface="Times New Roman"/>
              </a:rPr>
              <a:t>audio</a:t>
            </a:r>
            <a:endParaRPr lang="en-US" sz="2800" dirty="0">
              <a:latin typeface="Times New Roman"/>
              <a:ea typeface="Times New Roman"/>
              <a:cs typeface="Times New Roman"/>
              <a:sym typeface="Times New Roman"/>
            </a:endParaRPr>
          </a:p>
          <a:p>
            <a:pPr marL="685800" lvl="0" indent="-457200" rtl="0">
              <a:spcBef>
                <a:spcPts val="0"/>
              </a:spcBef>
              <a:buFont typeface="Arial" panose="020B0604020202020204" pitchFamily="34" charset="0"/>
              <a:buChar char="•"/>
            </a:pPr>
            <a:r>
              <a:rPr lang="en-US" sz="2800" dirty="0" err="1">
                <a:latin typeface="Times New Roman"/>
                <a:ea typeface="Times New Roman"/>
                <a:cs typeface="Times New Roman"/>
                <a:sym typeface="Times New Roman"/>
              </a:rPr>
              <a:t>Subblocks</a:t>
            </a:r>
            <a:endParaRPr lang="en-US" sz="2800" dirty="0">
              <a:latin typeface="Times New Roman"/>
              <a:ea typeface="Times New Roman"/>
              <a:cs typeface="Times New Roman"/>
              <a:sym typeface="Times New Roman"/>
            </a:endParaRPr>
          </a:p>
          <a:p>
            <a:pPr marL="1143000" lvl="1" indent="-457200" rtl="0">
              <a:spcBef>
                <a:spcPts val="0"/>
              </a:spcBef>
              <a:buFont typeface="Courier New" panose="02070309020205020404" pitchFamily="49" charset="0"/>
              <a:buChar char="o"/>
            </a:pPr>
            <a:r>
              <a:rPr lang="en-US" sz="2800" dirty="0">
                <a:latin typeface="Times New Roman"/>
                <a:ea typeface="Times New Roman"/>
                <a:cs typeface="Times New Roman"/>
                <a:sym typeface="Times New Roman"/>
              </a:rPr>
              <a:t>i2si_bist.gen.v</a:t>
            </a:r>
          </a:p>
          <a:p>
            <a:pPr marL="1143000" lvl="1" indent="-457200" rtl="0">
              <a:spcBef>
                <a:spcPts val="0"/>
              </a:spcBef>
              <a:buFont typeface="Courier New" panose="02070309020205020404" pitchFamily="49" charset="0"/>
              <a:buChar char="o"/>
            </a:pPr>
            <a:r>
              <a:rPr lang="en-US" sz="2800" dirty="0">
                <a:latin typeface="Times New Roman"/>
                <a:ea typeface="Times New Roman"/>
                <a:cs typeface="Times New Roman"/>
                <a:sym typeface="Times New Roman"/>
              </a:rPr>
              <a:t>i2si_fifo.v</a:t>
            </a:r>
          </a:p>
          <a:p>
            <a:pPr marL="1143000" lvl="1" indent="-457200" rtl="0">
              <a:spcBef>
                <a:spcPts val="0"/>
              </a:spcBef>
              <a:buFont typeface="Courier New" panose="02070309020205020404" pitchFamily="49" charset="0"/>
              <a:buChar char="o"/>
            </a:pPr>
            <a:r>
              <a:rPr lang="en-US" sz="2800" dirty="0">
                <a:latin typeface="Times New Roman"/>
                <a:ea typeface="Times New Roman"/>
                <a:cs typeface="Times New Roman"/>
                <a:sym typeface="Times New Roman"/>
              </a:rPr>
              <a:t>i2si_deserializer.v</a:t>
            </a:r>
          </a:p>
          <a:p>
            <a:pPr marL="0" lvl="0" indent="0" rtl="0">
              <a:spcBef>
                <a:spcPts val="0"/>
              </a:spcBef>
              <a:buNone/>
            </a:pPr>
            <a:endParaRPr sz="2800" dirty="0">
              <a:latin typeface="Times New Roman"/>
              <a:ea typeface="Times New Roman"/>
              <a:cs typeface="Times New Roman"/>
              <a:sym typeface="Times New Roman"/>
            </a:endParaRP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457200" y="104595"/>
            <a:ext cx="8534399"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100">
                <a:solidFill>
                  <a:srgbClr val="1C4587"/>
                </a:solidFill>
                <a:latin typeface="Times New Roman"/>
                <a:ea typeface="Times New Roman"/>
                <a:cs typeface="Times New Roman"/>
                <a:sym typeface="Times New Roman"/>
              </a:rPr>
              <a:t>Detail Specifications (I2S In Interface Signals)</a:t>
            </a:r>
          </a:p>
        </p:txBody>
      </p:sp>
      <p:sp>
        <p:nvSpPr>
          <p:cNvPr id="118" name="Shape 118"/>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7</a:t>
            </a:fld>
            <a:endParaRPr lang="en-US" sz="1400" b="0" i="0" u="none" strike="noStrike" cap="none" baseline="0" dirty="0">
              <a:solidFill>
                <a:schemeClr val="dk1"/>
              </a:solidFill>
              <a:latin typeface="Times New Roman"/>
              <a:ea typeface="Times New Roman"/>
              <a:cs typeface="Times New Roman"/>
              <a:sym typeface="Times New Roman"/>
            </a:endParaRPr>
          </a:p>
        </p:txBody>
      </p:sp>
      <p:sp>
        <p:nvSpPr>
          <p:cNvPr id="119" name="Shape 119"/>
          <p:cNvSpPr txBox="1"/>
          <p:nvPr/>
        </p:nvSpPr>
        <p:spPr>
          <a:xfrm>
            <a:off x="655850" y="1582625"/>
            <a:ext cx="7970099" cy="4491299"/>
          </a:xfrm>
          <a:prstGeom prst="rect">
            <a:avLst/>
          </a:prstGeom>
          <a:noFill/>
          <a:ln>
            <a:noFill/>
          </a:ln>
        </p:spPr>
        <p:txBody>
          <a:bodyPr lIns="91425" tIns="91425" rIns="91425" bIns="91425" anchor="t" anchorCtr="0">
            <a:noAutofit/>
          </a:bodyPr>
          <a:lstStyle/>
          <a:p>
            <a:pPr lvl="0" rtl="0">
              <a:spcBef>
                <a:spcPts val="0"/>
              </a:spcBef>
              <a:buNone/>
            </a:pPr>
            <a:endParaRPr>
              <a:latin typeface="Times New Roman"/>
              <a:ea typeface="Times New Roman"/>
              <a:cs typeface="Times New Roman"/>
              <a:sym typeface="Times New Roman"/>
            </a:endParaRPr>
          </a:p>
        </p:txBody>
      </p:sp>
      <p:pic>
        <p:nvPicPr>
          <p:cNvPr id="120" name="Shape 120"/>
          <p:cNvPicPr preferRelativeResize="0"/>
          <p:nvPr/>
        </p:nvPicPr>
        <p:blipFill>
          <a:blip r:embed="rId3">
            <a:alphaModFix/>
          </a:blip>
          <a:stretch>
            <a:fillRect/>
          </a:stretch>
        </p:blipFill>
        <p:spPr>
          <a:xfrm>
            <a:off x="161387" y="1753324"/>
            <a:ext cx="8821223" cy="432059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457200" y="104595"/>
            <a:ext cx="8534399"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200">
                <a:solidFill>
                  <a:srgbClr val="1C4587"/>
                </a:solidFill>
                <a:latin typeface="Times New Roman"/>
                <a:ea typeface="Times New Roman"/>
                <a:cs typeface="Times New Roman"/>
                <a:sym typeface="Times New Roman"/>
              </a:rPr>
              <a:t>Detail Specifications (I2S In Subblocks)</a:t>
            </a:r>
          </a:p>
        </p:txBody>
      </p:sp>
      <p:sp>
        <p:nvSpPr>
          <p:cNvPr id="127" name="Shape 127"/>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8</a:t>
            </a:fld>
            <a:endParaRPr lang="en-US" sz="1400" b="0" i="0" u="none" strike="noStrike" cap="none" baseline="0" dirty="0">
              <a:solidFill>
                <a:schemeClr val="dk1"/>
              </a:solidFill>
              <a:latin typeface="Times New Roman"/>
              <a:ea typeface="Times New Roman"/>
              <a:cs typeface="Times New Roman"/>
              <a:sym typeface="Times New Roman"/>
            </a:endParaRPr>
          </a:p>
        </p:txBody>
      </p:sp>
      <p:pic>
        <p:nvPicPr>
          <p:cNvPr id="128" name="Shape 128"/>
          <p:cNvPicPr preferRelativeResize="0"/>
          <p:nvPr/>
        </p:nvPicPr>
        <p:blipFill>
          <a:blip r:embed="rId3">
            <a:alphaModFix/>
          </a:blip>
          <a:stretch>
            <a:fillRect/>
          </a:stretch>
        </p:blipFill>
        <p:spPr>
          <a:xfrm>
            <a:off x="524593" y="1777975"/>
            <a:ext cx="8399629" cy="1357774"/>
          </a:xfrm>
          <a:prstGeom prst="rect">
            <a:avLst/>
          </a:prstGeom>
          <a:noFill/>
          <a:ln>
            <a:noFill/>
          </a:ln>
        </p:spPr>
      </p:pic>
      <p:sp>
        <p:nvSpPr>
          <p:cNvPr id="129" name="Shape 129"/>
          <p:cNvSpPr txBox="1"/>
          <p:nvPr/>
        </p:nvSpPr>
        <p:spPr>
          <a:xfrm>
            <a:off x="3362400" y="1398950"/>
            <a:ext cx="2419200" cy="457200"/>
          </a:xfrm>
          <a:prstGeom prst="rect">
            <a:avLst/>
          </a:prstGeom>
          <a:noFill/>
          <a:ln>
            <a:noFill/>
          </a:ln>
        </p:spPr>
        <p:txBody>
          <a:bodyPr lIns="91425" tIns="91425" rIns="91425" bIns="91425" anchor="ctr" anchorCtr="0">
            <a:noAutofit/>
          </a:bodyPr>
          <a:lstStyle/>
          <a:p>
            <a:pPr algn="ctr">
              <a:spcBef>
                <a:spcPts val="0"/>
              </a:spcBef>
              <a:buNone/>
            </a:pPr>
            <a:r>
              <a:rPr lang="en-US" sz="2000">
                <a:latin typeface="Times New Roman"/>
                <a:ea typeface="Times New Roman"/>
                <a:cs typeface="Times New Roman"/>
                <a:sym typeface="Times New Roman"/>
              </a:rPr>
              <a:t>i2si_bist_gen.v</a:t>
            </a:r>
          </a:p>
        </p:txBody>
      </p:sp>
      <p:pic>
        <p:nvPicPr>
          <p:cNvPr id="130" name="Shape 130"/>
          <p:cNvPicPr preferRelativeResize="0"/>
          <p:nvPr/>
        </p:nvPicPr>
        <p:blipFill>
          <a:blip r:embed="rId4">
            <a:alphaModFix/>
          </a:blip>
          <a:stretch>
            <a:fillRect/>
          </a:stretch>
        </p:blipFill>
        <p:spPr>
          <a:xfrm>
            <a:off x="524587" y="3666125"/>
            <a:ext cx="8399626" cy="2340975"/>
          </a:xfrm>
          <a:prstGeom prst="rect">
            <a:avLst/>
          </a:prstGeom>
          <a:noFill/>
          <a:ln>
            <a:noFill/>
          </a:ln>
        </p:spPr>
      </p:pic>
      <p:sp>
        <p:nvSpPr>
          <p:cNvPr id="131" name="Shape 131"/>
          <p:cNvSpPr txBox="1"/>
          <p:nvPr/>
        </p:nvSpPr>
        <p:spPr>
          <a:xfrm>
            <a:off x="3362400" y="3253900"/>
            <a:ext cx="2419200" cy="457200"/>
          </a:xfrm>
          <a:prstGeom prst="rect">
            <a:avLst/>
          </a:prstGeom>
          <a:noFill/>
          <a:ln>
            <a:noFill/>
          </a:ln>
        </p:spPr>
        <p:txBody>
          <a:bodyPr lIns="91425" tIns="91425" rIns="91425" bIns="91425" anchor="ctr" anchorCtr="0">
            <a:noAutofit/>
          </a:bodyPr>
          <a:lstStyle/>
          <a:p>
            <a:pPr lvl="0" algn="ctr" rtl="0">
              <a:spcBef>
                <a:spcPts val="0"/>
              </a:spcBef>
              <a:buNone/>
            </a:pPr>
            <a:r>
              <a:rPr lang="en-US" sz="2000">
                <a:latin typeface="Times New Roman"/>
                <a:ea typeface="Times New Roman"/>
                <a:cs typeface="Times New Roman"/>
                <a:sym typeface="Times New Roman"/>
              </a:rPr>
              <a:t>i2si_fifo.v</a:t>
            </a: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200" y="104595"/>
            <a:ext cx="8534399"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200">
                <a:solidFill>
                  <a:srgbClr val="1C4587"/>
                </a:solidFill>
                <a:latin typeface="Times New Roman"/>
                <a:ea typeface="Times New Roman"/>
                <a:cs typeface="Times New Roman"/>
                <a:sym typeface="Times New Roman"/>
              </a:rPr>
              <a:t>Detail Specifications (I2S In Subblocks)</a:t>
            </a:r>
          </a:p>
        </p:txBody>
      </p:sp>
      <p:sp>
        <p:nvSpPr>
          <p:cNvPr id="138" name="Shape 138"/>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9</a:t>
            </a:fld>
            <a:endParaRPr lang="en-US" sz="1400" b="0" i="0" u="none" strike="noStrike" cap="none" baseline="0" dirty="0">
              <a:solidFill>
                <a:schemeClr val="dk1"/>
              </a:solidFill>
              <a:latin typeface="Times New Roman"/>
              <a:ea typeface="Times New Roman"/>
              <a:cs typeface="Times New Roman"/>
              <a:sym typeface="Times New Roman"/>
            </a:endParaRPr>
          </a:p>
        </p:txBody>
      </p:sp>
      <p:pic>
        <p:nvPicPr>
          <p:cNvPr id="139" name="Shape 139"/>
          <p:cNvPicPr preferRelativeResize="0"/>
          <p:nvPr/>
        </p:nvPicPr>
        <p:blipFill>
          <a:blip r:embed="rId3">
            <a:alphaModFix/>
          </a:blip>
          <a:stretch>
            <a:fillRect/>
          </a:stretch>
        </p:blipFill>
        <p:spPr>
          <a:xfrm>
            <a:off x="232512" y="2406750"/>
            <a:ext cx="8678973" cy="2682506"/>
          </a:xfrm>
          <a:prstGeom prst="rect">
            <a:avLst/>
          </a:prstGeom>
          <a:noFill/>
          <a:ln>
            <a:noFill/>
          </a:ln>
        </p:spPr>
      </p:pic>
      <p:sp>
        <p:nvSpPr>
          <p:cNvPr id="140" name="Shape 140"/>
          <p:cNvSpPr txBox="1"/>
          <p:nvPr/>
        </p:nvSpPr>
        <p:spPr>
          <a:xfrm>
            <a:off x="3362400" y="1949550"/>
            <a:ext cx="2419200" cy="457200"/>
          </a:xfrm>
          <a:prstGeom prst="rect">
            <a:avLst/>
          </a:prstGeom>
          <a:noFill/>
          <a:ln>
            <a:noFill/>
          </a:ln>
        </p:spPr>
        <p:txBody>
          <a:bodyPr lIns="91425" tIns="91425" rIns="91425" bIns="91425" anchor="ctr" anchorCtr="0">
            <a:noAutofit/>
          </a:bodyPr>
          <a:lstStyle/>
          <a:p>
            <a:pPr lvl="0" algn="ctr" rtl="0">
              <a:spcBef>
                <a:spcPts val="0"/>
              </a:spcBef>
              <a:buNone/>
            </a:pPr>
            <a:r>
              <a:rPr lang="en-US" sz="2000">
                <a:latin typeface="Times New Roman"/>
                <a:ea typeface="Times New Roman"/>
                <a:cs typeface="Times New Roman"/>
                <a:sym typeface="Times New Roman"/>
              </a:rPr>
              <a:t>i2si_deserializer.v</a:t>
            </a: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2383</Words>
  <Application>Microsoft Office PowerPoint</Application>
  <PresentationFormat>On-screen Show (4:3)</PresentationFormat>
  <Paragraphs>453</Paragraphs>
  <Slides>36</Slides>
  <Notes>36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Courier New</vt:lpstr>
      <vt:lpstr>Times New Roman</vt:lpstr>
      <vt:lpstr>Trebuchet MS</vt:lpstr>
      <vt:lpstr>Wingdings</vt:lpstr>
      <vt:lpstr>Default Design</vt:lpstr>
      <vt:lpstr>Design and Verification of a Complete Application Specific IC</vt:lpstr>
      <vt:lpstr>Agenda</vt:lpstr>
      <vt:lpstr>Project Goals</vt:lpstr>
      <vt:lpstr>Chip Overview</vt:lpstr>
      <vt:lpstr>Detail Specifications (I2S In Block Diagram)</vt:lpstr>
      <vt:lpstr>Detail Specifications (I2S In Interface)</vt:lpstr>
      <vt:lpstr>Detail Specifications (I2S In Interface Signals)</vt:lpstr>
      <vt:lpstr>Detail Specifications (I2S In Subblocks)</vt:lpstr>
      <vt:lpstr>Detail Specifications (I2S In Subblocks)</vt:lpstr>
      <vt:lpstr>Detail Specifications (I2C Interface)</vt:lpstr>
      <vt:lpstr>Detail Specifications (I2C Interface External Reg)</vt:lpstr>
      <vt:lpstr>Detail Specifications (I2C Block Diagram)</vt:lpstr>
      <vt:lpstr>Detail Specifications (Register Block)</vt:lpstr>
      <vt:lpstr>Detail Specifications (Filter)</vt:lpstr>
      <vt:lpstr>GitHub Revision Control</vt:lpstr>
      <vt:lpstr>GitHub File Hierarchy</vt:lpstr>
      <vt:lpstr>Open Action Items</vt:lpstr>
      <vt:lpstr>Project Status: Schedule</vt:lpstr>
      <vt:lpstr>Time Schedule (Hours per Week)</vt:lpstr>
      <vt:lpstr>Time Schedule (Hours per Week)</vt:lpstr>
      <vt:lpstr>Work Plan:</vt:lpstr>
      <vt:lpstr>Work Plan:</vt:lpstr>
      <vt:lpstr>Task 1: System Design</vt:lpstr>
      <vt:lpstr>Task 1: System Design (Block Document Layout)</vt:lpstr>
      <vt:lpstr>Task 2: RTL Design</vt:lpstr>
      <vt:lpstr>Task 2: RTL Design (i2si_fifo.v)</vt:lpstr>
      <vt:lpstr>Task 3: Install EDA Tools</vt:lpstr>
      <vt:lpstr>Task 4: Logic Synthesis</vt:lpstr>
      <vt:lpstr>Task 5: DFT (Design for Testing)</vt:lpstr>
      <vt:lpstr>Task 6: Gate Level Simulation</vt:lpstr>
      <vt:lpstr>Task 7: Place and Route Gates</vt:lpstr>
      <vt:lpstr>Task 8: Verification</vt:lpstr>
      <vt:lpstr>Task 9: Board Design</vt:lpstr>
      <vt:lpstr>Task 10: Documentation </vt:lpstr>
      <vt:lpstr>Budget</vt:lpstr>
      <vt:lpstr>Summary/Conclusion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Verification of a Complete Application Specific IC</dc:title>
  <cp:lastModifiedBy>Zachary Nelson</cp:lastModifiedBy>
  <cp:revision>7</cp:revision>
  <dcterms:modified xsi:type="dcterms:W3CDTF">2015-09-02T14:26:41Z</dcterms:modified>
</cp:coreProperties>
</file>