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75" r:id="rId5"/>
    <p:sldId id="301" r:id="rId6"/>
    <p:sldId id="303" r:id="rId7"/>
    <p:sldId id="302" r:id="rId8"/>
    <p:sldId id="276" r:id="rId9"/>
    <p:sldId id="290" r:id="rId10"/>
    <p:sldId id="286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72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13" autoAdjust="0"/>
    <p:restoredTop sz="60403" autoAdjust="0"/>
  </p:normalViewPr>
  <p:slideViewPr>
    <p:cSldViewPr snapToGrid="0">
      <p:cViewPr varScale="1">
        <p:scale>
          <a:sx n="76" d="100"/>
          <a:sy n="76" d="100"/>
        </p:scale>
        <p:origin x="224" y="24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3T11:47:58.548" idx="1">
    <p:pos x="6053" y="1984"/>
    <p:text>I don't understand this statement.  Broadband and Internet connectivity are the same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6/22/17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6/22/17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7387988" cy="2009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Natalie Cole, California State Library</a:t>
            </a:r>
          </a:p>
          <a:p>
            <a:r>
              <a:rPr lang="en-US" dirty="0" err="1" smtClean="0"/>
              <a:t>Jarrid</a:t>
            </a:r>
            <a:r>
              <a:rPr lang="en-US" dirty="0" smtClean="0"/>
              <a:t> Keller, Sacramento Public Library</a:t>
            </a:r>
          </a:p>
          <a:p>
            <a:r>
              <a:rPr lang="en-US" dirty="0" smtClean="0"/>
              <a:t>Diane </a:t>
            </a:r>
            <a:r>
              <a:rPr lang="en-US" dirty="0" err="1" smtClean="0"/>
              <a:t>Satchwell</a:t>
            </a:r>
            <a:r>
              <a:rPr lang="en-US" dirty="0" smtClean="0"/>
              <a:t>, Southern California Library Cooperative</a:t>
            </a:r>
          </a:p>
          <a:p>
            <a:endParaRPr lang="en-US" dirty="0" smtClean="0"/>
          </a:p>
          <a:p>
            <a:r>
              <a:rPr lang="en-US" dirty="0" smtClean="0"/>
              <a:t>June 21, 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Libraries Illuminated Grant Program:</a:t>
            </a:r>
            <a:br>
              <a:rPr lang="en-US" dirty="0" smtClean="0"/>
            </a:br>
            <a:r>
              <a:rPr lang="en-US" dirty="0" smtClean="0"/>
              <a:t>Informational Webinar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66" y="5216577"/>
            <a:ext cx="4539334" cy="16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Funds are required: combination of cash and in-kind contributions.</a:t>
            </a:r>
          </a:p>
          <a:p>
            <a:r>
              <a:rPr lang="en-US" dirty="0" smtClean="0"/>
              <a:t>The level of match required depends on the library’s Local Income Per Capita (LIPC)</a:t>
            </a:r>
          </a:p>
          <a:p>
            <a:pPr lvl="1"/>
            <a:r>
              <a:rPr lang="en-US" dirty="0" smtClean="0"/>
              <a:t>LIPC Level 1: a minimum of 25%</a:t>
            </a:r>
          </a:p>
          <a:p>
            <a:pPr lvl="1"/>
            <a:r>
              <a:rPr lang="en-US" dirty="0" smtClean="0"/>
              <a:t>LIPC Level 2: a minimum of 35%</a:t>
            </a:r>
          </a:p>
          <a:p>
            <a:pPr lvl="1"/>
            <a:r>
              <a:rPr lang="en-US" dirty="0" smtClean="0"/>
              <a:t>LIPC Level 3: a minimum of 50%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Matching Funds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9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Outcome survey tools.</a:t>
            </a:r>
          </a:p>
          <a:p>
            <a:r>
              <a:rPr lang="en-US" dirty="0" smtClean="0"/>
              <a:t>Tools will be available to participating libraries.</a:t>
            </a:r>
          </a:p>
          <a:p>
            <a:r>
              <a:rPr lang="en-US" dirty="0" smtClean="0"/>
              <a:t>The California State Library and Project Outcome will provide an informational webinar, resources, and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9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pPr lvl="1"/>
            <a:r>
              <a:rPr lang="en-US" dirty="0" smtClean="0"/>
              <a:t>Should describe the scope of your project and let us know, concisely, how you will spend your funds and what benefit(s) the project will provide.</a:t>
            </a:r>
          </a:p>
          <a:p>
            <a:r>
              <a:rPr lang="en-US" dirty="0" smtClean="0"/>
              <a:t>Further Information: Technology and Programs</a:t>
            </a:r>
          </a:p>
          <a:p>
            <a:pPr lvl="1"/>
            <a:r>
              <a:rPr lang="en-US" dirty="0" smtClean="0"/>
              <a:t>Describe clearly and briefly the technology you will purchase and programs you will present</a:t>
            </a:r>
          </a:p>
          <a:p>
            <a:r>
              <a:rPr lang="en-US" dirty="0" smtClean="0"/>
              <a:t>Needs statement</a:t>
            </a:r>
          </a:p>
          <a:p>
            <a:pPr lvl="1"/>
            <a:r>
              <a:rPr lang="en-US" dirty="0" smtClean="0"/>
              <a:t>Show that the technology and programs you propose meet a need in your community and be clear about how the need was identified.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73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</a:p>
          <a:p>
            <a:pPr lvl="1"/>
            <a:r>
              <a:rPr lang="en-US" dirty="0" smtClean="0"/>
              <a:t>Describe the steps you have taken to assess your physical space, engage relevant staff, and ensure you can maintain and continue to use your technology beyond the grant period.</a:t>
            </a:r>
          </a:p>
          <a:p>
            <a:r>
              <a:rPr lang="en-US" dirty="0" smtClean="0"/>
              <a:t>Role of IT staff</a:t>
            </a:r>
          </a:p>
          <a:p>
            <a:pPr lvl="1"/>
            <a:r>
              <a:rPr lang="en-US" dirty="0" smtClean="0"/>
              <a:t>Describe the role your IT staff and/or contractors will play in purchasing and/or implementing your new technology.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3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Partners</a:t>
            </a:r>
          </a:p>
          <a:p>
            <a:pPr lvl="1"/>
            <a:r>
              <a:rPr lang="en-US" dirty="0" smtClean="0"/>
              <a:t>List the community partners you will work with and describe the role they will play and the resources they will contribute.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E.g. the number of programs you propose to provide and the anticipated number of people they will impact.</a:t>
            </a:r>
          </a:p>
          <a:p>
            <a:r>
              <a:rPr lang="en-US" dirty="0" smtClean="0"/>
              <a:t>Continuation and Sustainability</a:t>
            </a:r>
          </a:p>
          <a:p>
            <a:pPr lvl="1"/>
            <a:r>
              <a:rPr lang="en-US" dirty="0" smtClean="0"/>
              <a:t>How you will continue to utilize your new technology beyond the project period.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7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Please present the timeline clearly in a way that makes sense for your project.</a:t>
            </a:r>
          </a:p>
          <a:p>
            <a:r>
              <a:rPr lang="en-US" dirty="0" smtClean="0"/>
              <a:t>Budget Table and Narrative</a:t>
            </a:r>
          </a:p>
          <a:p>
            <a:pPr lvl="1"/>
            <a:r>
              <a:rPr lang="en-US" dirty="0" smtClean="0"/>
              <a:t>Please be sure to include the funds you are requesting and the matching funds you are providing.</a:t>
            </a:r>
            <a:endParaRPr lang="en-US" dirty="0"/>
          </a:p>
          <a:p>
            <a:pPr lvl="1"/>
            <a:r>
              <a:rPr lang="en-US" dirty="0" smtClean="0"/>
              <a:t>Please provide information as concisely and clearly as possible.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2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</a:p>
          <a:p>
            <a:pPr lvl="1"/>
            <a:r>
              <a:rPr lang="en-US" dirty="0" smtClean="0"/>
              <a:t>The additional information we ask for is to help us distribute project funds to a variety of different communities and locations, and to meet a variety of needs.</a:t>
            </a:r>
          </a:p>
          <a:p>
            <a:r>
              <a:rPr lang="en-US" dirty="0" smtClean="0"/>
              <a:t>Agreements</a:t>
            </a:r>
          </a:p>
          <a:p>
            <a:pPr lvl="1"/>
            <a:r>
              <a:rPr lang="en-US" dirty="0" smtClean="0"/>
              <a:t>We require that your library director signs off on the application.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56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7387988" cy="20095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Natalie Cole: </a:t>
            </a:r>
            <a:r>
              <a:rPr lang="en-US" dirty="0" err="1" smtClean="0"/>
              <a:t>natalie.cole@library.ca.gov</a:t>
            </a:r>
            <a:endParaRPr lang="en-US" dirty="0" smtClean="0"/>
          </a:p>
          <a:p>
            <a:r>
              <a:rPr lang="en-US" dirty="0" err="1" smtClean="0"/>
              <a:t>Jarrid</a:t>
            </a:r>
            <a:r>
              <a:rPr lang="en-US" dirty="0" smtClean="0"/>
              <a:t> Keller: </a:t>
            </a:r>
            <a:r>
              <a:rPr lang="en-US" dirty="0" err="1" smtClean="0"/>
              <a:t>jkeller@saclibrary.org</a:t>
            </a:r>
            <a:endParaRPr lang="en-US" dirty="0" smtClean="0"/>
          </a:p>
          <a:p>
            <a:r>
              <a:rPr lang="en-US" dirty="0" smtClean="0"/>
              <a:t>Diane </a:t>
            </a:r>
            <a:r>
              <a:rPr lang="en-US" dirty="0" err="1" smtClean="0"/>
              <a:t>Satchwell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dsatchwell@socallibraries.org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www.library.ca.gov</a:t>
            </a:r>
            <a:r>
              <a:rPr lang="en-US" dirty="0"/>
              <a:t>/</a:t>
            </a:r>
            <a:r>
              <a:rPr lang="en-US" dirty="0" err="1"/>
              <a:t>lds</a:t>
            </a:r>
            <a:r>
              <a:rPr lang="en-US" dirty="0"/>
              <a:t>/</a:t>
            </a:r>
            <a:r>
              <a:rPr lang="en-US" dirty="0" err="1"/>
              <a:t>illuminated.html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66" y="5216577"/>
            <a:ext cx="4539334" cy="16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Project</a:t>
            </a:r>
          </a:p>
          <a:p>
            <a:r>
              <a:rPr lang="en-US" dirty="0" smtClean="0"/>
              <a:t>Important Dates and Details</a:t>
            </a:r>
          </a:p>
          <a:p>
            <a:r>
              <a:rPr lang="en-US" dirty="0" smtClean="0"/>
              <a:t>Project Partners</a:t>
            </a:r>
          </a:p>
          <a:p>
            <a:r>
              <a:rPr lang="en-US" dirty="0" smtClean="0"/>
              <a:t>Advisory Group</a:t>
            </a:r>
          </a:p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Eligibility</a:t>
            </a:r>
          </a:p>
          <a:p>
            <a:r>
              <a:rPr lang="en-US" dirty="0" smtClean="0"/>
              <a:t>Use of Project Funds: Some Examples</a:t>
            </a:r>
          </a:p>
          <a:p>
            <a:r>
              <a:rPr lang="en-US" dirty="0" smtClean="0"/>
              <a:t>Matching Funds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The Application Form</a:t>
            </a:r>
          </a:p>
          <a:p>
            <a:r>
              <a:rPr lang="en-US" dirty="0" smtClean="0"/>
              <a:t>Questions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Topics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04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public libraries make software and hardware improvements to maximize benefits to patrons as they access the Internet.</a:t>
            </a:r>
          </a:p>
          <a:p>
            <a:pPr lvl="1"/>
            <a:endParaRPr lang="en-US" dirty="0" smtClean="0"/>
          </a:p>
          <a:p>
            <a:r>
              <a:rPr lang="en-US" dirty="0"/>
              <a:t>Supported with $1M California Library Services Act </a:t>
            </a:r>
            <a:r>
              <a:rPr lang="en-US" dirty="0" smtClean="0"/>
              <a:t>funding allocated in the Governor’s FY 16/17 budget.</a:t>
            </a:r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99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Web </a:t>
            </a:r>
            <a:r>
              <a:rPr lang="en-US" dirty="0"/>
              <a:t>P</a:t>
            </a:r>
            <a:r>
              <a:rPr lang="en-US" dirty="0" smtClean="0"/>
              <a:t>age</a:t>
            </a:r>
          </a:p>
          <a:p>
            <a:pPr lvl="1"/>
            <a:r>
              <a:rPr lang="en-US" dirty="0"/>
              <a:t>http://www.library.ca.gov/lds/illuminated.html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Application Due Date:</a:t>
            </a:r>
          </a:p>
          <a:p>
            <a:pPr lvl="1"/>
            <a:r>
              <a:rPr lang="en-US" dirty="0" smtClean="0"/>
              <a:t>Due 5:00 pm</a:t>
            </a:r>
            <a:r>
              <a:rPr lang="en-US" dirty="0"/>
              <a:t>, Friday, September 15, </a:t>
            </a:r>
            <a:r>
              <a:rPr lang="en-US" dirty="0" smtClean="0"/>
              <a:t>2017</a:t>
            </a:r>
          </a:p>
          <a:p>
            <a:pPr lvl="1"/>
            <a:endParaRPr lang="en-US" dirty="0"/>
          </a:p>
          <a:p>
            <a:r>
              <a:rPr lang="en-US" dirty="0" smtClean="0"/>
              <a:t>Submission Information</a:t>
            </a:r>
          </a:p>
          <a:p>
            <a:pPr lvl="1"/>
            <a:r>
              <a:rPr lang="en-US" dirty="0" smtClean="0"/>
              <a:t>Submit electronically to </a:t>
            </a:r>
            <a:r>
              <a:rPr lang="en-US" dirty="0" err="1" smtClean="0"/>
              <a:t>dsatchwell@socallibraries.org</a:t>
            </a:r>
            <a:endParaRPr lang="en-US" dirty="0" smtClean="0"/>
          </a:p>
          <a:p>
            <a:pPr lvl="1"/>
            <a:r>
              <a:rPr lang="en-US" dirty="0" smtClean="0"/>
              <a:t>Follow up with hard copy and original signature to:</a:t>
            </a:r>
          </a:p>
          <a:p>
            <a:pPr lvl="2"/>
            <a:r>
              <a:rPr lang="en-US" dirty="0" smtClean="0"/>
              <a:t>Southern California Library Cooperative, Attn: Diane </a:t>
            </a:r>
            <a:r>
              <a:rPr lang="en-US" dirty="0" err="1" smtClean="0"/>
              <a:t>Satchwell</a:t>
            </a:r>
            <a:endParaRPr lang="en-US" dirty="0" smtClean="0"/>
          </a:p>
          <a:p>
            <a:pPr lvl="2"/>
            <a:r>
              <a:rPr lang="en-US" dirty="0" smtClean="0"/>
              <a:t>248 E. Foothill Blvd., </a:t>
            </a:r>
            <a:r>
              <a:rPr lang="en-US" dirty="0" err="1" smtClean="0"/>
              <a:t>Ste</a:t>
            </a:r>
            <a:r>
              <a:rPr lang="en-US" dirty="0" smtClean="0"/>
              <a:t> 101</a:t>
            </a:r>
          </a:p>
          <a:p>
            <a:pPr lvl="2"/>
            <a:r>
              <a:rPr lang="en-US" dirty="0" smtClean="0"/>
              <a:t>Monrovia, CA 91016</a:t>
            </a:r>
            <a:endParaRPr lang="en-US" dirty="0"/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Dates And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77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312"/>
            <a:ext cx="10972800" cy="4325112"/>
          </a:xfrm>
        </p:spPr>
        <p:txBody>
          <a:bodyPr>
            <a:noAutofit/>
          </a:bodyPr>
          <a:lstStyle/>
          <a:p>
            <a:r>
              <a:rPr lang="en-US" sz="2400" dirty="0"/>
              <a:t>California State Library</a:t>
            </a:r>
          </a:p>
          <a:p>
            <a:pPr lvl="1"/>
            <a:r>
              <a:rPr lang="en-US" sz="2400" dirty="0"/>
              <a:t>Program management and oversight.</a:t>
            </a:r>
          </a:p>
          <a:p>
            <a:endParaRPr lang="en-US" sz="2400" dirty="0"/>
          </a:p>
          <a:p>
            <a:r>
              <a:rPr lang="en-US" sz="2400" dirty="0" smtClean="0"/>
              <a:t>Southern California Library Cooperative</a:t>
            </a:r>
            <a:endParaRPr lang="en-US" sz="2400" dirty="0"/>
          </a:p>
          <a:p>
            <a:pPr lvl="1"/>
            <a:r>
              <a:rPr lang="en-US" sz="2400" dirty="0"/>
              <a:t>Fiscal Agent </a:t>
            </a:r>
            <a:r>
              <a:rPr lang="en-US" sz="2400" dirty="0" smtClean="0"/>
              <a:t>for </a:t>
            </a:r>
            <a:r>
              <a:rPr lang="en-US" sz="2400" dirty="0"/>
              <a:t>the grant program.</a:t>
            </a:r>
          </a:p>
          <a:p>
            <a:endParaRPr lang="en-US" sz="2400" dirty="0" smtClean="0"/>
          </a:p>
          <a:p>
            <a:r>
              <a:rPr lang="en-US" sz="2400" dirty="0" smtClean="0"/>
              <a:t>Advisory Group</a:t>
            </a:r>
            <a:endParaRPr lang="en-US" sz="2400" dirty="0"/>
          </a:p>
          <a:p>
            <a:pPr lvl="1"/>
            <a:r>
              <a:rPr lang="en-US" sz="2400" dirty="0" smtClean="0"/>
              <a:t>Advises </a:t>
            </a:r>
            <a:r>
              <a:rPr lang="en-US" sz="2400" dirty="0"/>
              <a:t>on the development of the </a:t>
            </a:r>
            <a:r>
              <a:rPr lang="en-US" sz="2400" dirty="0" smtClean="0"/>
              <a:t>project, helped </a:t>
            </a:r>
            <a:r>
              <a:rPr lang="en-US" sz="2400" dirty="0"/>
              <a:t>to develop the application </a:t>
            </a:r>
            <a:r>
              <a:rPr lang="en-US" sz="2400" dirty="0" smtClean="0"/>
              <a:t>materials, </a:t>
            </a:r>
            <a:r>
              <a:rPr lang="en-US" sz="2400" dirty="0"/>
              <a:t>and will review submitted </a:t>
            </a:r>
            <a:r>
              <a:rPr lang="en-US" sz="2400" dirty="0" smtClean="0"/>
              <a:t>applications.</a:t>
            </a:r>
          </a:p>
          <a:p>
            <a:pPr marL="109728" indent="0"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Partners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Megan Anderson, San Francisco Public Library</a:t>
            </a:r>
          </a:p>
          <a:p>
            <a:r>
              <a:rPr lang="en-US" dirty="0" smtClean="0"/>
              <a:t>Erin Berman, San Jose Public Library</a:t>
            </a:r>
          </a:p>
          <a:p>
            <a:r>
              <a:rPr lang="en-US" dirty="0" smtClean="0"/>
              <a:t>Susan Broman, Los Angeles Public Library</a:t>
            </a:r>
          </a:p>
          <a:p>
            <a:r>
              <a:rPr lang="en-US" dirty="0" err="1" smtClean="0"/>
              <a:t>Wess</a:t>
            </a:r>
            <a:r>
              <a:rPr lang="en-US" dirty="0" smtClean="0"/>
              <a:t> Garcia, Rancho Cucamonga Public Library</a:t>
            </a:r>
          </a:p>
          <a:p>
            <a:r>
              <a:rPr lang="en-US" dirty="0" err="1" smtClean="0"/>
              <a:t>Jarrid</a:t>
            </a:r>
            <a:r>
              <a:rPr lang="en-US" dirty="0" smtClean="0"/>
              <a:t> Keller, Sacramento Public Library</a:t>
            </a:r>
          </a:p>
          <a:p>
            <a:r>
              <a:rPr lang="en-US" dirty="0" smtClean="0"/>
              <a:t>Jasmin </a:t>
            </a:r>
            <a:r>
              <a:rPr lang="en-US" dirty="0" err="1" smtClean="0"/>
              <a:t>LoBasso</a:t>
            </a:r>
            <a:r>
              <a:rPr lang="en-US" dirty="0" smtClean="0"/>
              <a:t>, Kern County Library</a:t>
            </a:r>
          </a:p>
          <a:p>
            <a:r>
              <a:rPr lang="en-US" dirty="0" smtClean="0"/>
              <a:t>Paula MacKinnon, </a:t>
            </a:r>
            <a:r>
              <a:rPr lang="en-US" dirty="0" err="1" smtClean="0"/>
              <a:t>Califa</a:t>
            </a:r>
            <a:endParaRPr lang="en-US" dirty="0" smtClean="0"/>
          </a:p>
          <a:p>
            <a:r>
              <a:rPr lang="en-US" dirty="0" smtClean="0"/>
              <a:t>Erwin </a:t>
            </a:r>
            <a:r>
              <a:rPr lang="en-US" dirty="0" err="1" smtClean="0"/>
              <a:t>Magbanua</a:t>
            </a:r>
            <a:r>
              <a:rPr lang="en-US" dirty="0" smtClean="0"/>
              <a:t>, San Diego Public Library</a:t>
            </a:r>
          </a:p>
          <a:p>
            <a:r>
              <a:rPr lang="en-US" dirty="0" smtClean="0"/>
              <a:t>Hillary </a:t>
            </a:r>
            <a:r>
              <a:rPr lang="en-US" dirty="0" err="1" smtClean="0"/>
              <a:t>Theyer</a:t>
            </a:r>
            <a:r>
              <a:rPr lang="en-US" dirty="0" smtClean="0"/>
              <a:t>, Torrance Public Library</a:t>
            </a:r>
          </a:p>
          <a:p>
            <a:r>
              <a:rPr lang="en-US" dirty="0" smtClean="0"/>
              <a:t>Patty Wong, Santa Monica Public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Advisory Group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the development of innovative and creative programs and services for all ages.</a:t>
            </a:r>
          </a:p>
          <a:p>
            <a:r>
              <a:rPr lang="en-US" dirty="0" smtClean="0"/>
              <a:t>Address the needs of libraries in underserved communities.</a:t>
            </a:r>
          </a:p>
          <a:p>
            <a:r>
              <a:rPr lang="en-US" dirty="0" smtClean="0"/>
              <a:t>Provide a variety of programming and service models for the library community to learn from and replicate.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77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Participate as a public library in the California Library Services </a:t>
            </a:r>
            <a:r>
              <a:rPr lang="en-US" dirty="0" smtClean="0"/>
              <a:t>Act</a:t>
            </a:r>
            <a:endParaRPr lang="en-US" dirty="0"/>
          </a:p>
          <a:p>
            <a:r>
              <a:rPr lang="en-US" dirty="0" smtClean="0"/>
              <a:t>CalREN</a:t>
            </a:r>
            <a:r>
              <a:rPr lang="en-US" dirty="0"/>
              <a:t> </a:t>
            </a:r>
            <a:r>
              <a:rPr lang="en-US" dirty="0" smtClean="0"/>
              <a:t>connectivity not required</a:t>
            </a:r>
          </a:p>
          <a:p>
            <a:r>
              <a:rPr lang="en-US" dirty="0" smtClean="0"/>
              <a:t>CIPA compliance not required</a:t>
            </a:r>
          </a:p>
          <a:p>
            <a:r>
              <a:rPr lang="en-US" dirty="0" smtClean="0"/>
              <a:t>Implement three programs using new technology by December 2018</a:t>
            </a:r>
          </a:p>
          <a:p>
            <a:r>
              <a:rPr lang="en-US" dirty="0" smtClean="0"/>
              <a:t>Up to three applications per jurisdiction:</a:t>
            </a:r>
          </a:p>
          <a:p>
            <a:pPr lvl="1"/>
            <a:r>
              <a:rPr lang="en-US" dirty="0" smtClean="0"/>
              <a:t>1-30 outlets: 1 application</a:t>
            </a:r>
          </a:p>
          <a:p>
            <a:pPr lvl="1"/>
            <a:r>
              <a:rPr lang="en-US" dirty="0" smtClean="0"/>
              <a:t>31-60 outlets: up to 2 applications</a:t>
            </a:r>
          </a:p>
          <a:p>
            <a:pPr lvl="1"/>
            <a:r>
              <a:rPr lang="en-US" dirty="0" smtClean="0"/>
              <a:t>61-100 outlets: up to 3 applications</a:t>
            </a:r>
          </a:p>
          <a:p>
            <a:r>
              <a:rPr lang="en-US" dirty="0" smtClean="0"/>
              <a:t>Apply for a minimum of $5,000 and a maximum of $30,000 per app</a:t>
            </a:r>
          </a:p>
          <a:p>
            <a:r>
              <a:rPr lang="en-US" dirty="0" smtClean="0"/>
              <a:t>Matching funds are required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Eligibility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0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reality game creation, </a:t>
            </a:r>
            <a:r>
              <a:rPr lang="en-US" dirty="0">
                <a:solidFill>
                  <a:srgbClr val="FF0000"/>
                </a:solidFill>
              </a:rPr>
              <a:t>audio production (including music mixing and recording), </a:t>
            </a:r>
            <a:r>
              <a:rPr lang="en-US" dirty="0"/>
              <a:t>coding, </a:t>
            </a:r>
            <a:r>
              <a:rPr lang="en-US" dirty="0">
                <a:solidFill>
                  <a:srgbClr val="FF0000"/>
                </a:solidFill>
              </a:rPr>
              <a:t>filmmaking and videography, </a:t>
            </a:r>
            <a:r>
              <a:rPr lang="en-US" dirty="0"/>
              <a:t>hack-a-thons, </a:t>
            </a:r>
            <a:r>
              <a:rPr lang="en-US" dirty="0">
                <a:solidFill>
                  <a:srgbClr val="FF0000"/>
                </a:solidFill>
              </a:rPr>
              <a:t>mobile and game app development, </a:t>
            </a:r>
            <a:r>
              <a:rPr lang="en-US" dirty="0"/>
              <a:t>programming, </a:t>
            </a:r>
            <a:r>
              <a:rPr lang="en-US" dirty="0">
                <a:solidFill>
                  <a:srgbClr val="FF0000"/>
                </a:solidFill>
              </a:rPr>
              <a:t>robotics</a:t>
            </a:r>
            <a:r>
              <a:rPr lang="en-US" dirty="0"/>
              <a:t>, 3D printing, </a:t>
            </a:r>
            <a:r>
              <a:rPr lang="en-US" dirty="0">
                <a:solidFill>
                  <a:srgbClr val="FF0000"/>
                </a:solidFill>
              </a:rPr>
              <a:t>access points and hotspots to expand </a:t>
            </a:r>
            <a:r>
              <a:rPr lang="en-US" dirty="0" err="1">
                <a:solidFill>
                  <a:srgbClr val="FF0000"/>
                </a:solidFill>
              </a:rPr>
              <a:t>WiFi</a:t>
            </a:r>
            <a:r>
              <a:rPr lang="en-US" dirty="0">
                <a:solidFill>
                  <a:srgbClr val="FF0000"/>
                </a:solidFill>
              </a:rPr>
              <a:t> outside of library walls, </a:t>
            </a:r>
            <a:r>
              <a:rPr lang="en-US" dirty="0"/>
              <a:t>laptop checkout kiosks, </a:t>
            </a:r>
            <a:r>
              <a:rPr lang="en-US" dirty="0">
                <a:solidFill>
                  <a:srgbClr val="FF0000"/>
                </a:solidFill>
              </a:rPr>
              <a:t>live streaming or iPad </a:t>
            </a:r>
            <a:r>
              <a:rPr lang="en-US" dirty="0" err="1">
                <a:solidFill>
                  <a:srgbClr val="FF0000"/>
                </a:solidFill>
              </a:rPr>
              <a:t>storytime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SmartBoards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ebook</a:t>
            </a:r>
            <a:r>
              <a:rPr lang="en-US" dirty="0">
                <a:solidFill>
                  <a:srgbClr val="FF0000"/>
                </a:solidFill>
              </a:rPr>
              <a:t> instruction webinars, </a:t>
            </a:r>
            <a:r>
              <a:rPr lang="en-US" dirty="0"/>
              <a:t>taking the library service away from the desk (e.g. roving reference and technology to support pop-up programs), </a:t>
            </a:r>
            <a:r>
              <a:rPr lang="en-US" dirty="0">
                <a:solidFill>
                  <a:srgbClr val="FF0000"/>
                </a:solidFill>
              </a:rPr>
              <a:t>technology classrooms, </a:t>
            </a:r>
            <a:r>
              <a:rPr lang="en-US" dirty="0"/>
              <a:t>and virtual class visits, reference, </a:t>
            </a:r>
            <a:r>
              <a:rPr lang="en-US" dirty="0" err="1"/>
              <a:t>storytime</a:t>
            </a:r>
            <a:r>
              <a:rPr lang="en-US" dirty="0"/>
              <a:t>, and speakers.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Project Funds: Some 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2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856803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2012-09-20T10:56:10+00:00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1622891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TP103460454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250550-5B37-4CD5-B97E-7396B1539BFA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873beb7-5857-4685-be1f-d57550cc96c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BFE6D5C-B352-45EE-AEB4-A959D7ADC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912</Words>
  <Application>Microsoft Macintosh PowerPoint</Application>
  <PresentationFormat>Widescreen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Wingdings 2</vt:lpstr>
      <vt:lpstr>Sales strategy  proposal presentation</vt:lpstr>
      <vt:lpstr>Libraries Illuminated Grant Program: Informational Webinar </vt:lpstr>
      <vt:lpstr>Today’s Topics</vt:lpstr>
      <vt:lpstr>The Project</vt:lpstr>
      <vt:lpstr>Important Dates And Details</vt:lpstr>
      <vt:lpstr>Project Partners</vt:lpstr>
      <vt:lpstr>Advisory Group</vt:lpstr>
      <vt:lpstr>Project Goals</vt:lpstr>
      <vt:lpstr>Eligibility</vt:lpstr>
      <vt:lpstr>Use of Project Funds: Some Examples</vt:lpstr>
      <vt:lpstr>Matching Funds</vt:lpstr>
      <vt:lpstr>Evaluation</vt:lpstr>
      <vt:lpstr>Application Form</vt:lpstr>
      <vt:lpstr>Application Form</vt:lpstr>
      <vt:lpstr>Application Form</vt:lpstr>
      <vt:lpstr>Application Form</vt:lpstr>
      <vt:lpstr>Application Form</vt:lpstr>
      <vt:lpstr>Questions and Answers</vt:lpstr>
      <vt:lpstr>Contact Us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2017-06-13T03:57:15Z</dcterms:created>
  <dcterms:modified xsi:type="dcterms:W3CDTF">2017-06-22T21:06:52Z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74066500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