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23"/>
  </p:notesMasterIdLst>
  <p:sldIdLst>
    <p:sldId id="304" r:id="rId4"/>
    <p:sldId id="305" r:id="rId5"/>
    <p:sldId id="310" r:id="rId6"/>
    <p:sldId id="306" r:id="rId7"/>
    <p:sldId id="309" r:id="rId8"/>
    <p:sldId id="332" r:id="rId9"/>
    <p:sldId id="330" r:id="rId10"/>
    <p:sldId id="308" r:id="rId11"/>
    <p:sldId id="326" r:id="rId12"/>
    <p:sldId id="335" r:id="rId13"/>
    <p:sldId id="325" r:id="rId14"/>
    <p:sldId id="328" r:id="rId15"/>
    <p:sldId id="336" r:id="rId16"/>
    <p:sldId id="334" r:id="rId17"/>
    <p:sldId id="329" r:id="rId18"/>
    <p:sldId id="333" r:id="rId19"/>
    <p:sldId id="317" r:id="rId20"/>
    <p:sldId id="331" r:id="rId21"/>
    <p:sldId id="31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291" autoAdjust="0"/>
  </p:normalViewPr>
  <p:slideViewPr>
    <p:cSldViewPr>
      <p:cViewPr>
        <p:scale>
          <a:sx n="87" d="100"/>
          <a:sy n="87" d="100"/>
        </p:scale>
        <p:origin x="-2722" y="-1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1636A48-6E67-46F3-9143-020AA32ED21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B1293F-CC26-40DB-9FF8-01315E39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293F-CC26-40DB-9FF8-01315E393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59DA-D341-41AD-B11C-DFA76D1F1F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14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605D-4A50-4A96-9A3D-AC626B07050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4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356349"/>
            <a:ext cx="2133600" cy="365125"/>
          </a:xfrm>
        </p:spPr>
        <p:txBody>
          <a:bodyPr/>
          <a:lstStyle/>
          <a:p>
            <a:fld id="{97CE6343-5B90-4FE2-8DFD-D1DEAD90FAD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41" y="6356348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9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2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6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4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2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C9EE-46ED-4D23-834F-76EAB2654EC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43212"/>
            <a:ext cx="2133600" cy="365125"/>
          </a:xfrm>
        </p:spPr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067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7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0582-5F7E-43F2-BE0D-C98E7FD4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7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8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4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2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24C-B60D-4FDC-8D8A-46E563049F8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98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5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2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8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08B8-4ED0-4E22-BEF2-A021EB01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CFB6-C7B8-44F5-9DC3-009DEC29E89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4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6ED-7113-4B30-AF11-C516DEEB335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76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F1F0-FB73-4EBC-8297-5AA19207C5F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666-178B-4833-8963-BC784F8211F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1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BBA-B42D-41D2-8ADB-42AB87AD800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0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455-ABAC-4EF5-8DEB-0CDAA9FC69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4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8E60-7C99-4214-8595-A9661535FD2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9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E8A0-0B0E-48B5-8961-AAA4D49ED75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119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0582-5F7E-43F2-BE0D-C98E7FD4A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72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6582-60F6-4A76-8540-7389D947FD3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58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08B8-4ED0-4E22-BEF2-A021EB016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ca.gov/lds/broadband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614"/>
            <a:ext cx="4511675" cy="193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981200"/>
            <a:ext cx="9144000" cy="3352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620000" cy="2362200"/>
          </a:xfrm>
          <a:ln w="0">
            <a:noFill/>
          </a:ln>
        </p:spPr>
        <p:txBody>
          <a:bodyPr>
            <a:noAutofit/>
          </a:bodyPr>
          <a:lstStyle/>
          <a:p>
            <a:pPr algn="l"/>
            <a:r>
              <a:rPr lang="en-US" sz="5000" b="1" dirty="0" smtClean="0">
                <a:solidFill>
                  <a:schemeClr val="bg1"/>
                </a:solidFill>
              </a:rPr>
              <a:t>California Public Library Broadband Project Update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53340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  <a:latin typeface="Calibri"/>
              </a:rPr>
              <a:t>Jarrid </a:t>
            </a:r>
            <a:r>
              <a:rPr lang="en-US" b="1" dirty="0">
                <a:solidFill>
                  <a:srgbClr val="1F497D"/>
                </a:solidFill>
              </a:rPr>
              <a:t>Keller-California State </a:t>
            </a:r>
            <a:r>
              <a:rPr lang="en-US" b="1" dirty="0" smtClean="0">
                <a:solidFill>
                  <a:srgbClr val="1F497D"/>
                </a:solidFill>
              </a:rPr>
              <a:t>Library</a:t>
            </a:r>
            <a:endParaRPr lang="en-US" b="1" dirty="0" smtClean="0">
              <a:solidFill>
                <a:srgbClr val="1F497D"/>
              </a:solidFill>
              <a:latin typeface="Calibri"/>
            </a:endParaRPr>
          </a:p>
          <a:p>
            <a:r>
              <a:rPr lang="en-US" b="1" dirty="0">
                <a:solidFill>
                  <a:srgbClr val="1F497D"/>
                </a:solidFill>
              </a:rPr>
              <a:t>Joe Ford-	Joe Ford &amp; Associates</a:t>
            </a:r>
            <a:endParaRPr lang="en-US" b="1" dirty="0" smtClean="0">
              <a:solidFill>
                <a:srgbClr val="1F497D"/>
              </a:solidFill>
              <a:latin typeface="Calibri"/>
            </a:endParaRPr>
          </a:p>
          <a:p>
            <a:r>
              <a:rPr lang="en-US" b="1" dirty="0">
                <a:solidFill>
                  <a:srgbClr val="1F497D"/>
                </a:solidFill>
              </a:rPr>
              <a:t>Diane </a:t>
            </a:r>
            <a:r>
              <a:rPr lang="en-US" b="1" dirty="0" err="1">
                <a:solidFill>
                  <a:srgbClr val="1F497D"/>
                </a:solidFill>
              </a:rPr>
              <a:t>Satchwell</a:t>
            </a:r>
            <a:r>
              <a:rPr lang="en-US" b="1" dirty="0">
                <a:solidFill>
                  <a:srgbClr val="1F497D"/>
                </a:solidFill>
              </a:rPr>
              <a:t>-SCLC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alibri"/>
              </a:rPr>
              <a:t>Wayne Walker-</a:t>
            </a:r>
            <a:r>
              <a:rPr lang="en-US" b="1" dirty="0" err="1" smtClean="0">
                <a:solidFill>
                  <a:srgbClr val="1F497D"/>
                </a:solidFill>
                <a:latin typeface="Calibri"/>
              </a:rPr>
              <a:t>Califa</a:t>
            </a:r>
            <a:endParaRPr lang="en-US" b="1" dirty="0" smtClean="0">
              <a:solidFill>
                <a:srgbClr val="1F497D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1F497D"/>
                </a:solidFill>
                <a:latin typeface="Calibri"/>
              </a:rPr>
              <a:t>Sherilyn Evans-CENIC</a:t>
            </a:r>
            <a:endParaRPr lang="en-US" b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" y="6415159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One-Time Grants:  Phase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4346" y="2967335"/>
            <a:ext cx="5115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PHASE 1 GRANTS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3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5200" y="1143000"/>
            <a:ext cx="525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Participate as </a:t>
            </a:r>
            <a:r>
              <a:rPr lang="en-US" dirty="0"/>
              <a:t>a public library </a:t>
            </a:r>
            <a:r>
              <a:rPr lang="en-US" dirty="0" smtClean="0"/>
              <a:t>in </a:t>
            </a:r>
            <a:r>
              <a:rPr lang="en-US" dirty="0"/>
              <a:t>the California Library Services Act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Participated in </a:t>
            </a:r>
            <a:r>
              <a:rPr lang="en-US" dirty="0"/>
              <a:t>the statewide broadband needs assessment in the 2013-2014 fiscal year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Submitted a </a:t>
            </a:r>
            <a:r>
              <a:rPr lang="en-US" dirty="0"/>
              <a:t>Letter of Agency to the California State Library by Oct. 31, 2014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Participated in </a:t>
            </a:r>
            <a:r>
              <a:rPr lang="en-US" dirty="0"/>
              <a:t>engineering calls with Corporation For Education Network Initiatives In California representatives in November and December 2014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Remain in the California Public Library E-rate consortium and sign contracts to connect to the California Research and Education Network in Fiscal Year 2015-2016 or in 2014-2015.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"/>
            <a:ext cx="8763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Grant Program Eligibility 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Double Brace 2"/>
          <p:cNvSpPr/>
          <p:nvPr/>
        </p:nvSpPr>
        <p:spPr>
          <a:xfrm>
            <a:off x="2743200" y="1447800"/>
            <a:ext cx="712149" cy="4724400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22098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Program Eligibility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40475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5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110038"/>
            <a:ext cx="28956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SCLC as</a:t>
            </a:r>
          </a:p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Grant Aggregator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Grant Fiscal Agent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Double Brace 2"/>
          <p:cNvSpPr/>
          <p:nvPr/>
        </p:nvSpPr>
        <p:spPr>
          <a:xfrm>
            <a:off x="3707451" y="1981200"/>
            <a:ext cx="712149" cy="3629277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888067"/>
            <a:ext cx="4267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SCLC serves as fiscal and administrative agent for $1.8 Million grant funds for one-time equipment grants in support of CPL Broadband Project.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Sends grant funds to awarded applicants.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Extends equipment purchasing services to grantees that choose to use SCLC’s services.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All equipment necessary to connect to CalREN will be purchased by CALIFA.</a:t>
            </a:r>
          </a:p>
        </p:txBody>
      </p:sp>
    </p:spTree>
    <p:extLst>
      <p:ext uri="{BB962C8B-B14F-4D97-AF65-F5344CB8AC3E}">
        <p14:creationId xmlns:p14="http://schemas.microsoft.com/office/powerpoint/2010/main" val="17835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One-Time Grants:  Phase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4346" y="2967335"/>
            <a:ext cx="5115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PHASE 2 GRANTS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034135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Grants for connecting in Fiscal Year 2016/2017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Info Available in Fiscal Year 2015/2016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3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Bulk Equipment Purchases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400" y="762000"/>
            <a:ext cx="7493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CENIC is extending its equipment bulk purchasing discount to the Library  Community.  This </a:t>
            </a:r>
            <a:r>
              <a:rPr lang="en-US" sz="2200" dirty="0"/>
              <a:t>new discount program is now available to CENIC’s Charter Associate members, including the California K-12 system, California’s Community Colleges, the California State University, the University of California, California’s public libraries, and other private CENIC member institutions.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CENIC designated </a:t>
            </a:r>
            <a:r>
              <a:rPr lang="en-US" sz="2200" dirty="0" err="1" smtClean="0"/>
              <a:t>Califa</a:t>
            </a:r>
            <a:r>
              <a:rPr lang="en-US" sz="2200" dirty="0" smtClean="0"/>
              <a:t> as partner for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Libraries have an opportunity to take advantage of reduced rates for network equipment.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Any library can take advantage of this program, including libraries not participating in grants or the broadband program.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0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543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How Equipment Purchase Works-Non Grant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990600"/>
            <a:ext cx="1642292" cy="80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949184"/>
            <a:ext cx="1665297" cy="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930233"/>
            <a:ext cx="1665297" cy="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12068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 submits </a:t>
            </a:r>
            <a:r>
              <a:rPr lang="en-US" dirty="0" smtClean="0"/>
              <a:t>equipment request to </a:t>
            </a:r>
            <a:r>
              <a:rPr lang="en-US" dirty="0" err="1" smtClean="0"/>
              <a:t>Califa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2038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Califa</a:t>
            </a:r>
            <a:r>
              <a:rPr lang="en-US" dirty="0" smtClean="0"/>
              <a:t> collects all equipment requests and advertises equipment RFQ.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3200" y="3019231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Authorized partners respond to RFQ with discounted pricing.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911282"/>
            <a:ext cx="1676400" cy="8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732098" y="4141527"/>
            <a:ext cx="625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Califa</a:t>
            </a:r>
            <a:r>
              <a:rPr lang="en-US" dirty="0" smtClean="0"/>
              <a:t> sends pricing to Library requesting equipment.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897827"/>
            <a:ext cx="1676400" cy="82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884374"/>
            <a:ext cx="1689100" cy="81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32098" y="4989573"/>
            <a:ext cx="6259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 confirms order and sends funds to </a:t>
            </a:r>
            <a:r>
              <a:rPr lang="en-US" dirty="0" err="1" smtClean="0"/>
              <a:t>Califa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Califa</a:t>
            </a:r>
            <a:r>
              <a:rPr lang="en-US" dirty="0" smtClean="0"/>
              <a:t> makes purchase on behalf of library.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32098" y="6108333"/>
            <a:ext cx="625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Equipment shipped to Library.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18038" y="1391530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1893" y="2371824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42345" y="3352118"/>
            <a:ext cx="468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66661" y="4332412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66661" y="5312706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74899" y="6292999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8153400" cy="762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How Equipment Purchase Work-Grant Funds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990600"/>
            <a:ext cx="1642292" cy="80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949184"/>
            <a:ext cx="1665297" cy="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930233"/>
            <a:ext cx="1665297" cy="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12068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 submits </a:t>
            </a:r>
            <a:r>
              <a:rPr lang="en-US" dirty="0" smtClean="0"/>
              <a:t>equipment request to SCLC.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2038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Califa</a:t>
            </a:r>
            <a:r>
              <a:rPr lang="en-US" dirty="0" smtClean="0"/>
              <a:t> collects all equipment requests and advertises equipment RFQ.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3200" y="3019231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Authorized partners respond to RFQ with discounted pricing.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911282"/>
            <a:ext cx="1676400" cy="8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732098" y="4141527"/>
            <a:ext cx="6259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Califa</a:t>
            </a:r>
            <a:r>
              <a:rPr lang="en-US" dirty="0" smtClean="0"/>
              <a:t> sends pricing back to SCLC who contacts the Library requesting equipment.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897827"/>
            <a:ext cx="1676400" cy="82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884374"/>
            <a:ext cx="1689100" cy="81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32098" y="4989573"/>
            <a:ext cx="6259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 confirms order and sends funds to SCLC if required.</a:t>
            </a:r>
          </a:p>
          <a:p>
            <a:r>
              <a:rPr lang="en-US" dirty="0" smtClean="0"/>
              <a:t>SCLC sends funds to </a:t>
            </a:r>
            <a:r>
              <a:rPr lang="en-US" dirty="0" err="1" smtClean="0"/>
              <a:t>Califa</a:t>
            </a:r>
            <a:r>
              <a:rPr lang="en-US" dirty="0" smtClean="0"/>
              <a:t> and </a:t>
            </a:r>
            <a:r>
              <a:rPr lang="en-US" dirty="0" err="1" smtClean="0"/>
              <a:t>Califa</a:t>
            </a:r>
            <a:r>
              <a:rPr lang="en-US" dirty="0" smtClean="0"/>
              <a:t> makes purchase on behalf of library.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32098" y="6108333"/>
            <a:ext cx="625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Equipment shipped to Library.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18038" y="1391530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1893" y="2371824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42345" y="3352118"/>
            <a:ext cx="468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66661" y="4332412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66661" y="5312706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74899" y="6292999"/>
            <a:ext cx="4374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Equipment Requests Due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400" y="762000"/>
            <a:ext cx="7493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APRIL 6th</a:t>
            </a:r>
            <a:endParaRPr lang="en-US" sz="40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110038"/>
            <a:ext cx="28956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Timeline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8305800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FY 2016/2017 Process: Projected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Double Brace 2"/>
          <p:cNvSpPr/>
          <p:nvPr/>
        </p:nvSpPr>
        <p:spPr>
          <a:xfrm>
            <a:off x="4000059" y="1981200"/>
            <a:ext cx="712149" cy="3629277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349992"/>
            <a:ext cx="403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August 2015-Submit LOA’s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November 2015-Form 470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December 2015-Design and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March 2016-Sign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July 2016-Connecting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"/>
            <a:ext cx="75438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64770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b="1" dirty="0" smtClean="0">
              <a:solidFill>
                <a:srgbClr val="4F81BD">
                  <a:lumMod val="50000"/>
                </a:srgb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To Find Out More:</a:t>
            </a:r>
          </a:p>
          <a:p>
            <a:pPr lvl="0"/>
            <a:r>
              <a:rPr lang="en-US" sz="2800" b="1" u="sng" dirty="0" smtClean="0">
                <a:hlinkClick r:id="rId2"/>
              </a:rPr>
              <a:t>http</a:t>
            </a:r>
            <a:r>
              <a:rPr lang="en-US" sz="2800" b="1" u="sng" dirty="0">
                <a:hlinkClick r:id="rId2"/>
              </a:rPr>
              <a:t>://www.library.ca.gov/lds/broadband.html</a:t>
            </a:r>
            <a:endParaRPr lang="en-US" sz="2800" b="1" u="sng" dirty="0"/>
          </a:p>
          <a:p>
            <a:pPr algn="l"/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Thank you!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70638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537797"/>
            <a:ext cx="3919538" cy="2489200"/>
          </a:xfrm>
        </p:spPr>
        <p:txBody>
          <a:bodyPr/>
          <a:lstStyle/>
          <a:p>
            <a:pPr algn="l"/>
            <a:r>
              <a:rPr lang="en-US" altLang="en-US" sz="4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Helvetica Neue Light" charset="0"/>
                <a:cs typeface="Helvetica Neue Light" charset="0"/>
                <a:sym typeface="Helvetica Neue Light" charset="0"/>
              </a:rPr>
              <a:t>Today's </a:t>
            </a:r>
            <a:r>
              <a:rPr lang="en-US" altLang="en-US" sz="4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Helvetica Neue Light" charset="0"/>
                <a:cs typeface="Helvetica Neue Light" charset="0"/>
                <a:sym typeface="Helvetica Neue Light" charset="0"/>
              </a:rPr>
              <a:t/>
            </a:r>
            <a:br>
              <a:rPr lang="en-US" altLang="en-US" sz="4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Helvetica Neue Light" charset="0"/>
                <a:cs typeface="Helvetica Neue Light" charset="0"/>
                <a:sym typeface="Helvetica Neue Light" charset="0"/>
              </a:rPr>
            </a:br>
            <a:r>
              <a:rPr lang="en-US" altLang="en-US" sz="4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Helvetica Neue Light" charset="0"/>
                <a:cs typeface="Helvetica Neue Light" charset="0"/>
                <a:sym typeface="Helvetica Neue Light" charset="0"/>
              </a:rPr>
              <a:t>Topics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1" y="1341802"/>
            <a:ext cx="5410200" cy="556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F81BD">
                    <a:lumMod val="50000"/>
                  </a:srgbClr>
                </a:solidFill>
              </a:rPr>
              <a:t>Partners in Broadband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How Far We’ve Come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Who Is Connecting?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How Does Contracting Work?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What Are the Costs?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One-Time Grants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Equipment Discounts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FY 2016/2017 Process</a:t>
            </a:r>
          </a:p>
          <a:p>
            <a:pPr marL="9144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2792631" y="1371600"/>
            <a:ext cx="783367" cy="4876800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52400" y="6307847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219"/>
            <a:ext cx="7543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Partners in Broadband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302" y="1066800"/>
            <a:ext cx="8078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California State Library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Program management and oversight.</a:t>
            </a:r>
          </a:p>
          <a:p>
            <a:pPr marL="285750" indent="-285750">
              <a:buFont typeface="Arial"/>
              <a:buChar char="•"/>
            </a:pPr>
            <a:endParaRPr lang="en-US" sz="1200" b="1" dirty="0"/>
          </a:p>
          <a:p>
            <a:r>
              <a:rPr lang="en-US" sz="2000" b="1" dirty="0"/>
              <a:t>SCLC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Fiscal Agent and grant monitors for the grant </a:t>
            </a:r>
            <a:r>
              <a:rPr lang="en-US" sz="2000" dirty="0" smtClean="0"/>
              <a:t>program.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Working on process to extend their </a:t>
            </a:r>
            <a:r>
              <a:rPr lang="en-US" sz="2000" dirty="0"/>
              <a:t>services to Grant </a:t>
            </a:r>
            <a:r>
              <a:rPr lang="en-US" sz="2000" dirty="0" smtClean="0"/>
              <a:t>Applicants for equipment purchasing and contracting.</a:t>
            </a:r>
          </a:p>
          <a:p>
            <a:endParaRPr lang="en-US" sz="1200" dirty="0" smtClean="0"/>
          </a:p>
          <a:p>
            <a:r>
              <a:rPr lang="en-US" sz="2000" b="1" dirty="0" err="1" smtClean="0"/>
              <a:t>Califa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Aggregator for statewide broadband </a:t>
            </a:r>
            <a:r>
              <a:rPr lang="en-US" sz="2000" dirty="0" smtClean="0"/>
              <a:t>project.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Entity coordinating bulk equipment purchases to take advantage of consortium </a:t>
            </a:r>
            <a:r>
              <a:rPr lang="en-US" sz="2000" dirty="0" smtClean="0"/>
              <a:t>pricing </a:t>
            </a:r>
            <a:r>
              <a:rPr lang="en-US" sz="2000" dirty="0"/>
              <a:t>for network </a:t>
            </a:r>
            <a:r>
              <a:rPr lang="en-US" sz="2000" dirty="0" smtClean="0"/>
              <a:t>equipment.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r>
              <a:rPr lang="en-US" sz="2000" b="1" dirty="0" smtClean="0"/>
              <a:t>CENIC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Owner and Operator of CalREN-The Libraries Network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01" y="6028262"/>
            <a:ext cx="1416942" cy="61934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73040"/>
            <a:ext cx="2971800" cy="11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84" y="5843229"/>
            <a:ext cx="1350818" cy="701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35" y="6194248"/>
            <a:ext cx="1527149" cy="28275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3692" y="6361978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6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391400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Far We’ve Come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968" r="1383"/>
          <a:stretch/>
        </p:blipFill>
        <p:spPr bwMode="auto">
          <a:xfrm>
            <a:off x="304800" y="2265786"/>
            <a:ext cx="1224771" cy="1812062"/>
          </a:xfrm>
          <a:prstGeom prst="rect">
            <a:avLst/>
          </a:prstGeom>
          <a:noFill/>
          <a:ln w="508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38100" dist="38100" dir="5400000" algn="t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45703" y="3270926"/>
            <a:ext cx="1247509" cy="37972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$ 2.25 Million </a:t>
            </a:r>
          </a:p>
          <a:p>
            <a:pPr algn="ctr"/>
            <a:r>
              <a:rPr lang="en-US" sz="105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CENIC Membership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5703" y="3700043"/>
            <a:ext cx="1247509" cy="4007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Calibri"/>
              </a:rPr>
              <a:t>$ 1.0 Million 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Calibri"/>
              </a:rPr>
              <a:t>One-Time Grants</a:t>
            </a:r>
            <a:endParaRPr lang="en-US" sz="1100" b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6" name="Picture 2" descr="California Budget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57" y="2274743"/>
            <a:ext cx="1212892" cy="69315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52400" y="6304844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l"/>
            <a:fld id="{9E67C8EB-B936-435E-9308-60731DE55DB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2400" y="1905000"/>
            <a:ext cx="8915400" cy="762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02" y="2220901"/>
            <a:ext cx="892198" cy="4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06" y="2209800"/>
            <a:ext cx="637594" cy="65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815095" cy="9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408085" y="1447800"/>
            <a:ext cx="8354915" cy="369332"/>
            <a:chOff x="408085" y="1447800"/>
            <a:chExt cx="835491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408085" y="1447800"/>
              <a:ext cx="104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Feb 2014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914" y="144780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July 2014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1447800"/>
              <a:ext cx="1079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Nov 2014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3000" y="1447800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Dec 2014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1447800"/>
              <a:ext cx="104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Feb 2015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91873" y="144780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July 2015</a:t>
              </a:r>
              <a:endParaRPr lang="en-US" b="1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12153"/>
            <a:ext cx="1079719" cy="20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914400" y="1817132"/>
            <a:ext cx="0" cy="316468"/>
          </a:xfrm>
          <a:prstGeom prst="line">
            <a:avLst/>
          </a:prstGeom>
          <a:ln w="508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1817132"/>
            <a:ext cx="0" cy="316468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38600" y="1828800"/>
            <a:ext cx="0" cy="30480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1828800"/>
            <a:ext cx="0" cy="30480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34200" y="1817132"/>
            <a:ext cx="0" cy="316468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53400" y="1817132"/>
            <a:ext cx="0" cy="316468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54093" y="3270926"/>
            <a:ext cx="1229531" cy="8298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E-Rate Consortium Formed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76800" y="3270926"/>
            <a:ext cx="1229531" cy="8298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Aggregator Selected</a:t>
            </a:r>
            <a:endParaRPr lang="en-US" sz="800" b="1" dirty="0" smtClean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14269" y="3270926"/>
            <a:ext cx="1229531" cy="8298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Grant Partner Selected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88177" y="3270926"/>
            <a:ext cx="1229531" cy="8298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Libraries Begin Connecting to CalREN</a:t>
            </a:r>
          </a:p>
        </p:txBody>
      </p:sp>
    </p:spTree>
    <p:extLst>
      <p:ext uri="{BB962C8B-B14F-4D97-AF65-F5344CB8AC3E}">
        <p14:creationId xmlns:p14="http://schemas.microsoft.com/office/powerpoint/2010/main" val="435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110038"/>
            <a:ext cx="28956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Libraries Connecting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3208" y="2548128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Received 88 LOAs in Nov 2014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3208" y="3886200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30+/- Contracts in Progress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543800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Who Is Connecting To CalREN?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Double Brace 2"/>
          <p:cNvSpPr/>
          <p:nvPr/>
        </p:nvSpPr>
        <p:spPr>
          <a:xfrm>
            <a:off x="4000059" y="1981200"/>
            <a:ext cx="712149" cy="3629277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Does Contracting Work?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400" y="1401878"/>
            <a:ext cx="7493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CENIC contracts with “last-mile” providers and with </a:t>
            </a:r>
            <a:r>
              <a:rPr lang="en-US" sz="2400" dirty="0" err="1" smtClean="0"/>
              <a:t>Califa</a:t>
            </a:r>
            <a:r>
              <a:rPr lang="en-US" sz="2400" dirty="0" smtClean="0"/>
              <a:t> as the aggregator.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Califa</a:t>
            </a:r>
            <a:r>
              <a:rPr lang="en-US" sz="2400" dirty="0" smtClean="0"/>
              <a:t> contracts with libraries as the entity holding the contracts for broadband service.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Libraries pay </a:t>
            </a:r>
            <a:r>
              <a:rPr lang="en-US" sz="2400" dirty="0" err="1" smtClean="0"/>
              <a:t>Califa</a:t>
            </a:r>
            <a:r>
              <a:rPr lang="en-US" sz="2400" dirty="0" smtClean="0"/>
              <a:t> monthly for telecom services.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106" y="3110038"/>
            <a:ext cx="28956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What are Libraries Paying?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848600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What Are the Costs? They Vary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Double Brace 2"/>
          <p:cNvSpPr/>
          <p:nvPr/>
        </p:nvSpPr>
        <p:spPr>
          <a:xfrm>
            <a:off x="3258653" y="1600200"/>
            <a:ext cx="712149" cy="4419600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231734"/>
            <a:ext cx="47532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Costs are based on the vendor responses to E-rate 470 process; </a:t>
            </a:r>
            <a:r>
              <a:rPr lang="en-US" b="1" dirty="0" smtClean="0">
                <a:solidFill>
                  <a:srgbClr val="FF0000"/>
                </a:solidFill>
              </a:rPr>
              <a:t>libraries need to have a Letter of Agency (LOA)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sz="1200" dirty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E-rate discounts apply, as well as CTF discounts. E-rate can apply to one-time &amp; recurring costs; CTF only applies to recurring.</a:t>
            </a:r>
          </a:p>
          <a:p>
            <a:pPr marL="285750" lvl="0" indent="-285750">
              <a:buFont typeface="Arial"/>
              <a:buChar char="•"/>
            </a:pPr>
            <a:endParaRPr lang="en-US" sz="1200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Installation costs factored in, can be E-rate discounted. In-building costs (installation and equipment) may be grant-eligible.</a:t>
            </a:r>
          </a:p>
          <a:p>
            <a:pPr marL="285750" lvl="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Discounts for network hardware also exist, both from E-rate and from CENIC bulk-rate purchase </a:t>
            </a:r>
            <a:r>
              <a:rPr lang="en-US" dirty="0"/>
              <a:t>program.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Monthly </a:t>
            </a:r>
            <a:r>
              <a:rPr lang="en-US" dirty="0"/>
              <a:t>costs after discounts can go as low as </a:t>
            </a:r>
            <a:r>
              <a:rPr lang="en-US" dirty="0" smtClean="0"/>
              <a:t>$125 for 1 Gbps.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1392" y="2912364"/>
            <a:ext cx="2895600" cy="165963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$ 1.8 Million</a:t>
            </a:r>
          </a:p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One-Time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/>
              </a:rPr>
              <a:t>$ 1.0 Million</a:t>
            </a:r>
          </a:p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Governor’s Budget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852672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$ 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800 K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CLSA One-Time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3830634" y="3126970"/>
            <a:ext cx="1198566" cy="1216430"/>
            <a:chOff x="7981379" y="2915610"/>
            <a:chExt cx="1198566" cy="1338073"/>
          </a:xfrm>
        </p:grpSpPr>
        <p:cxnSp>
          <p:nvCxnSpPr>
            <p:cNvPr id="10" name="Elbow Connector 9"/>
            <p:cNvCxnSpPr>
              <a:stCxn id="6" idx="1"/>
            </p:cNvCxnSpPr>
            <p:nvPr/>
          </p:nvCxnSpPr>
          <p:spPr>
            <a:xfrm rot="10800000">
              <a:off x="7981379" y="3531057"/>
              <a:ext cx="1198566" cy="722626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1"/>
            </p:cNvCxnSpPr>
            <p:nvPr/>
          </p:nvCxnSpPr>
          <p:spPr>
            <a:xfrm rot="10800000" flipV="1">
              <a:off x="7981379" y="2915610"/>
              <a:ext cx="1198566" cy="623066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-1905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19050"/>
            <a:ext cx="8001000" cy="933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Grant Program Update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1597" y="6324600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110038"/>
            <a:ext cx="2895600" cy="1371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$ 1.8 Million</a:t>
            </a:r>
          </a:p>
          <a:p>
            <a:pPr algn="ctr"/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FY 14/15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3208" y="2014728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Technology Funding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3208" y="3352800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Architectural And Building Funding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accent1">
                  <a:alpha val="81000"/>
                  <a:lumMod val="66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150608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One-Time Grants:  3 Areas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3208" y="4648200"/>
            <a:ext cx="2526792" cy="990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>
            <a:solidFill>
              <a:schemeClr val="accent1">
                <a:lumMod val="50000"/>
              </a:schemeClr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Consulting: Equipment Configuration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4" name="Double Brace 2"/>
          <p:cNvSpPr/>
          <p:nvPr/>
        </p:nvSpPr>
        <p:spPr>
          <a:xfrm>
            <a:off x="4000059" y="1981200"/>
            <a:ext cx="712149" cy="3629277"/>
          </a:xfrm>
          <a:custGeom>
            <a:avLst/>
            <a:gdLst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5181600 w 5181600"/>
              <a:gd name="connsiteY10" fmla="*/ 2136531 h 4273062"/>
              <a:gd name="connsiteX11" fmla="*/ 4825526 w 5181600"/>
              <a:gd name="connsiteY11" fmla="*/ 2492605 h 4273062"/>
              <a:gd name="connsiteX12" fmla="*/ 4825526 w 5181600"/>
              <a:gd name="connsiteY12" fmla="*/ 3916988 h 4273062"/>
              <a:gd name="connsiteX13" fmla="*/ 4469452 w 5181600"/>
              <a:gd name="connsiteY13" fmla="*/ 4273062 h 4273062"/>
              <a:gd name="connsiteX14" fmla="*/ 712149 w 5181600"/>
              <a:gd name="connsiteY14" fmla="*/ 4273062 h 4273062"/>
              <a:gd name="connsiteX0" fmla="*/ 712149 w 5181600"/>
              <a:gd name="connsiteY0" fmla="*/ 4273062 h 4273062"/>
              <a:gd name="connsiteX1" fmla="*/ 356075 w 5181600"/>
              <a:gd name="connsiteY1" fmla="*/ 3916988 h 4273062"/>
              <a:gd name="connsiteX2" fmla="*/ 356074 w 5181600"/>
              <a:gd name="connsiteY2" fmla="*/ 2492605 h 4273062"/>
              <a:gd name="connsiteX3" fmla="*/ 0 w 5181600"/>
              <a:gd name="connsiteY3" fmla="*/ 2136531 h 4273062"/>
              <a:gd name="connsiteX4" fmla="*/ 356074 w 5181600"/>
              <a:gd name="connsiteY4" fmla="*/ 1780457 h 4273062"/>
              <a:gd name="connsiteX5" fmla="*/ 356074 w 5181600"/>
              <a:gd name="connsiteY5" fmla="*/ 356074 h 4273062"/>
              <a:gd name="connsiteX6" fmla="*/ 712148 w 5181600"/>
              <a:gd name="connsiteY6" fmla="*/ 0 h 4273062"/>
              <a:gd name="connsiteX7" fmla="*/ 4469451 w 5181600"/>
              <a:gd name="connsiteY7" fmla="*/ 0 h 4273062"/>
              <a:gd name="connsiteX8" fmla="*/ 4825525 w 5181600"/>
              <a:gd name="connsiteY8" fmla="*/ 356074 h 4273062"/>
              <a:gd name="connsiteX9" fmla="*/ 4825526 w 5181600"/>
              <a:gd name="connsiteY9" fmla="*/ 1780457 h 4273062"/>
              <a:gd name="connsiteX10" fmla="*/ 4825526 w 5181600"/>
              <a:gd name="connsiteY10" fmla="*/ 2492605 h 4273062"/>
              <a:gd name="connsiteX11" fmla="*/ 4825526 w 5181600"/>
              <a:gd name="connsiteY11" fmla="*/ 3916988 h 4273062"/>
              <a:gd name="connsiteX12" fmla="*/ 4469452 w 5181600"/>
              <a:gd name="connsiteY12" fmla="*/ 4273062 h 4273062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1783389 h 4275994"/>
              <a:gd name="connsiteX10" fmla="*/ 5181600 w 5181600"/>
              <a:gd name="connsiteY10" fmla="*/ 2139463 h 4275994"/>
              <a:gd name="connsiteX11" fmla="*/ 4825526 w 5181600"/>
              <a:gd name="connsiteY11" fmla="*/ 2495537 h 4275994"/>
              <a:gd name="connsiteX12" fmla="*/ 4825526 w 5181600"/>
              <a:gd name="connsiteY12" fmla="*/ 3919920 h 4275994"/>
              <a:gd name="connsiteX13" fmla="*/ 4469452 w 5181600"/>
              <a:gd name="connsiteY13" fmla="*/ 4275994 h 4275994"/>
              <a:gd name="connsiteX14" fmla="*/ 712149 w 5181600"/>
              <a:gd name="connsiteY14" fmla="*/ 4275994 h 4275994"/>
              <a:gd name="connsiteX0" fmla="*/ 712149 w 5181600"/>
              <a:gd name="connsiteY0" fmla="*/ 4275994 h 4275994"/>
              <a:gd name="connsiteX1" fmla="*/ 356075 w 5181600"/>
              <a:gd name="connsiteY1" fmla="*/ 3919920 h 4275994"/>
              <a:gd name="connsiteX2" fmla="*/ 356074 w 5181600"/>
              <a:gd name="connsiteY2" fmla="*/ 2495537 h 4275994"/>
              <a:gd name="connsiteX3" fmla="*/ 0 w 5181600"/>
              <a:gd name="connsiteY3" fmla="*/ 2139463 h 4275994"/>
              <a:gd name="connsiteX4" fmla="*/ 356074 w 5181600"/>
              <a:gd name="connsiteY4" fmla="*/ 1783389 h 4275994"/>
              <a:gd name="connsiteX5" fmla="*/ 356074 w 5181600"/>
              <a:gd name="connsiteY5" fmla="*/ 359006 h 4275994"/>
              <a:gd name="connsiteX6" fmla="*/ 712148 w 5181600"/>
              <a:gd name="connsiteY6" fmla="*/ 2932 h 4275994"/>
              <a:gd name="connsiteX7" fmla="*/ 4469451 w 5181600"/>
              <a:gd name="connsiteY7" fmla="*/ 2932 h 4275994"/>
              <a:gd name="connsiteX8" fmla="*/ 4825525 w 5181600"/>
              <a:gd name="connsiteY8" fmla="*/ 359006 h 4275994"/>
              <a:gd name="connsiteX9" fmla="*/ 4825526 w 5181600"/>
              <a:gd name="connsiteY9" fmla="*/ 2495537 h 4275994"/>
              <a:gd name="connsiteX10" fmla="*/ 4825526 w 5181600"/>
              <a:gd name="connsiteY10" fmla="*/ 3919920 h 4275994"/>
              <a:gd name="connsiteX11" fmla="*/ 4469452 w 5181600"/>
              <a:gd name="connsiteY11" fmla="*/ 4275994 h 4275994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1847752 h 4340357"/>
              <a:gd name="connsiteX10" fmla="*/ 5181600 w 5181600"/>
              <a:gd name="connsiteY10" fmla="*/ 2203826 h 4340357"/>
              <a:gd name="connsiteX11" fmla="*/ 4825526 w 5181600"/>
              <a:gd name="connsiteY11" fmla="*/ 2559900 h 4340357"/>
              <a:gd name="connsiteX12" fmla="*/ 4825526 w 5181600"/>
              <a:gd name="connsiteY12" fmla="*/ 3984283 h 4340357"/>
              <a:gd name="connsiteX13" fmla="*/ 4469452 w 5181600"/>
              <a:gd name="connsiteY13" fmla="*/ 4340357 h 4340357"/>
              <a:gd name="connsiteX14" fmla="*/ 712149 w 5181600"/>
              <a:gd name="connsiteY14" fmla="*/ 4340357 h 4340357"/>
              <a:gd name="connsiteX0" fmla="*/ 712149 w 5181600"/>
              <a:gd name="connsiteY0" fmla="*/ 4340357 h 4340357"/>
              <a:gd name="connsiteX1" fmla="*/ 356075 w 5181600"/>
              <a:gd name="connsiteY1" fmla="*/ 3984283 h 4340357"/>
              <a:gd name="connsiteX2" fmla="*/ 356074 w 5181600"/>
              <a:gd name="connsiteY2" fmla="*/ 2559900 h 4340357"/>
              <a:gd name="connsiteX3" fmla="*/ 0 w 5181600"/>
              <a:gd name="connsiteY3" fmla="*/ 2203826 h 4340357"/>
              <a:gd name="connsiteX4" fmla="*/ 356074 w 5181600"/>
              <a:gd name="connsiteY4" fmla="*/ 1847752 h 4340357"/>
              <a:gd name="connsiteX5" fmla="*/ 356074 w 5181600"/>
              <a:gd name="connsiteY5" fmla="*/ 423369 h 4340357"/>
              <a:gd name="connsiteX6" fmla="*/ 712148 w 5181600"/>
              <a:gd name="connsiteY6" fmla="*/ 67295 h 4340357"/>
              <a:gd name="connsiteX7" fmla="*/ 4469451 w 5181600"/>
              <a:gd name="connsiteY7" fmla="*/ 67295 h 4340357"/>
              <a:gd name="connsiteX8" fmla="*/ 4825525 w 5181600"/>
              <a:gd name="connsiteY8" fmla="*/ 423369 h 4340357"/>
              <a:gd name="connsiteX9" fmla="*/ 4825526 w 5181600"/>
              <a:gd name="connsiteY9" fmla="*/ 3984283 h 4340357"/>
              <a:gd name="connsiteX10" fmla="*/ 4469452 w 5181600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1847752 h 4340357"/>
              <a:gd name="connsiteX10" fmla="*/ 4825526 w 4870035"/>
              <a:gd name="connsiteY10" fmla="*/ 2559900 h 4340357"/>
              <a:gd name="connsiteX11" fmla="*/ 4825526 w 4870035"/>
              <a:gd name="connsiteY11" fmla="*/ 3984283 h 4340357"/>
              <a:gd name="connsiteX12" fmla="*/ 4469452 w 4870035"/>
              <a:gd name="connsiteY12" fmla="*/ 4340357 h 4340357"/>
              <a:gd name="connsiteX13" fmla="*/ 712149 w 4870035"/>
              <a:gd name="connsiteY13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2559900 h 4340357"/>
              <a:gd name="connsiteX10" fmla="*/ 4825526 w 4870035"/>
              <a:gd name="connsiteY10" fmla="*/ 3984283 h 4340357"/>
              <a:gd name="connsiteX11" fmla="*/ 4469452 w 4870035"/>
              <a:gd name="connsiteY11" fmla="*/ 4340357 h 4340357"/>
              <a:gd name="connsiteX12" fmla="*/ 712149 w 4870035"/>
              <a:gd name="connsiteY12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11" fmla="*/ 712149 w 4870035"/>
              <a:gd name="connsiteY11" fmla="*/ 4340357 h 4340357"/>
              <a:gd name="connsiteX0" fmla="*/ 712149 w 4870035"/>
              <a:gd name="connsiteY0" fmla="*/ 4340357 h 4340357"/>
              <a:gd name="connsiteX1" fmla="*/ 356075 w 4870035"/>
              <a:gd name="connsiteY1" fmla="*/ 3984283 h 4340357"/>
              <a:gd name="connsiteX2" fmla="*/ 356074 w 4870035"/>
              <a:gd name="connsiteY2" fmla="*/ 2559900 h 4340357"/>
              <a:gd name="connsiteX3" fmla="*/ 0 w 4870035"/>
              <a:gd name="connsiteY3" fmla="*/ 2203826 h 4340357"/>
              <a:gd name="connsiteX4" fmla="*/ 356074 w 4870035"/>
              <a:gd name="connsiteY4" fmla="*/ 1847752 h 4340357"/>
              <a:gd name="connsiteX5" fmla="*/ 356074 w 4870035"/>
              <a:gd name="connsiteY5" fmla="*/ 423369 h 4340357"/>
              <a:gd name="connsiteX6" fmla="*/ 712148 w 4870035"/>
              <a:gd name="connsiteY6" fmla="*/ 67295 h 4340357"/>
              <a:gd name="connsiteX7" fmla="*/ 4469451 w 4870035"/>
              <a:gd name="connsiteY7" fmla="*/ 67295 h 4340357"/>
              <a:gd name="connsiteX8" fmla="*/ 4825525 w 4870035"/>
              <a:gd name="connsiteY8" fmla="*/ 423369 h 4340357"/>
              <a:gd name="connsiteX9" fmla="*/ 4825526 w 4870035"/>
              <a:gd name="connsiteY9" fmla="*/ 3984283 h 4340357"/>
              <a:gd name="connsiteX10" fmla="*/ 4469452 w 4870035"/>
              <a:gd name="connsiteY10" fmla="*/ 4340357 h 4340357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469452 w 4870035"/>
              <a:gd name="connsiteY9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9" fmla="*/ 4825526 w 4870035"/>
              <a:gd name="connsiteY9" fmla="*/ 4006017 h 4362091"/>
              <a:gd name="connsiteX10" fmla="*/ 4469452 w 4870035"/>
              <a:gd name="connsiteY10" fmla="*/ 4362091 h 4362091"/>
              <a:gd name="connsiteX11" fmla="*/ 712149 w 4870035"/>
              <a:gd name="connsiteY11" fmla="*/ 4362091 h 4362091"/>
              <a:gd name="connsiteX0" fmla="*/ 712149 w 4870035"/>
              <a:gd name="connsiteY0" fmla="*/ 4362091 h 4362091"/>
              <a:gd name="connsiteX1" fmla="*/ 356075 w 4870035"/>
              <a:gd name="connsiteY1" fmla="*/ 4006017 h 4362091"/>
              <a:gd name="connsiteX2" fmla="*/ 356074 w 4870035"/>
              <a:gd name="connsiteY2" fmla="*/ 2581634 h 4362091"/>
              <a:gd name="connsiteX3" fmla="*/ 0 w 4870035"/>
              <a:gd name="connsiteY3" fmla="*/ 2225560 h 4362091"/>
              <a:gd name="connsiteX4" fmla="*/ 356074 w 4870035"/>
              <a:gd name="connsiteY4" fmla="*/ 1869486 h 4362091"/>
              <a:gd name="connsiteX5" fmla="*/ 356074 w 4870035"/>
              <a:gd name="connsiteY5" fmla="*/ 445103 h 4362091"/>
              <a:gd name="connsiteX6" fmla="*/ 712148 w 4870035"/>
              <a:gd name="connsiteY6" fmla="*/ 89029 h 4362091"/>
              <a:gd name="connsiteX7" fmla="*/ 4469451 w 4870035"/>
              <a:gd name="connsiteY7" fmla="*/ 89029 h 4362091"/>
              <a:gd name="connsiteX8" fmla="*/ 4825525 w 4870035"/>
              <a:gd name="connsiteY8" fmla="*/ 445103 h 4362091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7" fmla="*/ 4469451 w 4870035"/>
              <a:gd name="connsiteY7" fmla="*/ 67296 h 4340358"/>
              <a:gd name="connsiteX8" fmla="*/ 4825525 w 4870035"/>
              <a:gd name="connsiteY8" fmla="*/ 423370 h 4340358"/>
              <a:gd name="connsiteX9" fmla="*/ 4825526 w 4870035"/>
              <a:gd name="connsiteY9" fmla="*/ 3984284 h 4340358"/>
              <a:gd name="connsiteX10" fmla="*/ 4469452 w 4870035"/>
              <a:gd name="connsiteY10" fmla="*/ 4340358 h 4340358"/>
              <a:gd name="connsiteX11" fmla="*/ 712149 w 4870035"/>
              <a:gd name="connsiteY11" fmla="*/ 4340358 h 4340358"/>
              <a:gd name="connsiteX0" fmla="*/ 712149 w 4870035"/>
              <a:gd name="connsiteY0" fmla="*/ 4340358 h 4340358"/>
              <a:gd name="connsiteX1" fmla="*/ 356075 w 4870035"/>
              <a:gd name="connsiteY1" fmla="*/ 3984284 h 4340358"/>
              <a:gd name="connsiteX2" fmla="*/ 356074 w 4870035"/>
              <a:gd name="connsiteY2" fmla="*/ 2559901 h 4340358"/>
              <a:gd name="connsiteX3" fmla="*/ 0 w 4870035"/>
              <a:gd name="connsiteY3" fmla="*/ 2203827 h 4340358"/>
              <a:gd name="connsiteX4" fmla="*/ 356074 w 4870035"/>
              <a:gd name="connsiteY4" fmla="*/ 1847753 h 4340358"/>
              <a:gd name="connsiteX5" fmla="*/ 356074 w 4870035"/>
              <a:gd name="connsiteY5" fmla="*/ 423370 h 4340358"/>
              <a:gd name="connsiteX6" fmla="*/ 712148 w 4870035"/>
              <a:gd name="connsiteY6" fmla="*/ 67296 h 4340358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7" fmla="*/ 4825525 w 4870035"/>
              <a:gd name="connsiteY7" fmla="*/ 356074 h 4273062"/>
              <a:gd name="connsiteX8" fmla="*/ 4825526 w 4870035"/>
              <a:gd name="connsiteY8" fmla="*/ 3916988 h 4273062"/>
              <a:gd name="connsiteX9" fmla="*/ 4469452 w 4870035"/>
              <a:gd name="connsiteY9" fmla="*/ 4273062 h 4273062"/>
              <a:gd name="connsiteX10" fmla="*/ 712149 w 4870035"/>
              <a:gd name="connsiteY10" fmla="*/ 4273062 h 4273062"/>
              <a:gd name="connsiteX0" fmla="*/ 712149 w 4870035"/>
              <a:gd name="connsiteY0" fmla="*/ 4273062 h 4273062"/>
              <a:gd name="connsiteX1" fmla="*/ 356075 w 4870035"/>
              <a:gd name="connsiteY1" fmla="*/ 3916988 h 4273062"/>
              <a:gd name="connsiteX2" fmla="*/ 356074 w 4870035"/>
              <a:gd name="connsiteY2" fmla="*/ 2492605 h 4273062"/>
              <a:gd name="connsiteX3" fmla="*/ 0 w 4870035"/>
              <a:gd name="connsiteY3" fmla="*/ 2136531 h 4273062"/>
              <a:gd name="connsiteX4" fmla="*/ 356074 w 4870035"/>
              <a:gd name="connsiteY4" fmla="*/ 1780457 h 4273062"/>
              <a:gd name="connsiteX5" fmla="*/ 356074 w 4870035"/>
              <a:gd name="connsiteY5" fmla="*/ 356074 h 4273062"/>
              <a:gd name="connsiteX6" fmla="*/ 712148 w 4870035"/>
              <a:gd name="connsiteY6" fmla="*/ 0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7" fmla="*/ 4825526 w 4825526"/>
              <a:gd name="connsiteY7" fmla="*/ 3916988 h 4273062"/>
              <a:gd name="connsiteX8" fmla="*/ 4469452 w 4825526"/>
              <a:gd name="connsiteY8" fmla="*/ 4273062 h 4273062"/>
              <a:gd name="connsiteX9" fmla="*/ 712149 w 4825526"/>
              <a:gd name="connsiteY9" fmla="*/ 4273062 h 4273062"/>
              <a:gd name="connsiteX0" fmla="*/ 712149 w 4825526"/>
              <a:gd name="connsiteY0" fmla="*/ 4273062 h 4273062"/>
              <a:gd name="connsiteX1" fmla="*/ 356075 w 4825526"/>
              <a:gd name="connsiteY1" fmla="*/ 3916988 h 4273062"/>
              <a:gd name="connsiteX2" fmla="*/ 356074 w 4825526"/>
              <a:gd name="connsiteY2" fmla="*/ 2492605 h 4273062"/>
              <a:gd name="connsiteX3" fmla="*/ 0 w 4825526"/>
              <a:gd name="connsiteY3" fmla="*/ 2136531 h 4273062"/>
              <a:gd name="connsiteX4" fmla="*/ 356074 w 4825526"/>
              <a:gd name="connsiteY4" fmla="*/ 1780457 h 4273062"/>
              <a:gd name="connsiteX5" fmla="*/ 356074 w 4825526"/>
              <a:gd name="connsiteY5" fmla="*/ 356074 h 4273062"/>
              <a:gd name="connsiteX6" fmla="*/ 712148 w 4825526"/>
              <a:gd name="connsiteY6" fmla="*/ 0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7" fmla="*/ 4469452 w 4469452"/>
              <a:gd name="connsiteY7" fmla="*/ 4273062 h 4273062"/>
              <a:gd name="connsiteX8" fmla="*/ 712149 w 4469452"/>
              <a:gd name="connsiteY8" fmla="*/ 4273062 h 4273062"/>
              <a:gd name="connsiteX0" fmla="*/ 712149 w 4469452"/>
              <a:gd name="connsiteY0" fmla="*/ 4273062 h 4273062"/>
              <a:gd name="connsiteX1" fmla="*/ 356075 w 4469452"/>
              <a:gd name="connsiteY1" fmla="*/ 3916988 h 4273062"/>
              <a:gd name="connsiteX2" fmla="*/ 356074 w 4469452"/>
              <a:gd name="connsiteY2" fmla="*/ 2492605 h 4273062"/>
              <a:gd name="connsiteX3" fmla="*/ 0 w 4469452"/>
              <a:gd name="connsiteY3" fmla="*/ 2136531 h 4273062"/>
              <a:gd name="connsiteX4" fmla="*/ 356074 w 4469452"/>
              <a:gd name="connsiteY4" fmla="*/ 1780457 h 4273062"/>
              <a:gd name="connsiteX5" fmla="*/ 356074 w 4469452"/>
              <a:gd name="connsiteY5" fmla="*/ 356074 h 4273062"/>
              <a:gd name="connsiteX6" fmla="*/ 712148 w 4469452"/>
              <a:gd name="connsiteY6" fmla="*/ 0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  <a:gd name="connsiteX7" fmla="*/ 712149 w 712149"/>
              <a:gd name="connsiteY7" fmla="*/ 4273062 h 4273062"/>
              <a:gd name="connsiteX0" fmla="*/ 712149 w 712149"/>
              <a:gd name="connsiteY0" fmla="*/ 4273062 h 4273062"/>
              <a:gd name="connsiteX1" fmla="*/ 356075 w 712149"/>
              <a:gd name="connsiteY1" fmla="*/ 3916988 h 4273062"/>
              <a:gd name="connsiteX2" fmla="*/ 356074 w 712149"/>
              <a:gd name="connsiteY2" fmla="*/ 2492605 h 4273062"/>
              <a:gd name="connsiteX3" fmla="*/ 0 w 712149"/>
              <a:gd name="connsiteY3" fmla="*/ 2136531 h 4273062"/>
              <a:gd name="connsiteX4" fmla="*/ 356074 w 712149"/>
              <a:gd name="connsiteY4" fmla="*/ 1780457 h 4273062"/>
              <a:gd name="connsiteX5" fmla="*/ 356074 w 712149"/>
              <a:gd name="connsiteY5" fmla="*/ 356074 h 4273062"/>
              <a:gd name="connsiteX6" fmla="*/ 712148 w 712149"/>
              <a:gd name="connsiteY6" fmla="*/ 0 h 42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49" h="4273062" stroke="0" extrusionOk="0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  <a:cubicBezTo>
                  <a:pt x="712148" y="1424354"/>
                  <a:pt x="712149" y="2848708"/>
                  <a:pt x="712149" y="4273062"/>
                </a:cubicBezTo>
                <a:close/>
              </a:path>
              <a:path w="712149" h="4273062" fill="none">
                <a:moveTo>
                  <a:pt x="712149" y="4273062"/>
                </a:moveTo>
                <a:cubicBezTo>
                  <a:pt x="515495" y="4273062"/>
                  <a:pt x="356075" y="4113642"/>
                  <a:pt x="356075" y="3916988"/>
                </a:cubicBezTo>
                <a:cubicBezTo>
                  <a:pt x="356075" y="3442194"/>
                  <a:pt x="356074" y="2967399"/>
                  <a:pt x="356074" y="2492605"/>
                </a:cubicBezTo>
                <a:cubicBezTo>
                  <a:pt x="356074" y="2295951"/>
                  <a:pt x="196654" y="2136531"/>
                  <a:pt x="0" y="2136531"/>
                </a:cubicBezTo>
                <a:cubicBezTo>
                  <a:pt x="196654" y="2136531"/>
                  <a:pt x="356074" y="1977111"/>
                  <a:pt x="356074" y="1780457"/>
                </a:cubicBezTo>
                <a:lnTo>
                  <a:pt x="356074" y="356074"/>
                </a:lnTo>
                <a:cubicBezTo>
                  <a:pt x="356074" y="159420"/>
                  <a:pt x="515494" y="0"/>
                  <a:pt x="712148" y="0"/>
                </a:cubicBezTo>
              </a:path>
            </a:pathLst>
          </a:cu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312151"/>
            <a:ext cx="2133600" cy="365125"/>
          </a:xfrm>
        </p:spPr>
        <p:txBody>
          <a:bodyPr/>
          <a:lstStyle/>
          <a:p>
            <a:pPr algn="l"/>
            <a:fld id="{9E67C8EB-B936-435E-9308-60731DE55DB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l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7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859</Words>
  <Application>Microsoft Office PowerPoint</Application>
  <PresentationFormat>On-screen Show (4:3)</PresentationFormat>
  <Paragraphs>189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Custom Design</vt:lpstr>
      <vt:lpstr>1_Custom Design</vt:lpstr>
      <vt:lpstr>California Public Library Broadband Project Update</vt:lpstr>
      <vt:lpstr>Today's  Topics</vt:lpstr>
      <vt:lpstr>Partners in Broadband</vt:lpstr>
      <vt:lpstr>How Far We’ve Come</vt:lpstr>
      <vt:lpstr>Who Is Connecting To CalREN?</vt:lpstr>
      <vt:lpstr>How Does Contracting Work?</vt:lpstr>
      <vt:lpstr>What Are the Costs? They Vary</vt:lpstr>
      <vt:lpstr>Grant Program Update</vt:lpstr>
      <vt:lpstr>One-Time Grants:  3 Areas</vt:lpstr>
      <vt:lpstr>One-Time Grants:  Phase 1</vt:lpstr>
      <vt:lpstr>Grant Program Eligibility Requirements</vt:lpstr>
      <vt:lpstr>Grant Fiscal Agent</vt:lpstr>
      <vt:lpstr>One-Time Grants:  Phase 2</vt:lpstr>
      <vt:lpstr>Bulk Equipment Purchases</vt:lpstr>
      <vt:lpstr>How Equipment Purchase Works-Non Grant</vt:lpstr>
      <vt:lpstr>How Equipment Purchase Work-Grant Funds</vt:lpstr>
      <vt:lpstr>Equipment Requests Due </vt:lpstr>
      <vt:lpstr>FY 2016/2017 Process: Projected</vt:lpstr>
      <vt:lpstr>Questions?</vt:lpstr>
    </vt:vector>
  </TitlesOfParts>
  <Manager>Jarrid Keller</Manager>
  <Company>CA State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Public Library Broadband Project Update</dc:title>
  <dc:subject>One-Time Broadband Grants</dc:subject>
  <dc:creator>Jarrid Keller</dc:creator>
  <cp:lastModifiedBy>CSL</cp:lastModifiedBy>
  <cp:revision>153</cp:revision>
  <cp:lastPrinted>2015-02-20T19:29:09Z</cp:lastPrinted>
  <dcterms:created xsi:type="dcterms:W3CDTF">2012-08-14T22:24:14Z</dcterms:created>
  <dcterms:modified xsi:type="dcterms:W3CDTF">2015-03-04T20:28:06Z</dcterms:modified>
</cp:coreProperties>
</file>