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4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46.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43.xml" Type="http://schemas.openxmlformats.org/officeDocument/2006/relationships/slide" Id="rId48"/><Relationship Target="slides/slide42.xml" Type="http://schemas.openxmlformats.org/officeDocument/2006/relationships/slide" Id="rId47"/><Relationship Target="slides/slide24.xml" Type="http://schemas.openxmlformats.org/officeDocument/2006/relationships/slide" Id="rId29"/><Relationship Target="slides/slide44.xml" Type="http://schemas.openxmlformats.org/officeDocument/2006/relationships/slide" Id="rId4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1.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http://en.wikipedia.org/wiki/CEO" Type="http://schemas.openxmlformats.org/officeDocument/2006/relationships/hyperlink" TargetMode="External" Id="rId2"/><Relationship Target="../notesMasters/notesMaster1.xml" Type="http://schemas.openxmlformats.org/officeDocument/2006/relationships/notesMaster" Id="rId1"/><Relationship Target="http://en.wikipedia.org/wiki/Git_(software)" Type="http://schemas.openxmlformats.org/officeDocument/2006/relationships/hyperlink" TargetMode="External" Id="rId4"/><Relationship Target="http://en.wikipedia.org/wiki/GitHub" Type="http://schemas.openxmlformats.org/officeDocument/2006/relationships/hyperlink" TargetMode="External" Id="rId3"/><Relationship Target="http://en.wikipedia.org/wiki/Gravatar" Type="http://schemas.openxmlformats.org/officeDocument/2006/relationships/hyperlink" TargetMode="External" Id="rId6"/><Relationship Target="http://en.wikipedia.org/wiki/Shared_web_hosting_service" Type="http://schemas.openxmlformats.org/officeDocument/2006/relationships/hyperlink" TargetMode="External" Id="rId5"/></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solidFill>
                  <a:srgbClr val="4E443C"/>
                </a:solidFil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For an operation to be atomic is to have the operation to fully complete itself instead of leaving it halfway like how a round robin scheduler would do it inside of a CPU.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7" name="Shape 197"/>
        <p:cNvGrpSpPr/>
        <p:nvPr/>
      </p:nvGrpSpPr>
      <p:grpSpPr>
        <a:xfrm>
          <a:off y="0" x="0"/>
          <a:ext cy="0" cx="0"/>
          <a:chOff y="0" x="0"/>
          <a:chExt cy="0" cx="0"/>
        </a:xfrm>
      </p:grpSpPr>
      <p:sp>
        <p:nvSpPr>
          <p:cNvPr id="198" name="Shape 1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9" name="Shape 1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sz="1200" lang="en"/>
              <a:t>Tom Preston-Werner </a:t>
            </a:r>
            <a:r>
              <a:rPr sz="1200" lang="en"/>
              <a:t>is most prominently known for his role as founder and former </a:t>
            </a:r>
            <a:r>
              <a:rPr sz="1200" lang="en">
                <a:hlinkClick r:id="rId2"/>
              </a:rPr>
              <a:t>CEO</a:t>
            </a:r>
            <a:r>
              <a:rPr sz="1200" lang="en"/>
              <a:t> of </a:t>
            </a:r>
            <a:r>
              <a:rPr sz="1200" lang="en">
                <a:hlinkClick r:id="rId3"/>
              </a:rPr>
              <a:t>GitHub</a:t>
            </a:r>
            <a:r>
              <a:rPr sz="1200" lang="en"/>
              <a:t>,</a:t>
            </a:r>
            <a:r>
              <a:rPr baseline="30000" sz="1200" lang="en"/>
              <a:t> </a:t>
            </a:r>
            <a:r>
              <a:rPr sz="1200" lang="en"/>
              <a:t>a </a:t>
            </a:r>
            <a:r>
              <a:rPr sz="1200" lang="en">
                <a:hlinkClick r:id="rId4"/>
              </a:rPr>
              <a:t>Git</a:t>
            </a:r>
            <a:r>
              <a:rPr sz="1200" lang="en"/>
              <a:t> repository </a:t>
            </a:r>
            <a:r>
              <a:rPr sz="1200" lang="en">
                <a:hlinkClick r:id="rId5"/>
              </a:rPr>
              <a:t>web-based hosting service</a:t>
            </a:r>
            <a:r>
              <a:rPr sz="1200" lang="en"/>
              <a:t>, which he co-founded in 2008 with Chris Wanstrath and PJ Hyett. Preston-Werner is also the creator of the avatar service, </a:t>
            </a:r>
            <a:r>
              <a:rPr sz="1200" lang="en">
                <a:hlinkClick r:id="rId6"/>
              </a:rPr>
              <a:t>Gravatar</a:t>
            </a:r>
            <a:r>
              <a:rPr sz="1200" lang="en"/>
              <a:t>.</a:t>
            </a:r>
          </a:p>
          <a:p>
            <a:pPr rtl="0">
              <a:spcBef>
                <a:spcPts val="0"/>
              </a:spcBef>
              <a:buNone/>
            </a:pPr>
            <a:r>
              <a:t/>
            </a:r>
            <a:endParaRPr sz="1200"/>
          </a:p>
          <a:p>
            <a:pPr rtl="0" lvl="0">
              <a:lnSpc>
                <a:spcPct val="142500"/>
              </a:lnSpc>
              <a:spcBef>
                <a:spcPts val="1100"/>
              </a:spcBef>
              <a:spcAft>
                <a:spcPts val="1100"/>
              </a:spcAft>
              <a:buNone/>
            </a:pPr>
            <a:r>
              <a:rPr sz="1200" lang="en"/>
              <a:t>PJ Hyett is a software developer and entrepreneur who co-founded GitHub in 2008, along with Chris Wanstrath and Tom Preston-Werner, to simplify sharing code and make it easy to collaborate on building software. Today, GitHub is the largest code host in the world, with a community of five million people building software together. Prior to founding GitHub, PJ was a partner at Err Free, and a senior software engineer at CNET Network.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9" name="Shape 2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9" name="Shape 239"/>
        <p:cNvGrpSpPr/>
        <p:nvPr/>
      </p:nvGrpSpPr>
      <p:grpSpPr>
        <a:xfrm>
          <a:off y="0" x="0"/>
          <a:ext cy="0" cx="0"/>
          <a:chOff y="0" x="0"/>
          <a:chExt cy="0" cx="0"/>
        </a:xfrm>
      </p:grpSpPr>
      <p:sp>
        <p:nvSpPr>
          <p:cNvPr id="240" name="Shape 2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1" name="Shape 2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2" name="Shape 252"/>
        <p:cNvGrpSpPr/>
        <p:nvPr/>
      </p:nvGrpSpPr>
      <p:grpSpPr>
        <a:xfrm>
          <a:off y="0" x="0"/>
          <a:ext cy="0" cx="0"/>
          <a:chOff y="0" x="0"/>
          <a:chExt cy="0" cx="0"/>
        </a:xfrm>
      </p:grpSpPr>
      <p:sp>
        <p:nvSpPr>
          <p:cNvPr id="253" name="Shape 2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4" name="Shape 2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0" name="Shape 2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6" name="Shape 2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3" name="Shape 2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8" name="Shape 278"/>
        <p:cNvGrpSpPr/>
        <p:nvPr/>
      </p:nvGrpSpPr>
      <p:grpSpPr>
        <a:xfrm>
          <a:off y="0" x="0"/>
          <a:ext cy="0" cx="0"/>
          <a:chOff y="0" x="0"/>
          <a:chExt cy="0" cx="0"/>
        </a:xfrm>
      </p:grpSpPr>
      <p:sp>
        <p:nvSpPr>
          <p:cNvPr id="279" name="Shape 2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0" name="Shape 2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This is one of the sites that uses OAuth API to give them access to repositories for their own customer’s use when using these different packages that they offer. Therefore one can have the public and private repositories without paying a fee at all. On the other hand if there is need for a question to be answered right away, then you would have to pay for that. The Dashboard for this application if very similar to using GitHub for Windows.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7" name="Shape 2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1" name="Shape 291"/>
        <p:cNvGrpSpPr/>
        <p:nvPr/>
      </p:nvGrpSpPr>
      <p:grpSpPr>
        <a:xfrm>
          <a:off y="0" x="0"/>
          <a:ext cy="0" cx="0"/>
          <a:chOff y="0" x="0"/>
          <a:chExt cy="0" cx="0"/>
        </a:xfrm>
      </p:grpSpPr>
      <p:sp>
        <p:nvSpPr>
          <p:cNvPr id="292" name="Shape 2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3" name="Shape 2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8" name="Shape 298"/>
        <p:cNvGrpSpPr/>
        <p:nvPr/>
      </p:nvGrpSpPr>
      <p:grpSpPr>
        <a:xfrm>
          <a:off y="0" x="0"/>
          <a:ext cy="0" cx="0"/>
          <a:chOff y="0" x="0"/>
          <a:chExt cy="0" cx="0"/>
        </a:xfrm>
      </p:grpSpPr>
      <p:sp>
        <p:nvSpPr>
          <p:cNvPr id="299" name="Shape 2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0" name="Shape 3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4" name="Shape 304"/>
        <p:cNvGrpSpPr/>
        <p:nvPr/>
      </p:nvGrpSpPr>
      <p:grpSpPr>
        <a:xfrm>
          <a:off y="0" x="0"/>
          <a:ext cy="0" cx="0"/>
          <a:chOff y="0" x="0"/>
          <a:chExt cy="0" cx="0"/>
        </a:xfrm>
      </p:grpSpPr>
      <p:sp>
        <p:nvSpPr>
          <p:cNvPr id="305" name="Shape 3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6" name="Shape 3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3" name="Shape 3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5" name="Shape 3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9" name="Shape 329"/>
        <p:cNvGrpSpPr/>
        <p:nvPr/>
      </p:nvGrpSpPr>
      <p:grpSpPr>
        <a:xfrm>
          <a:off y="0" x="0"/>
          <a:ext cy="0" cx="0"/>
          <a:chOff y="0" x="0"/>
          <a:chExt cy="0" cx="0"/>
        </a:xfrm>
      </p:grpSpPr>
      <p:sp>
        <p:nvSpPr>
          <p:cNvPr id="330" name="Shape 3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1" name="Shape 3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5" name="Shape 335"/>
        <p:cNvGrpSpPr/>
        <p:nvPr/>
      </p:nvGrpSpPr>
      <p:grpSpPr>
        <a:xfrm>
          <a:off y="0" x="0"/>
          <a:ext cy="0" cx="0"/>
          <a:chOff y="0" x="0"/>
          <a:chExt cy="0" cx="0"/>
        </a:xfrm>
      </p:grpSpPr>
      <p:sp>
        <p:nvSpPr>
          <p:cNvPr id="336" name="Shape 3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7" name="Shape 3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1" name="Shape 341"/>
        <p:cNvGrpSpPr/>
        <p:nvPr/>
      </p:nvGrpSpPr>
      <p:grpSpPr>
        <a:xfrm>
          <a:off y="0" x="0"/>
          <a:ext cy="0" cx="0"/>
          <a:chOff y="0" x="0"/>
          <a:chExt cy="0" cx="0"/>
        </a:xfrm>
      </p:grpSpPr>
      <p:sp>
        <p:nvSpPr>
          <p:cNvPr id="342" name="Shape 3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3" name="Shape 3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7" name="Shape 347"/>
        <p:cNvGrpSpPr/>
        <p:nvPr/>
      </p:nvGrpSpPr>
      <p:grpSpPr>
        <a:xfrm>
          <a:off y="0" x="0"/>
          <a:ext cy="0" cx="0"/>
          <a:chOff y="0" x="0"/>
          <a:chExt cy="0" cx="0"/>
        </a:xfrm>
      </p:grpSpPr>
      <p:sp>
        <p:nvSpPr>
          <p:cNvPr id="348" name="Shape 3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9" name="Shape 3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3" name="Shape 353"/>
        <p:cNvGrpSpPr/>
        <p:nvPr/>
      </p:nvGrpSpPr>
      <p:grpSpPr>
        <a:xfrm>
          <a:off y="0" x="0"/>
          <a:ext cy="0" cx="0"/>
          <a:chOff y="0" x="0"/>
          <a:chExt cy="0" cx="0"/>
        </a:xfrm>
      </p:grpSpPr>
      <p:sp>
        <p:nvSpPr>
          <p:cNvPr id="354" name="Shape 3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5" name="Shape 3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9" name="Shape 359"/>
        <p:cNvGrpSpPr/>
        <p:nvPr/>
      </p:nvGrpSpPr>
      <p:grpSpPr>
        <a:xfrm>
          <a:off y="0" x="0"/>
          <a:ext cy="0" cx="0"/>
          <a:chOff y="0" x="0"/>
          <a:chExt cy="0" cx="0"/>
        </a:xfrm>
      </p:grpSpPr>
      <p:sp>
        <p:nvSpPr>
          <p:cNvPr id="360" name="Shape 3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1" name="Shape 3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5" name="Shape 365"/>
        <p:cNvGrpSpPr/>
        <p:nvPr/>
      </p:nvGrpSpPr>
      <p:grpSpPr>
        <a:xfrm>
          <a:off y="0" x="0"/>
          <a:ext cy="0" cx="0"/>
          <a:chOff y="0" x="0"/>
          <a:chExt cy="0" cx="0"/>
        </a:xfrm>
      </p:grpSpPr>
      <p:sp>
        <p:nvSpPr>
          <p:cNvPr id="366" name="Shape 3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7" name="Shape 3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1" name="Shape 371"/>
        <p:cNvGrpSpPr/>
        <p:nvPr/>
      </p:nvGrpSpPr>
      <p:grpSpPr>
        <a:xfrm>
          <a:off y="0" x="0"/>
          <a:ext cy="0" cx="0"/>
          <a:chOff y="0" x="0"/>
          <a:chExt cy="0" cx="0"/>
        </a:xfrm>
      </p:grpSpPr>
      <p:sp>
        <p:nvSpPr>
          <p:cNvPr id="372" name="Shape 3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3" name="Shape 3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8" name="Shape 48"/>
        <p:cNvGrpSpPr/>
        <p:nvPr/>
      </p:nvGrpSpPr>
      <p:grpSpPr>
        <a:xfrm>
          <a:off y="0" x="0"/>
          <a:ext cy="0" cx="0"/>
          <a:chOff y="0" x="0"/>
          <a:chExt cy="0" cx="0"/>
        </a:xfrm>
      </p:grpSpPr>
      <p:sp>
        <p:nvSpPr>
          <p:cNvPr id="49" name="Shape 49"/>
          <p:cNvSpPr/>
          <p:nvPr/>
        </p:nvSpPr>
        <p:spPr>
          <a:xfrm>
            <a:off y="0" x="0"/>
            <a:ext cy="3723299" cx="9144000"/>
          </a:xfrm>
          <a:prstGeom prst="rect">
            <a:avLst/>
          </a:prstGeom>
          <a:solidFill>
            <a:srgbClr val="000000"/>
          </a:solidFill>
          <a:ln>
            <a:noFill/>
          </a:ln>
        </p:spPr>
        <p:txBody>
          <a:bodyPr bIns="45700" rIns="91425" lIns="91425" tIns="45700" anchor="ctr" anchorCtr="0">
            <a:noAutofit/>
          </a:bodyPr>
          <a:lstStyle/>
          <a:p>
            <a:pPr>
              <a:spcBef>
                <a:spcPts val="0"/>
              </a:spcBef>
              <a:buNone/>
            </a:pPr>
            <a:r>
              <a:t/>
            </a:r>
            <a:endParaRPr/>
          </a:p>
        </p:txBody>
      </p:sp>
      <p:sp>
        <p:nvSpPr>
          <p:cNvPr id="50" name="Shape 50"/>
          <p:cNvSpPr txBox="1"/>
          <p:nvPr>
            <p:ph type="ctrTitle"/>
          </p:nvPr>
        </p:nvSpPr>
        <p:spPr>
          <a:xfrm>
            <a:off y="1433988" x="391160"/>
            <a:ext cy="421499" cx="8351399"/>
          </a:xfrm>
          <a:prstGeom prst="rect">
            <a:avLst/>
          </a:prstGeom>
        </p:spPr>
        <p:txBody>
          <a:bodyPr bIns="91425" rIns="91425" lIns="91425" tIns="91425" anchor="ctr" anchorCtr="0"/>
          <a:lstStyle>
            <a:lvl1pPr rtl="0">
              <a:spcBef>
                <a:spcPts val="0"/>
              </a:spcBef>
              <a:buClr>
                <a:schemeClr val="lt1"/>
              </a:buClr>
              <a:buSzPct val="100000"/>
              <a:buFont typeface="Tahoma"/>
              <a:defRPr sz="3600">
                <a:solidFill>
                  <a:schemeClr val="lt1"/>
                </a:solidFill>
                <a:latin typeface="Tahoma"/>
                <a:ea typeface="Tahoma"/>
                <a:cs typeface="Tahoma"/>
                <a:sym typeface="Tahoma"/>
              </a:defRPr>
            </a:lvl1pPr>
            <a:lvl2pPr rtl="0">
              <a:spcBef>
                <a:spcPts val="0"/>
              </a:spcBef>
              <a:buClr>
                <a:schemeClr val="lt1"/>
              </a:buClr>
              <a:buSzPct val="100000"/>
              <a:buFont typeface="Tahoma"/>
              <a:defRPr sz="3600">
                <a:solidFill>
                  <a:schemeClr val="lt1"/>
                </a:solidFill>
                <a:latin typeface="Tahoma"/>
                <a:ea typeface="Tahoma"/>
                <a:cs typeface="Tahoma"/>
                <a:sym typeface="Tahoma"/>
              </a:defRPr>
            </a:lvl2pPr>
            <a:lvl3pPr rtl="0">
              <a:spcBef>
                <a:spcPts val="0"/>
              </a:spcBef>
              <a:buClr>
                <a:schemeClr val="lt1"/>
              </a:buClr>
              <a:buSzPct val="100000"/>
              <a:buFont typeface="Tahoma"/>
              <a:defRPr sz="3600">
                <a:solidFill>
                  <a:schemeClr val="lt1"/>
                </a:solidFill>
                <a:latin typeface="Tahoma"/>
                <a:ea typeface="Tahoma"/>
                <a:cs typeface="Tahoma"/>
                <a:sym typeface="Tahoma"/>
              </a:defRPr>
            </a:lvl3pPr>
            <a:lvl4pPr rtl="0">
              <a:spcBef>
                <a:spcPts val="0"/>
              </a:spcBef>
              <a:buClr>
                <a:schemeClr val="lt1"/>
              </a:buClr>
              <a:buSzPct val="100000"/>
              <a:buFont typeface="Tahoma"/>
              <a:defRPr sz="3600">
                <a:solidFill>
                  <a:schemeClr val="lt1"/>
                </a:solidFill>
                <a:latin typeface="Tahoma"/>
                <a:ea typeface="Tahoma"/>
                <a:cs typeface="Tahoma"/>
                <a:sym typeface="Tahoma"/>
              </a:defRPr>
            </a:lvl4pPr>
            <a:lvl5pPr rtl="0">
              <a:spcBef>
                <a:spcPts val="0"/>
              </a:spcBef>
              <a:buClr>
                <a:schemeClr val="lt1"/>
              </a:buClr>
              <a:buSzPct val="100000"/>
              <a:buFont typeface="Tahoma"/>
              <a:defRPr sz="3600">
                <a:solidFill>
                  <a:schemeClr val="lt1"/>
                </a:solidFill>
                <a:latin typeface="Tahoma"/>
                <a:ea typeface="Tahoma"/>
                <a:cs typeface="Tahoma"/>
                <a:sym typeface="Tahoma"/>
              </a:defRPr>
            </a:lvl5pPr>
            <a:lvl6pPr rtl="0">
              <a:spcBef>
                <a:spcPts val="0"/>
              </a:spcBef>
              <a:buClr>
                <a:schemeClr val="lt1"/>
              </a:buClr>
              <a:buSzPct val="100000"/>
              <a:buFont typeface="Tahoma"/>
              <a:defRPr sz="3600">
                <a:solidFill>
                  <a:schemeClr val="lt1"/>
                </a:solidFill>
                <a:latin typeface="Tahoma"/>
                <a:ea typeface="Tahoma"/>
                <a:cs typeface="Tahoma"/>
                <a:sym typeface="Tahoma"/>
              </a:defRPr>
            </a:lvl6pPr>
            <a:lvl7pPr rtl="0">
              <a:spcBef>
                <a:spcPts val="0"/>
              </a:spcBef>
              <a:buClr>
                <a:schemeClr val="lt1"/>
              </a:buClr>
              <a:buSzPct val="100000"/>
              <a:buFont typeface="Tahoma"/>
              <a:defRPr sz="3600">
                <a:solidFill>
                  <a:schemeClr val="lt1"/>
                </a:solidFill>
                <a:latin typeface="Tahoma"/>
                <a:ea typeface="Tahoma"/>
                <a:cs typeface="Tahoma"/>
                <a:sym typeface="Tahoma"/>
              </a:defRPr>
            </a:lvl7pPr>
            <a:lvl8pPr rtl="0">
              <a:spcBef>
                <a:spcPts val="0"/>
              </a:spcBef>
              <a:buClr>
                <a:schemeClr val="lt1"/>
              </a:buClr>
              <a:buSzPct val="100000"/>
              <a:buFont typeface="Tahoma"/>
              <a:defRPr sz="3600">
                <a:solidFill>
                  <a:schemeClr val="lt1"/>
                </a:solidFill>
                <a:latin typeface="Tahoma"/>
                <a:ea typeface="Tahoma"/>
                <a:cs typeface="Tahoma"/>
                <a:sym typeface="Tahoma"/>
              </a:defRPr>
            </a:lvl8pPr>
            <a:lvl9pPr rtl="0">
              <a:spcBef>
                <a:spcPts val="0"/>
              </a:spcBef>
              <a:buClr>
                <a:schemeClr val="lt1"/>
              </a:buClr>
              <a:buSzPct val="100000"/>
              <a:buFont typeface="Tahoma"/>
              <a:defRPr sz="3600">
                <a:solidFill>
                  <a:schemeClr val="lt1"/>
                </a:solidFill>
                <a:latin typeface="Tahoma"/>
                <a:ea typeface="Tahoma"/>
                <a:cs typeface="Tahoma"/>
                <a:sym typeface="Tahoma"/>
              </a:defRPr>
            </a:lvl9pPr>
          </a:lstStyle>
          <a:p/>
        </p:txBody>
      </p:sp>
      <p:sp>
        <p:nvSpPr>
          <p:cNvPr id="51" name="Shape 51"/>
          <p:cNvSpPr txBox="1"/>
          <p:nvPr>
            <p:ph idx="1" type="subTitle"/>
          </p:nvPr>
        </p:nvSpPr>
        <p:spPr>
          <a:xfrm>
            <a:off y="1982435" x="403761"/>
            <a:ext cy="342300" cx="8342400"/>
          </a:xfrm>
          <a:prstGeom prst="rect">
            <a:avLst/>
          </a:prstGeom>
        </p:spPr>
        <p:txBody>
          <a:bodyPr bIns="91425" rIns="91425" lIns="91425" tIns="91425" anchor="ctr" anchorCtr="0"/>
          <a:lstStyle>
            <a:lvl1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1pPr>
            <a:lvl2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2pPr>
            <a:lvl3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3pPr>
            <a:lvl4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4pPr>
            <a:lvl5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5pPr>
            <a:lvl6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6pPr>
            <a:lvl7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7pPr>
            <a:lvl8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8pPr>
            <a:lvl9pPr algn="ctr" rt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9pPr>
          </a:lstStyle>
          <a:p/>
        </p:txBody>
      </p:sp>
      <p:cxnSp>
        <p:nvCxnSpPr>
          <p:cNvPr id="52" name="Shape 52"/>
          <p:cNvCxnSpPr/>
          <p:nvPr/>
        </p:nvCxnSpPr>
        <p:spPr>
          <a:xfrm>
            <a:off y="1912668" x="2258800"/>
            <a:ext cy="10799" cx="4621799"/>
          </a:xfrm>
          <a:prstGeom prst="straightConnector1">
            <a:avLst/>
          </a:prstGeom>
          <a:noFill/>
          <a:ln w="25400" cap="rnd">
            <a:solidFill>
              <a:schemeClr val="accent2"/>
            </a:solidFill>
            <a:prstDash val="dot"/>
            <a:round/>
            <a:headEnd w="med" len="med" type="none"/>
            <a:tailEnd w="med" len="med" type="none"/>
          </a:ln>
        </p:spPr>
      </p:cxnSp>
      <p:sp>
        <p:nvSpPr>
          <p:cNvPr id="53" name="Shape 53"/>
          <p:cNvSpPr/>
          <p:nvPr/>
        </p:nvSpPr>
        <p:spPr>
          <a:xfrm>
            <a:off y="3030297"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54" name="Shape 5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5" name="Shape 55"/>
        <p:cNvGrpSpPr/>
        <p:nvPr/>
      </p:nvGrpSpPr>
      <p:grpSpPr>
        <a:xfrm>
          <a:off y="0" x="0"/>
          <a:ext cy="0" cx="0"/>
          <a:chOff y="0" x="0"/>
          <a:chExt cy="0" cx="0"/>
        </a:xfrm>
      </p:grpSpPr>
      <p:sp>
        <p:nvSpPr>
          <p:cNvPr id="56" name="Shape 56"/>
          <p:cNvSpPr/>
          <p:nvPr/>
        </p:nvSpPr>
        <p:spPr>
          <a:xfrm>
            <a:off y="0" x="0"/>
            <a:ext cy="937200" cx="9144000"/>
          </a:xfrm>
          <a:prstGeom prst="rect">
            <a:avLst/>
          </a:prstGeom>
          <a:solidFill>
            <a:srgbClr val="0C0C0C"/>
          </a:solidFill>
          <a:ln>
            <a:noFill/>
          </a:ln>
        </p:spPr>
        <p:txBody>
          <a:bodyPr bIns="45700" rIns="91425" lIns="91425" tIns="45700" anchor="ctr" anchorCtr="0">
            <a:noAutofit/>
          </a:bodyPr>
          <a:lstStyle/>
          <a:p>
            <a:pPr>
              <a:spcBef>
                <a:spcPts val="0"/>
              </a:spcBef>
              <a:buNone/>
            </a:pPr>
            <a:r>
              <a:t/>
            </a:r>
            <a:endParaRPr/>
          </a:p>
        </p:txBody>
      </p:sp>
      <p:sp>
        <p:nvSpPr>
          <p:cNvPr id="57" name="Shape 57"/>
          <p:cNvSpPr/>
          <p:nvPr/>
        </p:nvSpPr>
        <p:spPr>
          <a:xfrm>
            <a:off y="226265"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58" name="Shape 58"/>
          <p:cNvCxnSpPr/>
          <p:nvPr/>
        </p:nvCxnSpPr>
        <p:spPr>
          <a:xfrm rot="10800000" flipH="1">
            <a:off y="783855" x="2258963"/>
            <a:ext cy="6900" cx="4602300"/>
          </a:xfrm>
          <a:prstGeom prst="straightConnector1">
            <a:avLst/>
          </a:prstGeom>
          <a:noFill/>
          <a:ln w="25400" cap="rnd">
            <a:solidFill>
              <a:schemeClr val="accent2"/>
            </a:solidFill>
            <a:prstDash val="dot"/>
            <a:round/>
            <a:headEnd w="med" len="med" type="none"/>
            <a:tailEnd w="med" len="med" type="none"/>
          </a:ln>
        </p:spPr>
      </p:cxnSp>
      <p:sp>
        <p:nvSpPr>
          <p:cNvPr id="59" name="Shape 59"/>
          <p:cNvSpPr txBox="1"/>
          <p:nvPr>
            <p:ph idx="1" type="body"/>
          </p:nvPr>
        </p:nvSpPr>
        <p:spPr>
          <a:xfrm>
            <a:off y="1200150" x="457200"/>
            <a:ext cy="3630300" cx="8229600"/>
          </a:xfrm>
          <a:prstGeom prst="rect">
            <a:avLst/>
          </a:prstGeom>
        </p:spPr>
        <p:txBody>
          <a:bodyPr bIns="91425" rIns="91425" lIns="91425" tIns="91425" anchor="t" anchorCtr="0"/>
          <a:lstStyle>
            <a:lvl1pPr rtl="0">
              <a:spcBef>
                <a:spcPts val="0"/>
              </a:spcBef>
              <a:defRPr>
                <a:latin typeface="Times New Roman"/>
                <a:ea typeface="Times New Roman"/>
                <a:cs typeface="Times New Roman"/>
                <a:sym typeface="Times New Roman"/>
              </a:defRPr>
            </a:lvl1pPr>
            <a:lvl2pPr rtl="0">
              <a:spcBef>
                <a:spcPts val="0"/>
              </a:spcBef>
              <a:defRPr>
                <a:latin typeface="Times New Roman"/>
                <a:ea typeface="Times New Roman"/>
                <a:cs typeface="Times New Roman"/>
                <a:sym typeface="Times New Roman"/>
              </a:defRPr>
            </a:lvl2pPr>
            <a:lvl3pPr rtl="0">
              <a:spcBef>
                <a:spcPts val="0"/>
              </a:spcBef>
              <a:defRPr>
                <a:latin typeface="Times New Roman"/>
                <a:ea typeface="Times New Roman"/>
                <a:cs typeface="Times New Roman"/>
                <a:sym typeface="Times New Roman"/>
              </a:defRPr>
            </a:lvl3pPr>
            <a:lvl4pPr rtl="0">
              <a:spcBef>
                <a:spcPts val="0"/>
              </a:spcBef>
              <a:defRPr>
                <a:latin typeface="Times New Roman"/>
                <a:ea typeface="Times New Roman"/>
                <a:cs typeface="Times New Roman"/>
                <a:sym typeface="Times New Roman"/>
              </a:defRPr>
            </a:lvl4pPr>
            <a:lvl5pPr rtl="0">
              <a:spcBef>
                <a:spcPts val="0"/>
              </a:spcBef>
              <a:defRPr>
                <a:latin typeface="Times New Roman"/>
                <a:ea typeface="Times New Roman"/>
                <a:cs typeface="Times New Roman"/>
                <a:sym typeface="Times New Roman"/>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type="title"/>
          </p:nvPr>
        </p:nvSpPr>
        <p:spPr>
          <a:xfrm>
            <a:off y="13321" x="457200"/>
            <a:ext cy="857400" cx="8229600"/>
          </a:xfrm>
          <a:prstGeom prst="rect">
            <a:avLst/>
          </a:prstGeom>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2" name="Shape 62"/>
        <p:cNvGrpSpPr/>
        <p:nvPr/>
      </p:nvGrpSpPr>
      <p:grpSpPr>
        <a:xfrm>
          <a:off y="0" x="0"/>
          <a:ext cy="0" cx="0"/>
          <a:chOff y="0" x="0"/>
          <a:chExt cy="0" cx="0"/>
        </a:xfrm>
      </p:grpSpPr>
      <p:sp>
        <p:nvSpPr>
          <p:cNvPr id="63" name="Shape 63"/>
          <p:cNvSpPr/>
          <p:nvPr/>
        </p:nvSpPr>
        <p:spPr>
          <a:xfrm>
            <a:off y="0" x="0"/>
            <a:ext cy="4708799" cx="4456799"/>
          </a:xfrm>
          <a:prstGeom prst="rect">
            <a:avLst/>
          </a:prstGeom>
          <a:solidFill>
            <a:srgbClr val="000000"/>
          </a:solidFill>
          <a:ln>
            <a:noFill/>
          </a:ln>
        </p:spPr>
        <p:txBody>
          <a:bodyPr bIns="45700" rIns="91425" lIns="91425" tIns="45700" anchor="ctr" anchorCtr="0">
            <a:noAutofit/>
          </a:bodyPr>
          <a:lstStyle/>
          <a:p>
            <a:pPr>
              <a:spcBef>
                <a:spcPts val="0"/>
              </a:spcBef>
              <a:buNone/>
            </a:pPr>
            <a:r>
              <a:t/>
            </a:r>
            <a:endParaRPr/>
          </a:p>
        </p:txBody>
      </p:sp>
      <p:sp>
        <p:nvSpPr>
          <p:cNvPr id="64" name="Shape 64"/>
          <p:cNvSpPr/>
          <p:nvPr/>
        </p:nvSpPr>
        <p:spPr>
          <a:xfrm flipH="1">
            <a:off y="3759780" x="3434"/>
            <a:ext cy="1033097" cx="4453249"/>
          </a:xfrm>
          <a:custGeom>
            <a:pathLst>
              <a:path w="4453250" extrusionOk="0" h="1869860">
                <a:moveTo>
                  <a:pt y="1726390" x="4447791"/>
                </a:moveTo>
                <a:lnTo>
                  <a:pt y="1869860" x="4219291"/>
                </a:lnTo>
                <a:lnTo>
                  <a:pt y="1715763" x="3980162"/>
                </a:lnTo>
                <a:lnTo>
                  <a:pt y="1864546" x="3746348"/>
                </a:lnTo>
                <a:lnTo>
                  <a:pt y="1726390" x="3512534"/>
                </a:lnTo>
                <a:lnTo>
                  <a:pt y="1864546" x="3284033"/>
                </a:lnTo>
                <a:lnTo>
                  <a:pt y="1731704" x="3044905"/>
                </a:lnTo>
                <a:lnTo>
                  <a:pt y="1864546" x="2805777"/>
                </a:lnTo>
                <a:lnTo>
                  <a:pt y="1731704" x="2571963"/>
                </a:lnTo>
                <a:lnTo>
                  <a:pt y="1864546" x="2343462"/>
                </a:lnTo>
                <a:lnTo>
                  <a:pt y="1726390" x="2104334"/>
                </a:lnTo>
                <a:lnTo>
                  <a:pt y="1869860" x="1865206"/>
                </a:lnTo>
                <a:lnTo>
                  <a:pt y="1715763" x="1631391"/>
                </a:lnTo>
                <a:lnTo>
                  <a:pt y="1869860" x="1402891"/>
                </a:lnTo>
                <a:lnTo>
                  <a:pt y="1726390" x="1163763"/>
                </a:lnTo>
                <a:lnTo>
                  <a:pt y="1869860" x="935262"/>
                </a:lnTo>
                <a:lnTo>
                  <a:pt y="1726390" x="696134"/>
                </a:lnTo>
                <a:lnTo>
                  <a:pt y="1864546" x="457006"/>
                </a:lnTo>
                <a:lnTo>
                  <a:pt y="1726390" x="217877"/>
                </a:lnTo>
                <a:lnTo>
                  <a:pt y="1869860" x="5"/>
                </a:lnTo>
                <a:cubicBezTo>
                  <a:pt y="1246574" x="3"/>
                  <a:pt y="623287" x="2"/>
                  <a:pt y="1" x="0"/>
                </a:cubicBezTo>
                <a:lnTo>
                  <a:pt y="0" x="4453250"/>
                </a:lnTo>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65" name="Shape 65"/>
          <p:cNvCxnSpPr/>
          <p:nvPr/>
        </p:nvCxnSpPr>
        <p:spPr>
          <a:xfrm>
            <a:off y="744077" x="409699"/>
            <a:ext cy="0" cx="3660000"/>
          </a:xfrm>
          <a:prstGeom prst="straightConnector1">
            <a:avLst/>
          </a:prstGeom>
          <a:noFill/>
          <a:ln w="25400" cap="rnd">
            <a:solidFill>
              <a:schemeClr val="accent2"/>
            </a:solidFill>
            <a:prstDash val="dot"/>
            <a:round/>
            <a:headEnd w="med" len="med" type="none"/>
            <a:tailEnd w="med" len="med" type="none"/>
          </a:ln>
        </p:spPr>
      </p:cxnSp>
      <p:sp>
        <p:nvSpPr>
          <p:cNvPr id="66" name="Shape 66"/>
          <p:cNvSpPr txBox="1"/>
          <p:nvPr>
            <p:ph idx="1" type="body"/>
          </p:nvPr>
        </p:nvSpPr>
        <p:spPr>
          <a:xfrm>
            <a:off y="1200150" x="457200"/>
            <a:ext cy="3630300" cx="3550799"/>
          </a:xfrm>
          <a:prstGeom prst="rect">
            <a:avLst/>
          </a:prstGeom>
        </p:spPr>
        <p:txBody>
          <a:bodyPr bIns="91425" rIns="91425" lIns="91425" tIns="91425" anchor="t" anchorCtr="0"/>
          <a:lstStyle>
            <a:lvl1pPr rtl="0">
              <a:spcBef>
                <a:spcPts val="0"/>
              </a:spcBef>
              <a:defRPr>
                <a:solidFill>
                  <a:schemeClr val="lt1"/>
                </a:solidFill>
                <a:latin typeface="Times New Roman"/>
                <a:ea typeface="Times New Roman"/>
                <a:cs typeface="Times New Roman"/>
                <a:sym typeface="Times New Roman"/>
              </a:defRPr>
            </a:lvl1pPr>
            <a:lvl2pPr rtl="0">
              <a:spcBef>
                <a:spcPts val="0"/>
              </a:spcBef>
              <a:defRPr>
                <a:solidFill>
                  <a:schemeClr val="lt1"/>
                </a:solidFill>
                <a:latin typeface="Times New Roman"/>
                <a:ea typeface="Times New Roman"/>
                <a:cs typeface="Times New Roman"/>
                <a:sym typeface="Times New Roman"/>
              </a:defRPr>
            </a:lvl2pPr>
            <a:lvl3pPr rtl="0">
              <a:spcBef>
                <a:spcPts val="0"/>
              </a:spcBef>
              <a:defRPr>
                <a:solidFill>
                  <a:schemeClr val="lt1"/>
                </a:solidFill>
                <a:latin typeface="Times New Roman"/>
                <a:ea typeface="Times New Roman"/>
                <a:cs typeface="Times New Roman"/>
                <a:sym typeface="Times New Roman"/>
              </a:defRPr>
            </a:lvl3pPr>
            <a:lvl4pPr rtl="0">
              <a:spcBef>
                <a:spcPts val="0"/>
              </a:spcBef>
              <a:defRPr>
                <a:solidFill>
                  <a:schemeClr val="lt1"/>
                </a:solidFill>
                <a:latin typeface="Times New Roman"/>
                <a:ea typeface="Times New Roman"/>
                <a:cs typeface="Times New Roman"/>
                <a:sym typeface="Times New Roman"/>
              </a:defRPr>
            </a:lvl4pPr>
            <a:lvl5pPr rtl="0">
              <a:spcBef>
                <a:spcPts val="0"/>
              </a:spcBef>
              <a:defRPr>
                <a:solidFill>
                  <a:schemeClr val="lt1"/>
                </a:solidFill>
                <a:latin typeface="Times New Roman"/>
                <a:ea typeface="Times New Roman"/>
                <a:cs typeface="Times New Roman"/>
                <a:sym typeface="Times New Roman"/>
              </a:defRPr>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67" name="Shape 67"/>
          <p:cNvSpPr txBox="1"/>
          <p:nvPr>
            <p:ph type="title"/>
          </p:nvPr>
        </p:nvSpPr>
        <p:spPr>
          <a:xfrm>
            <a:off y="13321" x="457200"/>
            <a:ext cy="857400" cx="3550799"/>
          </a:xfrm>
          <a:prstGeom prst="rect">
            <a:avLst/>
          </a:prstGeom>
        </p:spPr>
        <p:txBody>
          <a:bodyPr bIns="91425" rIns="91425" lIns="91425" tIns="91425" anchor="ctr" anchorCtr="0"/>
          <a:lstStyle>
            <a:lvl1pPr rtl="0">
              <a:spcBef>
                <a:spcPts val="0"/>
              </a:spcBef>
              <a:defRPr sz="2400"/>
            </a:lvl1pPr>
            <a:lvl2pPr rtl="0">
              <a:spcBef>
                <a:spcPts val="0"/>
              </a:spcBef>
              <a:defRPr sz="2400"/>
            </a:lvl2pPr>
            <a:lvl3pPr rtl="0">
              <a:spcBef>
                <a:spcPts val="0"/>
              </a:spcBef>
              <a:defRPr sz="2400"/>
            </a:lvl3pPr>
            <a:lvl4pPr rtl="0">
              <a:spcBef>
                <a:spcPts val="0"/>
              </a:spcBef>
              <a:defRPr sz="2400"/>
            </a:lvl4pPr>
            <a:lvl5pPr rtl="0">
              <a:spcBef>
                <a:spcPts val="0"/>
              </a:spcBef>
              <a:defRPr sz="2400"/>
            </a:lvl5pPr>
            <a:lvl6pPr rtl="0">
              <a:spcBef>
                <a:spcPts val="0"/>
              </a:spcBef>
              <a:defRPr sz="2400"/>
            </a:lvl6pPr>
            <a:lvl7pPr rtl="0">
              <a:spcBef>
                <a:spcPts val="0"/>
              </a:spcBef>
              <a:defRPr sz="2400"/>
            </a:lvl7pPr>
            <a:lvl8pPr rtl="0">
              <a:spcBef>
                <a:spcPts val="0"/>
              </a:spcBef>
              <a:defRPr sz="2400"/>
            </a:lvl8pPr>
            <a:lvl9pPr rtl="0">
              <a:spcBef>
                <a:spcPts val="0"/>
              </a:spcBef>
              <a:defRPr sz="2400"/>
            </a:lvl9pPr>
          </a:lstStyle>
          <a:p/>
        </p:txBody>
      </p:sp>
      <p:sp>
        <p:nvSpPr>
          <p:cNvPr id="68" name="Shape 68"/>
          <p:cNvSpPr txBox="1"/>
          <p:nvPr>
            <p:ph idx="2" type="body"/>
          </p:nvPr>
        </p:nvSpPr>
        <p:spPr>
          <a:xfrm>
            <a:off y="1200150" x="5021123"/>
            <a:ext cy="3630300" cx="3550799"/>
          </a:xfrm>
          <a:prstGeom prst="rect">
            <a:avLst/>
          </a:prstGeom>
        </p:spPr>
        <p:txBody>
          <a:bodyPr bIns="91425" rIns="91425" lIns="91425" tIns="91425" anchor="t" anchorCtr="0"/>
          <a:lstStyle>
            <a:lvl1pPr rtl="0">
              <a:spcBef>
                <a:spcPts val="0"/>
              </a:spcBef>
              <a:defRPr>
                <a:latin typeface="Times New Roman"/>
                <a:ea typeface="Times New Roman"/>
                <a:cs typeface="Times New Roman"/>
                <a:sym typeface="Times New Roman"/>
              </a:defRPr>
            </a:lvl1pPr>
            <a:lvl2pPr rtl="0">
              <a:spcBef>
                <a:spcPts val="0"/>
              </a:spcBef>
              <a:defRPr>
                <a:latin typeface="Times New Roman"/>
                <a:ea typeface="Times New Roman"/>
                <a:cs typeface="Times New Roman"/>
                <a:sym typeface="Times New Roman"/>
              </a:defRPr>
            </a:lvl2pPr>
            <a:lvl3pPr rtl="0">
              <a:spcBef>
                <a:spcPts val="0"/>
              </a:spcBef>
              <a:defRPr>
                <a:latin typeface="Times New Roman"/>
                <a:ea typeface="Times New Roman"/>
                <a:cs typeface="Times New Roman"/>
                <a:sym typeface="Times New Roman"/>
              </a:defRPr>
            </a:lvl3pPr>
            <a:lvl4pPr rtl="0">
              <a:spcBef>
                <a:spcPts val="0"/>
              </a:spcBef>
              <a:defRPr>
                <a:latin typeface="Times New Roman"/>
                <a:ea typeface="Times New Roman"/>
                <a:cs typeface="Times New Roman"/>
                <a:sym typeface="Times New Roman"/>
              </a:defRPr>
            </a:lvl4pPr>
            <a:lvl5pPr rtl="0">
              <a:spcBef>
                <a:spcPts val="0"/>
              </a:spcBef>
              <a:defRPr>
                <a:latin typeface="Times New Roman"/>
                <a:ea typeface="Times New Roman"/>
                <a:cs typeface="Times New Roman"/>
                <a:sym typeface="Times New Roman"/>
              </a:defRPr>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69" name="Shape 6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y="0" x="0"/>
          <a:ext cy="0" cx="0"/>
          <a:chOff y="0" x="0"/>
          <a:chExt cy="0" cx="0"/>
        </a:xfrm>
      </p:grpSpPr>
      <p:sp>
        <p:nvSpPr>
          <p:cNvPr id="71" name="Shape 71"/>
          <p:cNvSpPr/>
          <p:nvPr/>
        </p:nvSpPr>
        <p:spPr>
          <a:xfrm>
            <a:off y="0" x="0"/>
            <a:ext cy="937200" cx="9144000"/>
          </a:xfrm>
          <a:prstGeom prst="rect">
            <a:avLst/>
          </a:prstGeom>
          <a:solidFill>
            <a:srgbClr val="000000"/>
          </a:solidFill>
          <a:ln>
            <a:noFill/>
          </a:ln>
        </p:spPr>
        <p:txBody>
          <a:bodyPr bIns="45700" rIns="91425" lIns="91425" tIns="45700" anchor="ctr" anchorCtr="0">
            <a:noAutofit/>
          </a:bodyPr>
          <a:lstStyle/>
          <a:p>
            <a:pPr>
              <a:spcBef>
                <a:spcPts val="0"/>
              </a:spcBef>
              <a:buNone/>
            </a:pPr>
            <a:r>
              <a:t/>
            </a:r>
            <a:endParaRPr/>
          </a:p>
        </p:txBody>
      </p:sp>
      <p:sp>
        <p:nvSpPr>
          <p:cNvPr id="72" name="Shape 72"/>
          <p:cNvSpPr/>
          <p:nvPr/>
        </p:nvSpPr>
        <p:spPr>
          <a:xfrm>
            <a:off y="226265"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73" name="Shape 73"/>
          <p:cNvCxnSpPr/>
          <p:nvPr/>
        </p:nvCxnSpPr>
        <p:spPr>
          <a:xfrm rot="10800000" flipH="1">
            <a:off y="783855" x="2258963"/>
            <a:ext cy="6900" cx="4602300"/>
          </a:xfrm>
          <a:prstGeom prst="straightConnector1">
            <a:avLst/>
          </a:prstGeom>
          <a:noFill/>
          <a:ln w="25400" cap="rnd">
            <a:solidFill>
              <a:schemeClr val="accent2"/>
            </a:solidFill>
            <a:prstDash val="dot"/>
            <a:round/>
            <a:headEnd w="med" len="med" type="none"/>
            <a:tailEnd w="med" len="med" type="none"/>
          </a:ln>
        </p:spPr>
      </p:cxnSp>
      <p:sp>
        <p:nvSpPr>
          <p:cNvPr id="74" name="Shape 74"/>
          <p:cNvSpPr txBox="1"/>
          <p:nvPr>
            <p:ph type="title"/>
          </p:nvPr>
        </p:nvSpPr>
        <p:spPr>
          <a:xfrm>
            <a:off y="13321" x="457200"/>
            <a:ext cy="857400" cx="8229600"/>
          </a:xfrm>
          <a:prstGeom prst="rect">
            <a:avLst/>
          </a:prstGeom>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6" name="Shape 76"/>
        <p:cNvGrpSpPr/>
        <p:nvPr/>
      </p:nvGrpSpPr>
      <p:grpSpPr>
        <a:xfrm>
          <a:off y="0" x="0"/>
          <a:ext cy="0" cx="0"/>
          <a:chOff y="0" x="0"/>
          <a:chExt cy="0" cx="0"/>
        </a:xfrm>
      </p:grpSpPr>
      <p:sp>
        <p:nvSpPr>
          <p:cNvPr id="77" name="Shape 77"/>
          <p:cNvSpPr/>
          <p:nvPr/>
        </p:nvSpPr>
        <p:spPr>
          <a:xfrm rot="10800000">
            <a:off y="4110402" x="-5937"/>
            <a:ext cy="1033097" cx="4453249"/>
          </a:xfrm>
          <a:custGeom>
            <a:pathLst>
              <a:path w="4453250" extrusionOk="0" h="1869860">
                <a:moveTo>
                  <a:pt y="1726390" x="4447791"/>
                </a:moveTo>
                <a:lnTo>
                  <a:pt y="1869860" x="4219291"/>
                </a:lnTo>
                <a:lnTo>
                  <a:pt y="1715763" x="3980162"/>
                </a:lnTo>
                <a:lnTo>
                  <a:pt y="1864546" x="3746348"/>
                </a:lnTo>
                <a:lnTo>
                  <a:pt y="1726390" x="3512534"/>
                </a:lnTo>
                <a:lnTo>
                  <a:pt y="1864546" x="3284033"/>
                </a:lnTo>
                <a:lnTo>
                  <a:pt y="1731704" x="3044905"/>
                </a:lnTo>
                <a:lnTo>
                  <a:pt y="1864546" x="2805777"/>
                </a:lnTo>
                <a:lnTo>
                  <a:pt y="1731704" x="2571963"/>
                </a:lnTo>
                <a:lnTo>
                  <a:pt y="1864546" x="2343462"/>
                </a:lnTo>
                <a:lnTo>
                  <a:pt y="1726390" x="2104334"/>
                </a:lnTo>
                <a:lnTo>
                  <a:pt y="1869860" x="1865206"/>
                </a:lnTo>
                <a:lnTo>
                  <a:pt y="1715763" x="1631391"/>
                </a:lnTo>
                <a:lnTo>
                  <a:pt y="1869860" x="1402891"/>
                </a:lnTo>
                <a:lnTo>
                  <a:pt y="1726390" x="1163763"/>
                </a:lnTo>
                <a:lnTo>
                  <a:pt y="1869860" x="935262"/>
                </a:lnTo>
                <a:lnTo>
                  <a:pt y="1726390" x="696134"/>
                </a:lnTo>
                <a:lnTo>
                  <a:pt y="1864546" x="457006"/>
                </a:lnTo>
                <a:lnTo>
                  <a:pt y="1726390" x="217877"/>
                </a:lnTo>
                <a:lnTo>
                  <a:pt y="1869860" x="5"/>
                </a:lnTo>
                <a:cubicBezTo>
                  <a:pt y="1246574" x="3"/>
                  <a:pt y="623287" x="2"/>
                  <a:pt y="1" x="0"/>
                </a:cubicBezTo>
                <a:lnTo>
                  <a:pt y="0" x="4453250"/>
                </a:lnTo>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78" name="Shape 78"/>
          <p:cNvCxnSpPr/>
          <p:nvPr/>
        </p:nvCxnSpPr>
        <p:spPr>
          <a:xfrm>
            <a:off y="4409677" x="388492"/>
            <a:ext cy="3600" cx="3708599"/>
          </a:xfrm>
          <a:prstGeom prst="straightConnector1">
            <a:avLst/>
          </a:prstGeom>
          <a:noFill/>
          <a:ln w="25400" cap="rnd">
            <a:solidFill>
              <a:schemeClr val="accent2"/>
            </a:solidFill>
            <a:prstDash val="dot"/>
            <a:round/>
            <a:headEnd w="med" len="med" type="none"/>
            <a:tailEnd w="med" len="med" type="none"/>
          </a:ln>
        </p:spPr>
      </p:cxnSp>
      <p:sp>
        <p:nvSpPr>
          <p:cNvPr id="79" name="Shape 79"/>
          <p:cNvSpPr txBox="1"/>
          <p:nvPr>
            <p:ph idx="1" type="body"/>
          </p:nvPr>
        </p:nvSpPr>
        <p:spPr>
          <a:xfrm>
            <a:off y="4493760" x="388492"/>
            <a:ext cy="387599" cx="3644400"/>
          </a:xfrm>
          <a:prstGeom prst="rect">
            <a:avLst/>
          </a:prstGeom>
        </p:spPr>
        <p:txBody>
          <a:bodyPr bIns="91425" rIns="91425" lIns="91425" tIns="91425" anchor="t" anchorCtr="0"/>
          <a:lstStyle>
            <a:lvl1pPr rtl="0">
              <a:spcBef>
                <a:spcPts val="0"/>
              </a:spcBef>
              <a:buClr>
                <a:srgbClr val="FFFFFF"/>
              </a:buClr>
              <a:buSzPct val="100000"/>
              <a:buFont typeface="Times New Roman"/>
              <a:buNone/>
              <a:defRPr sz="1400" i="1">
                <a:solidFill>
                  <a:srgbClr val="FFFFFF"/>
                </a:solidFill>
                <a:latin typeface="Times New Roman"/>
                <a:ea typeface="Times New Roman"/>
                <a:cs typeface="Times New Roman"/>
                <a:sym typeface="Times New Roman"/>
              </a:defRPr>
            </a:lvl1pPr>
          </a:lstStyle>
          <a:p/>
        </p:txBody>
      </p:sp>
      <p:sp>
        <p:nvSpPr>
          <p:cNvPr id="80" name="Shape 80"/>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1" name="Shape 81"/>
        <p:cNvGrpSpPr/>
        <p:nvPr/>
      </p:nvGrpSpPr>
      <p:grpSpPr>
        <a:xfrm>
          <a:off y="0" x="0"/>
          <a:ext cy="0" cx="0"/>
          <a:chOff y="0" x="0"/>
          <a:chExt cy="0" cx="0"/>
        </a:xfrm>
      </p:grpSpPr>
      <p:sp>
        <p:nvSpPr>
          <p:cNvPr id="82" name="Shape 8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0.jpg" Type="http://schemas.openxmlformats.org/officeDocument/2006/relationships/image" Id="rId1"/><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5.xml" Type="http://schemas.openxmlformats.org/officeDocument/2006/relationships/slideLayout" Id="rId6"/><Relationship Target="../slideLayouts/slideLayout4.xml" Type="http://schemas.openxmlformats.org/officeDocument/2006/relationships/slideLayout" Id="rId5"/><Relationship Target="../theme/theme3.xml" Type="http://schemas.openxmlformats.org/officeDocument/2006/relationships/theme"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y="0" x="0"/>
          <a:ext cy="0" cx="0"/>
          <a:chOff y="0" x="0"/>
          <a:chExt cy="0" cx="0"/>
        </a:xfrm>
      </p:grpSpPr>
      <p:grpSp>
        <p:nvGrpSpPr>
          <p:cNvPr id="5" name="Shape 5"/>
          <p:cNvGrpSpPr/>
          <p:nvPr/>
        </p:nvGrpSpPr>
        <p:grpSpPr>
          <a:xfrm>
            <a:off y="6209" x="0"/>
            <a:ext cy="5137200" cx="9144067"/>
            <a:chOff y="14677" x="0"/>
            <a:chExt cy="6849600" cx="9144067"/>
          </a:xfrm>
        </p:grpSpPr>
        <p:sp>
          <p:nvSpPr>
            <p:cNvPr id="6" name="Shape 6"/>
            <p:cNvSpPr/>
            <p:nvPr/>
          </p:nvSpPr>
          <p:spPr>
            <a:xfrm>
              <a:off y="14677" x="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7" name="Shape 7"/>
            <p:cNvSpPr/>
            <p:nvPr/>
          </p:nvSpPr>
          <p:spPr>
            <a:xfrm>
              <a:off y="14677" x="234838"/>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8" name="Shape 8"/>
            <p:cNvSpPr/>
            <p:nvPr/>
          </p:nvSpPr>
          <p:spPr>
            <a:xfrm>
              <a:off y="14677" x="46967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14677" x="70451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a:off y="14677" x="93935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a:off y="14677" x="117419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a:off y="14677" x="140903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3" name="Shape 13"/>
            <p:cNvSpPr/>
            <p:nvPr/>
          </p:nvSpPr>
          <p:spPr>
            <a:xfrm>
              <a:off y="14677" x="164387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4" name="Shape 14"/>
            <p:cNvSpPr/>
            <p:nvPr/>
          </p:nvSpPr>
          <p:spPr>
            <a:xfrm>
              <a:off y="14677" x="187871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a:off y="14677" x="211355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a:off y="14677" x="234839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7" name="Shape 17"/>
            <p:cNvSpPr/>
            <p:nvPr/>
          </p:nvSpPr>
          <p:spPr>
            <a:xfrm>
              <a:off y="14677" x="2583228"/>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8" name="Shape 18"/>
            <p:cNvSpPr/>
            <p:nvPr/>
          </p:nvSpPr>
          <p:spPr>
            <a:xfrm>
              <a:off y="14677" x="281806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9" name="Shape 19"/>
            <p:cNvSpPr/>
            <p:nvPr/>
          </p:nvSpPr>
          <p:spPr>
            <a:xfrm>
              <a:off y="14677" x="305290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0" name="Shape 20"/>
            <p:cNvSpPr/>
            <p:nvPr/>
          </p:nvSpPr>
          <p:spPr>
            <a:xfrm>
              <a:off y="14677" x="328774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a:off y="14677" x="352258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2" name="Shape 22"/>
            <p:cNvSpPr/>
            <p:nvPr/>
          </p:nvSpPr>
          <p:spPr>
            <a:xfrm>
              <a:off y="14677" x="375742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a:off y="14677" x="399226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a:off y="14677" x="422710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5" name="Shape 25"/>
            <p:cNvSpPr/>
            <p:nvPr/>
          </p:nvSpPr>
          <p:spPr>
            <a:xfrm>
              <a:off y="14677" x="446194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6" name="Shape 26"/>
            <p:cNvSpPr/>
            <p:nvPr/>
          </p:nvSpPr>
          <p:spPr>
            <a:xfrm>
              <a:off y="14677" x="469678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7" name="Shape 27"/>
            <p:cNvSpPr/>
            <p:nvPr/>
          </p:nvSpPr>
          <p:spPr>
            <a:xfrm>
              <a:off y="14677" x="4931619"/>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a:off y="14677" x="516645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9" name="Shape 29"/>
            <p:cNvSpPr/>
            <p:nvPr/>
          </p:nvSpPr>
          <p:spPr>
            <a:xfrm>
              <a:off y="14677" x="540129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a:off y="14677" x="563613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1" name="Shape 31"/>
            <p:cNvSpPr/>
            <p:nvPr/>
          </p:nvSpPr>
          <p:spPr>
            <a:xfrm>
              <a:off y="14677" x="587097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a:off y="14677" x="6105814"/>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a:off y="14677" x="634065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a:off y="14677" x="657549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a:off y="14677" x="681033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6" name="Shape 36"/>
            <p:cNvSpPr/>
            <p:nvPr/>
          </p:nvSpPr>
          <p:spPr>
            <a:xfrm>
              <a:off y="14677" x="704517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a:off y="14677" x="7280009"/>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8" name="Shape 38"/>
            <p:cNvSpPr/>
            <p:nvPr/>
          </p:nvSpPr>
          <p:spPr>
            <a:xfrm>
              <a:off y="14677" x="751484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9" name="Shape 39"/>
            <p:cNvSpPr/>
            <p:nvPr/>
          </p:nvSpPr>
          <p:spPr>
            <a:xfrm>
              <a:off y="14677" x="774968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0" name="Shape 40"/>
            <p:cNvSpPr/>
            <p:nvPr/>
          </p:nvSpPr>
          <p:spPr>
            <a:xfrm>
              <a:off y="14677" x="798452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1" name="Shape 41"/>
            <p:cNvSpPr/>
            <p:nvPr/>
          </p:nvSpPr>
          <p:spPr>
            <a:xfrm>
              <a:off y="14677" x="8219364"/>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2" name="Shape 42"/>
            <p:cNvSpPr/>
            <p:nvPr/>
          </p:nvSpPr>
          <p:spPr>
            <a:xfrm>
              <a:off y="14677" x="845420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3" name="Shape 43"/>
            <p:cNvSpPr/>
            <p:nvPr/>
          </p:nvSpPr>
          <p:spPr>
            <a:xfrm>
              <a:off y="14677" x="868904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4" name="Shape 44"/>
            <p:cNvSpPr/>
            <p:nvPr/>
          </p:nvSpPr>
          <p:spPr>
            <a:xfrm>
              <a:off y="14677" x="892386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grpSp>
      <p:sp>
        <p:nvSpPr>
          <p:cNvPr id="45" name="Shape 45"/>
          <p:cNvSpPr txBox="1"/>
          <p:nvPr>
            <p:ph type="title"/>
          </p:nvPr>
        </p:nvSpPr>
        <p:spPr>
          <a:xfrm>
            <a:off y="205978" x="457200"/>
            <a:ext cy="857400" cx="8229600"/>
          </a:xfrm>
          <a:prstGeom prst="rect">
            <a:avLst/>
          </a:prstGeom>
          <a:noFill/>
          <a:ln>
            <a:noFill/>
          </a:ln>
        </p:spPr>
        <p:txBody>
          <a:bodyPr bIns="91425" rIns="91425" lIns="91425" tIns="91425" anchor="ctr" anchorCtr="0"/>
          <a:lstStyle>
            <a:lvl1pPr algn="ctr" rtl="0">
              <a:spcBef>
                <a:spcPts val="0"/>
              </a:spcBef>
              <a:buClr>
                <a:srgbClr val="FFFFFF"/>
              </a:buClr>
              <a:buSzPct val="100000"/>
              <a:buNone/>
              <a:defRPr sz="4400">
                <a:solidFill>
                  <a:srgbClr val="FFFFFF"/>
                </a:solidFill>
              </a:defRPr>
            </a:lvl1pPr>
            <a:lvl2pPr algn="ctr" rtl="0">
              <a:spcBef>
                <a:spcPts val="0"/>
              </a:spcBef>
              <a:buClr>
                <a:srgbClr val="FFFFFF"/>
              </a:buClr>
              <a:buSzPct val="100000"/>
              <a:buNone/>
              <a:defRPr sz="4400">
                <a:solidFill>
                  <a:srgbClr val="FFFFFF"/>
                </a:solidFill>
              </a:defRPr>
            </a:lvl2pPr>
            <a:lvl3pPr algn="ctr" rtl="0">
              <a:spcBef>
                <a:spcPts val="0"/>
              </a:spcBef>
              <a:buClr>
                <a:srgbClr val="FFFFFF"/>
              </a:buClr>
              <a:buSzPct val="100000"/>
              <a:buNone/>
              <a:defRPr sz="4400">
                <a:solidFill>
                  <a:srgbClr val="FFFFFF"/>
                </a:solidFill>
              </a:defRPr>
            </a:lvl3pPr>
            <a:lvl4pPr algn="ctr" rtl="0">
              <a:spcBef>
                <a:spcPts val="0"/>
              </a:spcBef>
              <a:buClr>
                <a:srgbClr val="FFFFFF"/>
              </a:buClr>
              <a:buSzPct val="100000"/>
              <a:buNone/>
              <a:defRPr sz="4400">
                <a:solidFill>
                  <a:srgbClr val="FFFFFF"/>
                </a:solidFill>
              </a:defRPr>
            </a:lvl4pPr>
            <a:lvl5pPr algn="ctr" rtl="0">
              <a:spcBef>
                <a:spcPts val="0"/>
              </a:spcBef>
              <a:buClr>
                <a:srgbClr val="FFFFFF"/>
              </a:buClr>
              <a:buSzPct val="100000"/>
              <a:buNone/>
              <a:defRPr sz="4400">
                <a:solidFill>
                  <a:srgbClr val="FFFFFF"/>
                </a:solidFill>
              </a:defRPr>
            </a:lvl5pPr>
            <a:lvl6pPr algn="ctr" rtl="0">
              <a:spcBef>
                <a:spcPts val="0"/>
              </a:spcBef>
              <a:buClr>
                <a:srgbClr val="FFFFFF"/>
              </a:buClr>
              <a:buSzPct val="100000"/>
              <a:buNone/>
              <a:defRPr sz="4400">
                <a:solidFill>
                  <a:srgbClr val="FFFFFF"/>
                </a:solidFill>
              </a:defRPr>
            </a:lvl6pPr>
            <a:lvl7pPr algn="ctr" rtl="0">
              <a:spcBef>
                <a:spcPts val="0"/>
              </a:spcBef>
              <a:buClr>
                <a:srgbClr val="FFFFFF"/>
              </a:buClr>
              <a:buSzPct val="100000"/>
              <a:buNone/>
              <a:defRPr sz="4400">
                <a:solidFill>
                  <a:srgbClr val="FFFFFF"/>
                </a:solidFill>
              </a:defRPr>
            </a:lvl7pPr>
            <a:lvl8pPr algn="ctr" rtl="0">
              <a:spcBef>
                <a:spcPts val="0"/>
              </a:spcBef>
              <a:buClr>
                <a:srgbClr val="FFFFFF"/>
              </a:buClr>
              <a:buSzPct val="100000"/>
              <a:buNone/>
              <a:defRPr sz="4400">
                <a:solidFill>
                  <a:srgbClr val="FFFFFF"/>
                </a:solidFill>
              </a:defRPr>
            </a:lvl8pPr>
            <a:lvl9pPr algn="ctr" rtl="0">
              <a:spcBef>
                <a:spcPts val="0"/>
              </a:spcBef>
              <a:buClr>
                <a:srgbClr val="FFFFFF"/>
              </a:buClr>
              <a:buSzPct val="100000"/>
              <a:buNone/>
              <a:defRPr sz="4400">
                <a:solidFill>
                  <a:srgbClr val="FFFFFF"/>
                </a:solidFill>
              </a:defRPr>
            </a:lvl9pPr>
          </a:lstStyle>
          <a:p/>
        </p:txBody>
      </p:sp>
      <p:sp>
        <p:nvSpPr>
          <p:cNvPr id="46" name="Shape 46"/>
          <p:cNvSpPr txBox="1"/>
          <p:nvPr>
            <p:ph idx="1" type="body"/>
          </p:nvPr>
        </p:nvSpPr>
        <p:spPr>
          <a:xfrm>
            <a:off y="1200150" x="457200"/>
            <a:ext cy="3394500" cx="8229600"/>
          </a:xfrm>
          <a:prstGeom prst="rect">
            <a:avLst/>
          </a:prstGeom>
          <a:noFill/>
          <a:ln>
            <a:noFill/>
          </a:ln>
        </p:spPr>
        <p:txBody>
          <a:bodyPr bIns="91425" rIns="91425" lIns="91425" tIns="91425" anchor="t" anchorCtr="0"/>
          <a:lstStyle>
            <a:lvl1pPr rtl="0">
              <a:spcBef>
                <a:spcPts val="0"/>
              </a:spcBef>
              <a:buClr>
                <a:schemeClr val="dk1"/>
              </a:buClr>
              <a:buSzPct val="100000"/>
              <a:defRPr sz="2000">
                <a:solidFill>
                  <a:schemeClr val="dk1"/>
                </a:solidFill>
              </a:defRPr>
            </a:lvl1pPr>
            <a:lvl2pPr rtl="0">
              <a:spcBef>
                <a:spcPts val="400"/>
              </a:spcBef>
              <a:buClr>
                <a:schemeClr val="dk1"/>
              </a:buClr>
              <a:buSzPct val="100000"/>
              <a:defRPr sz="2000">
                <a:solidFill>
                  <a:schemeClr val="dk1"/>
                </a:solidFill>
              </a:defRPr>
            </a:lvl2pPr>
            <a:lvl3pPr rtl="0">
              <a:spcBef>
                <a:spcPts val="400"/>
              </a:spcBef>
              <a:buClr>
                <a:schemeClr val="dk1"/>
              </a:buClr>
              <a:buSzPct val="100000"/>
              <a:defRPr sz="2000">
                <a:solidFill>
                  <a:schemeClr val="dk1"/>
                </a:solidFill>
              </a:defRPr>
            </a:lvl3pPr>
            <a:lvl4pPr rtl="0">
              <a:spcBef>
                <a:spcPts val="400"/>
              </a:spcBef>
              <a:buClr>
                <a:schemeClr val="dk1"/>
              </a:buClr>
              <a:buSzPct val="100000"/>
              <a:defRPr sz="2000">
                <a:solidFill>
                  <a:schemeClr val="dk1"/>
                </a:solidFill>
              </a:defRPr>
            </a:lvl4pPr>
            <a:lvl5pPr rtl="0">
              <a:spcBef>
                <a:spcPts val="400"/>
              </a:spcBef>
              <a:buClr>
                <a:schemeClr val="dk1"/>
              </a:buClr>
              <a:buSzPct val="100000"/>
              <a:defRPr sz="2000">
                <a:solidFill>
                  <a:schemeClr val="dk1"/>
                </a:solidFill>
              </a:defRPr>
            </a:lvl5pPr>
            <a:lvl6pPr rtl="0">
              <a:spcBef>
                <a:spcPts val="400"/>
              </a:spcBef>
              <a:buClr>
                <a:schemeClr val="dk1"/>
              </a:buClr>
              <a:buSzPct val="100000"/>
              <a:defRPr sz="2000">
                <a:solidFill>
                  <a:schemeClr val="dk1"/>
                </a:solidFill>
              </a:defRPr>
            </a:lvl6pPr>
            <a:lvl7pPr rtl="0">
              <a:spcBef>
                <a:spcPts val="400"/>
              </a:spcBef>
              <a:buClr>
                <a:schemeClr val="dk1"/>
              </a:buClr>
              <a:buSzPct val="100000"/>
              <a:defRPr sz="2000">
                <a:solidFill>
                  <a:schemeClr val="dk1"/>
                </a:solidFill>
              </a:defRPr>
            </a:lvl7pPr>
            <a:lvl8pPr rtl="0">
              <a:spcBef>
                <a:spcPts val="400"/>
              </a:spcBef>
              <a:buClr>
                <a:schemeClr val="dk1"/>
              </a:buClr>
              <a:buSzPct val="100000"/>
              <a:defRPr sz="2000">
                <a:solidFill>
                  <a:schemeClr val="dk1"/>
                </a:solidFill>
              </a:defRPr>
            </a:lvl8pPr>
            <a:lvl9pPr rtl="0">
              <a:spcBef>
                <a:spcPts val="400"/>
              </a:spcBef>
              <a:buClr>
                <a:schemeClr val="dk1"/>
              </a:buClr>
              <a:buSzPct val="100000"/>
              <a:defRPr sz="2000">
                <a:solidFill>
                  <a:schemeClr val="dk1"/>
                </a:solidFill>
              </a:defRPr>
            </a:lvl9pPr>
          </a:lstStyle>
          <a:p/>
        </p:txBody>
      </p:sp>
      <p:sp>
        <p:nvSpPr>
          <p:cNvPr id="47" name="Shape 4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rtl="0">
              <a:spcBef>
                <a:spcPts val="0"/>
              </a:spcBef>
              <a:buNone/>
              <a:defRPr sz="1300">
                <a:solidFill>
                  <a:schemeClr val="dk1"/>
                </a:solidFill>
                <a:latin typeface="Times New Roman"/>
                <a:ea typeface="Times New Roman"/>
                <a:cs typeface="Times New Roman"/>
                <a:sym typeface="Times New Roman"/>
              </a:defRPr>
            </a:lvl1pPr>
          </a:lstStyle>
          <a:p>
            <a:pPr lvl="0">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4.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s://www.youtube.com/watch?v=4XpnKHJAok8" Type="http://schemas.openxmlformats.org/officeDocument/2006/relationships/hyperlink" TargetMode="External" Id="rId4"/><Relationship Target="http://www.bitkeeper.com/"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en.wikipedia.org/wiki/Fossil_(software)"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http://www.cs.brandeis.edu/~guru/cvs.html" Type="http://schemas.openxmlformats.org/officeDocument/2006/relationships/hyperlink" TargetMode="External"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4.xml" Type="http://schemas.openxmlformats.org/officeDocument/2006/relationships/slideLayout" Id="rId1"/><Relationship Target="http://en.wikipedia.org/w/index.php?title=Chris_Wanstrath&amp;action=edit&amp;redlink=1" Type="http://schemas.openxmlformats.org/officeDocument/2006/relationships/hyperlink" TargetMode="External" Id="rId4"/><Relationship Target="http://en.wikipedia.org/wiki/Tom_Preston-Werner" Type="http://schemas.openxmlformats.org/officeDocument/2006/relationships/hyperlink" TargetMode="External" Id="rId3"/><Relationship Target="http://en.wikipedia.org/w/index.php?title=PJ_Hyett&amp;action=edit&amp;redlink=1" Type="http://schemas.openxmlformats.org/officeDocument/2006/relationships/hyperlink" TargetMode="External" Id="rId5"/></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http://www.kernel.org/pub/software/scm/git/docs/git-bisect.html" Type="http://schemas.openxmlformats.org/officeDocument/2006/relationships/hyperlink" TargetMode="External"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https://github.com/settings/applications/new" Type="http://schemas.openxmlformats.org/officeDocument/2006/relationships/hyperlink" TargetMode="External" Id="rId4"/><Relationship Target="https://developer.github.com/v3/auth#basic-authentication"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https://github.com/octokit"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en.wikipedia.org/wiki/Source_code_management" Type="http://schemas.openxmlformats.org/officeDocument/2006/relationships/hyperlink" TargetMode="External" Id="rId4"/><Relationship Target="http://en.wikipedia.org/wiki/Distributed_revision_control" Type="http://schemas.openxmlformats.org/officeDocument/2006/relationships/hyperlink" TargetMode="External"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https://about.gitlab.com/features/" Type="http://schemas.openxmlformats.org/officeDocument/2006/relationships/hyperlink" TargetMode="External"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https://bitbucket.org/" Type="http://schemas.openxmlformats.org/officeDocument/2006/relationships/hyperlink" TargetMode="External"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 Target="https://www.youtube.com/watch?v=8N-OLiAMr0g" Type="http://schemas.openxmlformats.org/officeDocument/2006/relationships/hyperlink" TargetMode="External" Id="rId4"/><Relationship Target="https://www.youtube.com/watch?v=THmul1MlYvI#t=70" Type="http://schemas.openxmlformats.org/officeDocument/2006/relationships/hyperlink" TargetMode="External"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 Target="https://education.github.com/" Type="http://schemas.openxmlformats.org/officeDocument/2006/relationships/hyperlink" TargetMode="External" Id="rId10"/><Relationship Target="http://www.cs.brandeis.edu/~guru/cvs.html" Type="http://schemas.openxmlformats.org/officeDocument/2006/relationships/hyperlink" TargetMode="External" Id="rId4"/><Relationship Target="http://stackoverflow.com/questions/802573/difference-between-git-and-cvs" Type="http://schemas.openxmlformats.org/officeDocument/2006/relationships/hyperlink" TargetMode="External" Id="rId3"/><Relationship Target="http://www.wired.co.uk/news/archive/2014-03/20/cole-congressional-platform-gihub" Type="http://schemas.openxmlformats.org/officeDocument/2006/relationships/hyperlink" TargetMode="External" Id="rId9"/><Relationship Target="https://developer.github.com/v3/" Type="http://schemas.openxmlformats.org/officeDocument/2006/relationships/hyperlink" TargetMode="External" Id="rId6"/><Relationship Target="https://developer.github.com/v3/oauth/" Type="http://schemas.openxmlformats.org/officeDocument/2006/relationships/hyperlink" TargetMode="External" Id="rId5"/><Relationship Target="http://en.wikipedia.org/wiki/GitHub" Type="http://schemas.openxmlformats.org/officeDocument/2006/relationships/hyperlink" TargetMode="External" Id="rId8"/><Relationship Target="http://www.codeforest.net/git-vs-svn" Type="http://schemas.openxmlformats.org/officeDocument/2006/relationships/hyperlink" TargetMode="External" Id="rId7"/></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a:t>
            </a:r>
          </a:p>
        </p:txBody>
      </p:sp>
      <p:sp>
        <p:nvSpPr>
          <p:cNvPr id="85" name="Shape 85"/>
          <p:cNvSpPr txBox="1"/>
          <p:nvPr/>
        </p:nvSpPr>
        <p:spPr>
          <a:xfrm>
            <a:off y="4506975" x="164575"/>
            <a:ext cy="834899" cx="7156200"/>
          </a:xfrm>
          <a:prstGeom prst="rect">
            <a:avLst/>
          </a:prstGeom>
          <a:noFill/>
          <a:ln>
            <a:noFill/>
          </a:ln>
        </p:spPr>
        <p:txBody>
          <a:bodyPr bIns="91425" rIns="91425" lIns="91425" tIns="91425" anchor="t" anchorCtr="0">
            <a:noAutofit/>
          </a:bodyPr>
          <a:lstStyle/>
          <a:p>
            <a:pPr>
              <a:spcBef>
                <a:spcPts val="0"/>
              </a:spcBef>
              <a:buNone/>
            </a:pPr>
            <a:r>
              <a:rPr sz="2400" lang="en">
                <a:solidFill>
                  <a:srgbClr val="F3F3F3"/>
                </a:solidFill>
              </a:rPr>
              <a:t>By: Jeffri Dabel and Jason Nesbeth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idx="1" type="body"/>
          </p:nvPr>
        </p:nvSpPr>
        <p:spPr>
          <a:xfrm>
            <a:off y="1200150"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141" name="Shape 141"/>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solidFill>
                  <a:srgbClr val="FFFFFF"/>
                </a:solidFill>
              </a:rPr>
              <a:t>Distributed Version Systems</a:t>
            </a:r>
          </a:p>
        </p:txBody>
      </p:sp>
      <p:pic>
        <p:nvPicPr>
          <p:cNvPr id="142" name="Shape 142"/>
          <p:cNvPicPr preferRelativeResize="0"/>
          <p:nvPr/>
        </p:nvPicPr>
        <p:blipFill>
          <a:blip r:embed="rId3">
            <a:alphaModFix/>
          </a:blip>
          <a:stretch>
            <a:fillRect/>
          </a:stretch>
        </p:blipFill>
        <p:spPr>
          <a:xfrm>
            <a:off y="878912" x="2787896"/>
            <a:ext cy="4272773" cx="356820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rPr>
              <a:t>Git is the local entity that can link together repositories on your own computer and on GitHub. </a:t>
            </a:r>
          </a:p>
          <a:p>
            <a:pPr rtl="0" lvl="0" indent="-381000" marL="457200">
              <a:spcBef>
                <a:spcPts val="0"/>
              </a:spcBef>
              <a:buClr>
                <a:srgbClr val="000000"/>
              </a:buClr>
              <a:buSzPct val="100000"/>
              <a:buFont typeface="Arial"/>
              <a:buChar char="●"/>
            </a:pPr>
            <a:r>
              <a:rPr sz="2400" lang="en">
                <a:solidFill>
                  <a:srgbClr val="000000"/>
                </a:solidFill>
              </a:rPr>
              <a:t>Git was made using a proprietary DVCS (Decentralized Version Control System) called BitKeeper.</a:t>
            </a:r>
          </a:p>
          <a:p>
            <a:pPr rtl="0" lvl="0" indent="-381000" marL="457200">
              <a:spcBef>
                <a:spcPts val="0"/>
              </a:spcBef>
              <a:buClr>
                <a:srgbClr val="000000"/>
              </a:buClr>
              <a:buSzPct val="100000"/>
              <a:buFont typeface="Arial"/>
              <a:buChar char="●"/>
            </a:pPr>
            <a:r>
              <a:rPr sz="2400" lang="en">
                <a:solidFill>
                  <a:srgbClr val="000000"/>
                </a:solidFill>
              </a:rPr>
              <a:t>More about Bitkeeper is here:</a:t>
            </a:r>
            <a:r>
              <a:rPr u="sng" sz="2400" lang="en">
                <a:solidFill>
                  <a:schemeClr val="hlink"/>
                </a:solidFill>
                <a:hlinkClick r:id="rId3"/>
              </a:rPr>
              <a:t>http://www.bitkeeper.com/</a:t>
            </a:r>
            <a:r>
              <a:rPr sz="2400" lang="en">
                <a:solidFill>
                  <a:srgbClr val="000000"/>
                </a:solidFill>
              </a:rPr>
              <a:t> </a:t>
            </a:r>
          </a:p>
          <a:p>
            <a:pPr rtl="0" lvl="0" indent="-381000" marL="457200">
              <a:spcBef>
                <a:spcPts val="0"/>
              </a:spcBef>
              <a:buClr>
                <a:srgbClr val="000000"/>
              </a:buClr>
              <a:buSzPct val="100000"/>
              <a:buFont typeface="Arial"/>
              <a:buChar char="●"/>
            </a:pPr>
            <a:r>
              <a:rPr sz="2400" lang="en"/>
              <a:t>Linus Torvalds (Creator of Linux and git) on git:</a:t>
            </a:r>
          </a:p>
          <a:p>
            <a:pPr lvl="1" indent="-381000" marL="914400">
              <a:spcBef>
                <a:spcPts val="0"/>
              </a:spcBef>
              <a:buClr>
                <a:schemeClr val="dk1"/>
              </a:buClr>
              <a:buSzPct val="100000"/>
              <a:buFont typeface="Courier New"/>
              <a:buChar char="o"/>
            </a:pPr>
            <a:r>
              <a:rPr u="sng" sz="2400" lang="en">
                <a:solidFill>
                  <a:schemeClr val="hlink"/>
                </a:solidFill>
                <a:hlinkClick r:id="rId4"/>
              </a:rPr>
              <a:t>https://www.youtube.com/watch?v=4XpnKHJAok8</a:t>
            </a:r>
          </a:p>
        </p:txBody>
      </p:sp>
      <p:sp>
        <p:nvSpPr>
          <p:cNvPr id="148" name="Shape 148"/>
          <p:cNvSpPr txBox="1"/>
          <p:nvPr>
            <p:ph type="title"/>
          </p:nvPr>
        </p:nvSpPr>
        <p:spPr>
          <a:xfrm>
            <a:off y="157071" x="457200"/>
            <a:ext cy="857400" cx="8229600"/>
          </a:xfrm>
          <a:prstGeom prst="rect">
            <a:avLst/>
          </a:prstGeom>
        </p:spPr>
        <p:txBody>
          <a:bodyPr bIns="91425" rIns="91425" lIns="91425" tIns="91425" anchor="ctr" anchorCtr="0">
            <a:noAutofit/>
          </a:bodyPr>
          <a:lstStyle/>
          <a:p>
            <a:pPr rtl="0">
              <a:spcBef>
                <a:spcPts val="0"/>
              </a:spcBef>
              <a:buNone/>
            </a:pPr>
            <a:r>
              <a:rPr lang="en"/>
              <a:t>Source Code Management</a:t>
            </a:r>
          </a:p>
          <a:p>
            <a:pPr>
              <a:spcBef>
                <a:spcPts val="0"/>
              </a:spcBef>
              <a:buNone/>
            </a:pPr>
            <a:r>
              <a:rPr lang="en"/>
              <a:t>(Git)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Concurrent Version System (CV</a:t>
            </a:r>
            <a:r>
              <a:rPr sz="2400" lang="en">
                <a:solidFill>
                  <a:srgbClr val="000000"/>
                </a:solidFill>
              </a:rPr>
              <a:t>S) - Central Version Control</a:t>
            </a:r>
          </a:p>
          <a:p>
            <a:pPr rtl="0" lvl="0" indent="-381000" marL="457200">
              <a:spcBef>
                <a:spcPts val="0"/>
              </a:spcBef>
              <a:buClr>
                <a:schemeClr val="dk1"/>
              </a:buClr>
              <a:buSzPct val="100000"/>
              <a:buFont typeface="Arial"/>
              <a:buChar char="●"/>
            </a:pPr>
            <a:r>
              <a:rPr sz="2400" lang="en"/>
              <a:t>Subversion (SVN) - Central Version Control</a:t>
            </a:r>
          </a:p>
          <a:p>
            <a:pPr rtl="0" lvl="0" indent="-381000" marL="457200">
              <a:spcBef>
                <a:spcPts val="0"/>
              </a:spcBef>
              <a:buClr>
                <a:schemeClr val="dk1"/>
              </a:buClr>
              <a:buSzPct val="100000"/>
              <a:buFont typeface="Arial"/>
              <a:buChar char="●"/>
            </a:pPr>
            <a:r>
              <a:rPr sz="2400" lang="en"/>
              <a:t>Mercurial - Distributed Version Control</a:t>
            </a:r>
          </a:p>
          <a:p>
            <a:pPr rtl="0" lvl="0" indent="-381000" marL="457200">
              <a:spcBef>
                <a:spcPts val="0"/>
              </a:spcBef>
              <a:buClr>
                <a:schemeClr val="dk1"/>
              </a:buClr>
              <a:buSzPct val="100000"/>
              <a:buFont typeface="Arial"/>
              <a:buChar char="●"/>
            </a:pPr>
            <a:r>
              <a:rPr sz="2400" lang="en"/>
              <a:t>BitKeeper - Distributed Version Control</a:t>
            </a:r>
          </a:p>
          <a:p>
            <a:pPr rtl="0" lvl="0" indent="-381000" marL="457200">
              <a:spcBef>
                <a:spcPts val="0"/>
              </a:spcBef>
              <a:buClr>
                <a:srgbClr val="000000"/>
              </a:buClr>
              <a:buSzPct val="100000"/>
              <a:buFont typeface="Arial"/>
              <a:buChar char="●"/>
            </a:pPr>
            <a:r>
              <a:rPr sz="2400" lang="en">
                <a:solidFill>
                  <a:srgbClr val="000000"/>
                </a:solidFill>
                <a:hlinkClick r:id="rId3"/>
              </a:rPr>
              <a:t>Fossil</a:t>
            </a:r>
            <a:r>
              <a:rPr sz="2400" lang="en">
                <a:solidFill>
                  <a:srgbClr val="000000"/>
                </a:solidFill>
              </a:rPr>
              <a:t> - Distributed Version Control</a:t>
            </a:r>
          </a:p>
          <a:p>
            <a:pPr rtl="0" lvl="0" indent="-381000" marL="457200">
              <a:spcBef>
                <a:spcPts val="0"/>
              </a:spcBef>
              <a:buClr>
                <a:schemeClr val="dk1"/>
              </a:buClr>
              <a:buSzPct val="100000"/>
              <a:buFont typeface="Arial"/>
              <a:buChar char="●"/>
            </a:pPr>
            <a:r>
              <a:rPr sz="2400" lang="en"/>
              <a:t>Many others</a:t>
            </a:r>
          </a:p>
        </p:txBody>
      </p:sp>
      <p:sp>
        <p:nvSpPr>
          <p:cNvPr id="154" name="Shape 154"/>
          <p:cNvSpPr txBox="1"/>
          <p:nvPr>
            <p:ph type="title"/>
          </p:nvPr>
        </p:nvSpPr>
        <p:spPr>
          <a:xfrm>
            <a:off y="231371" x="457200"/>
            <a:ext cy="857400" cx="8229600"/>
          </a:xfrm>
          <a:prstGeom prst="rect">
            <a:avLst/>
          </a:prstGeom>
        </p:spPr>
        <p:txBody>
          <a:bodyPr bIns="91425" rIns="91425" lIns="91425" tIns="91425" anchor="ctr" anchorCtr="0">
            <a:noAutofit/>
          </a:bodyPr>
          <a:lstStyle/>
          <a:p>
            <a:pPr>
              <a:spcBef>
                <a:spcPts val="0"/>
              </a:spcBef>
              <a:buNone/>
            </a:pPr>
            <a:r>
              <a:rPr lang="en"/>
              <a:t>Other Software like Git and GitHub</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The main difference is that CVS uses centralized version control while git uses distributed version control.</a:t>
            </a:r>
          </a:p>
          <a:p>
            <a:pPr rtl="0" lvl="0" indent="-381000" marL="457200">
              <a:spcBef>
                <a:spcPts val="0"/>
              </a:spcBef>
              <a:buClr>
                <a:schemeClr val="dk1"/>
              </a:buClr>
              <a:buSzPct val="100000"/>
              <a:buFont typeface="Arial"/>
              <a:buChar char="●"/>
            </a:pPr>
            <a:r>
              <a:rPr b="1" sz="2400" lang="en"/>
              <a:t>Setting up an Repository: </a:t>
            </a:r>
            <a:r>
              <a:rPr sz="2400" lang="en"/>
              <a:t>To set up a</a:t>
            </a:r>
            <a:r>
              <a:rPr sz="2400" lang="en">
                <a:solidFill>
                  <a:srgbClr val="000000"/>
                </a:solidFill>
              </a:rPr>
              <a:t> repository is much more simple in git than it is in CVS. With git, "git init &amp;&amp; git add . &amp;&amp; git commit" commands simply create a new repository. However there is a lot of commands that are needed to be done before a new repository on CVS has been created ( </a:t>
            </a:r>
            <a:r>
              <a:rPr u="sng" sz="2400" lang="en">
                <a:solidFill>
                  <a:schemeClr val="hlink"/>
                </a:solidFill>
                <a:hlinkClick r:id="rId3"/>
              </a:rPr>
              <a:t>http://www.cs.brandeis.edu/~guru/cvs.html</a:t>
            </a:r>
            <a:r>
              <a:rPr sz="2400" lang="en"/>
              <a:t> ).</a:t>
            </a:r>
          </a:p>
        </p:txBody>
      </p:sp>
      <p:sp>
        <p:nvSpPr>
          <p:cNvPr id="160" name="Shape 160"/>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GitHub/Git vs. CVS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b="1" sz="2400" lang="en">
                <a:solidFill>
                  <a:srgbClr val="000000"/>
                </a:solidFill>
              </a:rPr>
              <a:t>Atomic Operations: </a:t>
            </a:r>
            <a:r>
              <a:rPr sz="2400" lang="en">
                <a:solidFill>
                  <a:srgbClr val="000000"/>
                </a:solidFill>
              </a:rPr>
              <a:t>Because CVS at beginning was a set of scripts around each file, commits (and other operations) are not atomic in CVS; if an operation on the repository is interrupted in the middle, the repository can be left in an inconsistent state. In Git all operations are atomic: either they succeed as whole, or they fail without any changes.</a:t>
            </a:r>
          </a:p>
          <a:p>
            <a:pPr lvl="0">
              <a:spcBef>
                <a:spcPts val="0"/>
              </a:spcBef>
              <a:buNone/>
            </a:pPr>
            <a:r>
              <a:t/>
            </a:r>
            <a:endParaRPr sz="2400">
              <a:solidFill>
                <a:srgbClr val="000000"/>
              </a:solidFill>
            </a:endParaRPr>
          </a:p>
        </p:txBody>
      </p:sp>
      <p:sp>
        <p:nvSpPr>
          <p:cNvPr id="166" name="Shape 166"/>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solidFill>
                  <a:schemeClr val="lt1"/>
                </a:solidFill>
              </a:rPr>
              <a:t>GitHub/Git vs. CVS Contd.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idx="1" type="body"/>
          </p:nvPr>
        </p:nvSpPr>
        <p:spPr>
          <a:xfrm>
            <a:off y="1200150" x="457200"/>
            <a:ext cy="3630300" cx="8229600"/>
          </a:xfrm>
          <a:prstGeom prst="rect">
            <a:avLst/>
          </a:prstGeom>
        </p:spPr>
        <p:txBody>
          <a:bodyPr bIns="91425" rIns="91425" lIns="91425" tIns="91425" anchor="t" anchorCtr="0">
            <a:noAutofit/>
          </a:bodyPr>
          <a:lstStyle/>
          <a:p>
            <a:pPr lvl="0" indent="-355600" marL="457200">
              <a:spcBef>
                <a:spcPts val="0"/>
              </a:spcBef>
              <a:buClr>
                <a:srgbClr val="000000"/>
              </a:buClr>
              <a:buSzPct val="100000"/>
              <a:buFont typeface="Arial"/>
              <a:buChar char="●"/>
            </a:pPr>
            <a:r>
              <a:rPr b="1" lang="en">
                <a:solidFill>
                  <a:srgbClr val="000000"/>
                </a:solidFill>
              </a:rPr>
              <a:t>Easy Branching:</a:t>
            </a:r>
            <a:r>
              <a:rPr lang="en">
                <a:solidFill>
                  <a:srgbClr val="000000"/>
                </a:solidFill>
              </a:rPr>
              <a:t> In CVS you would have to tag branches to have a name for a whole repository branch (that can fail in some cases). Add to that the fact that CVS doesn't have </a:t>
            </a:r>
            <a:r>
              <a:rPr lang="en" i="1">
                <a:solidFill>
                  <a:srgbClr val="000000"/>
                </a:solidFill>
              </a:rPr>
              <a:t>merge tracking</a:t>
            </a:r>
            <a:r>
              <a:rPr lang="en">
                <a:solidFill>
                  <a:srgbClr val="000000"/>
                </a:solidFill>
              </a:rPr>
              <a:t>, so you have to either remember, or manually tag merges and branching points, and manually supply correct info for "cvs update -j" to merge branches, and it makes for branching to be unnecessarily hard to use. However in Git, it remembers all required info by itself (so merging a branch is as easy as "git merge </a:t>
            </a:r>
            <a:r>
              <a:rPr lang="en" i="1">
                <a:solidFill>
                  <a:srgbClr val="000000"/>
                </a:solidFill>
              </a:rPr>
              <a:t>branchname</a:t>
            </a:r>
            <a:r>
              <a:rPr lang="en">
                <a:solidFill>
                  <a:srgbClr val="000000"/>
                </a:solidFill>
              </a:rPr>
              <a:t>"), because distributed development naturally leads to multiple branches so it had to develop </a:t>
            </a:r>
            <a:r>
              <a:rPr lang="en" i="1">
                <a:solidFill>
                  <a:srgbClr val="000000"/>
                </a:solidFill>
              </a:rPr>
              <a:t>merge tracking.</a:t>
            </a:r>
          </a:p>
        </p:txBody>
      </p:sp>
      <p:sp>
        <p:nvSpPr>
          <p:cNvPr id="172" name="Shape 172"/>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CVS Contd.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idx="1" type="body"/>
          </p:nvPr>
        </p:nvSpPr>
        <p:spPr>
          <a:xfrm>
            <a:off y="1200150" x="457200"/>
            <a:ext cy="3630300" cx="8229600"/>
          </a:xfrm>
          <a:prstGeom prst="rect">
            <a:avLst/>
          </a:prstGeom>
        </p:spPr>
        <p:txBody>
          <a:bodyPr bIns="91425" rIns="91425" lIns="91425" tIns="91425" anchor="t" anchorCtr="0">
            <a:noAutofit/>
          </a:bodyPr>
          <a:lstStyle/>
          <a:p>
            <a:pPr lvl="0" indent="-381000" marL="457200">
              <a:spcBef>
                <a:spcPts val="0"/>
              </a:spcBef>
              <a:buClr>
                <a:srgbClr val="000000"/>
              </a:buClr>
              <a:buSzPct val="100000"/>
              <a:buFont typeface="Arial"/>
              <a:buChar char="●"/>
            </a:pPr>
            <a:r>
              <a:rPr b="1" sz="2400" lang="en">
                <a:solidFill>
                  <a:srgbClr val="000000"/>
                </a:solidFill>
              </a:rPr>
              <a:t>Rename (and copy) tracking</a:t>
            </a:r>
            <a:r>
              <a:rPr sz="2400" lang="en">
                <a:solidFill>
                  <a:srgbClr val="000000"/>
                </a:solidFill>
              </a:rPr>
              <a:t>: File renames are not supported in CVS, and manual renaming might break history in two, or lead to invalid history where you cannot correctly recover the state of a project before rename. Git uses heuristic rename detection, based on similarity of contents and filename. You can also request detecting of similar files. This means that you can actually see information inserted into the commit that the file was renamed.</a:t>
            </a:r>
          </a:p>
        </p:txBody>
      </p:sp>
      <p:sp>
        <p:nvSpPr>
          <p:cNvPr id="178" name="Shape 178"/>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CVS Contd.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lnSpc>
                <a:spcPct val="132954"/>
              </a:lnSpc>
              <a:spcBef>
                <a:spcPts val="0"/>
              </a:spcBef>
              <a:spcAft>
                <a:spcPts val="2800"/>
              </a:spcAft>
              <a:buClr>
                <a:srgbClr val="000000"/>
              </a:buClr>
              <a:buSzPct val="100000"/>
              <a:buFont typeface="Arial"/>
              <a:buChar char="●"/>
            </a:pPr>
            <a:r>
              <a:rPr b="1" sz="2400" lang="en">
                <a:solidFill>
                  <a:srgbClr val="000000"/>
                </a:solidFill>
              </a:rPr>
              <a:t>Binary files</a:t>
            </a:r>
            <a:r>
              <a:rPr sz="2400" lang="en">
                <a:solidFill>
                  <a:srgbClr val="000000"/>
                </a:solidFill>
              </a:rPr>
              <a:t>: CVS has only a very limited support for binary files (e.g. images), requiring users to mark binary files explicitly when adding (or later using "cvs admin", or via wrappers to do that automatically based on file name), to avoid mangling of binary file via end-of-line conversion and keyword expansion. Git automatically detects the binary file based on contents in the same way other tools do it; you can override this detection using gitattributes mechanism. </a:t>
            </a:r>
          </a:p>
        </p:txBody>
      </p:sp>
      <p:sp>
        <p:nvSpPr>
          <p:cNvPr id="184" name="Shape 184"/>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CVS Contd.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lnSpc>
                <a:spcPct val="132954"/>
              </a:lnSpc>
              <a:spcBef>
                <a:spcPts val="0"/>
              </a:spcBef>
              <a:spcAft>
                <a:spcPts val="2800"/>
              </a:spcAft>
              <a:buClr>
                <a:srgbClr val="000000"/>
              </a:buClr>
              <a:buSzPct val="100000"/>
              <a:buFont typeface="Arial"/>
              <a:buChar char="●"/>
            </a:pPr>
            <a:r>
              <a:rPr b="1" sz="2400" lang="en">
                <a:solidFill>
                  <a:srgbClr val="000000"/>
                </a:solidFill>
              </a:rPr>
              <a:t>Amending commits</a:t>
            </a:r>
            <a:r>
              <a:rPr sz="2400" lang="en">
                <a:solidFill>
                  <a:srgbClr val="000000"/>
                </a:solidFill>
              </a:rPr>
              <a:t>: In distributed version control systems such as Git, the act of </a:t>
            </a:r>
            <a:r>
              <a:rPr sz="2400" lang="en" i="1">
                <a:solidFill>
                  <a:srgbClr val="000000"/>
                </a:solidFill>
              </a:rPr>
              <a:t>publishing</a:t>
            </a:r>
            <a:r>
              <a:rPr sz="2400" lang="en">
                <a:solidFill>
                  <a:srgbClr val="000000"/>
                </a:solidFill>
              </a:rPr>
              <a:t> is separate from creating a commit. One can change (edit, rewrite) unpublished part of history without inconveniencing other users. In particular if you notice typo (or other error) in commit message, or a bug in commit, you can simply use "git commit --amend". This is not possible in CVS.</a:t>
            </a:r>
          </a:p>
          <a:p>
            <a:pPr>
              <a:spcBef>
                <a:spcPts val="0"/>
              </a:spcBef>
              <a:buNone/>
            </a:pPr>
            <a:r>
              <a:t/>
            </a:r>
            <a:endParaRPr sz="2400">
              <a:solidFill>
                <a:srgbClr val="000000"/>
              </a:solidFill>
            </a:endParaRPr>
          </a:p>
        </p:txBody>
      </p:sp>
      <p:sp>
        <p:nvSpPr>
          <p:cNvPr id="190" name="Shape 190"/>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CVS Contd.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idx="1" type="body"/>
          </p:nvPr>
        </p:nvSpPr>
        <p:spPr>
          <a:xfrm>
            <a:off y="1200150" x="457200"/>
            <a:ext cy="3630300" cx="8229600"/>
          </a:xfrm>
          <a:prstGeom prst="rect">
            <a:avLst/>
          </a:prstGeom>
        </p:spPr>
        <p:txBody>
          <a:bodyPr bIns="91425" rIns="91425" lIns="91425" tIns="91425" anchor="t" anchorCtr="0">
            <a:noAutofit/>
          </a:bodyPr>
          <a:lstStyle/>
          <a:p>
            <a:pPr lvl="0" indent="-355600" marL="457200">
              <a:spcBef>
                <a:spcPts val="0"/>
              </a:spcBef>
              <a:buClr>
                <a:srgbClr val="000000"/>
              </a:buClr>
              <a:buSzPct val="100000"/>
              <a:buFont typeface="Arial"/>
              <a:buChar char="●"/>
            </a:pPr>
            <a:r>
              <a:rPr b="1" lang="en">
                <a:solidFill>
                  <a:srgbClr val="000000"/>
                </a:solidFill>
              </a:rPr>
              <a:t>Commit before merge: </a:t>
            </a:r>
            <a:r>
              <a:rPr lang="en">
                <a:solidFill>
                  <a:srgbClr val="000000"/>
                </a:solidFill>
              </a:rPr>
              <a:t>Git uses </a:t>
            </a:r>
            <a:r>
              <a:rPr lang="en" i="1">
                <a:solidFill>
                  <a:srgbClr val="000000"/>
                </a:solidFill>
              </a:rPr>
              <a:t>commit-before-merge</a:t>
            </a:r>
            <a:r>
              <a:rPr lang="en">
                <a:solidFill>
                  <a:srgbClr val="000000"/>
                </a:solidFill>
              </a:rPr>
              <a:t> rather than </a:t>
            </a:r>
            <a:r>
              <a:rPr lang="en" i="1">
                <a:solidFill>
                  <a:srgbClr val="000000"/>
                </a:solidFill>
              </a:rPr>
              <a:t>merge-before-commit </a:t>
            </a:r>
            <a:r>
              <a:rPr lang="en">
                <a:solidFill>
                  <a:srgbClr val="000000"/>
                </a:solidFill>
              </a:rPr>
              <a:t>(or </a:t>
            </a:r>
            <a:r>
              <a:rPr lang="en" i="1">
                <a:solidFill>
                  <a:srgbClr val="000000"/>
                </a:solidFill>
              </a:rPr>
              <a:t>update-then-commit</a:t>
            </a:r>
            <a:r>
              <a:rPr lang="en">
                <a:solidFill>
                  <a:srgbClr val="000000"/>
                </a:solidFill>
              </a:rPr>
              <a:t>) like CVS</a:t>
            </a:r>
            <a:r>
              <a:rPr lang="en" i="1">
                <a:solidFill>
                  <a:srgbClr val="000000"/>
                </a:solidFill>
              </a:rPr>
              <a:t> </a:t>
            </a:r>
            <a:r>
              <a:rPr lang="en">
                <a:solidFill>
                  <a:srgbClr val="000000"/>
                </a:solidFill>
              </a:rPr>
              <a:t>. While you were editing files, preparing for creating new commit (new revision) someone else created a new commit on the same branch and it is now in repository, CVS forces you to first update your working directory and resolve conflicts before allowing you to commit. This is not the case with Git. You first commit, saving your state in version control, then you merge other developer changes. You can also ask the other developer to do the merge and resolve conflicts.</a:t>
            </a:r>
          </a:p>
        </p:txBody>
      </p:sp>
      <p:sp>
        <p:nvSpPr>
          <p:cNvPr id="196" name="Shape 196"/>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CVS Contd.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About GitHub</a:t>
            </a:r>
          </a:p>
        </p:txBody>
      </p:sp>
      <p:sp>
        <p:nvSpPr>
          <p:cNvPr id="91" name="Shape 91"/>
          <p:cNvSpPr txBox="1"/>
          <p:nvPr/>
        </p:nvSpPr>
        <p:spPr>
          <a:xfrm>
            <a:off y="1166075" x="377375"/>
            <a:ext cy="3626099" cx="8229600"/>
          </a:xfrm>
          <a:prstGeom prst="rect">
            <a:avLst/>
          </a:prstGeom>
          <a:noFill/>
          <a:ln>
            <a:noFill/>
          </a:ln>
        </p:spPr>
        <p:txBody>
          <a:bodyPr bIns="91425" rIns="91425" lIns="91425" tIns="91425" anchor="t" anchorCtr="0">
            <a:noAutofit/>
          </a:bodyPr>
          <a:lstStyle/>
          <a:p>
            <a:pPr rtl="0" lvl="0" indent="-317500" marL="457200">
              <a:lnSpc>
                <a:spcPct val="154000"/>
              </a:lnSpc>
              <a:spcBef>
                <a:spcPts val="0"/>
              </a:spcBef>
              <a:buClr>
                <a:srgbClr val="000000"/>
              </a:buClr>
              <a:buSzPct val="58333"/>
              <a:buFont typeface="Times New Roman"/>
              <a:buChar char="●"/>
            </a:pPr>
            <a:r>
              <a:rPr sz="2400" lang="en">
                <a:latin typeface="Times New Roman"/>
                <a:ea typeface="Times New Roman"/>
                <a:cs typeface="Times New Roman"/>
                <a:sym typeface="Times New Roman"/>
              </a:rPr>
              <a:t>The founders of GitHub </a:t>
            </a:r>
            <a:r>
              <a:rPr sz="2400" lang="en">
                <a:latin typeface="Times New Roman"/>
                <a:ea typeface="Times New Roman"/>
                <a:cs typeface="Times New Roman"/>
                <a:sym typeface="Times New Roman"/>
                <a:hlinkClick r:id="rId3"/>
              </a:rPr>
              <a:t>Tom Preston-Werner</a:t>
            </a:r>
            <a:r>
              <a:rPr lang="en">
                <a:latin typeface="Times New Roman"/>
                <a:ea typeface="Times New Roman"/>
                <a:cs typeface="Times New Roman"/>
                <a:sym typeface="Times New Roman"/>
              </a:rPr>
              <a:t>, </a:t>
            </a:r>
            <a:r>
              <a:rPr sz="2400" lang="en">
                <a:latin typeface="Times New Roman"/>
                <a:ea typeface="Times New Roman"/>
                <a:cs typeface="Times New Roman"/>
                <a:sym typeface="Times New Roman"/>
                <a:hlinkClick r:id="rId4"/>
              </a:rPr>
              <a:t>Chris Wanstrath</a:t>
            </a:r>
            <a:r>
              <a:rPr lang="en">
                <a:latin typeface="Times New Roman"/>
                <a:ea typeface="Times New Roman"/>
                <a:cs typeface="Times New Roman"/>
                <a:sym typeface="Times New Roman"/>
              </a:rPr>
              <a:t>, </a:t>
            </a:r>
            <a:r>
              <a:rPr sz="2400" lang="en">
                <a:latin typeface="Times New Roman"/>
                <a:ea typeface="Times New Roman"/>
                <a:cs typeface="Times New Roman"/>
                <a:sym typeface="Times New Roman"/>
                <a:hlinkClick r:id="rId5"/>
              </a:rPr>
              <a:t>PJ Hyett</a:t>
            </a:r>
            <a:r>
              <a:rPr sz="2400" lang="en">
                <a:latin typeface="Times New Roman"/>
                <a:ea typeface="Times New Roman"/>
                <a:cs typeface="Times New Roman"/>
                <a:sym typeface="Times New Roman"/>
              </a:rPr>
              <a:t>.</a:t>
            </a:r>
          </a:p>
          <a:p>
            <a:pPr rtl="0" lvl="0" indent="-381000" marL="457200">
              <a:lnSpc>
                <a:spcPct val="154000"/>
              </a:lnSpc>
              <a:spcBef>
                <a:spcPts val="0"/>
              </a:spcBef>
              <a:buClr>
                <a:srgbClr val="000000"/>
              </a:buClr>
              <a:buSzPct val="100000"/>
              <a:buFont typeface="Times New Roman"/>
              <a:buChar char="●"/>
            </a:pPr>
            <a:r>
              <a:rPr sz="2400" lang="en">
                <a:latin typeface="Times New Roman"/>
                <a:ea typeface="Times New Roman"/>
                <a:cs typeface="Times New Roman"/>
                <a:sym typeface="Times New Roman"/>
              </a:rPr>
              <a:t>GitHub was written in Ruby and an expansion of Git.</a:t>
            </a:r>
          </a:p>
          <a:p>
            <a:pPr rtl="0" lvl="0" indent="-381000" marL="457200">
              <a:lnSpc>
                <a:spcPct val="154000"/>
              </a:lnSpc>
              <a:spcBef>
                <a:spcPts val="0"/>
              </a:spcBef>
              <a:buClr>
                <a:srgbClr val="000000"/>
              </a:buClr>
              <a:buSzPct val="100000"/>
              <a:buFont typeface="Times New Roman"/>
              <a:buChar char="●"/>
            </a:pPr>
            <a:r>
              <a:rPr sz="2400" lang="en">
                <a:latin typeface="Times New Roman"/>
                <a:ea typeface="Times New Roman"/>
                <a:cs typeface="Times New Roman"/>
                <a:sym typeface="Times New Roman"/>
              </a:rPr>
              <a:t>As of 2014, GitHub reports having over 3.4 million users and with 16.7 million repositories making it the largest code host in the world.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y="0" x="0"/>
          <a:ext cy="0" cx="0"/>
          <a:chOff y="0" x="0"/>
          <a:chExt cy="0" cx="0"/>
        </a:xfrm>
      </p:grpSpPr>
      <p:sp>
        <p:nvSpPr>
          <p:cNvPr id="201" name="Shape 201"/>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lnSpc>
                <a:spcPct val="132954"/>
              </a:lnSpc>
              <a:spcBef>
                <a:spcPts val="0"/>
              </a:spcBef>
              <a:spcAft>
                <a:spcPts val="2800"/>
              </a:spcAft>
              <a:buClr>
                <a:srgbClr val="000000"/>
              </a:buClr>
              <a:buSzPct val="100000"/>
              <a:buFont typeface="Arial"/>
              <a:buChar char="●"/>
            </a:pPr>
            <a:r>
              <a:rPr b="1" sz="2400" lang="en">
                <a:solidFill>
                  <a:srgbClr val="000000"/>
                </a:solidFill>
              </a:rPr>
              <a:t>More tools</a:t>
            </a:r>
            <a:r>
              <a:rPr sz="2400" lang="en">
                <a:solidFill>
                  <a:srgbClr val="000000"/>
                </a:solidFill>
              </a:rPr>
              <a:t>: Git offers much more tools than CVS. One of more important is "</a:t>
            </a:r>
            <a:r>
              <a:rPr sz="2400" lang="en">
                <a:solidFill>
                  <a:srgbClr val="000000"/>
                </a:solidFill>
                <a:hlinkClick r:id="rId3"/>
              </a:rPr>
              <a:t>git bisect</a:t>
            </a:r>
            <a:r>
              <a:rPr sz="2400" lang="en">
                <a:solidFill>
                  <a:srgbClr val="000000"/>
                </a:solidFill>
              </a:rPr>
              <a:t>" that can be used to find a commit (revision) that introduced a bug; if your commits are small and self-contained it should be fairly easy then to discover where the bug is.</a:t>
            </a:r>
          </a:p>
        </p:txBody>
      </p:sp>
      <p:sp>
        <p:nvSpPr>
          <p:cNvPr id="202" name="Shape 202"/>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CVS Contd.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lnSpc>
                <a:spcPct val="132954"/>
              </a:lnSpc>
              <a:spcBef>
                <a:spcPts val="0"/>
              </a:spcBef>
              <a:spcAft>
                <a:spcPts val="2800"/>
              </a:spcAft>
              <a:buClr>
                <a:srgbClr val="000000"/>
              </a:buClr>
              <a:buSzPct val="100000"/>
              <a:buFont typeface="Arial"/>
              <a:buChar char="●"/>
            </a:pPr>
            <a:r>
              <a:rPr b="1" lang="en">
                <a:solidFill>
                  <a:srgbClr val="000000"/>
                </a:solidFill>
              </a:rPr>
              <a:t>No need for central repository</a:t>
            </a:r>
            <a:r>
              <a:rPr lang="en">
                <a:solidFill>
                  <a:srgbClr val="000000"/>
                </a:solidFill>
              </a:rPr>
              <a:t>: With Git there is no need to have single central place where you commit your changes. Each developer can have its own repository (or better repositories: private one in which he/she does development, and public ones where she/he publishes the part that is ready), and they can pull/fetch from each other repositories, in symmetric fashion. On the other hand it is common for larger project to have </a:t>
            </a:r>
            <a:r>
              <a:rPr lang="en" i="1">
                <a:solidFill>
                  <a:srgbClr val="000000"/>
                </a:solidFill>
              </a:rPr>
              <a:t>socially</a:t>
            </a:r>
            <a:r>
              <a:rPr lang="en">
                <a:solidFill>
                  <a:srgbClr val="000000"/>
                </a:solidFill>
              </a:rPr>
              <a:t> defined/nominated central repository from which everyone pull from (to get changes from).</a:t>
            </a:r>
          </a:p>
        </p:txBody>
      </p:sp>
      <p:sp>
        <p:nvSpPr>
          <p:cNvPr id="208" name="Shape 208"/>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CVS Contd.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rPr>
              <a:t>The Distributed Nature of Git vs. the Centralized Nature of SVN:</a:t>
            </a:r>
          </a:p>
          <a:p>
            <a:pPr lvl="1" indent="-381000" marL="914400">
              <a:spcBef>
                <a:spcPts val="0"/>
              </a:spcBef>
              <a:buClr>
                <a:srgbClr val="000000"/>
              </a:buClr>
              <a:buSzPct val="100000"/>
              <a:buFont typeface="Courier New"/>
              <a:buChar char="o"/>
            </a:pPr>
            <a:r>
              <a:rPr sz="2400" lang="en">
                <a:solidFill>
                  <a:srgbClr val="000000"/>
                </a:solidFill>
              </a:rPr>
              <a:t>In Git or GitHub since every user has a copy of the repository that they are working on, if the system decided to crash then there is a backup on at least one computer.If any repository is lost due to system failure only the changes which were unique to that repository are lost. If users frequently push and fetch changes with each other this tends to be a small amount of loss, if any</a:t>
            </a:r>
          </a:p>
        </p:txBody>
      </p:sp>
      <p:sp>
        <p:nvSpPr>
          <p:cNvPr id="214" name="Shape 214"/>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GitHub/Git vs. SVN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idx="1" type="body"/>
          </p:nvPr>
        </p:nvSpPr>
        <p:spPr>
          <a:xfrm>
            <a:off y="1200150" x="457200"/>
            <a:ext cy="3630300" cx="8229600"/>
          </a:xfrm>
          <a:prstGeom prst="rect">
            <a:avLst/>
          </a:prstGeom>
        </p:spPr>
        <p:txBody>
          <a:bodyPr bIns="91425" rIns="91425" lIns="91425" tIns="91425" anchor="t" anchorCtr="0">
            <a:noAutofit/>
          </a:bodyPr>
          <a:lstStyle/>
          <a:p>
            <a:pPr lvl="0" indent="-381000" marL="457200">
              <a:spcBef>
                <a:spcPts val="0"/>
              </a:spcBef>
              <a:buClr>
                <a:srgbClr val="000000"/>
              </a:buClr>
              <a:buSzPct val="100000"/>
              <a:buFont typeface="Arial"/>
              <a:buChar char="●"/>
            </a:pPr>
            <a:r>
              <a:rPr sz="2400" lang="en">
                <a:solidFill>
                  <a:srgbClr val="000000"/>
                </a:solidFill>
              </a:rPr>
              <a:t>However in SVN if the central server crashed then all the history and the work that was completed on the project is lost. This means that users must communicate over the network with the central repository to obtain history about a file. Backups must be maintained independently of the VCS. </a:t>
            </a:r>
          </a:p>
        </p:txBody>
      </p:sp>
      <p:sp>
        <p:nvSpPr>
          <p:cNvPr id="220" name="Shape 220"/>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SVN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idx="1" type="body"/>
          </p:nvPr>
        </p:nvSpPr>
        <p:spPr>
          <a:xfrm>
            <a:off y="1242700" x="457200"/>
            <a:ext cy="3630300" cx="8229600"/>
          </a:xfrm>
          <a:prstGeom prst="rect">
            <a:avLst/>
          </a:prstGeom>
        </p:spPr>
        <p:txBody>
          <a:bodyPr bIns="91425" rIns="91425" lIns="91425" tIns="91425" anchor="t" anchorCtr="0">
            <a:noAutofit/>
          </a:bodyPr>
          <a:lstStyle/>
          <a:p>
            <a:pPr rtl="0" lvl="0" indent="-342900" marL="457200">
              <a:lnSpc>
                <a:spcPct val="100000"/>
              </a:lnSpc>
              <a:spcBef>
                <a:spcPts val="0"/>
              </a:spcBef>
              <a:buClr>
                <a:srgbClr val="000000"/>
              </a:buClr>
              <a:buSzPct val="100000"/>
              <a:buFont typeface="Arial"/>
              <a:buChar char="●"/>
            </a:pPr>
            <a:r>
              <a:rPr sz="1800" lang="en">
                <a:solidFill>
                  <a:srgbClr val="000000"/>
                </a:solidFill>
              </a:rPr>
              <a:t>Accessibility Issues: Because subversion controls access, in order for daily checks to be allowed, the user requires commit access. In git, users are able to have version control of their own work while the source is controlled by the repository owner.</a:t>
            </a:r>
          </a:p>
          <a:p>
            <a:pPr rtl="0" lvl="0" indent="-342900" marL="457200">
              <a:lnSpc>
                <a:spcPct val="100000"/>
              </a:lnSpc>
              <a:spcBef>
                <a:spcPts val="1500"/>
              </a:spcBef>
              <a:spcAft>
                <a:spcPts val="1500"/>
              </a:spcAft>
              <a:buClr>
                <a:srgbClr val="000000"/>
              </a:buClr>
              <a:buSzPct val="100000"/>
              <a:buFont typeface="Arial"/>
              <a:buChar char="●"/>
            </a:pPr>
            <a:r>
              <a:rPr sz="1800" lang="en">
                <a:solidFill>
                  <a:srgbClr val="000000"/>
                </a:solidFill>
              </a:rPr>
              <a:t>Performace: Git is extremely fast. Since all operations (except for push and fetch) are local there is no network latency involved to:</a:t>
            </a:r>
          </a:p>
          <a:p>
            <a:pPr rtl="0" lvl="0" indent="-342900" marL="914400">
              <a:lnSpc>
                <a:spcPct val="100000"/>
              </a:lnSpc>
              <a:spcBef>
                <a:spcPts val="1900"/>
              </a:spcBef>
              <a:spcAft>
                <a:spcPts val="1900"/>
              </a:spcAft>
              <a:buClr>
                <a:srgbClr val="000000"/>
              </a:buClr>
              <a:buSzPct val="100000"/>
              <a:buFont typeface="Arial"/>
              <a:buChar char="●"/>
            </a:pPr>
            <a:r>
              <a:rPr sz="1800" lang="en">
                <a:solidFill>
                  <a:srgbClr val="000000"/>
                </a:solidFill>
              </a:rPr>
              <a:t>Perform a diff.</a:t>
            </a:r>
          </a:p>
          <a:p>
            <a:pPr rtl="0" lvl="0" indent="-342900" marL="914400">
              <a:lnSpc>
                <a:spcPct val="100000"/>
              </a:lnSpc>
              <a:spcBef>
                <a:spcPts val="1900"/>
              </a:spcBef>
              <a:spcAft>
                <a:spcPts val="1900"/>
              </a:spcAft>
              <a:buClr>
                <a:srgbClr val="000000"/>
              </a:buClr>
              <a:buSzPct val="100000"/>
              <a:buFont typeface="Arial"/>
              <a:buChar char="●"/>
            </a:pPr>
            <a:r>
              <a:rPr sz="1800" lang="en">
                <a:solidFill>
                  <a:srgbClr val="000000"/>
                </a:solidFill>
              </a:rPr>
              <a:t>View file history.</a:t>
            </a:r>
          </a:p>
          <a:p>
            <a:pPr rtl="0" lvl="0" indent="-342900" marL="914400">
              <a:lnSpc>
                <a:spcPct val="100000"/>
              </a:lnSpc>
              <a:spcBef>
                <a:spcPts val="1900"/>
              </a:spcBef>
              <a:spcAft>
                <a:spcPts val="1900"/>
              </a:spcAft>
              <a:buClr>
                <a:srgbClr val="000000"/>
              </a:buClr>
              <a:buSzPct val="100000"/>
              <a:buFont typeface="Arial"/>
              <a:buChar char="●"/>
            </a:pPr>
            <a:r>
              <a:rPr sz="1800" lang="en">
                <a:solidFill>
                  <a:srgbClr val="000000"/>
                </a:solidFill>
              </a:rPr>
              <a:t>Commit changes.</a:t>
            </a:r>
          </a:p>
          <a:p>
            <a:pPr rtl="0" lvl="0" indent="-342900" marL="914400">
              <a:lnSpc>
                <a:spcPct val="100000"/>
              </a:lnSpc>
              <a:spcBef>
                <a:spcPts val="1900"/>
              </a:spcBef>
              <a:spcAft>
                <a:spcPts val="1900"/>
              </a:spcAft>
              <a:buClr>
                <a:srgbClr val="000000"/>
              </a:buClr>
              <a:buSzPct val="100000"/>
              <a:buFont typeface="Arial"/>
              <a:buChar char="●"/>
            </a:pPr>
            <a:r>
              <a:rPr sz="1800" lang="en">
                <a:solidFill>
                  <a:srgbClr val="000000"/>
                </a:solidFill>
              </a:rPr>
              <a:t>Merge branches.</a:t>
            </a:r>
          </a:p>
          <a:p>
            <a:pPr rtl="0" lvl="0" indent="-342900" marL="914400">
              <a:lnSpc>
                <a:spcPct val="100000"/>
              </a:lnSpc>
              <a:spcBef>
                <a:spcPts val="1900"/>
              </a:spcBef>
              <a:spcAft>
                <a:spcPts val="1900"/>
              </a:spcAft>
              <a:buClr>
                <a:srgbClr val="000000"/>
              </a:buClr>
              <a:buSzPct val="100000"/>
              <a:buFont typeface="Arial"/>
              <a:buChar char="●"/>
            </a:pPr>
            <a:r>
              <a:rPr sz="1800" lang="en">
                <a:solidFill>
                  <a:srgbClr val="000000"/>
                </a:solidFill>
              </a:rPr>
              <a:t>Obtain any other revision of a file (not just the prior committed revision).</a:t>
            </a:r>
          </a:p>
          <a:p>
            <a:pPr rtl="0" lvl="0" indent="-342900" marL="914400">
              <a:lnSpc>
                <a:spcPct val="100000"/>
              </a:lnSpc>
              <a:spcBef>
                <a:spcPts val="1900"/>
              </a:spcBef>
              <a:spcAft>
                <a:spcPts val="1900"/>
              </a:spcAft>
              <a:buClr>
                <a:srgbClr val="000000"/>
              </a:buClr>
              <a:buSzPct val="100000"/>
              <a:buFont typeface="Arial"/>
              <a:buChar char="●"/>
            </a:pPr>
            <a:r>
              <a:rPr sz="1800" lang="en">
                <a:solidFill>
                  <a:srgbClr val="000000"/>
                </a:solidFill>
              </a:rPr>
              <a:t>Switch branches.</a:t>
            </a:r>
          </a:p>
          <a:p>
            <a:pPr rtl="0" lvl="0">
              <a:lnSpc>
                <a:spcPct val="100000"/>
              </a:lnSpc>
              <a:spcBef>
                <a:spcPts val="1900"/>
              </a:spcBef>
              <a:spcAft>
                <a:spcPts val="1900"/>
              </a:spcAft>
              <a:buNone/>
            </a:pPr>
            <a:r>
              <a:t/>
            </a:r>
            <a:endParaRPr sz="1800">
              <a:solidFill>
                <a:srgbClr val="000000"/>
              </a:solidFill>
            </a:endParaRPr>
          </a:p>
        </p:txBody>
      </p:sp>
      <p:sp>
        <p:nvSpPr>
          <p:cNvPr id="226" name="Shape 226"/>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GitHub/Git vs. SVN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ph idx="1" type="body"/>
          </p:nvPr>
        </p:nvSpPr>
        <p:spPr>
          <a:xfrm>
            <a:off y="1046225" x="457200"/>
            <a:ext cy="3630300" cx="8229600"/>
          </a:xfrm>
          <a:prstGeom prst="rect">
            <a:avLst/>
          </a:prstGeom>
        </p:spPr>
        <p:txBody>
          <a:bodyPr bIns="91425" rIns="91425" lIns="91425" tIns="91425" anchor="t" anchorCtr="0">
            <a:noAutofit/>
          </a:bodyPr>
          <a:lstStyle/>
          <a:p>
            <a:pPr rtl="0" lvl="0" indent="-355600" marL="457200">
              <a:lnSpc>
                <a:spcPct val="143181"/>
              </a:lnSpc>
              <a:spcBef>
                <a:spcPts val="1100"/>
              </a:spcBef>
              <a:spcAft>
                <a:spcPts val="1100"/>
              </a:spcAft>
              <a:buClr>
                <a:srgbClr val="000000"/>
              </a:buClr>
              <a:buSzPct val="100000"/>
              <a:buFont typeface="Arial"/>
              <a:buChar char="●"/>
            </a:pPr>
            <a:r>
              <a:rPr lang="en">
                <a:solidFill>
                  <a:srgbClr val="000000"/>
                </a:solidFill>
              </a:rPr>
              <a:t>OAuth2 is a protocol that lets external apps request authorization to private details in a user’s GitHub account without getting their password. This is preferred over </a:t>
            </a:r>
            <a:r>
              <a:rPr lang="en">
                <a:solidFill>
                  <a:srgbClr val="000000"/>
                </a:solidFill>
                <a:hlinkClick r:id="rId3"/>
              </a:rPr>
              <a:t>Basic Authentication</a:t>
            </a:r>
            <a:r>
              <a:rPr lang="en">
                <a:solidFill>
                  <a:srgbClr val="000000"/>
                </a:solidFill>
              </a:rPr>
              <a:t> because tokens can be limited to specific types of data, and can be revoked by users at any time.</a:t>
            </a:r>
          </a:p>
          <a:p>
            <a:pPr rtl="0" lvl="0" indent="-355600" marL="457200">
              <a:lnSpc>
                <a:spcPct val="143181"/>
              </a:lnSpc>
              <a:spcBef>
                <a:spcPts val="1100"/>
              </a:spcBef>
              <a:spcAft>
                <a:spcPts val="1100"/>
              </a:spcAft>
              <a:buClr>
                <a:srgbClr val="000000"/>
              </a:buClr>
              <a:buSzPct val="100000"/>
              <a:buFont typeface="Arial"/>
              <a:buChar char="●"/>
            </a:pPr>
            <a:r>
              <a:rPr lang="en">
                <a:solidFill>
                  <a:srgbClr val="000000"/>
                </a:solidFill>
              </a:rPr>
              <a:t>All developers need to </a:t>
            </a:r>
            <a:r>
              <a:rPr lang="en">
                <a:solidFill>
                  <a:srgbClr val="000000"/>
                </a:solidFill>
                <a:hlinkClick r:id="rId4"/>
              </a:rPr>
              <a:t>register their application</a:t>
            </a:r>
            <a:r>
              <a:rPr lang="en">
                <a:solidFill>
                  <a:srgbClr val="000000"/>
                </a:solidFill>
              </a:rPr>
              <a:t> before getting started. A registered OAuth application is assigned a unique Client ID and Client Secret. The Client Secret should not be shared.</a:t>
            </a:r>
          </a:p>
        </p:txBody>
      </p:sp>
      <p:sp>
        <p:nvSpPr>
          <p:cNvPr id="232" name="Shape 232"/>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solidFill>
                  <a:schemeClr val="lt1"/>
                </a:solidFill>
              </a:rPr>
              <a:t>GitHub API</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t>This can be used for any application that a developer would want to create as the only functions needed is to be able to view, push and pull repositories and all other information on GitHub.</a:t>
            </a:r>
          </a:p>
          <a:p>
            <a:pPr rtl="0" lvl="0" indent="-381000" marL="457200">
              <a:spcBef>
                <a:spcPts val="0"/>
              </a:spcBef>
              <a:buClr>
                <a:srgbClr val="000000"/>
              </a:buClr>
              <a:buSzPct val="100000"/>
              <a:buFont typeface="Arial"/>
              <a:buChar char="●"/>
            </a:pPr>
            <a:r>
              <a:rPr sz="2400" lang="en">
                <a:solidFill>
                  <a:srgbClr val="000000"/>
                </a:solidFill>
              </a:rPr>
              <a:t>GitHub’s API is built on top of HTTP and accessible through any programming language in which you can make an HTTP request, including command-line tools in a terminal.</a:t>
            </a:r>
          </a:p>
        </p:txBody>
      </p:sp>
      <p:sp>
        <p:nvSpPr>
          <p:cNvPr id="238" name="Shape 238"/>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GitHub API Contd.</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y="0" x="0"/>
          <a:ext cy="0" cx="0"/>
          <a:chOff y="0" x="0"/>
          <a:chExt cy="0" cx="0"/>
        </a:xfrm>
      </p:grpSpPr>
      <p:sp>
        <p:nvSpPr>
          <p:cNvPr id="243" name="Shape 24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This is a command that can list the repositories that the company or user are authorized to access from the app to GitHub so it gets the authorizations and then after communication it gets a response and returns information of the url of the repository, the scope of the repository,the fingerprint that differentiates the repositories of same user and the date updated and date it was created.</a:t>
            </a:r>
          </a:p>
        </p:txBody>
      </p:sp>
      <p:sp>
        <p:nvSpPr>
          <p:cNvPr id="244" name="Shape 244"/>
          <p:cNvSpPr txBox="1"/>
          <p:nvPr>
            <p:ph type="title"/>
          </p:nvPr>
        </p:nvSpPr>
        <p:spPr>
          <a:xfrm>
            <a:off y="13321"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Listing Authorizations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sp>
        <p:nvSpPr>
          <p:cNvPr id="249" name="Shape 249"/>
          <p:cNvSpPr txBox="1"/>
          <p:nvPr>
            <p:ph idx="1" type="body"/>
          </p:nvPr>
        </p:nvSpPr>
        <p:spPr>
          <a:xfrm>
            <a:off y="1200150"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250" name="Shape 250"/>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Listing Authorizations</a:t>
            </a:r>
          </a:p>
        </p:txBody>
      </p:sp>
      <p:pic>
        <p:nvPicPr>
          <p:cNvPr id="251" name="Shape 251"/>
          <p:cNvPicPr preferRelativeResize="0"/>
          <p:nvPr/>
        </p:nvPicPr>
        <p:blipFill>
          <a:blip r:embed="rId3">
            <a:alphaModFix/>
          </a:blip>
          <a:stretch>
            <a:fillRect/>
          </a:stretch>
        </p:blipFill>
        <p:spPr>
          <a:xfrm>
            <a:off y="878925" x="457199"/>
            <a:ext cy="4272775" cx="82296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y="0" x="0"/>
          <a:ext cy="0" cx="0"/>
          <a:chOff y="0" x="0"/>
          <a:chExt cy="0" cx="0"/>
        </a:xfrm>
      </p:grpSpPr>
      <p:sp>
        <p:nvSpPr>
          <p:cNvPr id="256" name="Shape 256"/>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lnSpc>
                <a:spcPct val="143181"/>
              </a:lnSpc>
              <a:spcBef>
                <a:spcPts val="1100"/>
              </a:spcBef>
              <a:spcAft>
                <a:spcPts val="1100"/>
              </a:spcAft>
              <a:buClr>
                <a:schemeClr val="dk1"/>
              </a:buClr>
              <a:buSzPct val="100000"/>
              <a:buFont typeface="Arial"/>
              <a:buChar char="●"/>
            </a:pPr>
            <a:r>
              <a:rPr b="1" sz="2400" lang="en"/>
              <a:t>Example</a:t>
            </a:r>
            <a:r>
              <a:rPr sz="2400" lang="en"/>
              <a:t>: When you get a list of repositories, you get the summary representation of each repository. Here, you can fetch the list of repositories owned by the </a:t>
            </a:r>
            <a:r>
              <a:rPr sz="2400" lang="en">
                <a:hlinkClick r:id="rId3"/>
              </a:rPr>
              <a:t>octokit</a:t>
            </a:r>
            <a:r>
              <a:rPr sz="2400" lang="en"/>
              <a:t> organization: GET /orgs/octokit/repos</a:t>
            </a:r>
          </a:p>
          <a:p>
            <a:pPr>
              <a:spcBef>
                <a:spcPts val="0"/>
              </a:spcBef>
              <a:buNone/>
            </a:pPr>
            <a:r>
              <a:t/>
            </a:r>
            <a:endParaRPr sz="2400"/>
          </a:p>
        </p:txBody>
      </p:sp>
      <p:sp>
        <p:nvSpPr>
          <p:cNvPr id="257" name="Shape 257"/>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Listing Authorizations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rPr>
              <a:t>It is a web version control application that hosts the Git repositories created by companies and individuals. It o</a:t>
            </a:r>
            <a:r>
              <a:rPr sz="2400" lang="en"/>
              <a:t>ffers all of the </a:t>
            </a:r>
            <a:r>
              <a:rPr sz="2400" lang="en">
                <a:hlinkClick r:id="rId3"/>
              </a:rPr>
              <a:t>distributed revision control</a:t>
            </a:r>
            <a:r>
              <a:rPr sz="2400" lang="en"/>
              <a:t> and </a:t>
            </a:r>
            <a:r>
              <a:rPr sz="2400" lang="en">
                <a:hlinkClick r:id="rId4"/>
              </a:rPr>
              <a:t>source code management</a:t>
            </a:r>
            <a:r>
              <a:rPr sz="2400" lang="en"/>
              <a:t>(SCM) functionality of Git as well as adding its own features.</a:t>
            </a:r>
          </a:p>
        </p:txBody>
      </p:sp>
      <p:sp>
        <p:nvSpPr>
          <p:cNvPr id="97" name="Shape 97"/>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What is GitHub?</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rPr>
              <a:t>For OAuth you can make up to 5000 requests from GitHub per hour. For unauthenticated users you can only make 60 requests from GitHub per hour.</a:t>
            </a:r>
          </a:p>
          <a:p>
            <a:pPr rtl="0" lvl="0" indent="-381000" marL="457200">
              <a:spcBef>
                <a:spcPts val="0"/>
              </a:spcBef>
              <a:buClr>
                <a:srgbClr val="000000"/>
              </a:buClr>
              <a:buSzPct val="100000"/>
              <a:buFont typeface="Arial"/>
              <a:buChar char="●"/>
            </a:pPr>
            <a:r>
              <a:rPr sz="2400" lang="en">
                <a:solidFill>
                  <a:srgbClr val="000000"/>
                </a:solidFill>
              </a:rPr>
              <a:t>You can use certaion headers to:</a:t>
            </a:r>
          </a:p>
          <a:p>
            <a:pPr rtl="0" lvl="1" indent="-381000" marL="914400">
              <a:spcBef>
                <a:spcPts val="0"/>
              </a:spcBef>
              <a:buClr>
                <a:srgbClr val="000000"/>
              </a:buClr>
              <a:buSzPct val="100000"/>
              <a:buFont typeface="Courier New"/>
              <a:buChar char="o"/>
            </a:pPr>
            <a:r>
              <a:rPr sz="2400" lang="en">
                <a:solidFill>
                  <a:srgbClr val="000000"/>
                </a:solidFill>
              </a:rPr>
              <a:t>Check the rate limit using “X-RateLimit-Limit”</a:t>
            </a:r>
          </a:p>
          <a:p>
            <a:pPr rtl="0" lvl="1" indent="-381000" marL="914400">
              <a:spcBef>
                <a:spcPts val="0"/>
              </a:spcBef>
              <a:buClr>
                <a:srgbClr val="000000"/>
              </a:buClr>
              <a:buSzPct val="100000"/>
              <a:buFont typeface="Courier New"/>
              <a:buChar char="o"/>
            </a:pPr>
            <a:r>
              <a:rPr sz="2400" lang="en">
                <a:solidFill>
                  <a:srgbClr val="000000"/>
                </a:solidFill>
              </a:rPr>
              <a:t>Check the number of requests that have not been used up using “X-RateLimit-Remaining”</a:t>
            </a:r>
          </a:p>
          <a:p>
            <a:pPr lvl="1" indent="-381000" marL="914400">
              <a:spcBef>
                <a:spcPts val="0"/>
              </a:spcBef>
              <a:buClr>
                <a:srgbClr val="000000"/>
              </a:buClr>
              <a:buSzPct val="100000"/>
              <a:buFont typeface="Courier New"/>
              <a:buChar char="o"/>
            </a:pPr>
            <a:r>
              <a:rPr sz="2400" lang="en">
                <a:solidFill>
                  <a:srgbClr val="000000"/>
                </a:solidFill>
              </a:rPr>
              <a:t>Check the time remaining till the limit is to reset using “X-RateLimit-Reset”</a:t>
            </a:r>
          </a:p>
        </p:txBody>
      </p:sp>
      <p:sp>
        <p:nvSpPr>
          <p:cNvPr id="263" name="Shape 263"/>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Rate Limiting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txBox="1"/>
          <p:nvPr>
            <p:ph idx="1" type="body"/>
          </p:nvPr>
        </p:nvSpPr>
        <p:spPr>
          <a:xfrm>
            <a:off y="1200150"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269" name="Shape 269"/>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Rate Limiting</a:t>
            </a:r>
          </a:p>
        </p:txBody>
      </p:sp>
      <p:pic>
        <p:nvPicPr>
          <p:cNvPr id="270" name="Shape 270"/>
          <p:cNvPicPr preferRelativeResize="0"/>
          <p:nvPr/>
        </p:nvPicPr>
        <p:blipFill>
          <a:blip r:embed="rId3">
            <a:alphaModFix/>
          </a:blip>
          <a:stretch>
            <a:fillRect/>
          </a:stretch>
        </p:blipFill>
        <p:spPr>
          <a:xfrm>
            <a:off y="878925" x="457200"/>
            <a:ext cy="4272775" cx="8164075"/>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1"/>
              </a:buClr>
              <a:buSzPct val="100000"/>
              <a:buFont typeface="Arial"/>
              <a:buChar char="●"/>
            </a:pPr>
            <a:r>
              <a:rPr lang="en"/>
              <a:t>GitLab</a:t>
            </a:r>
          </a:p>
          <a:p>
            <a:pPr rtl="0" lvl="1" indent="-355600" marL="914400">
              <a:spcBef>
                <a:spcPts val="0"/>
              </a:spcBef>
              <a:buClr>
                <a:schemeClr val="dk1"/>
              </a:buClr>
              <a:buSzPct val="100000"/>
              <a:buFont typeface="Courier New"/>
              <a:buChar char="o"/>
            </a:pPr>
            <a:r>
              <a:rPr u="sng" lang="en">
                <a:solidFill>
                  <a:schemeClr val="hlink"/>
                </a:solidFill>
                <a:hlinkClick r:id="rId3"/>
              </a:rPr>
              <a:t>https://about.gitlab.com/features/</a:t>
            </a:r>
          </a:p>
          <a:p>
            <a:pPr rtl="0" lvl="1" indent="-355600" marL="914400">
              <a:spcBef>
                <a:spcPts val="0"/>
              </a:spcBef>
              <a:buClr>
                <a:schemeClr val="dk1"/>
              </a:buClr>
              <a:buSzPct val="100000"/>
              <a:buFont typeface="Courier New"/>
              <a:buChar char="o"/>
            </a:pPr>
            <a:r>
              <a:rPr lang="en"/>
              <a:t>There is unlimited collaboration and public and private repos.</a:t>
            </a:r>
          </a:p>
        </p:txBody>
      </p:sp>
      <p:sp>
        <p:nvSpPr>
          <p:cNvPr id="276" name="Shape 276"/>
          <p:cNvSpPr txBox="1"/>
          <p:nvPr>
            <p:ph type="title"/>
          </p:nvPr>
        </p:nvSpPr>
        <p:spPr>
          <a:xfrm>
            <a:off y="199671" x="457200"/>
            <a:ext cy="857400" cx="8229600"/>
          </a:xfrm>
          <a:prstGeom prst="rect">
            <a:avLst/>
          </a:prstGeom>
        </p:spPr>
        <p:txBody>
          <a:bodyPr bIns="91425" rIns="91425" lIns="91425" tIns="91425" anchor="ctr" anchorCtr="0">
            <a:noAutofit/>
          </a:bodyPr>
          <a:lstStyle/>
          <a:p>
            <a:pPr>
              <a:spcBef>
                <a:spcPts val="0"/>
              </a:spcBef>
              <a:buNone/>
            </a:pPr>
            <a:r>
              <a:rPr lang="en"/>
              <a:t>Web Applications that uses GitHub API</a:t>
            </a:r>
          </a:p>
        </p:txBody>
      </p:sp>
      <p:pic>
        <p:nvPicPr>
          <p:cNvPr id="277" name="Shape 277"/>
          <p:cNvPicPr preferRelativeResize="0"/>
          <p:nvPr/>
        </p:nvPicPr>
        <p:blipFill>
          <a:blip r:embed="rId4">
            <a:alphaModFix/>
          </a:blip>
          <a:stretch>
            <a:fillRect/>
          </a:stretch>
        </p:blipFill>
        <p:spPr>
          <a:xfrm>
            <a:off y="2217225" x="0"/>
            <a:ext cy="3080675" cx="914399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sp>
        <p:nvSpPr>
          <p:cNvPr id="282" name="Shape 282"/>
          <p:cNvSpPr txBox="1"/>
          <p:nvPr>
            <p:ph idx="1" type="body"/>
          </p:nvPr>
        </p:nvSpPr>
        <p:spPr>
          <a:xfrm>
            <a:off y="1200150"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283" name="Shape 283"/>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GitLab Dashboard</a:t>
            </a:r>
          </a:p>
        </p:txBody>
      </p:sp>
      <p:pic>
        <p:nvPicPr>
          <p:cNvPr id="284" name="Shape 284"/>
          <p:cNvPicPr preferRelativeResize="0"/>
          <p:nvPr/>
        </p:nvPicPr>
        <p:blipFill>
          <a:blip r:embed="rId3">
            <a:alphaModFix/>
          </a:blip>
          <a:stretch>
            <a:fillRect/>
          </a:stretch>
        </p:blipFill>
        <p:spPr>
          <a:xfrm>
            <a:off y="870725" x="457200"/>
            <a:ext cy="4271525" cx="822960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1"/>
              </a:buClr>
              <a:buSzPct val="100000"/>
              <a:buFont typeface="Arial"/>
              <a:buChar char="●"/>
            </a:pPr>
            <a:r>
              <a:rPr lang="en"/>
              <a:t>BitBucket</a:t>
            </a:r>
          </a:p>
          <a:p>
            <a:pPr rtl="0" lvl="1" indent="-355600" marL="914400">
              <a:spcBef>
                <a:spcPts val="0"/>
              </a:spcBef>
              <a:buClr>
                <a:schemeClr val="dk1"/>
              </a:buClr>
              <a:buSzPct val="100000"/>
              <a:buFont typeface="Courier New"/>
              <a:buChar char="o"/>
            </a:pPr>
            <a:r>
              <a:rPr u="sng" lang="en">
                <a:solidFill>
                  <a:schemeClr val="hlink"/>
                </a:solidFill>
                <a:hlinkClick r:id="rId3"/>
              </a:rPr>
              <a:t>https://bitbucket.org/</a:t>
            </a:r>
          </a:p>
          <a:p>
            <a:pPr lvl="1" indent="-355600" marL="914400">
              <a:spcBef>
                <a:spcPts val="0"/>
              </a:spcBef>
              <a:buClr>
                <a:schemeClr val="dk1"/>
              </a:buClr>
              <a:buSzPct val="100000"/>
              <a:buFont typeface="Courier New"/>
              <a:buChar char="o"/>
            </a:pPr>
            <a:r>
              <a:rPr lang="en"/>
              <a:t>You can have up to 5 users free to collaborate with.</a:t>
            </a:r>
          </a:p>
        </p:txBody>
      </p:sp>
      <p:sp>
        <p:nvSpPr>
          <p:cNvPr id="290" name="Shape 290"/>
          <p:cNvSpPr txBox="1"/>
          <p:nvPr>
            <p:ph type="title"/>
          </p:nvPr>
        </p:nvSpPr>
        <p:spPr>
          <a:xfrm>
            <a:off y="159646" x="457200"/>
            <a:ext cy="857400" cx="8229600"/>
          </a:xfrm>
          <a:prstGeom prst="rect">
            <a:avLst/>
          </a:prstGeom>
        </p:spPr>
        <p:txBody>
          <a:bodyPr bIns="91425" rIns="91425" lIns="91425" tIns="91425" anchor="ctr" anchorCtr="0">
            <a:noAutofit/>
          </a:bodyPr>
          <a:lstStyle/>
          <a:p>
            <a:pPr rtl="0" lvl="0">
              <a:spcBef>
                <a:spcPts val="0"/>
              </a:spcBef>
              <a:buNone/>
            </a:pPr>
            <a:r>
              <a:rPr lang="en">
                <a:solidFill>
                  <a:schemeClr val="lt1"/>
                </a:solidFill>
              </a:rPr>
              <a:t>Web Applications that uses GitHub API</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y="0" x="0"/>
          <a:ext cy="0" cx="0"/>
          <a:chOff y="0" x="0"/>
          <a:chExt cy="0" cx="0"/>
        </a:xfrm>
      </p:grpSpPr>
      <p:sp>
        <p:nvSpPr>
          <p:cNvPr id="295" name="Shape 295"/>
          <p:cNvSpPr txBox="1"/>
          <p:nvPr>
            <p:ph idx="1" type="body"/>
          </p:nvPr>
        </p:nvSpPr>
        <p:spPr>
          <a:xfrm>
            <a:off y="1200150"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296" name="Shape 296"/>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BitBucket Dashboard</a:t>
            </a:r>
          </a:p>
        </p:txBody>
      </p:sp>
      <p:pic>
        <p:nvPicPr>
          <p:cNvPr id="297" name="Shape 297"/>
          <p:cNvPicPr preferRelativeResize="0"/>
          <p:nvPr/>
        </p:nvPicPr>
        <p:blipFill>
          <a:blip r:embed="rId3">
            <a:alphaModFix/>
          </a:blip>
          <a:stretch>
            <a:fillRect/>
          </a:stretch>
        </p:blipFill>
        <p:spPr>
          <a:xfrm>
            <a:off y="870725" x="457200"/>
            <a:ext cy="4271525" cx="822960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y="0" x="0"/>
          <a:ext cy="0" cx="0"/>
          <a:chOff y="0" x="0"/>
          <a:chExt cy="0" cx="0"/>
        </a:xfrm>
      </p:grpSpPr>
      <p:sp>
        <p:nvSpPr>
          <p:cNvPr id="302" name="Shape 302"/>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Any open-licensed projects can be hosted on github for free.</a:t>
            </a:r>
          </a:p>
          <a:p>
            <a:pPr rtl="0">
              <a:spcBef>
                <a:spcPts val="0"/>
              </a:spcBef>
              <a:buNone/>
            </a:pPr>
            <a:r>
              <a:rPr sz="2400" lang="en"/>
              <a:t>                                        </a:t>
            </a:r>
          </a:p>
          <a:p>
            <a:pPr rtl="0">
              <a:spcBef>
                <a:spcPts val="0"/>
              </a:spcBef>
              <a:buNone/>
            </a:pPr>
            <a:r>
              <a:rPr sz="2400" lang="en"/>
              <a:t>                                        Github makes its money by :</a:t>
            </a:r>
          </a:p>
          <a:p>
            <a:pPr rtl="0">
              <a:spcBef>
                <a:spcPts val="0"/>
              </a:spcBef>
              <a:buNone/>
            </a:pPr>
            <a:r>
              <a:t/>
            </a:r>
            <a:endParaRPr sz="2400"/>
          </a:p>
          <a:p>
            <a:pPr rtl="0" lvl="0" indent="-381000" marL="457200">
              <a:spcBef>
                <a:spcPts val="0"/>
              </a:spcBef>
              <a:buClr>
                <a:schemeClr val="dk1"/>
              </a:buClr>
              <a:buSzPct val="100000"/>
              <a:buFont typeface="Times New Roman"/>
              <a:buAutoNum type="arabicPeriod"/>
            </a:pPr>
            <a:r>
              <a:rPr sz="2400" lang="en"/>
              <a:t>Charging users for close- source projects in private repositories.</a:t>
            </a:r>
          </a:p>
          <a:p>
            <a:pPr rtl="0" lvl="0" indent="-381000" marL="457200">
              <a:spcBef>
                <a:spcPts val="0"/>
              </a:spcBef>
              <a:buClr>
                <a:schemeClr val="dk1"/>
              </a:buClr>
              <a:buSzPct val="100000"/>
              <a:buFont typeface="Times New Roman"/>
              <a:buAutoNum type="arabicPeriod"/>
            </a:pPr>
            <a:r>
              <a:rPr sz="2400" lang="en"/>
              <a:t>Offering Services ( such as github enterprise)</a:t>
            </a:r>
          </a:p>
          <a:p>
            <a:pPr rtl="0" lvl="0" indent="-381000" marL="457200">
              <a:spcBef>
                <a:spcPts val="0"/>
              </a:spcBef>
              <a:buClr>
                <a:schemeClr val="dk1"/>
              </a:buClr>
              <a:buSzPct val="100000"/>
              <a:buFont typeface="Times New Roman"/>
              <a:buAutoNum type="arabicPeriod"/>
            </a:pPr>
            <a:r>
              <a:rPr sz="2400" lang="en"/>
              <a:t>Offering analytical tools</a:t>
            </a:r>
          </a:p>
          <a:p>
            <a:pPr rtl="0" lvl="0">
              <a:spcBef>
                <a:spcPts val="0"/>
              </a:spcBef>
              <a:buNone/>
            </a:pPr>
            <a:r>
              <a:t/>
            </a:r>
            <a:endParaRPr sz="2400"/>
          </a:p>
          <a:p>
            <a:pPr lvl="0">
              <a:spcBef>
                <a:spcPts val="0"/>
              </a:spcBef>
              <a:buNone/>
            </a:pPr>
            <a:r>
              <a:t/>
            </a:r>
            <a:endParaRPr sz="2400"/>
          </a:p>
        </p:txBody>
      </p:sp>
      <p:sp>
        <p:nvSpPr>
          <p:cNvPr id="303" name="Shape 303"/>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sz="4000" lang="en"/>
              <a:t>How does github generate income?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y="0" x="0"/>
          <a:ext cy="0" cx="0"/>
          <a:chOff y="0" x="0"/>
          <a:chExt cy="0" cx="0"/>
        </a:xfrm>
      </p:grpSpPr>
      <p:sp>
        <p:nvSpPr>
          <p:cNvPr id="308" name="Shape 308"/>
          <p:cNvSpPr txBox="1"/>
          <p:nvPr>
            <p:ph idx="1" type="body"/>
          </p:nvPr>
        </p:nvSpPr>
        <p:spPr>
          <a:xfrm>
            <a:off y="1200150"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309" name="Shape 309"/>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Different plans and Pricing</a:t>
            </a:r>
          </a:p>
        </p:txBody>
      </p:sp>
      <p:pic>
        <p:nvPicPr>
          <p:cNvPr id="310" name="Shape 310"/>
          <p:cNvPicPr preferRelativeResize="0"/>
          <p:nvPr/>
        </p:nvPicPr>
        <p:blipFill>
          <a:blip r:embed="rId3">
            <a:alphaModFix/>
          </a:blip>
          <a:stretch>
            <a:fillRect/>
          </a:stretch>
        </p:blipFill>
        <p:spPr>
          <a:xfrm>
            <a:off y="1046700" x="0"/>
            <a:ext cy="4096799" cx="9143998"/>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y="0" x="0"/>
          <a:ext cy="0" cx="0"/>
          <a:chOff y="0" x="0"/>
          <a:chExt cy="0" cx="0"/>
        </a:xfrm>
      </p:grpSpPr>
      <p:sp>
        <p:nvSpPr>
          <p:cNvPr id="315" name="Shape 315"/>
          <p:cNvSpPr txBox="1"/>
          <p:nvPr>
            <p:ph idx="1" type="body"/>
          </p:nvPr>
        </p:nvSpPr>
        <p:spPr>
          <a:xfrm>
            <a:off y="1200150" x="457200"/>
            <a:ext cy="3630300" cx="8229600"/>
          </a:xfrm>
          <a:prstGeom prst="rect">
            <a:avLst/>
          </a:prstGeom>
        </p:spPr>
        <p:txBody>
          <a:bodyPr bIns="91425" rIns="91425" lIns="91425" tIns="91425" anchor="t" anchorCtr="0">
            <a:noAutofit/>
          </a:bodyPr>
          <a:lstStyle/>
          <a:p>
            <a:pPr rtl="0">
              <a:spcBef>
                <a:spcPts val="0"/>
              </a:spcBef>
              <a:buNone/>
            </a:pPr>
            <a:r>
              <a:rPr sz="2400" lang="en"/>
              <a:t>According to business Insider, Github, the social coding startup that offers programmers a place to store their code and work on open-source projects, just raised a $100 million on a</a:t>
            </a:r>
            <a:r>
              <a:rPr b="1" sz="2400" lang="en"/>
              <a:t> $750</a:t>
            </a:r>
            <a:r>
              <a:rPr sz="2400" lang="en"/>
              <a:t> million evaluation.</a:t>
            </a:r>
          </a:p>
          <a:p>
            <a:pPr>
              <a:spcBef>
                <a:spcPts val="0"/>
              </a:spcBef>
              <a:buNone/>
            </a:pPr>
            <a:r>
              <a:t/>
            </a:r>
            <a:endParaRPr sz="2400"/>
          </a:p>
        </p:txBody>
      </p:sp>
      <p:sp>
        <p:nvSpPr>
          <p:cNvPr id="316" name="Shape 316"/>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How much github worth?</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github want to be easier for beginners and more powerful to experts.</a:t>
            </a:r>
          </a:p>
          <a:p>
            <a:pPr rtl="0" lvl="0" indent="-381000" marL="457200">
              <a:spcBef>
                <a:spcPts val="0"/>
              </a:spcBef>
              <a:buClr>
                <a:schemeClr val="dk1"/>
              </a:buClr>
              <a:buSzPct val="100000"/>
              <a:buFont typeface="Arial"/>
              <a:buChar char="●"/>
            </a:pPr>
            <a:r>
              <a:rPr sz="2400" lang="en"/>
              <a:t>github wants to be everywhere( mac, pc, linux, futuristic computer phone)</a:t>
            </a:r>
          </a:p>
          <a:p>
            <a:pPr rtl="0" lvl="0" indent="-381000" marL="457200">
              <a:spcBef>
                <a:spcPts val="0"/>
              </a:spcBef>
              <a:buClr>
                <a:schemeClr val="dk1"/>
              </a:buClr>
              <a:buSzPct val="100000"/>
              <a:buFont typeface="Arial"/>
              <a:buChar char="●"/>
            </a:pPr>
            <a:r>
              <a:rPr sz="2400" lang="en"/>
              <a:t>github want to make it easier to work together than alone.</a:t>
            </a:r>
          </a:p>
          <a:p>
            <a:pPr algn="ctr" lvl="0" indent="-381000" marL="457200">
              <a:spcBef>
                <a:spcPts val="0"/>
              </a:spcBef>
              <a:buClr>
                <a:schemeClr val="dk1"/>
              </a:buClr>
              <a:buSzPct val="100000"/>
              <a:buFont typeface="Arial"/>
              <a:buChar char="●"/>
            </a:pPr>
            <a:r>
              <a:rPr sz="2400" lang="en"/>
              <a:t>github want to keep changing the way software is developed for the better by making collaborating easier and sharing a no brainer.</a:t>
            </a:r>
          </a:p>
        </p:txBody>
      </p:sp>
      <p:sp>
        <p:nvSpPr>
          <p:cNvPr id="322" name="Shape 322"/>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What’s next?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rPr>
              <a:t>Version control is a system that records changes to a file or set of files over time so that you can recall specific versions later.</a:t>
            </a:r>
          </a:p>
          <a:p>
            <a:pPr rtl="0" lvl="0" indent="-381000" marL="457200">
              <a:spcBef>
                <a:spcPts val="0"/>
              </a:spcBef>
              <a:buClr>
                <a:schemeClr val="dk1"/>
              </a:buClr>
              <a:buSzPct val="100000"/>
              <a:buFont typeface="Arial"/>
              <a:buChar char="●"/>
            </a:pPr>
            <a:r>
              <a:rPr sz="2400" lang="en"/>
              <a:t>There are three different systems for version control, all of which Git and GitHub uses for full functionality.</a:t>
            </a:r>
          </a:p>
          <a:p>
            <a:pPr rtl="0" lvl="0" indent="-381000" marL="457200">
              <a:spcBef>
                <a:spcPts val="0"/>
              </a:spcBef>
              <a:buClr>
                <a:schemeClr val="dk1"/>
              </a:buClr>
              <a:buSzPct val="100000"/>
              <a:buFont typeface="Arial"/>
              <a:buChar char="●"/>
            </a:pPr>
            <a:r>
              <a:rPr sz="2400" lang="en"/>
              <a:t>There are:</a:t>
            </a:r>
          </a:p>
          <a:p>
            <a:pPr rtl="0" lvl="1" indent="-381000" marL="914400">
              <a:spcBef>
                <a:spcPts val="0"/>
              </a:spcBef>
              <a:buClr>
                <a:schemeClr val="dk1"/>
              </a:buClr>
              <a:buSzPct val="100000"/>
              <a:buFont typeface="Courier New"/>
              <a:buChar char="o"/>
            </a:pPr>
            <a:r>
              <a:rPr sz="2400" lang="en"/>
              <a:t>Local Version Systems</a:t>
            </a:r>
          </a:p>
          <a:p>
            <a:pPr rtl="0" lvl="1" indent="-381000" marL="914400">
              <a:spcBef>
                <a:spcPts val="0"/>
              </a:spcBef>
              <a:buClr>
                <a:schemeClr val="dk1"/>
              </a:buClr>
              <a:buSzPct val="100000"/>
              <a:buFont typeface="Courier New"/>
              <a:buChar char="o"/>
            </a:pPr>
            <a:r>
              <a:rPr sz="2400" lang="en"/>
              <a:t>Centralized Version Systems</a:t>
            </a:r>
          </a:p>
          <a:p>
            <a:pPr rtl="0" lvl="1" indent="-381000" marL="914400">
              <a:spcBef>
                <a:spcPts val="0"/>
              </a:spcBef>
              <a:buClr>
                <a:schemeClr val="dk1"/>
              </a:buClr>
              <a:buSzPct val="100000"/>
              <a:buFont typeface="Courier New"/>
              <a:buChar char="o"/>
            </a:pPr>
            <a:r>
              <a:rPr sz="2400" lang="en"/>
              <a:t>Distributed Version Systems</a:t>
            </a:r>
          </a:p>
        </p:txBody>
      </p:sp>
      <p:sp>
        <p:nvSpPr>
          <p:cNvPr id="103" name="Shape 103"/>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Version Control</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txBox="1"/>
          <p:nvPr>
            <p:ph idx="1" type="body"/>
          </p:nvPr>
        </p:nvSpPr>
        <p:spPr>
          <a:xfrm>
            <a:off y="1200150" x="457200"/>
            <a:ext cy="3630300" cx="8229600"/>
          </a:xfrm>
          <a:prstGeom prst="rect">
            <a:avLst/>
          </a:prstGeom>
        </p:spPr>
        <p:txBody>
          <a:bodyPr bIns="91425" rIns="91425" lIns="91425" tIns="91425" anchor="t" anchorCtr="0">
            <a:noAutofit/>
          </a:bodyPr>
          <a:lstStyle/>
          <a:p>
            <a:pPr rtl="0">
              <a:spcBef>
                <a:spcPts val="0"/>
              </a:spcBef>
              <a:buNone/>
            </a:pPr>
            <a:r>
              <a:rPr lang="en"/>
              <a:t>David cole spent years as a software developer before announcing he was running for congress from his own district New Jersey. Cole was the first one to release his political platform on the popular software developement site Github.</a:t>
            </a:r>
          </a:p>
          <a:p>
            <a:pPr rtl="0">
              <a:spcBef>
                <a:spcPts val="0"/>
              </a:spcBef>
              <a:buNone/>
            </a:pPr>
            <a:r>
              <a:rPr lang="en"/>
              <a:t>Cole hopes that his constituents will collaborate on his political policies in similar fashion they do for building software. on github, they can readily comment on or even edit his policies.</a:t>
            </a:r>
          </a:p>
          <a:p>
            <a:pPr rtl="0">
              <a:spcBef>
                <a:spcPts val="0"/>
              </a:spcBef>
              <a:buNone/>
            </a:pPr>
            <a:r>
              <a:t/>
            </a:r>
            <a:endParaRPr/>
          </a:p>
          <a:p>
            <a:pPr>
              <a:spcBef>
                <a:spcPts val="0"/>
              </a:spcBef>
              <a:buNone/>
            </a:pPr>
            <a:r>
              <a:rPr lang="en"/>
              <a:t>Cole’s bigger vision is that all sort of political work from campaigns to the bills proposed by elected officials will be handled in similar fashion. </a:t>
            </a:r>
          </a:p>
        </p:txBody>
      </p:sp>
      <p:sp>
        <p:nvSpPr>
          <p:cNvPr id="328" name="Shape 328"/>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 and politics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y="0" x="0"/>
          <a:ext cy="0" cx="0"/>
          <a:chOff y="0" x="0"/>
          <a:chExt cy="0" cx="0"/>
        </a:xfrm>
      </p:grpSpPr>
      <p:sp>
        <p:nvSpPr>
          <p:cNvPr id="333" name="Shape 33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spcBef>
                <a:spcPts val="0"/>
              </a:spcBef>
              <a:buNone/>
            </a:pPr>
            <a:r>
              <a:rPr sz="2200" lang="en"/>
              <a:t>Other political achievements that occurred through github:</a:t>
            </a:r>
          </a:p>
          <a:p>
            <a:pPr rtl="0" lvl="0" indent="-368300" marL="457200">
              <a:spcBef>
                <a:spcPts val="0"/>
              </a:spcBef>
              <a:buClr>
                <a:schemeClr val="dk1"/>
              </a:buClr>
              <a:buSzPct val="100000"/>
              <a:buFont typeface="Arial"/>
              <a:buChar char="●"/>
            </a:pPr>
            <a:r>
              <a:rPr sz="2200" lang="en"/>
              <a:t>the city of Chattanooga,Tennessee  the first city in the nation to roll out ultra high speed gigabit internet connections to its citizen posted its data policy draft on github last year.</a:t>
            </a:r>
          </a:p>
          <a:p>
            <a:pPr rtl="0" lvl="0" indent="-368300" marL="457200">
              <a:spcBef>
                <a:spcPts val="0"/>
              </a:spcBef>
              <a:buClr>
                <a:schemeClr val="dk1"/>
              </a:buClr>
              <a:buSzPct val="100000"/>
              <a:buFont typeface="Arial"/>
              <a:buChar char="●"/>
            </a:pPr>
            <a:r>
              <a:rPr sz="2200" lang="en"/>
              <a:t>the city of philadelphia posted its  </a:t>
            </a:r>
            <a:r>
              <a:rPr b="1" sz="2200" lang="en"/>
              <a:t>Open Government Plan</a:t>
            </a:r>
            <a:r>
              <a:rPr sz="2200" lang="en"/>
              <a:t> to the site</a:t>
            </a:r>
          </a:p>
          <a:p>
            <a:pPr lvl="0" indent="-368300" marL="457200">
              <a:spcBef>
                <a:spcPts val="0"/>
              </a:spcBef>
              <a:buClr>
                <a:schemeClr val="dk1"/>
              </a:buClr>
              <a:buSzPct val="100000"/>
              <a:buFont typeface="Arial"/>
              <a:buChar char="●"/>
            </a:pPr>
            <a:r>
              <a:rPr sz="2200" lang="en"/>
              <a:t>The federal government is also experimenting with this idea. President Obama recently signed an </a:t>
            </a:r>
            <a:r>
              <a:rPr b="1" sz="2200" lang="en"/>
              <a:t>executive order</a:t>
            </a:r>
            <a:r>
              <a:rPr sz="2200" lang="en"/>
              <a:t> directing government agencies to release their data in open, machine-readable formats,and he went as far to put the order itself on github.</a:t>
            </a:r>
          </a:p>
        </p:txBody>
      </p:sp>
      <p:sp>
        <p:nvSpPr>
          <p:cNvPr id="334" name="Shape 334"/>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 and Politics II</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y="0" x="0"/>
          <a:ext cy="0" cx="0"/>
          <a:chOff y="0" x="0"/>
          <a:chExt cy="0" cx="0"/>
        </a:xfrm>
      </p:grpSpPr>
      <p:sp>
        <p:nvSpPr>
          <p:cNvPr id="339" name="Shape 339"/>
          <p:cNvSpPr txBox="1"/>
          <p:nvPr>
            <p:ph idx="1" type="body"/>
          </p:nvPr>
        </p:nvSpPr>
        <p:spPr>
          <a:xfrm>
            <a:off y="1200150" x="457200"/>
            <a:ext cy="3630300" cx="8229600"/>
          </a:xfrm>
          <a:prstGeom prst="rect">
            <a:avLst/>
          </a:prstGeom>
        </p:spPr>
        <p:txBody>
          <a:bodyPr bIns="91425" rIns="91425" lIns="91425" tIns="91425" anchor="t" anchorCtr="0">
            <a:noAutofit/>
          </a:bodyPr>
          <a:lstStyle/>
          <a:p>
            <a:pPr rtl="0">
              <a:spcBef>
                <a:spcPts val="0"/>
              </a:spcBef>
              <a:buNone/>
            </a:pPr>
            <a:r>
              <a:rPr sz="2400" lang="en"/>
              <a:t>Principal benefits of having political documents on github:</a:t>
            </a:r>
          </a:p>
          <a:p>
            <a:pPr rtl="0" lvl="0" indent="-381000" marL="457200">
              <a:spcBef>
                <a:spcPts val="0"/>
              </a:spcBef>
              <a:buClr>
                <a:schemeClr val="dk1"/>
              </a:buClr>
              <a:buSzPct val="100000"/>
              <a:buFont typeface="Arial"/>
              <a:buAutoNum type="arabicPeriod"/>
            </a:pPr>
            <a:r>
              <a:rPr sz="2400" lang="en"/>
              <a:t>github provides a new way to actually evaluate</a:t>
            </a:r>
          </a:p>
          <a:p>
            <a:pPr rtl="0" lvl="0" indent="-381000" marL="457200">
              <a:spcBef>
                <a:spcPts val="0"/>
              </a:spcBef>
              <a:buClr>
                <a:schemeClr val="dk1"/>
              </a:buClr>
              <a:buSzPct val="100000"/>
              <a:buFont typeface="Arial"/>
              <a:buAutoNum type="arabicPeriod"/>
            </a:pPr>
            <a:r>
              <a:rPr sz="2400" lang="en"/>
              <a:t>Track </a:t>
            </a:r>
          </a:p>
          <a:p>
            <a:pPr rtl="0" lvl="0" indent="-381000" marL="457200">
              <a:spcBef>
                <a:spcPts val="0"/>
              </a:spcBef>
              <a:buClr>
                <a:schemeClr val="dk1"/>
              </a:buClr>
              <a:buSzPct val="100000"/>
              <a:buFont typeface="Arial"/>
              <a:buAutoNum type="arabicPeriod"/>
            </a:pPr>
            <a:r>
              <a:rPr sz="2400" lang="en"/>
              <a:t>integrate public  suggestions into policy documents.</a:t>
            </a:r>
          </a:p>
          <a:p>
            <a:pPr lvl="0" indent="-381000" marL="457200">
              <a:spcBef>
                <a:spcPts val="0"/>
              </a:spcBef>
              <a:buClr>
                <a:schemeClr val="dk1"/>
              </a:buClr>
              <a:buSzPct val="100000"/>
              <a:buFont typeface="Arial"/>
              <a:buAutoNum type="arabicPeriod"/>
            </a:pPr>
            <a:r>
              <a:rPr sz="2400" lang="en"/>
              <a:t>suggestion can be discussed the same way we discussed a facebook update.</a:t>
            </a:r>
          </a:p>
        </p:txBody>
      </p:sp>
      <p:sp>
        <p:nvSpPr>
          <p:cNvPr id="340" name="Shape 340"/>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 and politics III</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y="0" x="0"/>
          <a:ext cy="0" cx="0"/>
          <a:chOff y="0" x="0"/>
          <a:chExt cy="0" cx="0"/>
        </a:xfrm>
      </p:grpSpPr>
      <p:sp>
        <p:nvSpPr>
          <p:cNvPr id="345" name="Shape 345"/>
          <p:cNvSpPr txBox="1"/>
          <p:nvPr>
            <p:ph idx="1" type="body"/>
          </p:nvPr>
        </p:nvSpPr>
        <p:spPr>
          <a:xfrm>
            <a:off y="1200150" x="457200"/>
            <a:ext cy="3630300" cx="8229600"/>
          </a:xfrm>
          <a:prstGeom prst="rect">
            <a:avLst/>
          </a:prstGeom>
        </p:spPr>
        <p:txBody>
          <a:bodyPr bIns="91425" rIns="91425" lIns="91425" tIns="91425" anchor="t" anchorCtr="0">
            <a:noAutofit/>
          </a:bodyPr>
          <a:lstStyle/>
          <a:p>
            <a:pPr algn="ctr" rtl="0">
              <a:spcBef>
                <a:spcPts val="0"/>
              </a:spcBef>
              <a:buNone/>
            </a:pPr>
            <a:r>
              <a:rPr sz="2400" lang="en"/>
              <a:t>Principal benefits when students used Github</a:t>
            </a:r>
          </a:p>
          <a:p>
            <a:pPr algn="ctr" rtl="0">
              <a:spcBef>
                <a:spcPts val="0"/>
              </a:spcBef>
              <a:buNone/>
            </a:pPr>
            <a:r>
              <a:t/>
            </a:r>
            <a:endParaRPr sz="2400"/>
          </a:p>
          <a:p>
            <a:pPr algn="ctr" rtl="0">
              <a:spcBef>
                <a:spcPts val="0"/>
              </a:spcBef>
              <a:buNone/>
            </a:pPr>
            <a:r>
              <a:rPr sz="2400" lang="en"/>
              <a:t>Learn to ship software like a pro</a:t>
            </a:r>
          </a:p>
          <a:p>
            <a:pPr rtl="0" lvl="0" indent="-381000" marL="457200">
              <a:spcBef>
                <a:spcPts val="0"/>
              </a:spcBef>
              <a:buClr>
                <a:schemeClr val="dk1"/>
              </a:buClr>
              <a:buSzPct val="100000"/>
              <a:buFont typeface="Arial"/>
              <a:buChar char="●"/>
            </a:pPr>
            <a:r>
              <a:rPr sz="2400" lang="en"/>
              <a:t>Stop emailing code</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Never lose your work</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Stay organized</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Build a portfolio</a:t>
            </a:r>
          </a:p>
        </p:txBody>
      </p:sp>
      <p:sp>
        <p:nvSpPr>
          <p:cNvPr id="346" name="Shape 346"/>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 and society</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y="0" x="0"/>
          <a:ext cy="0" cx="0"/>
          <a:chOff y="0" x="0"/>
          <a:chExt cy="0" cx="0"/>
        </a:xfrm>
      </p:grpSpPr>
      <p:sp>
        <p:nvSpPr>
          <p:cNvPr id="351" name="Shape 351"/>
          <p:cNvSpPr txBox="1"/>
          <p:nvPr>
            <p:ph idx="1" type="body"/>
          </p:nvPr>
        </p:nvSpPr>
        <p:spPr>
          <a:xfrm>
            <a:off y="1200150" x="457200"/>
            <a:ext cy="3630300" cx="8229600"/>
          </a:xfrm>
          <a:prstGeom prst="rect">
            <a:avLst/>
          </a:prstGeom>
        </p:spPr>
        <p:txBody>
          <a:bodyPr bIns="91425" rIns="91425" lIns="91425" tIns="91425" anchor="t" anchorCtr="0">
            <a:noAutofit/>
          </a:bodyPr>
          <a:lstStyle/>
          <a:p>
            <a:pPr algn="ctr" rtl="0">
              <a:spcBef>
                <a:spcPts val="0"/>
              </a:spcBef>
              <a:buNone/>
            </a:pPr>
            <a:r>
              <a:rPr sz="2400" lang="en"/>
              <a:t>Principal benefits for educators:</a:t>
            </a:r>
          </a:p>
          <a:p>
            <a:pPr algn="ctr" rtl="0">
              <a:spcBef>
                <a:spcPts val="0"/>
              </a:spcBef>
              <a:buNone/>
            </a:pPr>
            <a:r>
              <a:rPr sz="2400" lang="en"/>
              <a:t>Teach more effectively</a:t>
            </a:r>
          </a:p>
          <a:p>
            <a:pPr rtl="0" lvl="0" indent="-381000" marL="457200">
              <a:spcBef>
                <a:spcPts val="0"/>
              </a:spcBef>
              <a:buClr>
                <a:schemeClr val="dk1"/>
              </a:buClr>
              <a:buSzPct val="100000"/>
              <a:buFont typeface="Arial"/>
              <a:buChar char="●"/>
            </a:pPr>
            <a:r>
              <a:rPr sz="2400" lang="en"/>
              <a:t>Distribute starter code</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Give students feedback</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Private automated Test</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Collect Assignment</a:t>
            </a:r>
          </a:p>
        </p:txBody>
      </p:sp>
      <p:sp>
        <p:nvSpPr>
          <p:cNvPr id="352" name="Shape 352"/>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 and Society II</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y="0" x="0"/>
          <a:ext cy="0" cx="0"/>
          <a:chOff y="0" x="0"/>
          <a:chExt cy="0" cx="0"/>
        </a:xfrm>
      </p:grpSpPr>
      <p:sp>
        <p:nvSpPr>
          <p:cNvPr id="357" name="Shape 357"/>
          <p:cNvSpPr txBox="1"/>
          <p:nvPr>
            <p:ph idx="1" type="body"/>
          </p:nvPr>
        </p:nvSpPr>
        <p:spPr>
          <a:xfrm>
            <a:off y="1200150" x="457200"/>
            <a:ext cy="3630300" cx="8229600"/>
          </a:xfrm>
          <a:prstGeom prst="rect">
            <a:avLst/>
          </a:prstGeom>
        </p:spPr>
        <p:txBody>
          <a:bodyPr bIns="91425" rIns="91425" lIns="91425" tIns="91425" anchor="t" anchorCtr="0">
            <a:noAutofit/>
          </a:bodyPr>
          <a:lstStyle/>
          <a:p>
            <a:pPr rtl="0">
              <a:spcBef>
                <a:spcPts val="0"/>
              </a:spcBef>
              <a:buNone/>
            </a:pPr>
            <a:r>
              <a:rPr lang="en"/>
              <a:t>Principal Benefits for professional programmers:</a:t>
            </a:r>
          </a:p>
          <a:p>
            <a:pPr rtl="0">
              <a:spcBef>
                <a:spcPts val="0"/>
              </a:spcBef>
              <a:buNone/>
            </a:pPr>
            <a:r>
              <a:t/>
            </a:r>
            <a:endParaRPr/>
          </a:p>
          <a:p>
            <a:pPr rtl="0" lvl="0" indent="-355600" marL="457200">
              <a:spcBef>
                <a:spcPts val="0"/>
              </a:spcBef>
              <a:buClr>
                <a:schemeClr val="dk1"/>
              </a:buClr>
              <a:buSzPct val="100000"/>
              <a:buFont typeface="Arial"/>
              <a:buChar char="●"/>
            </a:pPr>
            <a:r>
              <a:rPr lang="en"/>
              <a:t>lower barriers of collaboration by building powerful features into their products that make it easier to contribute.</a:t>
            </a:r>
          </a:p>
          <a:p>
            <a:pPr lvl="0" indent="-355600" marL="457200">
              <a:spcBef>
                <a:spcPts val="0"/>
              </a:spcBef>
              <a:buClr>
                <a:schemeClr val="dk1"/>
              </a:buClr>
              <a:buSzPct val="100000"/>
              <a:buFont typeface="Arial"/>
              <a:buChar char="●"/>
            </a:pPr>
            <a:r>
              <a:rPr lang="en"/>
              <a:t>help individuals and companies to write better code and faster.</a:t>
            </a:r>
          </a:p>
        </p:txBody>
      </p:sp>
      <p:sp>
        <p:nvSpPr>
          <p:cNvPr id="358" name="Shape 358"/>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Github and Society III</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y="0" x="0"/>
          <a:ext cy="0" cx="0"/>
          <a:chOff y="0" x="0"/>
          <a:chExt cy="0" cx="0"/>
        </a:xfrm>
      </p:grpSpPr>
      <p:sp>
        <p:nvSpPr>
          <p:cNvPr id="363" name="Shape 36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a:spcBef>
                <a:spcPts val="0"/>
              </a:spcBef>
              <a:buNone/>
            </a:pPr>
            <a:r>
              <a:rPr u="sng" sz="2400" lang="en">
                <a:solidFill>
                  <a:schemeClr val="hlink"/>
                </a:solidFill>
                <a:hlinkClick r:id="rId3"/>
              </a:rPr>
              <a:t>https://www.youtube.com/watch?v=THmul1MlYvI#t=70</a:t>
            </a:r>
          </a:p>
          <a:p>
            <a:pPr rtl="0">
              <a:spcBef>
                <a:spcPts val="0"/>
              </a:spcBef>
              <a:buNone/>
            </a:pPr>
            <a:r>
              <a:rPr u="sng" sz="2400" lang="en">
                <a:solidFill>
                  <a:schemeClr val="hlink"/>
                </a:solidFill>
                <a:hlinkClick r:id="rId4"/>
              </a:rPr>
              <a:t>https://www.youtube.com/watch?v=8N-OLiAMr0g</a:t>
            </a:r>
          </a:p>
          <a:p>
            <a:pPr>
              <a:spcBef>
                <a:spcPts val="0"/>
              </a:spcBef>
              <a:buNone/>
            </a:pPr>
            <a:r>
              <a:t/>
            </a:r>
            <a:endParaRPr sz="2400"/>
          </a:p>
        </p:txBody>
      </p:sp>
      <p:sp>
        <p:nvSpPr>
          <p:cNvPr id="364" name="Shape 364"/>
          <p:cNvSpPr txBox="1"/>
          <p:nvPr>
            <p:ph type="title"/>
          </p:nvPr>
        </p:nvSpPr>
        <p:spPr>
          <a:xfrm>
            <a:off y="180071" x="457200"/>
            <a:ext cy="857400" cx="8229600"/>
          </a:xfrm>
          <a:prstGeom prst="rect">
            <a:avLst/>
          </a:prstGeom>
        </p:spPr>
        <p:txBody>
          <a:bodyPr bIns="91425" rIns="91425" lIns="91425" tIns="91425" anchor="ctr" anchorCtr="0">
            <a:noAutofit/>
          </a:bodyPr>
          <a:lstStyle/>
          <a:p>
            <a:pPr>
              <a:spcBef>
                <a:spcPts val="0"/>
              </a:spcBef>
              <a:buNone/>
            </a:pPr>
            <a:r>
              <a:rPr lang="en"/>
              <a:t>Udacity Employee’s Views on GitHub</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y="0" x="0"/>
          <a:ext cy="0" cx="0"/>
          <a:chOff y="0" x="0"/>
          <a:chExt cy="0" cx="0"/>
        </a:xfrm>
      </p:grpSpPr>
      <p:sp>
        <p:nvSpPr>
          <p:cNvPr id="369" name="Shape 369"/>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1"/>
              </a:buClr>
              <a:buSzPct val="100000"/>
              <a:buFont typeface="Arial"/>
              <a:buChar char="●"/>
            </a:pPr>
            <a:r>
              <a:rPr u="sng" lang="en">
                <a:solidFill>
                  <a:schemeClr val="hlink"/>
                </a:solidFill>
                <a:hlinkClick r:id="rId3"/>
              </a:rPr>
              <a:t>http://stackoverflow.com/questions/802573/difference-between-git-and-cvs</a:t>
            </a:r>
          </a:p>
          <a:p>
            <a:pPr rtl="0" lvl="0" indent="-355600" marL="457200">
              <a:spcBef>
                <a:spcPts val="0"/>
              </a:spcBef>
              <a:buClr>
                <a:schemeClr val="dk1"/>
              </a:buClr>
              <a:buSzPct val="100000"/>
              <a:buFont typeface="Arial"/>
              <a:buChar char="●"/>
            </a:pPr>
            <a:r>
              <a:rPr u="sng" lang="en">
                <a:solidFill>
                  <a:schemeClr val="hlink"/>
                </a:solidFill>
                <a:hlinkClick r:id="rId4"/>
              </a:rPr>
              <a:t>http://www.cs.brandeis.edu/~guru/cvs.html</a:t>
            </a:r>
          </a:p>
          <a:p>
            <a:pPr rtl="0" lvl="0" indent="-355600" marL="457200">
              <a:spcBef>
                <a:spcPts val="0"/>
              </a:spcBef>
              <a:buClr>
                <a:schemeClr val="dk1"/>
              </a:buClr>
              <a:buSzPct val="100000"/>
              <a:buFont typeface="Arial"/>
              <a:buChar char="●"/>
            </a:pPr>
            <a:r>
              <a:rPr u="sng" lang="en">
                <a:solidFill>
                  <a:schemeClr val="hlink"/>
                </a:solidFill>
                <a:hlinkClick r:id="rId5"/>
              </a:rPr>
              <a:t>https://developer.github.com/v3/oauth/</a:t>
            </a:r>
          </a:p>
          <a:p>
            <a:pPr rtl="0" lvl="0" indent="-355600" marL="457200">
              <a:spcBef>
                <a:spcPts val="0"/>
              </a:spcBef>
              <a:buClr>
                <a:schemeClr val="dk1"/>
              </a:buClr>
              <a:buSzPct val="100000"/>
              <a:buFont typeface="Arial"/>
              <a:buChar char="●"/>
            </a:pPr>
            <a:r>
              <a:rPr u="sng" lang="en">
                <a:solidFill>
                  <a:schemeClr val="hlink"/>
                </a:solidFill>
                <a:hlinkClick r:id="rId6"/>
              </a:rPr>
              <a:t>https://developer.github.com/v3/</a:t>
            </a:r>
          </a:p>
          <a:p>
            <a:pPr rtl="0" lvl="0" indent="-355600" marL="457200">
              <a:spcBef>
                <a:spcPts val="0"/>
              </a:spcBef>
              <a:buClr>
                <a:schemeClr val="dk1"/>
              </a:buClr>
              <a:buSzPct val="100000"/>
              <a:buFont typeface="Arial"/>
              <a:buChar char="●"/>
            </a:pPr>
            <a:r>
              <a:rPr u="sng" lang="en">
                <a:solidFill>
                  <a:schemeClr val="hlink"/>
                </a:solidFill>
                <a:hlinkClick r:id="rId7"/>
              </a:rPr>
              <a:t>http://www.codeforest.net/git-vs-svn</a:t>
            </a:r>
          </a:p>
          <a:p>
            <a:pPr rtl="0" lvl="0" indent="-355600" marL="457200">
              <a:spcBef>
                <a:spcPts val="0"/>
              </a:spcBef>
              <a:buClr>
                <a:schemeClr val="dk1"/>
              </a:buClr>
              <a:buSzPct val="100000"/>
              <a:buFont typeface="Arial"/>
              <a:buChar char="●"/>
            </a:pPr>
            <a:r>
              <a:rPr u="sng" lang="en">
                <a:solidFill>
                  <a:schemeClr val="hlink"/>
                </a:solidFill>
                <a:hlinkClick r:id="rId8"/>
              </a:rPr>
              <a:t>http://en.wikipedia.org/wiki/GitHub</a:t>
            </a:r>
          </a:p>
          <a:p>
            <a:pPr rtl="0" lvl="0" indent="-355600" marL="457200">
              <a:spcBef>
                <a:spcPts val="0"/>
              </a:spcBef>
              <a:buClr>
                <a:schemeClr val="dk1"/>
              </a:buClr>
              <a:buSzPct val="100000"/>
              <a:buFont typeface="Arial"/>
              <a:buChar char="●"/>
            </a:pPr>
            <a:r>
              <a:rPr u="sng" lang="en">
                <a:solidFill>
                  <a:schemeClr val="hlink"/>
                </a:solidFill>
                <a:hlinkClick r:id="rId9"/>
              </a:rPr>
              <a:t>http://www.wired.co.uk/news/archive/2014-03/20/cole-congressional-platform-gihub</a:t>
            </a:r>
          </a:p>
          <a:p>
            <a:pPr rtl="0" lvl="0" indent="-355600" marL="457200">
              <a:spcBef>
                <a:spcPts val="0"/>
              </a:spcBef>
              <a:buClr>
                <a:schemeClr val="dk1"/>
              </a:buClr>
              <a:buSzPct val="100000"/>
              <a:buFont typeface="Arial"/>
              <a:buChar char="●"/>
            </a:pPr>
            <a:r>
              <a:rPr u="sng" lang="en">
                <a:solidFill>
                  <a:schemeClr val="hlink"/>
                </a:solidFill>
                <a:hlinkClick r:id="rId10"/>
              </a:rPr>
              <a:t>https://education.github.com/</a:t>
            </a:r>
          </a:p>
        </p:txBody>
      </p:sp>
      <p:sp>
        <p:nvSpPr>
          <p:cNvPr id="370" name="Shape 370"/>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Works Cited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lnSpc>
                <a:spcPct val="150000"/>
              </a:lnSpc>
              <a:spcBef>
                <a:spcPts val="0"/>
              </a:spcBef>
              <a:spcAft>
                <a:spcPts val="800"/>
              </a:spcAft>
              <a:buClr>
                <a:srgbClr val="000000"/>
              </a:buClr>
              <a:buSzPct val="100000"/>
              <a:buFont typeface="Arial"/>
              <a:buChar char="●"/>
            </a:pPr>
            <a:r>
              <a:rPr lang="en">
                <a:solidFill>
                  <a:srgbClr val="000000"/>
                </a:solidFill>
              </a:rPr>
              <a:t>Many people’s version-control method of choice is to copy files into another directory (perhaps a time-stamped directory, if they’re clever). This approach is very common because it is so simple, but it is also incredibly error prone. It is easy to forget which directory you’re in and accidentally write to the wrong file or copy over files you don’t mean to. To deal with this issue, programmers long ago developed local VCS that had a simple database that kept all the changes to files under revision control.</a:t>
            </a:r>
          </a:p>
        </p:txBody>
      </p:sp>
      <p:sp>
        <p:nvSpPr>
          <p:cNvPr id="109" name="Shape 109"/>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Local Version System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idx="1" type="body"/>
          </p:nvPr>
        </p:nvSpPr>
        <p:spPr>
          <a:xfrm>
            <a:off y="1200150"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115" name="Shape 115"/>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Local Version System</a:t>
            </a:r>
          </a:p>
        </p:txBody>
      </p:sp>
      <p:pic>
        <p:nvPicPr>
          <p:cNvPr id="116" name="Shape 116"/>
          <p:cNvPicPr preferRelativeResize="0"/>
          <p:nvPr/>
        </p:nvPicPr>
        <p:blipFill>
          <a:blip r:embed="rId3">
            <a:alphaModFix/>
          </a:blip>
          <a:stretch>
            <a:fillRect/>
          </a:stretch>
        </p:blipFill>
        <p:spPr>
          <a:xfrm>
            <a:off y="878912" x="1971784"/>
            <a:ext cy="4272774" cx="500226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rPr>
              <a:t>The next major issue that people encounter is that they need to collaborate with developers on other systems. To deal with this problem, Centralized Version Control Systems (CVCSs) were developed. These systems, such as CVS, Subversion, and Perforce, have a single server that contains all the versioned files, and a number of clients that check out files from that central place. For many years, this has been the standard for version control.</a:t>
            </a:r>
          </a:p>
          <a:p>
            <a:pPr>
              <a:spcBef>
                <a:spcPts val="0"/>
              </a:spcBef>
              <a:buNone/>
            </a:pPr>
            <a:r>
              <a:t/>
            </a:r>
            <a:endParaRPr sz="2400">
              <a:solidFill>
                <a:srgbClr val="000000"/>
              </a:solidFill>
            </a:endParaRPr>
          </a:p>
        </p:txBody>
      </p:sp>
      <p:sp>
        <p:nvSpPr>
          <p:cNvPr id="122" name="Shape 122"/>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Centralized Version Systems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idx="1" type="body"/>
          </p:nvPr>
        </p:nvSpPr>
        <p:spPr>
          <a:xfrm>
            <a:off y="1200150"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128" name="Shape 128"/>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solidFill>
                  <a:srgbClr val="FFFFFF"/>
                </a:solidFill>
              </a:rPr>
              <a:t>Centralized Version Systems</a:t>
            </a:r>
          </a:p>
        </p:txBody>
      </p:sp>
      <p:pic>
        <p:nvPicPr>
          <p:cNvPr id="129" name="Shape 129"/>
          <p:cNvPicPr preferRelativeResize="0"/>
          <p:nvPr/>
        </p:nvPicPr>
        <p:blipFill>
          <a:blip r:embed="rId3">
            <a:alphaModFix/>
          </a:blip>
          <a:stretch>
            <a:fillRect/>
          </a:stretch>
        </p:blipFill>
        <p:spPr>
          <a:xfrm>
            <a:off y="878912" x="1499953"/>
            <a:ext cy="4272774" cx="6144083"/>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rPr>
              <a:t>This is where Distributed Version Control Systems (DVCSs) step in. In a DVCS (such as Git or Mercurial), clients don’t just check out the latest snapshot of the files: they fully mirror the repository. Thus if any server dies, and these systems were collaborating, any of the client repositories can be copied back up to the server to restore it. Every clone is really a full backup of all the data.</a:t>
            </a:r>
          </a:p>
          <a:p>
            <a:pPr lvl="0">
              <a:spcBef>
                <a:spcPts val="0"/>
              </a:spcBef>
              <a:buNone/>
            </a:pPr>
            <a:r>
              <a:t/>
            </a:r>
            <a:endParaRPr sz="2400">
              <a:solidFill>
                <a:srgbClr val="000000"/>
              </a:solidFill>
            </a:endParaRPr>
          </a:p>
        </p:txBody>
      </p:sp>
      <p:sp>
        <p:nvSpPr>
          <p:cNvPr id="135" name="Shape 135"/>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Distributed Version Systems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inspiration-board">
  <a:themeElements>
    <a:clrScheme name="Custom 503">
      <a:dk1>
        <a:srgbClr val="000000"/>
      </a:dk1>
      <a:lt1>
        <a:srgbClr val="FFFFFF"/>
      </a:lt1>
      <a:dk2>
        <a:srgbClr val="000000"/>
      </a:dk2>
      <a:lt2>
        <a:srgbClr val="F8F8F8"/>
      </a:lt2>
      <a:accent1>
        <a:srgbClr val="CFCFCF"/>
      </a:accent1>
      <a:accent2>
        <a:srgbClr val="94AE8E"/>
      </a:accent2>
      <a:accent3>
        <a:srgbClr val="4E7A82"/>
      </a:accent3>
      <a:accent4>
        <a:srgbClr val="666699"/>
      </a:accent4>
      <a:accent5>
        <a:srgbClr val="60506F"/>
      </a:accent5>
      <a:accent6>
        <a:srgbClr val="4B4352"/>
      </a:accent6>
      <a:hlink>
        <a:srgbClr val="8694C0"/>
      </a:hlink>
      <a:folHlink>
        <a:srgbClr val="91919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