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61" r:id="rId10"/>
    <p:sldId id="272" r:id="rId11"/>
    <p:sldId id="273" r:id="rId12"/>
    <p:sldId id="274" r:id="rId13"/>
    <p:sldId id="271" r:id="rId14"/>
  </p:sldIdLst>
  <p:sldSz cx="12192000" cy="6858000"/>
  <p:notesSz cx="6954838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48F"/>
    <a:srgbClr val="114F3A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4EB800-98DE-4825-B31F-65C5DB65DF41}">
  <a:tblStyle styleId="{164EB800-98DE-4825-B31F-65C5DB65DF41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30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40175" y="0"/>
            <a:ext cx="30130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375"/>
            <a:ext cx="30130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6cb4e62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6cb4e6248_0_50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00" cy="3665400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256cb4e6248_0_50:notes"/>
          <p:cNvSpPr txBox="1">
            <a:spLocks noGrp="1"/>
          </p:cNvSpPr>
          <p:nvPr>
            <p:ph type="sldNum" idx="12"/>
          </p:nvPr>
        </p:nvSpPr>
        <p:spPr>
          <a:xfrm>
            <a:off x="3940175" y="8842375"/>
            <a:ext cx="3013200" cy="466800"/>
          </a:xfrm>
          <a:prstGeom prst="rect">
            <a:avLst/>
          </a:prstGeom>
        </p:spPr>
        <p:txBody>
          <a:bodyPr spcFirstLastPara="1" wrap="square" lIns="92925" tIns="46450" rIns="92925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174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44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14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05450" y="20638"/>
            <a:ext cx="1181100" cy="11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9375" y="5467350"/>
            <a:ext cx="2260600" cy="798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24000" y="1960563"/>
            <a:ext cx="9144000" cy="127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3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7240588" y="6302375"/>
            <a:ext cx="4489450" cy="0"/>
            <a:chOff x="7230414" y="6467118"/>
            <a:chExt cx="4489361" cy="0"/>
          </a:xfrm>
        </p:grpSpPr>
        <p:cxnSp>
          <p:nvCxnSpPr>
            <p:cNvPr id="25" name="Google Shape;25;p3"/>
            <p:cNvCxnSpPr/>
            <p:nvPr/>
          </p:nvCxnSpPr>
          <p:spPr>
            <a:xfrm>
              <a:off x="10238666" y="6467118"/>
              <a:ext cx="1481109" cy="0"/>
            </a:xfrm>
            <a:prstGeom prst="straightConnector1">
              <a:avLst/>
            </a:prstGeom>
            <a:noFill/>
            <a:ln w="28575" cap="flat" cmpd="sng">
              <a:solidFill>
                <a:srgbClr val="A423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3"/>
            <p:cNvCxnSpPr/>
            <p:nvPr/>
          </p:nvCxnSpPr>
          <p:spPr>
            <a:xfrm>
              <a:off x="8686122" y="6467118"/>
              <a:ext cx="1539844" cy="0"/>
            </a:xfrm>
            <a:prstGeom prst="straightConnector1">
              <a:avLst/>
            </a:prstGeom>
            <a:noFill/>
            <a:ln w="28575" cap="flat" cmpd="sng">
              <a:solidFill>
                <a:srgbClr val="A7CE3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7230414" y="6467118"/>
              <a:ext cx="1538257" cy="0"/>
            </a:xfrm>
            <a:prstGeom prst="straightConnector1">
              <a:avLst/>
            </a:prstGeom>
            <a:noFill/>
            <a:ln w="28575" cap="flat" cmpd="sng">
              <a:solidFill>
                <a:srgbClr val="F582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8" name="Google Shape;28;p3"/>
          <p:cNvCxnSpPr/>
          <p:nvPr/>
        </p:nvCxnSpPr>
        <p:spPr>
          <a:xfrm rot="10800000" flipH="1">
            <a:off x="119063" y="895350"/>
            <a:ext cx="4351337" cy="2540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88" y="138113"/>
            <a:ext cx="827087" cy="61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0263" y="138113"/>
            <a:ext cx="1000125" cy="56038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128713" y="138113"/>
            <a:ext cx="9767887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1128713" y="1090613"/>
            <a:ext cx="9767887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b="0">
                <a:solidFill>
                  <a:schemeClr val="dk1"/>
                </a:solidFill>
              </a:defRPr>
            </a:lvl1pPr>
            <a:lvl2pPr marL="914400" lvl="1" indent="-406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0">
                <a:solidFill>
                  <a:schemeClr val="dk1"/>
                </a:solidFill>
              </a:defRPr>
            </a:lvl2pPr>
            <a:lvl3pPr marL="1371600" lvl="2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>
                <a:solidFill>
                  <a:schemeClr val="dk1"/>
                </a:solidFill>
              </a:defRPr>
            </a:lvl3pPr>
            <a:lvl4pPr marL="1828800" lvl="3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>
                <a:solidFill>
                  <a:schemeClr val="dk1"/>
                </a:solidFill>
              </a:defRPr>
            </a:lvl4pPr>
            <a:lvl5pPr marL="2286000" lvl="4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7240588" y="6302375"/>
            <a:ext cx="4489450" cy="0"/>
            <a:chOff x="7230414" y="6467118"/>
            <a:chExt cx="4489361" cy="0"/>
          </a:xfrm>
        </p:grpSpPr>
        <p:cxnSp>
          <p:nvCxnSpPr>
            <p:cNvPr id="44" name="Google Shape;44;p5"/>
            <p:cNvCxnSpPr/>
            <p:nvPr/>
          </p:nvCxnSpPr>
          <p:spPr>
            <a:xfrm>
              <a:off x="10238666" y="6467118"/>
              <a:ext cx="1481109" cy="0"/>
            </a:xfrm>
            <a:prstGeom prst="straightConnector1">
              <a:avLst/>
            </a:prstGeom>
            <a:noFill/>
            <a:ln w="28575" cap="flat" cmpd="sng">
              <a:solidFill>
                <a:srgbClr val="A423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5"/>
            <p:cNvCxnSpPr/>
            <p:nvPr/>
          </p:nvCxnSpPr>
          <p:spPr>
            <a:xfrm>
              <a:off x="8686122" y="6467118"/>
              <a:ext cx="1539844" cy="0"/>
            </a:xfrm>
            <a:prstGeom prst="straightConnector1">
              <a:avLst/>
            </a:prstGeom>
            <a:noFill/>
            <a:ln w="28575" cap="flat" cmpd="sng">
              <a:solidFill>
                <a:srgbClr val="A7CE3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46;p5"/>
            <p:cNvCxnSpPr/>
            <p:nvPr/>
          </p:nvCxnSpPr>
          <p:spPr>
            <a:xfrm>
              <a:off x="7230414" y="6467118"/>
              <a:ext cx="1538257" cy="0"/>
            </a:xfrm>
            <a:prstGeom prst="straightConnector1">
              <a:avLst/>
            </a:prstGeom>
            <a:noFill/>
            <a:ln w="28575" cap="flat" cmpd="sng">
              <a:solidFill>
                <a:srgbClr val="F5822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7" name="Google Shape;47;p5"/>
          <p:cNvCxnSpPr/>
          <p:nvPr/>
        </p:nvCxnSpPr>
        <p:spPr>
          <a:xfrm rot="10800000" flipH="1">
            <a:off x="119063" y="895350"/>
            <a:ext cx="4351337" cy="2540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88" y="138113"/>
            <a:ext cx="827087" cy="61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0263" y="138113"/>
            <a:ext cx="1000125" cy="56038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1128713" y="138113"/>
            <a:ext cx="9767887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838200" y="10509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6172200" y="10509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28713" y="138113"/>
            <a:ext cx="9767887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28713" y="1090613"/>
            <a:ext cx="9767887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marR="0" lvl="1" indent="-4064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marR="0" lvl="2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marR="0" lvl="3" indent="-355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marR="0" lvl="4" indent="-355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ctrTitle"/>
          </p:nvPr>
        </p:nvSpPr>
        <p:spPr>
          <a:xfrm>
            <a:off x="292100" y="1142728"/>
            <a:ext cx="11899900" cy="104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Cambria"/>
                <a:ea typeface="Cambria"/>
                <a:cs typeface="Cambria"/>
                <a:sym typeface="Cambria"/>
              </a:rPr>
              <a:t>B V RAJU INSTITUTE OF TECHNOLOGY</a:t>
            </a:r>
            <a:br>
              <a:rPr lang="en-US" sz="4400" dirty="0"/>
            </a:br>
            <a:r>
              <a:rPr lang="en-US" sz="2000" dirty="0">
                <a:latin typeface="Cambria"/>
                <a:ea typeface="Cambria"/>
                <a:cs typeface="Cambria"/>
                <a:sym typeface="Cambria"/>
              </a:rPr>
              <a:t>(UGC Autonomous)</a:t>
            </a:r>
            <a:br>
              <a:rPr lang="en-US" sz="2000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US" sz="2000" dirty="0">
                <a:latin typeface="Cambria"/>
                <a:ea typeface="Cambria"/>
                <a:cs typeface="Cambria"/>
                <a:sym typeface="Cambria"/>
              </a:rPr>
              <a:t>Vishnupur, Narsapur, Medak District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1"/>
          </p:nvPr>
        </p:nvSpPr>
        <p:spPr>
          <a:xfrm>
            <a:off x="1450885" y="2197192"/>
            <a:ext cx="9144000" cy="53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C55A11"/>
                </a:solidFill>
                <a:latin typeface="Cambria"/>
                <a:ea typeface="Cambria"/>
                <a:cs typeface="Cambria"/>
                <a:sym typeface="Cambria"/>
              </a:rPr>
              <a:t>Department of Computer Science and Engineering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C55A11"/>
                </a:solidFill>
                <a:latin typeface="Cambria"/>
                <a:ea typeface="Cambria"/>
                <a:cs typeface="Cambria"/>
                <a:sym typeface="Cambria"/>
              </a:rPr>
              <a:t>Minor Project – First Review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solidFill>
                <a:srgbClr val="C55A1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solidFill>
                <a:srgbClr val="C55A1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solidFill>
                <a:srgbClr val="C55A1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solidFill>
                <a:srgbClr val="C55A1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Google Shape;62;p6">
            <a:extLst>
              <a:ext uri="{FF2B5EF4-FFF2-40B4-BE49-F238E27FC236}">
                <a16:creationId xmlns:a16="http://schemas.microsoft.com/office/drawing/2014/main" id="{F67B56C5-88C1-8E42-A956-CC5BA52C46D9}"/>
              </a:ext>
            </a:extLst>
          </p:cNvPr>
          <p:cNvSpPr txBox="1"/>
          <p:nvPr/>
        </p:nvSpPr>
        <p:spPr>
          <a:xfrm>
            <a:off x="1528354" y="3409405"/>
            <a:ext cx="94183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Title : Recti Cure – Detecting Cataract Disorder</a:t>
            </a:r>
            <a:endParaRPr sz="1800" b="1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" name="Google Shape;63;p6">
            <a:extLst>
              <a:ext uri="{FF2B5EF4-FFF2-40B4-BE49-F238E27FC236}">
                <a16:creationId xmlns:a16="http://schemas.microsoft.com/office/drawing/2014/main" id="{73B50211-9D14-4FEC-3078-A7372BC61D4A}"/>
              </a:ext>
            </a:extLst>
          </p:cNvPr>
          <p:cNvSpPr txBox="1"/>
          <p:nvPr/>
        </p:nvSpPr>
        <p:spPr>
          <a:xfrm>
            <a:off x="548640" y="4754879"/>
            <a:ext cx="386660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By</a:t>
            </a: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Bookman Old Style"/>
                <a:sym typeface="Bookman Old Style"/>
              </a:rPr>
              <a:t>  A Sai </a:t>
            </a:r>
            <a:r>
              <a:rPr lang="en-US" sz="1800" dirty="0" err="1">
                <a:solidFill>
                  <a:schemeClr val="dk1"/>
                </a:solidFill>
                <a:latin typeface="Bookman Old Style"/>
                <a:sym typeface="Bookman Old Style"/>
              </a:rPr>
              <a:t>charan</a:t>
            </a:r>
            <a:endParaRPr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Bookman Old Style"/>
                <a:sym typeface="Bookman Old Style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Bookman Old Style"/>
                <a:sym typeface="Bookman Old Style"/>
              </a:rPr>
              <a:t>Aniketh</a:t>
            </a:r>
            <a:r>
              <a:rPr lang="en-US" sz="1800" dirty="0">
                <a:solidFill>
                  <a:schemeClr val="dk1"/>
                </a:solidFill>
                <a:latin typeface="Bookman Old Style"/>
                <a:sym typeface="Bookman Old Style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Bookman Old Style"/>
                <a:sym typeface="Bookman Old Style"/>
              </a:rPr>
              <a:t>Goje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Bookman Old Style"/>
                <a:sym typeface="Bookman Old Style"/>
              </a:rPr>
              <a:t>  B Archana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Bookman Old Style"/>
                <a:sym typeface="Bookman Old Style"/>
              </a:rPr>
              <a:t>  A </a:t>
            </a:r>
            <a:r>
              <a:rPr lang="en-US" sz="1800" dirty="0" err="1">
                <a:solidFill>
                  <a:schemeClr val="dk1"/>
                </a:solidFill>
                <a:latin typeface="Bookman Old Style"/>
                <a:sym typeface="Bookman Old Style"/>
              </a:rPr>
              <a:t>Aarin</a:t>
            </a:r>
            <a:endParaRPr lang="en-US" sz="1800" dirty="0"/>
          </a:p>
        </p:txBody>
      </p:sp>
      <p:sp>
        <p:nvSpPr>
          <p:cNvPr id="4" name="Google Shape;64;p6">
            <a:extLst>
              <a:ext uri="{FF2B5EF4-FFF2-40B4-BE49-F238E27FC236}">
                <a16:creationId xmlns:a16="http://schemas.microsoft.com/office/drawing/2014/main" id="{3CEA1C47-13DA-0DDD-3559-D62BF0CFF20B}"/>
              </a:ext>
            </a:extLst>
          </p:cNvPr>
          <p:cNvSpPr txBox="1"/>
          <p:nvPr/>
        </p:nvSpPr>
        <p:spPr>
          <a:xfrm>
            <a:off x="8151223" y="4807131"/>
            <a:ext cx="360534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Guided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Dr. </a:t>
            </a:r>
            <a:r>
              <a:rPr lang="en-US" sz="1800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Lanke</a:t>
            </a: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Pallavi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Bookman Old Style"/>
                <a:sym typeface="Bookman Old Style"/>
              </a:rPr>
              <a:t>  Associate HOD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ECAC-C769-762A-3A24-91B5C8F2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Comparative Study</a:t>
            </a:r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CB9E8-47BB-FBAD-7184-56C74D046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B87D3-3810-4B62-A652-DC6B04B84731}"/>
              </a:ext>
            </a:extLst>
          </p:cNvPr>
          <p:cNvSpPr txBox="1"/>
          <p:nvPr/>
        </p:nvSpPr>
        <p:spPr>
          <a:xfrm>
            <a:off x="452284" y="640305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Date: Saturday, 8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July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C4CE6-4EA6-2F2E-5899-3C7C1E2D6323}"/>
              </a:ext>
            </a:extLst>
          </p:cNvPr>
          <p:cNvSpPr txBox="1"/>
          <p:nvPr/>
        </p:nvSpPr>
        <p:spPr>
          <a:xfrm>
            <a:off x="993057" y="1446299"/>
            <a:ext cx="954712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web application will helps the user to self detect cataract and get related information instead of waiting for hours in hospital waiting rooms for report.</a:t>
            </a: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This architecture is known for its simplicity and uniformity that makes easy to understand and implement.</a:t>
            </a: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VGG-19 is deeper than many earlier CNN architectures and it consists of 16 convolutional layers and 3 fully connected layers including 5 max pooling layers. </a:t>
            </a: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 we know deeper  networks have potential to capture more complex. Hence results in leading to better performance.</a:t>
            </a: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VGG-19 achieves competitive performance on image classification compared to other models.</a:t>
            </a: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23669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128713" y="138113"/>
            <a:ext cx="9869487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References </a:t>
            </a:r>
            <a:endParaRPr dirty="0"/>
          </a:p>
        </p:txBody>
      </p:sp>
      <p:sp>
        <p:nvSpPr>
          <p:cNvPr id="174" name="Google Shape;17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Date: Saturday, 8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July </a:t>
            </a:r>
          </a:p>
        </p:txBody>
      </p:sp>
      <p:sp>
        <p:nvSpPr>
          <p:cNvPr id="175" name="Google Shape;17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© BVRIT CSE</a:t>
            </a:r>
            <a:endParaRPr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177" name="Google Shape;177;p19"/>
          <p:cNvSpPr txBox="1"/>
          <p:nvPr/>
        </p:nvSpPr>
        <p:spPr>
          <a:xfrm>
            <a:off x="341813" y="1423851"/>
            <a:ext cx="1101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19"/>
          <p:cNvSpPr txBox="1"/>
          <p:nvPr/>
        </p:nvSpPr>
        <p:spPr>
          <a:xfrm>
            <a:off x="563775" y="1450125"/>
            <a:ext cx="107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63775" y="1422100"/>
            <a:ext cx="10790100" cy="470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[1] T. Pratap and P.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Kokil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, “Computer-aided diagnosis of cataract using deep transfer learning,” Biomedical Signal Processing and Control, vol. 53, p. 101533, Aug. 2019,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doi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: 10.1016/j.bspc.2019.04.010.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[2] L. Guo, J.-J. Yang, L. Peng, J. Li, and Q. Liang, “A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computeraided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 healthcare system for cataract classification and grading based on fundus image analysis,” Computers in Industry, vol. 69, pp. 72–80, May 2015,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doi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: 10.1016/j.compind.2014.09.005. 2023,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doi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: 10.3390/jimaging9100197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[3] T.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Ganokratanaa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, M. Ketcham, and P.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Pramkeaw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, “Advancements in Cataract Detection: The Systematic Development of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LeNetConvolutional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 Neural Network Models,” J. Imaging, vol. 9, no. 10, p. 197, Sep. 2023,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doi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: 10.3390/jimaging9100197.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[4] S . Yadav and J. K. P. S. Yadav, “Enhancing Cataract Detection Precision: A Deep Learning Approach,” TS, vol. 40, no. 4, pp. 1413–1424, Aug. 2023,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doi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: 10.18280/ts.400410.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[5] H. Morales-Lopez, I. Cruz-Vega, and J. Rangel-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Magdaleno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, “Cataract Detection and Classification Systems Using Computational Intelligence: A Survey,” Arch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Computat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 Methods Eng, vol. 28, no. 3, pp. 1761–1774, May 2021,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doi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: 10.1007/s11831-020-09440-2.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[6] Md. Sajjad Mahmud Khan,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Mahiuddin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 Ahmed,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Raseduz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 Zaman Rasel, Mohammad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Monirujjaman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 Khan, ”Cataract Detection Using Convolutional Neural Network with VGG-19 Model”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[7] R. U. Acharya, W. Yu, K. Zhu, J. Nayak, T.-C. Lim, and J. Y. Chan, “Identification of Cataract and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Postcataract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 Surgery Optical Images Using Artificial Intelligence Techniques,” J Med Syst, vol. 34, no. 4, pp. 619–628, Aug. 2010,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doi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: 10.1007/s10916-009-9275-8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[8] V. Agarwal, V. Gupta, V. M.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Vashisht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, K. Sharma, and N. Sharma, “Mobile Application Based Cataract Detection System,” in 2019 3rd International Conference on Trends in Electronics and Informatics (ICOEI), Tirunelveli, India: IEEE, Apr. 2019, pp. 780–787. </a:t>
            </a:r>
            <a:r>
              <a:rPr lang="en-US" dirty="0" err="1">
                <a:latin typeface="Bookman Old Style"/>
                <a:ea typeface="Bookman Old Style"/>
                <a:cs typeface="Bookman Old Style"/>
                <a:sym typeface="Bookman Old Style"/>
              </a:rPr>
              <a:t>doi</a:t>
            </a:r>
            <a:r>
              <a:rPr lang="en-US" dirty="0">
                <a:latin typeface="Bookman Old Style"/>
                <a:ea typeface="Bookman Old Style"/>
                <a:cs typeface="Bookman Old Style"/>
                <a:sym typeface="Bookman Old Style"/>
              </a:rPr>
              <a:t>: 10.1109/ICOEI.2019.8862774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128713" y="138113"/>
            <a:ext cx="9768000" cy="59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References</a:t>
            </a:r>
            <a:endParaRPr dirty="0"/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557213" y="1423988"/>
            <a:ext cx="9768000" cy="481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[9] I. </a:t>
            </a:r>
            <a:r>
              <a:rPr lang="en-US" sz="1400" dirty="0" err="1"/>
              <a:t>Weni</a:t>
            </a:r>
            <a:r>
              <a:rPr lang="en-US" sz="1400" dirty="0"/>
              <a:t>, P. E. P. Utomo, B. F. </a:t>
            </a:r>
            <a:r>
              <a:rPr lang="en-US" sz="1400" dirty="0" err="1"/>
              <a:t>Hutabarat</a:t>
            </a:r>
            <a:r>
              <a:rPr lang="en-US" sz="1400" dirty="0"/>
              <a:t>, and M. Alfalah, “Detection of Cataract Based on Image Features Using Convolutional Neural Networks,” Indonesian J. </a:t>
            </a:r>
            <a:r>
              <a:rPr lang="en-US" sz="1400" dirty="0" err="1"/>
              <a:t>Comput</a:t>
            </a:r>
            <a:r>
              <a:rPr lang="en-US" sz="1400" dirty="0"/>
              <a:t>. </a:t>
            </a:r>
            <a:r>
              <a:rPr lang="en-US" sz="1400" dirty="0" err="1"/>
              <a:t>Cybern</a:t>
            </a:r>
            <a:r>
              <a:rPr lang="en-US" sz="1400" dirty="0"/>
              <a:t>. Syst., vol. 15, no. 1, p. 75, Jan. 2021, </a:t>
            </a:r>
            <a:r>
              <a:rPr lang="en-US" sz="1400" dirty="0" err="1"/>
              <a:t>doi</a:t>
            </a:r>
            <a:r>
              <a:rPr lang="en-US" sz="1400" dirty="0"/>
              <a:t>: 10.22146/ijccs.61882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[10] V. Agarwal, V. Gupta, V. M. </a:t>
            </a:r>
            <a:r>
              <a:rPr lang="en-US" sz="1400" dirty="0" err="1"/>
              <a:t>Vashisht</a:t>
            </a:r>
            <a:r>
              <a:rPr lang="en-US" sz="1400" dirty="0"/>
              <a:t>, K. Sharma, and N. Sharma, “Mobile Application Based Cataract Detection System,” in 2019 3rd International Conference on Trends in Electronics and Informatics (ICOEI), Tirunelveli, India: IEEE, Apr. 2019, pp. 780–787. </a:t>
            </a:r>
            <a:r>
              <a:rPr lang="en-US" sz="1400" dirty="0" err="1"/>
              <a:t>doi</a:t>
            </a:r>
            <a:r>
              <a:rPr lang="en-US" sz="1400" dirty="0"/>
              <a:t>: 10.1109/ICOEI.2019.8862774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[11] X. Gao, S. Lin, and T. Y. Wong, “Automatic Feature Learning to Grade Nuclear Cataracts Based on Deep Learning,” IEEE Trans. Biomed. Eng., vol. 62, no. 11, pp. 2693–2701, Nov. 2015, </a:t>
            </a:r>
            <a:r>
              <a:rPr lang="en-US" sz="1400" dirty="0" err="1"/>
              <a:t>doi</a:t>
            </a:r>
            <a:r>
              <a:rPr lang="en-US" sz="1400" dirty="0"/>
              <a:t>: 10.1109/TBME.2015.2444389.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[12] </a:t>
            </a:r>
            <a:r>
              <a:rPr lang="en-US" sz="1400" dirty="0" err="1"/>
              <a:t>Junayed</a:t>
            </a:r>
            <a:r>
              <a:rPr lang="en-US" sz="1400" dirty="0"/>
              <a:t>, M., Islam, M., </a:t>
            </a:r>
            <a:r>
              <a:rPr lang="en-US" sz="1400" dirty="0" err="1"/>
              <a:t>Sadeghzadeh</a:t>
            </a:r>
            <a:r>
              <a:rPr lang="en-US" sz="1400" dirty="0"/>
              <a:t>, A. Rahman, S. (2021) </a:t>
            </a:r>
            <a:r>
              <a:rPr lang="en-US" sz="1400" dirty="0" err="1"/>
              <a:t>CataractNet</a:t>
            </a:r>
            <a:r>
              <a:rPr lang="en-US" sz="1400" dirty="0"/>
              <a:t>: An Automated Cataract Detection System Using Deep Learning for Fundus Images. IEEE ACCESS , 9(None), 128799-128808.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[13] J.-J. Yang et al., “Exploiting ensemble learning for automatic cataract detection and grading,” Computer Methods and Programs in Biomedicine, vol. 124, pp. 45–57, Feb. 2016, </a:t>
            </a:r>
            <a:r>
              <a:rPr lang="en-US" sz="1400" dirty="0" err="1"/>
              <a:t>doi</a:t>
            </a:r>
            <a:r>
              <a:rPr lang="en-US" sz="1400" dirty="0"/>
              <a:t>: 10.1016/j.cmpb.2015.10.007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[14] X. Xu, L. Zhang, J. Li, Y. Guan, and L. Zhang, “A Hybrid Global-Local Representation CNN Model for Automatic Cataract Grading,” IEEE J. Biomed. Health Inform., vol. 24, no. 2, pp. 556–567, Feb. 2020, </a:t>
            </a:r>
            <a:r>
              <a:rPr lang="en-US" sz="1400" dirty="0" err="1"/>
              <a:t>doi</a:t>
            </a:r>
            <a:r>
              <a:rPr lang="en-US" sz="1400" dirty="0"/>
              <a:t>: 10.1109/JBHI.2019.2914690.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[15] J. H. L. Goh et al., “Artificial Intelligence for Cataract Detection and Management,” Asia-Pacific Journal of Ophthalmology, vol. 9, no. 2, pp. 88–95, Mar. 2020, </a:t>
            </a:r>
            <a:r>
              <a:rPr lang="en-US" sz="1400" dirty="0" err="1"/>
              <a:t>doi</a:t>
            </a:r>
            <a:r>
              <a:rPr lang="en-US" sz="1400" dirty="0"/>
              <a:t>: 10.1097/01.APO.0000656988.16221.04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 dirty="0"/>
          </a:p>
        </p:txBody>
      </p:sp>
      <p:sp>
        <p:nvSpPr>
          <p:cNvPr id="188" name="Google Shape;188;p20"/>
          <p:cNvSpPr txBox="1"/>
          <p:nvPr/>
        </p:nvSpPr>
        <p:spPr>
          <a:xfrm>
            <a:off x="1598800" y="2374988"/>
            <a:ext cx="83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8193C-7DB2-587F-1B14-CC00FB7AF9CB}"/>
              </a:ext>
            </a:extLst>
          </p:cNvPr>
          <p:cNvSpPr txBox="1"/>
          <p:nvPr/>
        </p:nvSpPr>
        <p:spPr>
          <a:xfrm>
            <a:off x="167148" y="635635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Date: Saturday, 8</a:t>
            </a:r>
            <a:r>
              <a:rPr lang="en-US" b="1" baseline="30000" dirty="0">
                <a:solidFill>
                  <a:srgbClr val="002060"/>
                </a:solidFill>
              </a:rPr>
              <a:t>th</a:t>
            </a:r>
            <a:r>
              <a:rPr lang="en-US" b="1" dirty="0">
                <a:solidFill>
                  <a:srgbClr val="002060"/>
                </a:solidFill>
              </a:rPr>
              <a:t> July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© BVRIT CSE</a:t>
            </a:r>
            <a:endParaRPr dirty="0"/>
          </a:p>
        </p:txBody>
      </p: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998085" y="2855188"/>
            <a:ext cx="10810738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………..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1128713" y="138113"/>
            <a:ext cx="9767887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Outline</a:t>
            </a:r>
            <a:endParaRPr dirty="0"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738188" y="1077913"/>
            <a:ext cx="50038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Overview of 1</a:t>
            </a:r>
            <a:r>
              <a:rPr lang="en-US" sz="2000" b="1" baseline="30000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</a:t>
            </a:r>
            <a:r>
              <a:rPr lang="en-US" sz="2000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 Review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Recommendations &amp; Suggestions by panel in 1</a:t>
            </a:r>
            <a:r>
              <a:rPr lang="en-US" sz="2000" b="1" baseline="30000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</a:t>
            </a:r>
            <a:r>
              <a:rPr lang="en-US" sz="2000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Review.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Implementation Screen Shots          (Module wise) 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ambria"/>
                <a:sym typeface="Cambria"/>
              </a:rPr>
              <a:t>Results and Discussion</a:t>
            </a:r>
            <a:endParaRPr sz="2000" b="1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Comparative Study</a:t>
            </a:r>
            <a:endParaRPr sz="2000" b="1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Date: Saturday, 8</a:t>
            </a:r>
            <a:r>
              <a:rPr lang="en-US" baseline="30000" dirty="0"/>
              <a:t>th</a:t>
            </a:r>
            <a:r>
              <a:rPr lang="en-US" dirty="0"/>
              <a:t> July </a:t>
            </a:r>
            <a:endParaRPr dirty="0"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© BVRIT CSE</a:t>
            </a:r>
            <a:endParaRPr dirty="0"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128713" y="138113"/>
            <a:ext cx="9767887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Overview of  1</a:t>
            </a:r>
            <a:r>
              <a:rPr lang="en-US" baseline="30000" dirty="0">
                <a:latin typeface="Cambria"/>
                <a:ea typeface="Cambria"/>
                <a:cs typeface="Cambria"/>
                <a:sym typeface="Cambria"/>
              </a:rPr>
              <a:t>st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 Review  </a:t>
            </a:r>
            <a:endParaRPr dirty="0"/>
          </a:p>
        </p:txBody>
      </p:sp>
      <p:sp>
        <p:nvSpPr>
          <p:cNvPr id="79" name="Google Shape;7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Date: Saturday, 8</a:t>
            </a:r>
            <a:r>
              <a:rPr lang="en-US" baseline="30000" dirty="0"/>
              <a:t>th</a:t>
            </a:r>
            <a:r>
              <a:rPr lang="en-US" dirty="0"/>
              <a:t> July </a:t>
            </a:r>
            <a:endParaRPr dirty="0"/>
          </a:p>
        </p:txBody>
      </p:sp>
      <p:sp>
        <p:nvSpPr>
          <p:cNvPr id="80" name="Google Shape;8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© BVRIT CSE</a:t>
            </a:r>
            <a:endParaRPr dirty="0"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sp>
        <p:nvSpPr>
          <p:cNvPr id="82" name="Google Shape;82;p8"/>
          <p:cNvSpPr txBox="1"/>
          <p:nvPr/>
        </p:nvSpPr>
        <p:spPr>
          <a:xfrm>
            <a:off x="287383" y="1214846"/>
            <a:ext cx="11495400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Aim of the project is to develop a web application that will detect cataract disorder in provided fundus image and suggest treatment to the user accordingly if cataract is detected.</a:t>
            </a: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Explored on Proposed VGG-19 Architecture.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Obtained the dataset that is required for the model development.</a:t>
            </a: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Made 3 levels of DFD diagrams and some of the UML diagrams for the proposed model which helped us for better understanding.</a:t>
            </a: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Explored about existing models and their accuracies of results.</a:t>
            </a:r>
            <a:endParaRPr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1128713" y="138113"/>
            <a:ext cx="9767887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Recommendations &amp; Suggestions by panel in 1</a:t>
            </a:r>
            <a:r>
              <a:rPr lang="en-US" baseline="30000" dirty="0">
                <a:latin typeface="Cambria"/>
                <a:ea typeface="Cambria"/>
                <a:cs typeface="Cambria"/>
                <a:sym typeface="Cambria"/>
              </a:rPr>
              <a:t>st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 Review.</a:t>
            </a:r>
            <a:endParaRPr dirty="0"/>
          </a:p>
        </p:txBody>
      </p:sp>
      <p:sp>
        <p:nvSpPr>
          <p:cNvPr id="88" name="Google Shape;8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Date: Saturday, 8</a:t>
            </a:r>
            <a:r>
              <a:rPr lang="en-US" baseline="30000" dirty="0"/>
              <a:t>th</a:t>
            </a:r>
            <a:r>
              <a:rPr lang="en-US" dirty="0"/>
              <a:t> July </a:t>
            </a:r>
            <a:endParaRPr dirty="0"/>
          </a:p>
        </p:txBody>
      </p:sp>
      <p:sp>
        <p:nvSpPr>
          <p:cNvPr id="89" name="Google Shape;8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© BVRIT CSE</a:t>
            </a:r>
            <a:endParaRPr dirty="0"/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  <p:graphicFrame>
        <p:nvGraphicFramePr>
          <p:cNvPr id="91" name="Google Shape;91;p9"/>
          <p:cNvGraphicFramePr/>
          <p:nvPr>
            <p:extLst>
              <p:ext uri="{D42A27DB-BD31-4B8C-83A1-F6EECF244321}">
                <p14:modId xmlns:p14="http://schemas.microsoft.com/office/powerpoint/2010/main" val="784434161"/>
              </p:ext>
            </p:extLst>
          </p:nvPr>
        </p:nvGraphicFramePr>
        <p:xfrm>
          <a:off x="394137" y="1277005"/>
          <a:ext cx="11477300" cy="3027325"/>
        </p:xfrm>
        <a:graphic>
          <a:graphicData uri="http://schemas.openxmlformats.org/drawingml/2006/table">
            <a:tbl>
              <a:tblPr firstRow="1" bandRow="1">
                <a:noFill/>
                <a:tableStyleId>{164EB800-98DE-4825-B31F-65C5DB65DF41}</a:tableStyleId>
              </a:tblPr>
              <a:tblGrid>
                <a:gridCol w="83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5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S.NO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Recommendations &amp; Suggestions given by panel 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Changes made by Project Team as per suggestions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Explore the procedure through which the model get trained.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Exploration and implementation on training is done.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Work on implementation of VGG model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VGG architecture explored and implementation is almost done.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Explore how to test the accuracy of model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Explored and process is under progress.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1128713" y="138113"/>
            <a:ext cx="9767887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</a:t>
            </a:r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Implementation Screen Shots          (Module wise) </a:t>
            </a:r>
            <a:br>
              <a:rPr lang="en-US" dirty="0"/>
            </a:b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Date: Saturday, 8</a:t>
            </a:r>
            <a:r>
              <a:rPr lang="en-US" baseline="30000" dirty="0"/>
              <a:t>th</a:t>
            </a:r>
            <a:r>
              <a:rPr lang="en-US" dirty="0"/>
              <a:t> July </a:t>
            </a:r>
            <a:endParaRPr dirty="0"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© BVRIT CSE</a:t>
            </a:r>
            <a:endParaRPr dirty="0"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C66C2-C154-0E93-C096-98D6C6E36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7" y="1759973"/>
            <a:ext cx="5831274" cy="2746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EDD3C-D523-4652-4466-77EB5784F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820" y="1769805"/>
            <a:ext cx="5692878" cy="27469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1128713" y="138113"/>
            <a:ext cx="9767887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</a:t>
            </a:r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Implementation Screen Shots          (Module wise) </a:t>
            </a:r>
            <a:br>
              <a:rPr lang="en-US" dirty="0"/>
            </a:b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Date: Saturday, 8</a:t>
            </a:r>
            <a:r>
              <a:rPr lang="en-US" baseline="30000" dirty="0"/>
              <a:t>th</a:t>
            </a:r>
            <a:r>
              <a:rPr lang="en-US" dirty="0"/>
              <a:t> July </a:t>
            </a:r>
            <a:endParaRPr dirty="0"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© BVRIT CSE</a:t>
            </a:r>
            <a:endParaRPr dirty="0"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665DA-2E53-08FE-40F6-B35DF63E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34" y="1931350"/>
            <a:ext cx="5616562" cy="2607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E71CFF-CC67-D1CD-3D48-FBCD0932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1350"/>
            <a:ext cx="5702710" cy="266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6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1128713" y="138113"/>
            <a:ext cx="9767887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</a:t>
            </a:r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Implementation Screen Shots          (Module wise) </a:t>
            </a:r>
            <a:br>
              <a:rPr lang="en-US" dirty="0"/>
            </a:b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Date: Saturday, 8</a:t>
            </a:r>
            <a:r>
              <a:rPr lang="en-US" baseline="30000" dirty="0"/>
              <a:t>th</a:t>
            </a:r>
            <a:r>
              <a:rPr lang="en-US" dirty="0"/>
              <a:t> July </a:t>
            </a:r>
            <a:endParaRPr dirty="0"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© BVRIT CSE</a:t>
            </a:r>
            <a:endParaRPr dirty="0"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36D82-06B7-0245-8FBB-DC78DF3798E8}"/>
              </a:ext>
            </a:extLst>
          </p:cNvPr>
          <p:cNvSpPr txBox="1"/>
          <p:nvPr/>
        </p:nvSpPr>
        <p:spPr>
          <a:xfrm>
            <a:off x="-720140" y="1202162"/>
            <a:ext cx="4114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 strike="noStrike" cap="none" dirty="0"/>
              <a:t>Model Training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CCF6F-A72B-6450-0054-B62783988F3D}"/>
              </a:ext>
            </a:extLst>
          </p:cNvPr>
          <p:cNvSpPr txBox="1"/>
          <p:nvPr/>
        </p:nvSpPr>
        <p:spPr>
          <a:xfrm>
            <a:off x="7848600" y="12021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 strike="noStrike" cap="none" dirty="0"/>
              <a:t>Preprocessed Images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CD428B-3E13-337B-AB72-FA7E68331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9" y="1573355"/>
            <a:ext cx="3737811" cy="2102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202F03-F821-86A8-077C-0A9EE4D4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94" y="3739290"/>
            <a:ext cx="3926306" cy="22085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05518A-59C0-8722-0FD5-101E00E0C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853" y="1661437"/>
            <a:ext cx="5657113" cy="31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3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1128713" y="138113"/>
            <a:ext cx="9767887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</a:t>
            </a:r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Implementation Screen Shots          (Module wise) </a:t>
            </a:r>
            <a:br>
              <a:rPr lang="en-US" dirty="0"/>
            </a:b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Date: Saturday, 8</a:t>
            </a:r>
            <a:r>
              <a:rPr lang="en-US" baseline="30000" dirty="0"/>
              <a:t>th</a:t>
            </a:r>
            <a:r>
              <a:rPr lang="en-US" dirty="0"/>
              <a:t> July </a:t>
            </a:r>
            <a:endParaRPr dirty="0"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© BVRIT CSE</a:t>
            </a:r>
            <a:endParaRPr dirty="0"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E2EB4-0762-AC21-AA9D-1153F8F15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0" y="1118419"/>
            <a:ext cx="4267198" cy="2400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95154-2003-255A-71C1-A13BDA431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809" y="3555027"/>
            <a:ext cx="4763182" cy="2679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A4046B-8496-E6D1-F726-CE3E2BAAB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575" y="1315065"/>
            <a:ext cx="6440128" cy="36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5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1161250" y="138113"/>
            <a:ext cx="9869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br>
              <a:rPr lang="en-US" sz="2400" dirty="0">
                <a:latin typeface="Cambria"/>
                <a:sym typeface="Cambria"/>
              </a:rPr>
            </a:br>
            <a:r>
              <a:rPr lang="en-US" sz="2400" dirty="0">
                <a:latin typeface="Cambria"/>
                <a:sym typeface="Cambria"/>
              </a:rPr>
              <a:t>Results and Discussion</a:t>
            </a:r>
            <a:br>
              <a:rPr lang="en-US" sz="2400" dirty="0">
                <a:latin typeface="Cambria"/>
                <a:ea typeface="Cambria"/>
                <a:cs typeface="Cambria"/>
                <a:sym typeface="Cambria"/>
              </a:rPr>
            </a:br>
            <a:endParaRPr sz="2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Date: Saturday, 8</a:t>
            </a:r>
            <a:r>
              <a:rPr lang="en-US" baseline="30000" dirty="0"/>
              <a:t>th</a:t>
            </a:r>
            <a:r>
              <a:rPr lang="en-US" dirty="0"/>
              <a:t> July </a:t>
            </a:r>
            <a:endParaRPr dirty="0"/>
          </a:p>
        </p:txBody>
      </p:sp>
      <p:sp>
        <p:nvSpPr>
          <p:cNvPr id="107" name="Google Shape;10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© BVRIT CSE</a:t>
            </a:r>
            <a:endParaRPr dirty="0"/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86106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/>
          </a:p>
        </p:txBody>
      </p:sp>
      <p:sp>
        <p:nvSpPr>
          <p:cNvPr id="2" name="Google Shape;82;p8">
            <a:extLst>
              <a:ext uri="{FF2B5EF4-FFF2-40B4-BE49-F238E27FC236}">
                <a16:creationId xmlns:a16="http://schemas.microsoft.com/office/drawing/2014/main" id="{C1421248-7755-DB87-5F49-5F70CB3D8B07}"/>
              </a:ext>
            </a:extLst>
          </p:cNvPr>
          <p:cNvSpPr txBox="1"/>
          <p:nvPr/>
        </p:nvSpPr>
        <p:spPr>
          <a:xfrm>
            <a:off x="287383" y="1214846"/>
            <a:ext cx="114954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Developed a web application that will detect cataract disorder in provided fundus image and suggest treatment to the user accordingly if cataract is detected.</a:t>
            </a:r>
          </a:p>
          <a:p>
            <a:pPr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VGG 19 architecture is based on Deep Learning neural networks which has 19 convolutional layers. Its application in image classification tasks.</a:t>
            </a: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It is better than the VGG 16 model which was being used previously. This model is trained and includes the callbacks named </a:t>
            </a:r>
            <a:r>
              <a:rPr lang="en-US" sz="1800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ModelCheckpoint</a:t>
            </a: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EarlyStopping</a:t>
            </a: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Website provides educational content on Cataract disorder. It is dedicated with a page called “/Test” where on uploading an image of eye (to be checked) we get cataract results.</a:t>
            </a: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The Deep learning model VGG 19 is trained to return better and accurate results with minimum  loss.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1539</Words>
  <Application>Microsoft Office PowerPoint</Application>
  <PresentationFormat>Widescreen</PresentationFormat>
  <Paragraphs>124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Office Theme</vt:lpstr>
      <vt:lpstr>B V RAJU INSTITUTE OF TECHNOLOGY (UGC Autonomous) Vishnupur, Narsapur, Medak District</vt:lpstr>
      <vt:lpstr>Outline</vt:lpstr>
      <vt:lpstr>Overview of  1st  Review  </vt:lpstr>
      <vt:lpstr>Recommendations &amp; Suggestions by panel in 1st  Review.</vt:lpstr>
      <vt:lpstr>  Implementation Screen Shots          (Module wise)  </vt:lpstr>
      <vt:lpstr>  Implementation Screen Shots          (Module wise)  </vt:lpstr>
      <vt:lpstr>  Implementation Screen Shots          (Module wise)  </vt:lpstr>
      <vt:lpstr>  Implementation Screen Shots          (Module wise)  </vt:lpstr>
      <vt:lpstr> Results and Discussion </vt:lpstr>
      <vt:lpstr> Comparative Study </vt:lpstr>
      <vt:lpstr> References </vt:lpstr>
      <vt:lpstr> References</vt:lpstr>
      <vt:lpstr>Thank You ………..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V RAJU INSTITUTE OF TECHNOLOGY (UGC Autonomous) Vishnupur, Narsapur, Medak District</dc:title>
  <dc:creator>saniya fathima</dc:creator>
  <cp:lastModifiedBy>Aniketh Goje</cp:lastModifiedBy>
  <cp:revision>22</cp:revision>
  <dcterms:modified xsi:type="dcterms:W3CDTF">2024-05-08T07:06:49Z</dcterms:modified>
</cp:coreProperties>
</file>