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63" r:id="rId3"/>
    <p:sldId id="257" r:id="rId4"/>
    <p:sldId id="258" r:id="rId5"/>
    <p:sldId id="260" r:id="rId6"/>
    <p:sldId id="262" r:id="rId7"/>
    <p:sldId id="261" r:id="rId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47EC0B-C90C-4B88-B5EC-60BAFEA8521B}" v="10" dt="2022-05-27T04:31:10.692"/>
    <p1510:client id="{CD98812A-346F-4C52-8617-A8F1E1B863E6}" v="234" dt="2022-05-24T05:59:30.363"/>
    <p1510:client id="{D0D00482-C898-4423-9FCF-ACA84EB71C28}" v="94" dt="2022-05-30T04:25:40.935"/>
    <p1510:client id="{E57AABBD-85AA-4E6D-8609-6FB0E287E890}" v="21" dt="2022-05-29T19:19:22.5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5/30/2022</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63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5/30/2022</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5908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5/30/2022</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025346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5/30/2022</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8412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5/30/2022</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38232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5/30/2022</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92133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5/30/2022</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598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5/30/2022</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765614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5/30/2022</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13022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5/30/2022</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43600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5/30/2022</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038618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5/30/2022</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4233911017"/>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54" r:id="rId6"/>
    <p:sldLayoutId id="2147483750" r:id="rId7"/>
    <p:sldLayoutId id="2147483751" r:id="rId8"/>
    <p:sldLayoutId id="2147483752" r:id="rId9"/>
    <p:sldLayoutId id="2147483753" r:id="rId10"/>
    <p:sldLayoutId id="2147483755"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3">
            <a:extLst>
              <a:ext uri="{FF2B5EF4-FFF2-40B4-BE49-F238E27FC236}">
                <a16:creationId xmlns:a16="http://schemas.microsoft.com/office/drawing/2014/main" id="{8756B9DD-5A9F-58A4-39B0-2692B9C5E754}"/>
              </a:ext>
            </a:extLst>
          </p:cNvPr>
          <p:cNvPicPr>
            <a:picLocks noChangeAspect="1"/>
          </p:cNvPicPr>
          <p:nvPr/>
        </p:nvPicPr>
        <p:blipFill rotWithShape="1">
          <a:blip r:embed="rId2">
            <a:alphaModFix amt="50000"/>
          </a:blip>
          <a:srcRect t="14291" b="27268"/>
          <a:stretch/>
        </p:blipFill>
        <p:spPr>
          <a:xfrm>
            <a:off x="20" y="10"/>
            <a:ext cx="12191980" cy="6857990"/>
          </a:xfrm>
          <a:prstGeom prst="rect">
            <a:avLst/>
          </a:prstGeom>
        </p:spPr>
      </p:pic>
      <p:sp>
        <p:nvSpPr>
          <p:cNvPr id="2" name="Title 1"/>
          <p:cNvSpPr>
            <a:spLocks noGrp="1"/>
          </p:cNvSpPr>
          <p:nvPr>
            <p:ph type="ctrTitle"/>
          </p:nvPr>
        </p:nvSpPr>
        <p:spPr>
          <a:xfrm>
            <a:off x="439012" y="1013984"/>
            <a:ext cx="11382873" cy="2661921"/>
          </a:xfrm>
        </p:spPr>
        <p:txBody>
          <a:bodyPr>
            <a:normAutofit/>
          </a:bodyPr>
          <a:lstStyle/>
          <a:p>
            <a:r>
              <a:rPr lang="en-GB" sz="4400" dirty="0">
                <a:solidFill>
                  <a:srgbClr val="FFFFFF"/>
                </a:solidFill>
                <a:latin typeface="Rockwell"/>
                <a:ea typeface="+mj-lt"/>
                <a:cs typeface="+mj-lt"/>
              </a:rPr>
              <a:t>Smartphone-Based Automatic Fall Detection System</a:t>
            </a:r>
            <a:r>
              <a:rPr lang="en-GB" sz="3600" dirty="0">
                <a:solidFill>
                  <a:srgbClr val="FFFFFF"/>
                </a:solidFill>
                <a:latin typeface="Rockwell"/>
                <a:ea typeface="+mj-lt"/>
                <a:cs typeface="+mj-lt"/>
              </a:rPr>
              <a:t> </a:t>
            </a:r>
            <a:endParaRPr lang="en-US" sz="3600">
              <a:solidFill>
                <a:srgbClr val="FFFFFF"/>
              </a:solidFill>
              <a:latin typeface="Rockwell"/>
            </a:endParaRPr>
          </a:p>
        </p:txBody>
      </p:sp>
      <p:sp>
        <p:nvSpPr>
          <p:cNvPr id="3" name="Subtitle 2"/>
          <p:cNvSpPr>
            <a:spLocks noGrp="1"/>
          </p:cNvSpPr>
          <p:nvPr>
            <p:ph type="subTitle" idx="1"/>
          </p:nvPr>
        </p:nvSpPr>
        <p:spPr>
          <a:xfrm>
            <a:off x="7917496" y="4848464"/>
            <a:ext cx="2957332" cy="1630134"/>
          </a:xfrm>
        </p:spPr>
        <p:txBody>
          <a:bodyPr vert="horz" lIns="91440" tIns="45720" rIns="91440" bIns="45720" rtlCol="0" anchor="t">
            <a:normAutofit/>
          </a:bodyPr>
          <a:lstStyle/>
          <a:p>
            <a:pPr algn="r"/>
            <a:r>
              <a:rPr lang="en-GB" sz="2400" dirty="0">
                <a:solidFill>
                  <a:srgbClr val="FFFFFF"/>
                </a:solidFill>
              </a:rPr>
              <a:t>Presented By:</a:t>
            </a:r>
          </a:p>
          <a:p>
            <a:pPr algn="r"/>
            <a:r>
              <a:rPr lang="en-GB" sz="2400" dirty="0">
                <a:solidFill>
                  <a:srgbClr val="FFFFFF"/>
                </a:solidFill>
              </a:rPr>
              <a:t>SENNA ANTO</a:t>
            </a:r>
          </a:p>
        </p:txBody>
      </p:sp>
      <p:cxnSp>
        <p:nvCxnSpPr>
          <p:cNvPr id="55" name="Straight Connector 54">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70E6-5BE1-AD08-BEC6-B395CF3953BB}"/>
              </a:ext>
            </a:extLst>
          </p:cNvPr>
          <p:cNvSpPr>
            <a:spLocks noGrp="1"/>
          </p:cNvSpPr>
          <p:nvPr>
            <p:ph type="title"/>
          </p:nvPr>
        </p:nvSpPr>
        <p:spPr/>
        <p:txBody>
          <a:bodyPr/>
          <a:lstStyle/>
          <a:p>
            <a:pPr algn="ctr"/>
            <a:r>
              <a:rPr lang="en-GB" sz="3600" dirty="0">
                <a:latin typeface="Rockwell"/>
              </a:rPr>
              <a:t>OUTLINE</a:t>
            </a:r>
            <a:endParaRPr lang="en-US" sz="3600" dirty="0">
              <a:latin typeface="Rockwell"/>
            </a:endParaRPr>
          </a:p>
        </p:txBody>
      </p:sp>
      <p:sp>
        <p:nvSpPr>
          <p:cNvPr id="3" name="Content Placeholder 2">
            <a:extLst>
              <a:ext uri="{FF2B5EF4-FFF2-40B4-BE49-F238E27FC236}">
                <a16:creationId xmlns:a16="http://schemas.microsoft.com/office/drawing/2014/main" id="{A72F1EA7-4518-EA15-8AC3-A23A3A7D25B1}"/>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q"/>
            </a:pPr>
            <a:r>
              <a:rPr lang="en-GB" sz="2400" dirty="0">
                <a:latin typeface="Walbaum Display Light"/>
              </a:rPr>
              <a:t>    INTRODUCTION</a:t>
            </a:r>
          </a:p>
          <a:p>
            <a:pPr>
              <a:buFont typeface="Wingdings" panose="020B0604020202020204" pitchFamily="34" charset="0"/>
              <a:buChar char="q"/>
            </a:pPr>
            <a:r>
              <a:rPr lang="en-GB" sz="2400" dirty="0">
                <a:latin typeface="Walbaum Display Light"/>
              </a:rPr>
              <a:t>    RELEVANCE</a:t>
            </a:r>
          </a:p>
          <a:p>
            <a:pPr>
              <a:buFont typeface="Wingdings" panose="020B0604020202020204" pitchFamily="34" charset="0"/>
              <a:buChar char="q"/>
            </a:pPr>
            <a:r>
              <a:rPr lang="en-GB" sz="2400" dirty="0">
                <a:latin typeface="Walbaum Display Light"/>
              </a:rPr>
              <a:t>    EXISTING SYSTEM</a:t>
            </a:r>
          </a:p>
          <a:p>
            <a:pPr>
              <a:buFont typeface="Wingdings" panose="020B0604020202020204" pitchFamily="34" charset="0"/>
              <a:buChar char="q"/>
            </a:pPr>
            <a:r>
              <a:rPr lang="en-GB" sz="2400" dirty="0">
                <a:latin typeface="Walbaum Display Light"/>
              </a:rPr>
              <a:t>    PROPOSED SYSTEM</a:t>
            </a:r>
          </a:p>
          <a:p>
            <a:pPr>
              <a:buFont typeface="Wingdings" panose="020B0604020202020204" pitchFamily="34" charset="0"/>
              <a:buChar char="q"/>
            </a:pPr>
            <a:r>
              <a:rPr lang="en-GB" sz="2400" dirty="0">
                <a:latin typeface="Walbaum Display Light"/>
              </a:rPr>
              <a:t>    MODULES</a:t>
            </a:r>
          </a:p>
        </p:txBody>
      </p:sp>
    </p:spTree>
    <p:extLst>
      <p:ext uri="{BB962C8B-B14F-4D97-AF65-F5344CB8AC3E}">
        <p14:creationId xmlns:p14="http://schemas.microsoft.com/office/powerpoint/2010/main" val="2569433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5536-B26D-4175-3866-2BE86EA365D4}"/>
              </a:ext>
            </a:extLst>
          </p:cNvPr>
          <p:cNvSpPr>
            <a:spLocks noGrp="1"/>
          </p:cNvSpPr>
          <p:nvPr>
            <p:ph type="title"/>
          </p:nvPr>
        </p:nvSpPr>
        <p:spPr>
          <a:xfrm>
            <a:off x="1429566" y="105316"/>
            <a:ext cx="9238434" cy="1302883"/>
          </a:xfrm>
        </p:spPr>
        <p:txBody>
          <a:bodyPr/>
          <a:lstStyle/>
          <a:p>
            <a:pPr algn="ctr"/>
            <a:r>
              <a:rPr lang="en-GB" sz="3600" dirty="0">
                <a:latin typeface="Rockwell"/>
              </a:rPr>
              <a:t>INTRODUCTION</a:t>
            </a:r>
            <a:endParaRPr lang="en-US"/>
          </a:p>
        </p:txBody>
      </p:sp>
      <p:sp>
        <p:nvSpPr>
          <p:cNvPr id="3" name="Content Placeholder 2">
            <a:extLst>
              <a:ext uri="{FF2B5EF4-FFF2-40B4-BE49-F238E27FC236}">
                <a16:creationId xmlns:a16="http://schemas.microsoft.com/office/drawing/2014/main" id="{6B40C148-B094-5572-BA08-C1C3AF8EAE67}"/>
              </a:ext>
            </a:extLst>
          </p:cNvPr>
          <p:cNvSpPr>
            <a:spLocks noGrp="1"/>
          </p:cNvSpPr>
          <p:nvPr>
            <p:ph idx="1"/>
          </p:nvPr>
        </p:nvSpPr>
        <p:spPr>
          <a:xfrm>
            <a:off x="1429566" y="1880260"/>
            <a:ext cx="9238434" cy="4215740"/>
          </a:xfrm>
        </p:spPr>
        <p:txBody>
          <a:bodyPr vert="horz" lIns="91440" tIns="45720" rIns="91440" bIns="45720" rtlCol="0" anchor="t">
            <a:normAutofit/>
          </a:bodyPr>
          <a:lstStyle/>
          <a:p>
            <a:r>
              <a:rPr lang="en-GB" dirty="0">
                <a:ea typeface="+mn-lt"/>
                <a:cs typeface="+mn-lt"/>
              </a:rPr>
              <a:t>Health is the major worrisome point whose impalpability increases with increase in the age. Thus, taking care of elders is very important responsibility. </a:t>
            </a:r>
          </a:p>
          <a:p>
            <a:r>
              <a:rPr lang="en-GB" dirty="0">
                <a:ea typeface="+mn-lt"/>
                <a:cs typeface="+mn-lt"/>
              </a:rPr>
              <a:t>In such scenario, technology is helping people by providing living assistance. One of the major causes of health degradation or death of elders is ‘fall’. </a:t>
            </a:r>
          </a:p>
          <a:p>
            <a:r>
              <a:rPr lang="en-GB" dirty="0">
                <a:ea typeface="+mn-lt"/>
                <a:cs typeface="+mn-lt"/>
              </a:rPr>
              <a:t>In this paper, a fall detection system is proposed based on machine learning. The system detects falls by classifying different activities into fall and non-fall actions and alert the relative or care taker of the elderly person in case of emergency. </a:t>
            </a:r>
            <a:endParaRPr lang="en-GB">
              <a:ea typeface="+mn-lt"/>
              <a:cs typeface="+mn-lt"/>
            </a:endParaRPr>
          </a:p>
          <a:p>
            <a:r>
              <a:rPr lang="en-GB" dirty="0">
                <a:ea typeface="+mn-lt"/>
                <a:cs typeface="+mn-lt"/>
              </a:rPr>
              <a:t>Machine learning algorithms SVM and decision tree are used to detect the falls on the basis of calculated features.</a:t>
            </a:r>
            <a:endParaRPr lang="en-GB"/>
          </a:p>
          <a:p>
            <a:endParaRPr lang="en-GB" dirty="0"/>
          </a:p>
        </p:txBody>
      </p:sp>
    </p:spTree>
    <p:extLst>
      <p:ext uri="{BB962C8B-B14F-4D97-AF65-F5344CB8AC3E}">
        <p14:creationId xmlns:p14="http://schemas.microsoft.com/office/powerpoint/2010/main" val="1400313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BA3C-6C50-28BA-1B27-9092A82C6CBC}"/>
              </a:ext>
            </a:extLst>
          </p:cNvPr>
          <p:cNvSpPr>
            <a:spLocks noGrp="1"/>
          </p:cNvSpPr>
          <p:nvPr>
            <p:ph type="title"/>
          </p:nvPr>
        </p:nvSpPr>
        <p:spPr>
          <a:xfrm>
            <a:off x="1429566" y="228028"/>
            <a:ext cx="9238434" cy="932769"/>
          </a:xfrm>
        </p:spPr>
        <p:txBody>
          <a:bodyPr/>
          <a:lstStyle/>
          <a:p>
            <a:pPr algn="ctr"/>
            <a:r>
              <a:rPr lang="en-GB" sz="3600" dirty="0" err="1">
                <a:latin typeface="Rockwell"/>
              </a:rPr>
              <a:t>reLEVANCE</a:t>
            </a:r>
            <a:endParaRPr lang="en-GB" sz="3600">
              <a:latin typeface="Rockwell"/>
            </a:endParaRPr>
          </a:p>
        </p:txBody>
      </p:sp>
      <p:sp>
        <p:nvSpPr>
          <p:cNvPr id="3" name="Content Placeholder 2">
            <a:extLst>
              <a:ext uri="{FF2B5EF4-FFF2-40B4-BE49-F238E27FC236}">
                <a16:creationId xmlns:a16="http://schemas.microsoft.com/office/drawing/2014/main" id="{42B1D3ED-2947-326E-B647-E87C30E954FB}"/>
              </a:ext>
            </a:extLst>
          </p:cNvPr>
          <p:cNvSpPr>
            <a:spLocks noGrp="1"/>
          </p:cNvSpPr>
          <p:nvPr>
            <p:ph idx="1"/>
          </p:nvPr>
        </p:nvSpPr>
        <p:spPr>
          <a:xfrm>
            <a:off x="1429566" y="1434936"/>
            <a:ext cx="9238434" cy="4661064"/>
          </a:xfrm>
        </p:spPr>
        <p:txBody>
          <a:bodyPr vert="horz" lIns="91440" tIns="45720" rIns="91440" bIns="45720" rtlCol="0" anchor="t">
            <a:normAutofit lnSpcReduction="10000"/>
          </a:bodyPr>
          <a:lstStyle/>
          <a:p>
            <a:r>
              <a:rPr lang="en-GB" dirty="0">
                <a:ea typeface="+mn-lt"/>
                <a:cs typeface="+mn-lt"/>
              </a:rPr>
              <a:t>Now-a-days elderly people live alone at home because of poor conditions, different working culture of people and due to many other reasons. </a:t>
            </a:r>
          </a:p>
          <a:p>
            <a:r>
              <a:rPr lang="en-GB" dirty="0">
                <a:ea typeface="+mn-lt"/>
                <a:cs typeface="+mn-lt"/>
              </a:rPr>
              <a:t>According to World Health Organization (WHO) studies, falls causes many accidental deaths.  Thus, elderly people require an attention at the times of emergencies at their residence because they cannot call for help due to lack of technology access in rural areas or due to their physical conditions. </a:t>
            </a:r>
            <a:endParaRPr lang="en-GB">
              <a:ea typeface="+mn-lt"/>
              <a:cs typeface="+mn-lt"/>
            </a:endParaRPr>
          </a:p>
          <a:p>
            <a:r>
              <a:rPr lang="en-GB" dirty="0">
                <a:ea typeface="+mn-lt"/>
                <a:cs typeface="+mn-lt"/>
              </a:rPr>
              <a:t>To improve quality of life of old aged people and to provide living assistance to them, automatic fall detection systems are in place.</a:t>
            </a:r>
          </a:p>
          <a:p>
            <a:r>
              <a:rPr lang="en-GB" dirty="0">
                <a:ea typeface="+mn-lt"/>
                <a:cs typeface="+mn-lt"/>
              </a:rPr>
              <a:t> Main reasons for occurrence of falls are physical factors like of muscle weakness, posture, Gait balance, vision, due to old age, or psychological factors or environmental factors etc.  To ensure proper treatment and care of the elderly people, fall detection system plays important role.</a:t>
            </a:r>
            <a:endParaRPr lang="en-GB"/>
          </a:p>
          <a:p>
            <a:endParaRPr lang="en-GB"/>
          </a:p>
          <a:p>
            <a:endParaRPr lang="en-GB"/>
          </a:p>
          <a:p>
            <a:endParaRPr lang="en-GB" dirty="0"/>
          </a:p>
        </p:txBody>
      </p:sp>
    </p:spTree>
    <p:extLst>
      <p:ext uri="{BB962C8B-B14F-4D97-AF65-F5344CB8AC3E}">
        <p14:creationId xmlns:p14="http://schemas.microsoft.com/office/powerpoint/2010/main" val="2728769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3DF5-D97B-CC84-E19A-E3FAD5E17614}"/>
              </a:ext>
            </a:extLst>
          </p:cNvPr>
          <p:cNvSpPr>
            <a:spLocks noGrp="1"/>
          </p:cNvSpPr>
          <p:nvPr>
            <p:ph type="title"/>
          </p:nvPr>
        </p:nvSpPr>
        <p:spPr>
          <a:xfrm>
            <a:off x="1429566" y="342822"/>
            <a:ext cx="9238434" cy="976312"/>
          </a:xfrm>
        </p:spPr>
        <p:txBody>
          <a:bodyPr/>
          <a:lstStyle/>
          <a:p>
            <a:pPr algn="ctr"/>
            <a:r>
              <a:rPr lang="en-GB" sz="3600" dirty="0">
                <a:latin typeface="Rockwell"/>
              </a:rPr>
              <a:t>PROPOSED SYSTEM</a:t>
            </a:r>
            <a:endParaRPr lang="en-US"/>
          </a:p>
        </p:txBody>
      </p:sp>
      <p:sp>
        <p:nvSpPr>
          <p:cNvPr id="3" name="Content Placeholder 2">
            <a:extLst>
              <a:ext uri="{FF2B5EF4-FFF2-40B4-BE49-F238E27FC236}">
                <a16:creationId xmlns:a16="http://schemas.microsoft.com/office/drawing/2014/main" id="{9E098A25-6366-7605-4AAF-41F54FF20409}"/>
              </a:ext>
            </a:extLst>
          </p:cNvPr>
          <p:cNvSpPr>
            <a:spLocks noGrp="1"/>
          </p:cNvSpPr>
          <p:nvPr>
            <p:ph idx="1"/>
          </p:nvPr>
        </p:nvSpPr>
        <p:spPr>
          <a:xfrm>
            <a:off x="1429566" y="1425039"/>
            <a:ext cx="9238434" cy="4670961"/>
          </a:xfrm>
        </p:spPr>
        <p:txBody>
          <a:bodyPr vert="horz" lIns="91440" tIns="45720" rIns="91440" bIns="45720" rtlCol="0" anchor="t">
            <a:normAutofit/>
          </a:bodyPr>
          <a:lstStyle/>
          <a:p>
            <a:r>
              <a:rPr lang="en-GB" dirty="0">
                <a:ea typeface="+mn-lt"/>
                <a:cs typeface="+mn-lt"/>
              </a:rPr>
              <a:t>In this paper, we present a method of fall detection based on machine learning and image processing. </a:t>
            </a:r>
          </a:p>
          <a:p>
            <a:r>
              <a:rPr lang="en-GB" dirty="0">
                <a:ea typeface="+mn-lt"/>
                <a:cs typeface="+mn-lt"/>
              </a:rPr>
              <a:t>Based on the existing webcam in the house or other camera installed additionally, the status of the elderly in real time is transmitted to the server through high-frequency images.</a:t>
            </a:r>
          </a:p>
          <a:p>
            <a:r>
              <a:rPr lang="en-GB" dirty="0">
                <a:ea typeface="+mn-lt"/>
                <a:cs typeface="+mn-lt"/>
              </a:rPr>
              <a:t> Once the server detects that the elderly falls through the fall detection algorithm, the server sends an alert message and the picture taken by the camera to a specific social network account. </a:t>
            </a:r>
            <a:endParaRPr lang="en-GB" dirty="0"/>
          </a:p>
        </p:txBody>
      </p:sp>
    </p:spTree>
    <p:extLst>
      <p:ext uri="{BB962C8B-B14F-4D97-AF65-F5344CB8AC3E}">
        <p14:creationId xmlns:p14="http://schemas.microsoft.com/office/powerpoint/2010/main" val="3020717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04B3-4C86-24E1-AE2D-1C1710723174}"/>
              </a:ext>
            </a:extLst>
          </p:cNvPr>
          <p:cNvSpPr>
            <a:spLocks noGrp="1"/>
          </p:cNvSpPr>
          <p:nvPr>
            <p:ph type="title"/>
          </p:nvPr>
        </p:nvSpPr>
        <p:spPr/>
        <p:txBody>
          <a:bodyPr/>
          <a:lstStyle/>
          <a:p>
            <a:pPr algn="ctr"/>
            <a:r>
              <a:rPr lang="en-GB" sz="3600" dirty="0">
                <a:latin typeface="Rockwell"/>
              </a:rPr>
              <a:t>MODULES</a:t>
            </a:r>
            <a:endParaRPr lang="en-US" sz="3600"/>
          </a:p>
        </p:txBody>
      </p:sp>
      <p:sp>
        <p:nvSpPr>
          <p:cNvPr id="3" name="Content Placeholder 2">
            <a:extLst>
              <a:ext uri="{FF2B5EF4-FFF2-40B4-BE49-F238E27FC236}">
                <a16:creationId xmlns:a16="http://schemas.microsoft.com/office/drawing/2014/main" id="{277AACD5-F027-D9AB-E0CD-AF30666BBEDE}"/>
              </a:ext>
            </a:extLst>
          </p:cNvPr>
          <p:cNvSpPr>
            <a:spLocks noGrp="1"/>
          </p:cNvSpPr>
          <p:nvPr>
            <p:ph idx="1"/>
          </p:nvPr>
        </p:nvSpPr>
        <p:spPr/>
        <p:txBody>
          <a:bodyPr vert="horz" lIns="91440" tIns="45720" rIns="91440" bIns="45720" rtlCol="0" anchor="t">
            <a:normAutofit/>
          </a:bodyPr>
          <a:lstStyle/>
          <a:p>
            <a:r>
              <a:rPr lang="en-GB" dirty="0"/>
              <a:t>Camera Initialization</a:t>
            </a:r>
          </a:p>
          <a:p>
            <a:r>
              <a:rPr lang="en-GB" dirty="0"/>
              <a:t>Frame Capture</a:t>
            </a:r>
          </a:p>
          <a:p>
            <a:r>
              <a:rPr lang="en-GB" dirty="0"/>
              <a:t>Data </a:t>
            </a:r>
            <a:r>
              <a:rPr lang="en-GB" dirty="0" err="1"/>
              <a:t>Preprocessing</a:t>
            </a:r>
            <a:endParaRPr lang="en-GB" dirty="0"/>
          </a:p>
          <a:p>
            <a:r>
              <a:rPr lang="en-GB" dirty="0"/>
              <a:t>Feature Extraction</a:t>
            </a:r>
          </a:p>
          <a:p>
            <a:r>
              <a:rPr lang="en-GB" dirty="0"/>
              <a:t>Prediction</a:t>
            </a:r>
          </a:p>
          <a:p>
            <a:r>
              <a:rPr lang="en-GB" dirty="0"/>
              <a:t>Notification Service</a:t>
            </a:r>
          </a:p>
          <a:p>
            <a:r>
              <a:rPr lang="en-GB" dirty="0"/>
              <a:t>Dataset training</a:t>
            </a:r>
          </a:p>
        </p:txBody>
      </p:sp>
    </p:spTree>
    <p:extLst>
      <p:ext uri="{BB962C8B-B14F-4D97-AF65-F5344CB8AC3E}">
        <p14:creationId xmlns:p14="http://schemas.microsoft.com/office/powerpoint/2010/main" val="349384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E587-F698-4177-9B61-33C6C803FE34}"/>
              </a:ext>
            </a:extLst>
          </p:cNvPr>
          <p:cNvSpPr>
            <a:spLocks noGrp="1"/>
          </p:cNvSpPr>
          <p:nvPr>
            <p:ph type="title"/>
          </p:nvPr>
        </p:nvSpPr>
        <p:spPr>
          <a:xfrm>
            <a:off x="558709" y="1041621"/>
            <a:ext cx="10109291" cy="2243868"/>
          </a:xfrm>
        </p:spPr>
        <p:txBody>
          <a:bodyPr/>
          <a:lstStyle/>
          <a:p>
            <a:pPr algn="ctr"/>
            <a:r>
              <a:rPr lang="en-GB" sz="4400" dirty="0">
                <a:latin typeface="Rockwell"/>
              </a:rPr>
              <a:t>THANK YOU</a:t>
            </a:r>
            <a:endParaRPr lang="en-US"/>
          </a:p>
        </p:txBody>
      </p:sp>
    </p:spTree>
    <p:extLst>
      <p:ext uri="{BB962C8B-B14F-4D97-AF65-F5344CB8AC3E}">
        <p14:creationId xmlns:p14="http://schemas.microsoft.com/office/powerpoint/2010/main" val="1763016846"/>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PortalVTI</vt:lpstr>
      <vt:lpstr>Smartphone-Based Automatic Fall Detection System </vt:lpstr>
      <vt:lpstr>OUTLINE</vt:lpstr>
      <vt:lpstr>INTRODUCTION</vt:lpstr>
      <vt:lpstr>reLEVANCE</vt:lpstr>
      <vt:lpstr>PROPOSED SYSTEM</vt:lpstr>
      <vt:lpstr>MODULES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155</cp:revision>
  <dcterms:created xsi:type="dcterms:W3CDTF">2022-05-24T05:38:48Z</dcterms:created>
  <dcterms:modified xsi:type="dcterms:W3CDTF">2022-05-31T04:34:33Z</dcterms:modified>
</cp:coreProperties>
</file>