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58" r:id="rId4"/>
    <p:sldId id="260" r:id="rId5"/>
    <p:sldId id="262" r:id="rId6"/>
    <p:sldId id="264" r:id="rId7"/>
    <p:sldId id="267" r:id="rId8"/>
    <p:sldId id="265" r:id="rId9"/>
    <p:sldId id="266" r:id="rId10"/>
    <p:sldId id="261" r:id="rId1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E3D01E-D656-4B1E-AE7B-D9EE8BB0D70E}" v="345" dt="2022-07-05T18:40:38.457"/>
    <p1510:client id="{7C47EC0B-C90C-4B88-B5EC-60BAFEA8521B}" v="10" dt="2022-05-27T04:31:10.692"/>
    <p1510:client id="{CD98812A-346F-4C52-8617-A8F1E1B863E6}" v="234" dt="2022-05-24T05:59:30.363"/>
    <p1510:client id="{D0D00482-C898-4423-9FCF-ACA84EB71C28}" v="94" dt="2022-05-30T04:25:40.935"/>
    <p1510:client id="{E57AABBD-85AA-4E6D-8609-6FB0E287E890}" v="21" dt="2022-05-29T19:19:22.5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7/5/2022</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663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7/5/2022</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259085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7/5/2022</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025346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7/5/2022</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884121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7/5/2022</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538232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7/5/2022</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992133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7/5/2022</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598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7/5/2022</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765614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7/5/2022</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513022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7/5/2022</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436000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7/5/2022</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038618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7/5/2022</a:t>
            </a:fld>
            <a:endParaRPr lang="en-US"/>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4233911017"/>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54" r:id="rId6"/>
    <p:sldLayoutId id="2147483750" r:id="rId7"/>
    <p:sldLayoutId id="2147483751" r:id="rId8"/>
    <p:sldLayoutId id="2147483752" r:id="rId9"/>
    <p:sldLayoutId id="2147483753" r:id="rId10"/>
    <p:sldLayoutId id="2147483755"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ieeexplore.ieee.org/document/6804646" TargetMode="External"/><Relationship Id="rId2" Type="http://schemas.openxmlformats.org/officeDocument/2006/relationships/hyperlink" Target="https://reader.elsevier.com/reader/sd/pii/S0020025520304886?token=E76542BF8C6254D413C7FA7FF075298DBB69A68B851CAA124E65A04DFE686AE16F45F332842BBB93EA82FD4225F24090&amp;originRegion=eu-west-1&amp;originCreation=20220509062215" TargetMode="External"/><Relationship Id="rId1" Type="http://schemas.openxmlformats.org/officeDocument/2006/relationships/slideLayout" Target="../slideLayouts/slideLayout2.xml"/><Relationship Id="rId4" Type="http://schemas.openxmlformats.org/officeDocument/2006/relationships/hyperlink" Target="https://www.youtube.com/watch?v=3R8STCfmUI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B1C3281D-A46F-4842-9340-4CBC29E1B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3">
            <a:extLst>
              <a:ext uri="{FF2B5EF4-FFF2-40B4-BE49-F238E27FC236}">
                <a16:creationId xmlns:a16="http://schemas.microsoft.com/office/drawing/2014/main" id="{8756B9DD-5A9F-58A4-39B0-2692B9C5E754}"/>
              </a:ext>
            </a:extLst>
          </p:cNvPr>
          <p:cNvPicPr>
            <a:picLocks noChangeAspect="1"/>
          </p:cNvPicPr>
          <p:nvPr/>
        </p:nvPicPr>
        <p:blipFill rotWithShape="1">
          <a:blip r:embed="rId2">
            <a:alphaModFix amt="50000"/>
          </a:blip>
          <a:srcRect t="14291" b="27268"/>
          <a:stretch/>
        </p:blipFill>
        <p:spPr>
          <a:xfrm>
            <a:off x="20" y="10"/>
            <a:ext cx="12191980" cy="6857990"/>
          </a:xfrm>
          <a:prstGeom prst="rect">
            <a:avLst/>
          </a:prstGeom>
        </p:spPr>
      </p:pic>
      <p:sp>
        <p:nvSpPr>
          <p:cNvPr id="2" name="Title 1"/>
          <p:cNvSpPr>
            <a:spLocks noGrp="1"/>
          </p:cNvSpPr>
          <p:nvPr>
            <p:ph type="ctrTitle"/>
          </p:nvPr>
        </p:nvSpPr>
        <p:spPr>
          <a:xfrm>
            <a:off x="439012" y="1013984"/>
            <a:ext cx="11382873" cy="2661921"/>
          </a:xfrm>
        </p:spPr>
        <p:txBody>
          <a:bodyPr>
            <a:normAutofit/>
          </a:bodyPr>
          <a:lstStyle/>
          <a:p>
            <a:r>
              <a:rPr lang="en-GB" sz="4400">
                <a:solidFill>
                  <a:srgbClr val="FFFFFF"/>
                </a:solidFill>
                <a:latin typeface="Rockwell"/>
                <a:ea typeface="+mj-lt"/>
                <a:cs typeface="+mj-lt"/>
              </a:rPr>
              <a:t> Fall Detection System</a:t>
            </a:r>
            <a:r>
              <a:rPr lang="en-GB" sz="3600">
                <a:solidFill>
                  <a:srgbClr val="FFFFFF"/>
                </a:solidFill>
                <a:latin typeface="Rockwell"/>
                <a:ea typeface="+mj-lt"/>
                <a:cs typeface="+mj-lt"/>
              </a:rPr>
              <a:t> USING SMARTPHONE</a:t>
            </a:r>
            <a:endParaRPr lang="en-GB" sz="3600">
              <a:latin typeface="Rockwell"/>
              <a:ea typeface="+mj-lt"/>
              <a:cs typeface="+mj-lt"/>
            </a:endParaRPr>
          </a:p>
        </p:txBody>
      </p:sp>
      <p:sp>
        <p:nvSpPr>
          <p:cNvPr id="3" name="Subtitle 2"/>
          <p:cNvSpPr>
            <a:spLocks noGrp="1"/>
          </p:cNvSpPr>
          <p:nvPr>
            <p:ph type="subTitle" idx="1"/>
          </p:nvPr>
        </p:nvSpPr>
        <p:spPr>
          <a:xfrm>
            <a:off x="7917496" y="4848464"/>
            <a:ext cx="2957332" cy="1630134"/>
          </a:xfrm>
        </p:spPr>
        <p:txBody>
          <a:bodyPr vert="horz" lIns="91440" tIns="45720" rIns="91440" bIns="45720" rtlCol="0" anchor="t">
            <a:normAutofit lnSpcReduction="10000"/>
          </a:bodyPr>
          <a:lstStyle/>
          <a:p>
            <a:pPr algn="r"/>
            <a:r>
              <a:rPr lang="en-GB" sz="2400" dirty="0">
                <a:solidFill>
                  <a:srgbClr val="FFFFFF"/>
                </a:solidFill>
              </a:rPr>
              <a:t>Presented By:</a:t>
            </a:r>
          </a:p>
          <a:p>
            <a:pPr algn="r"/>
            <a:r>
              <a:rPr lang="en-GB" sz="2400" dirty="0">
                <a:solidFill>
                  <a:srgbClr val="FFFFFF"/>
                </a:solidFill>
              </a:rPr>
              <a:t>SENNA ANTO</a:t>
            </a:r>
          </a:p>
          <a:p>
            <a:pPr algn="r"/>
            <a:r>
              <a:rPr lang="en-GB" sz="2400" dirty="0">
                <a:solidFill>
                  <a:srgbClr val="FFFFFF"/>
                </a:solidFill>
              </a:rPr>
              <a:t>S3  MCA B </a:t>
            </a:r>
          </a:p>
        </p:txBody>
      </p:sp>
      <p:cxnSp>
        <p:nvCxnSpPr>
          <p:cNvPr id="55" name="Straight Connector 54">
            <a:extLst>
              <a:ext uri="{FF2B5EF4-FFF2-40B4-BE49-F238E27FC236}">
                <a16:creationId xmlns:a16="http://schemas.microsoft.com/office/drawing/2014/main" id="{313FECB8-44EE-4A45-9F7B-66ECF1C3C8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8595"/>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4E587-F698-4177-9B61-33C6C803FE34}"/>
              </a:ext>
            </a:extLst>
          </p:cNvPr>
          <p:cNvSpPr>
            <a:spLocks noGrp="1"/>
          </p:cNvSpPr>
          <p:nvPr>
            <p:ph type="title"/>
          </p:nvPr>
        </p:nvSpPr>
        <p:spPr>
          <a:xfrm>
            <a:off x="558709" y="1041621"/>
            <a:ext cx="10109291" cy="2243868"/>
          </a:xfrm>
        </p:spPr>
        <p:txBody>
          <a:bodyPr/>
          <a:lstStyle/>
          <a:p>
            <a:pPr algn="ctr"/>
            <a:r>
              <a:rPr lang="en-GB" sz="4400">
                <a:latin typeface="Rockwell"/>
              </a:rPr>
              <a:t>THANK YOU</a:t>
            </a:r>
            <a:endParaRPr lang="en-US"/>
          </a:p>
        </p:txBody>
      </p:sp>
    </p:spTree>
    <p:extLst>
      <p:ext uri="{BB962C8B-B14F-4D97-AF65-F5344CB8AC3E}">
        <p14:creationId xmlns:p14="http://schemas.microsoft.com/office/powerpoint/2010/main" val="1763016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55536-B26D-4175-3866-2BE86EA365D4}"/>
              </a:ext>
            </a:extLst>
          </p:cNvPr>
          <p:cNvSpPr>
            <a:spLocks noGrp="1"/>
          </p:cNvSpPr>
          <p:nvPr>
            <p:ph type="title"/>
          </p:nvPr>
        </p:nvSpPr>
        <p:spPr>
          <a:xfrm>
            <a:off x="1429566" y="105316"/>
            <a:ext cx="9238434" cy="1302883"/>
          </a:xfrm>
        </p:spPr>
        <p:txBody>
          <a:bodyPr/>
          <a:lstStyle/>
          <a:p>
            <a:pPr algn="ctr"/>
            <a:r>
              <a:rPr lang="en-GB" sz="3600">
                <a:latin typeface="Rockwell"/>
              </a:rPr>
              <a:t>INTRODUCTION</a:t>
            </a:r>
            <a:endParaRPr lang="en-US"/>
          </a:p>
        </p:txBody>
      </p:sp>
      <p:sp>
        <p:nvSpPr>
          <p:cNvPr id="3" name="Content Placeholder 2">
            <a:extLst>
              <a:ext uri="{FF2B5EF4-FFF2-40B4-BE49-F238E27FC236}">
                <a16:creationId xmlns:a16="http://schemas.microsoft.com/office/drawing/2014/main" id="{6B40C148-B094-5572-BA08-C1C3AF8EAE67}"/>
              </a:ext>
            </a:extLst>
          </p:cNvPr>
          <p:cNvSpPr>
            <a:spLocks noGrp="1"/>
          </p:cNvSpPr>
          <p:nvPr>
            <p:ph idx="1"/>
          </p:nvPr>
        </p:nvSpPr>
        <p:spPr>
          <a:xfrm>
            <a:off x="1429566" y="1880260"/>
            <a:ext cx="9238434" cy="4215740"/>
          </a:xfrm>
        </p:spPr>
        <p:txBody>
          <a:bodyPr vert="horz" lIns="91440" tIns="45720" rIns="91440" bIns="45720" rtlCol="0" anchor="t">
            <a:normAutofit/>
          </a:bodyPr>
          <a:lstStyle/>
          <a:p>
            <a:r>
              <a:rPr lang="en-GB">
                <a:ea typeface="+mn-lt"/>
                <a:cs typeface="+mn-lt"/>
              </a:rPr>
              <a:t>Health is the major worrisome point whose impalpability increases with increase in the age. Thus, taking care of elders is very important responsibility. </a:t>
            </a:r>
          </a:p>
          <a:p>
            <a:r>
              <a:rPr lang="en-GB">
                <a:ea typeface="+mn-lt"/>
                <a:cs typeface="+mn-lt"/>
              </a:rPr>
              <a:t>In such scenario, technology is helping people by providing living assistance. One of the major causes of health degradation or death of elders is ‘fall’. </a:t>
            </a:r>
          </a:p>
          <a:p>
            <a:r>
              <a:rPr lang="en-GB">
                <a:ea typeface="+mn-lt"/>
                <a:cs typeface="+mn-lt"/>
              </a:rPr>
              <a:t>In this paper, a fall detection system is proposed based on machine learning. The system detects falls by classifying different activities into fall and non-fall actions and alert the relative or care taker of the elderly person in case of emergency. </a:t>
            </a:r>
          </a:p>
          <a:p>
            <a:r>
              <a:rPr lang="en-GB">
                <a:ea typeface="+mn-lt"/>
                <a:cs typeface="+mn-lt"/>
              </a:rPr>
              <a:t>Machine learning algorithms SVM and decision tree are used to detect the falls on the basis of calculated features.</a:t>
            </a:r>
            <a:endParaRPr lang="en-GB"/>
          </a:p>
          <a:p>
            <a:endParaRPr lang="en-GB"/>
          </a:p>
        </p:txBody>
      </p:sp>
    </p:spTree>
    <p:extLst>
      <p:ext uri="{BB962C8B-B14F-4D97-AF65-F5344CB8AC3E}">
        <p14:creationId xmlns:p14="http://schemas.microsoft.com/office/powerpoint/2010/main" val="1400313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3BA3C-6C50-28BA-1B27-9092A82C6CBC}"/>
              </a:ext>
            </a:extLst>
          </p:cNvPr>
          <p:cNvSpPr>
            <a:spLocks noGrp="1"/>
          </p:cNvSpPr>
          <p:nvPr>
            <p:ph type="title"/>
          </p:nvPr>
        </p:nvSpPr>
        <p:spPr>
          <a:xfrm>
            <a:off x="1429566" y="228028"/>
            <a:ext cx="9238434" cy="932769"/>
          </a:xfrm>
        </p:spPr>
        <p:txBody>
          <a:bodyPr/>
          <a:lstStyle/>
          <a:p>
            <a:pPr algn="ctr"/>
            <a:r>
              <a:rPr lang="en-GB" sz="3600" err="1">
                <a:latin typeface="Rockwell"/>
              </a:rPr>
              <a:t>reLEVANCE</a:t>
            </a:r>
            <a:endParaRPr lang="en-GB" sz="3600">
              <a:latin typeface="Rockwell"/>
            </a:endParaRPr>
          </a:p>
        </p:txBody>
      </p:sp>
      <p:sp>
        <p:nvSpPr>
          <p:cNvPr id="3" name="Content Placeholder 2">
            <a:extLst>
              <a:ext uri="{FF2B5EF4-FFF2-40B4-BE49-F238E27FC236}">
                <a16:creationId xmlns:a16="http://schemas.microsoft.com/office/drawing/2014/main" id="{42B1D3ED-2947-326E-B647-E87C30E954FB}"/>
              </a:ext>
            </a:extLst>
          </p:cNvPr>
          <p:cNvSpPr>
            <a:spLocks noGrp="1"/>
          </p:cNvSpPr>
          <p:nvPr>
            <p:ph idx="1"/>
          </p:nvPr>
        </p:nvSpPr>
        <p:spPr>
          <a:xfrm>
            <a:off x="1429566" y="1434936"/>
            <a:ext cx="9238434" cy="4661064"/>
          </a:xfrm>
        </p:spPr>
        <p:txBody>
          <a:bodyPr vert="horz" lIns="91440" tIns="45720" rIns="91440" bIns="45720" rtlCol="0" anchor="t">
            <a:normAutofit lnSpcReduction="10000"/>
          </a:bodyPr>
          <a:lstStyle/>
          <a:p>
            <a:r>
              <a:rPr lang="en-GB">
                <a:ea typeface="+mn-lt"/>
                <a:cs typeface="+mn-lt"/>
              </a:rPr>
              <a:t>Now-a-days elderly people live alone at home because of poor conditions, different working culture of people and due to many other reasons. </a:t>
            </a:r>
          </a:p>
          <a:p>
            <a:r>
              <a:rPr lang="en-GB">
                <a:ea typeface="+mn-lt"/>
                <a:cs typeface="+mn-lt"/>
              </a:rPr>
              <a:t>According to World Health Organization (WHO) studies, falls causes many accidental deaths.  Thus, elderly people require an attention at the times of emergencies at their residence because they cannot call for help due to lack of technology access in rural areas or due to their physical conditions. </a:t>
            </a:r>
          </a:p>
          <a:p>
            <a:r>
              <a:rPr lang="en-GB">
                <a:ea typeface="+mn-lt"/>
                <a:cs typeface="+mn-lt"/>
              </a:rPr>
              <a:t>To improve quality of life of old aged people and to provide living assistance to them, automatic fall detection systems are in place.</a:t>
            </a:r>
          </a:p>
          <a:p>
            <a:r>
              <a:rPr lang="en-GB">
                <a:ea typeface="+mn-lt"/>
                <a:cs typeface="+mn-lt"/>
              </a:rPr>
              <a:t> Main reasons for occurrence of falls are physical factors like of muscle weakness, posture, Gait balance, vision, due to old age, or psychological factors or environmental factors etc.  To ensure proper treatment and care of the elderly people, fall detection system plays important role.</a:t>
            </a:r>
            <a:endParaRPr lang="en-GB"/>
          </a:p>
          <a:p>
            <a:endParaRPr lang="en-GB"/>
          </a:p>
          <a:p>
            <a:endParaRPr lang="en-GB"/>
          </a:p>
          <a:p>
            <a:endParaRPr lang="en-GB"/>
          </a:p>
        </p:txBody>
      </p:sp>
    </p:spTree>
    <p:extLst>
      <p:ext uri="{BB962C8B-B14F-4D97-AF65-F5344CB8AC3E}">
        <p14:creationId xmlns:p14="http://schemas.microsoft.com/office/powerpoint/2010/main" val="2728769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03DF5-D97B-CC84-E19A-E3FAD5E17614}"/>
              </a:ext>
            </a:extLst>
          </p:cNvPr>
          <p:cNvSpPr>
            <a:spLocks noGrp="1"/>
          </p:cNvSpPr>
          <p:nvPr>
            <p:ph type="title"/>
          </p:nvPr>
        </p:nvSpPr>
        <p:spPr>
          <a:xfrm>
            <a:off x="1429566" y="342822"/>
            <a:ext cx="9238434" cy="976312"/>
          </a:xfrm>
        </p:spPr>
        <p:txBody>
          <a:bodyPr/>
          <a:lstStyle/>
          <a:p>
            <a:pPr algn="ctr"/>
            <a:r>
              <a:rPr lang="en-GB" sz="3600">
                <a:latin typeface="Rockwell"/>
              </a:rPr>
              <a:t>PROPOSED SYSTEM</a:t>
            </a:r>
            <a:endParaRPr lang="en-US"/>
          </a:p>
        </p:txBody>
      </p:sp>
      <p:sp>
        <p:nvSpPr>
          <p:cNvPr id="3" name="Content Placeholder 2">
            <a:extLst>
              <a:ext uri="{FF2B5EF4-FFF2-40B4-BE49-F238E27FC236}">
                <a16:creationId xmlns:a16="http://schemas.microsoft.com/office/drawing/2014/main" id="{9E098A25-6366-7605-4AAF-41F54FF20409}"/>
              </a:ext>
            </a:extLst>
          </p:cNvPr>
          <p:cNvSpPr>
            <a:spLocks noGrp="1"/>
          </p:cNvSpPr>
          <p:nvPr>
            <p:ph idx="1"/>
          </p:nvPr>
        </p:nvSpPr>
        <p:spPr>
          <a:xfrm>
            <a:off x="1429566" y="1425039"/>
            <a:ext cx="9238434" cy="4670961"/>
          </a:xfrm>
        </p:spPr>
        <p:txBody>
          <a:bodyPr vert="horz" lIns="91440" tIns="45720" rIns="91440" bIns="45720" rtlCol="0" anchor="t">
            <a:normAutofit/>
          </a:bodyPr>
          <a:lstStyle/>
          <a:p>
            <a:r>
              <a:rPr lang="en-GB">
                <a:ea typeface="+mn-lt"/>
                <a:cs typeface="+mn-lt"/>
              </a:rPr>
              <a:t>In this paper, we present a method of fall detection based on machine learning and image processing. </a:t>
            </a:r>
          </a:p>
          <a:p>
            <a:r>
              <a:rPr lang="en-GB">
                <a:ea typeface="+mn-lt"/>
                <a:cs typeface="+mn-lt"/>
              </a:rPr>
              <a:t>Based on the existing webcam in the house or other camera installed additionally, the status of the elderly in real time is transmitted to the server through high-frequency images.</a:t>
            </a:r>
          </a:p>
          <a:p>
            <a:r>
              <a:rPr lang="en-GB">
                <a:ea typeface="+mn-lt"/>
                <a:cs typeface="+mn-lt"/>
              </a:rPr>
              <a:t> Once the server detects that the elderly falls through the fall detection algorithm, the server sends an alert message and the picture taken by the camera to a specific social network account. </a:t>
            </a:r>
            <a:endParaRPr lang="en-GB"/>
          </a:p>
        </p:txBody>
      </p:sp>
    </p:spTree>
    <p:extLst>
      <p:ext uri="{BB962C8B-B14F-4D97-AF65-F5344CB8AC3E}">
        <p14:creationId xmlns:p14="http://schemas.microsoft.com/office/powerpoint/2010/main" val="3020717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004B3-4C86-24E1-AE2D-1C1710723174}"/>
              </a:ext>
            </a:extLst>
          </p:cNvPr>
          <p:cNvSpPr>
            <a:spLocks noGrp="1"/>
          </p:cNvSpPr>
          <p:nvPr>
            <p:ph type="title"/>
          </p:nvPr>
        </p:nvSpPr>
        <p:spPr/>
        <p:txBody>
          <a:bodyPr/>
          <a:lstStyle/>
          <a:p>
            <a:pPr algn="ctr"/>
            <a:r>
              <a:rPr lang="en-GB" sz="3600">
                <a:latin typeface="Rockwell"/>
              </a:rPr>
              <a:t>MODULES</a:t>
            </a:r>
            <a:endParaRPr lang="en-US" sz="3600"/>
          </a:p>
        </p:txBody>
      </p:sp>
      <p:sp>
        <p:nvSpPr>
          <p:cNvPr id="3" name="Content Placeholder 2">
            <a:extLst>
              <a:ext uri="{FF2B5EF4-FFF2-40B4-BE49-F238E27FC236}">
                <a16:creationId xmlns:a16="http://schemas.microsoft.com/office/drawing/2014/main" id="{277AACD5-F027-D9AB-E0CD-AF30666BBEDE}"/>
              </a:ext>
            </a:extLst>
          </p:cNvPr>
          <p:cNvSpPr>
            <a:spLocks noGrp="1"/>
          </p:cNvSpPr>
          <p:nvPr>
            <p:ph idx="1"/>
          </p:nvPr>
        </p:nvSpPr>
        <p:spPr/>
        <p:txBody>
          <a:bodyPr vert="horz" lIns="91440" tIns="45720" rIns="91440" bIns="45720" rtlCol="0" anchor="t">
            <a:normAutofit/>
          </a:bodyPr>
          <a:lstStyle/>
          <a:p>
            <a:r>
              <a:rPr lang="en-GB"/>
              <a:t>Camera Initialization</a:t>
            </a:r>
          </a:p>
          <a:p>
            <a:r>
              <a:rPr lang="en-GB"/>
              <a:t>Frame Capture</a:t>
            </a:r>
          </a:p>
          <a:p>
            <a:r>
              <a:rPr lang="en-GB"/>
              <a:t>Data </a:t>
            </a:r>
            <a:r>
              <a:rPr lang="en-GB" err="1"/>
              <a:t>Preprocessing</a:t>
            </a:r>
            <a:endParaRPr lang="en-GB"/>
          </a:p>
          <a:p>
            <a:r>
              <a:rPr lang="en-GB"/>
              <a:t>Feature Extraction</a:t>
            </a:r>
          </a:p>
          <a:p>
            <a:r>
              <a:rPr lang="en-GB"/>
              <a:t>Prediction</a:t>
            </a:r>
          </a:p>
          <a:p>
            <a:r>
              <a:rPr lang="en-GB"/>
              <a:t>Notification Service</a:t>
            </a:r>
          </a:p>
          <a:p>
            <a:r>
              <a:rPr lang="en-GB"/>
              <a:t>Dataset training</a:t>
            </a:r>
          </a:p>
        </p:txBody>
      </p:sp>
    </p:spTree>
    <p:extLst>
      <p:ext uri="{BB962C8B-B14F-4D97-AF65-F5344CB8AC3E}">
        <p14:creationId xmlns:p14="http://schemas.microsoft.com/office/powerpoint/2010/main" val="3493843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DA821-A3C3-88BF-BC83-C5DFAFC2F6BF}"/>
              </a:ext>
            </a:extLst>
          </p:cNvPr>
          <p:cNvSpPr>
            <a:spLocks noGrp="1"/>
          </p:cNvSpPr>
          <p:nvPr>
            <p:ph type="title"/>
          </p:nvPr>
        </p:nvSpPr>
        <p:spPr/>
        <p:txBody>
          <a:bodyPr/>
          <a:lstStyle/>
          <a:p>
            <a:pPr algn="ctr"/>
            <a:r>
              <a:rPr lang="en-GB" dirty="0"/>
              <a:t>DATASETS used</a:t>
            </a:r>
          </a:p>
        </p:txBody>
      </p:sp>
      <p:sp>
        <p:nvSpPr>
          <p:cNvPr id="3" name="Content Placeholder 2">
            <a:extLst>
              <a:ext uri="{FF2B5EF4-FFF2-40B4-BE49-F238E27FC236}">
                <a16:creationId xmlns:a16="http://schemas.microsoft.com/office/drawing/2014/main" id="{632C1A13-9F7C-0F4D-5D70-E24D06E2EE38}"/>
              </a:ext>
            </a:extLst>
          </p:cNvPr>
          <p:cNvSpPr>
            <a:spLocks noGrp="1"/>
          </p:cNvSpPr>
          <p:nvPr>
            <p:ph idx="1"/>
          </p:nvPr>
        </p:nvSpPr>
        <p:spPr/>
        <p:txBody>
          <a:bodyPr vert="horz" lIns="91440" tIns="45720" rIns="91440" bIns="45720" rtlCol="0" anchor="t">
            <a:normAutofit/>
          </a:bodyPr>
          <a:lstStyle/>
          <a:p>
            <a:r>
              <a:rPr lang="en-GB" dirty="0"/>
              <a:t>Here we used the  dataset as a video. In this video includes almost 20 different  forms of falls. </a:t>
            </a:r>
            <a:endParaRPr lang="en-US" dirty="0"/>
          </a:p>
        </p:txBody>
      </p:sp>
    </p:spTree>
    <p:extLst>
      <p:ext uri="{BB962C8B-B14F-4D97-AF65-F5344CB8AC3E}">
        <p14:creationId xmlns:p14="http://schemas.microsoft.com/office/powerpoint/2010/main" val="679772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59F7-0D1B-04DE-DA7D-8C7B3C92EEA8}"/>
              </a:ext>
            </a:extLst>
          </p:cNvPr>
          <p:cNvSpPr>
            <a:spLocks noGrp="1"/>
          </p:cNvSpPr>
          <p:nvPr>
            <p:ph type="title"/>
          </p:nvPr>
        </p:nvSpPr>
        <p:spPr>
          <a:xfrm>
            <a:off x="1429566" y="447420"/>
            <a:ext cx="9238434" cy="876850"/>
          </a:xfrm>
        </p:spPr>
        <p:txBody>
          <a:bodyPr/>
          <a:lstStyle/>
          <a:p>
            <a:pPr algn="ctr"/>
            <a:r>
              <a:rPr lang="en-GB" dirty="0"/>
              <a:t>algorithm</a:t>
            </a:r>
            <a:endParaRPr lang="en-US" dirty="0"/>
          </a:p>
        </p:txBody>
      </p:sp>
      <p:sp>
        <p:nvSpPr>
          <p:cNvPr id="3" name="Content Placeholder 2">
            <a:extLst>
              <a:ext uri="{FF2B5EF4-FFF2-40B4-BE49-F238E27FC236}">
                <a16:creationId xmlns:a16="http://schemas.microsoft.com/office/drawing/2014/main" id="{10EDC248-66B1-DC17-CEEF-56541D9C9B65}"/>
              </a:ext>
            </a:extLst>
          </p:cNvPr>
          <p:cNvSpPr>
            <a:spLocks noGrp="1"/>
          </p:cNvSpPr>
          <p:nvPr>
            <p:ph idx="1"/>
          </p:nvPr>
        </p:nvSpPr>
        <p:spPr>
          <a:xfrm>
            <a:off x="1429566" y="1707266"/>
            <a:ext cx="9238434" cy="4388734"/>
          </a:xfrm>
        </p:spPr>
        <p:txBody>
          <a:bodyPr vert="horz" lIns="91440" tIns="45720" rIns="91440" bIns="45720" rtlCol="0" anchor="t">
            <a:normAutofit/>
          </a:bodyPr>
          <a:lstStyle/>
          <a:p>
            <a:r>
              <a:rPr lang="en-GB" sz="2000" b="1" dirty="0"/>
              <a:t>Image Processing Algorithm</a:t>
            </a:r>
          </a:p>
          <a:p>
            <a:pPr marL="0" indent="0">
              <a:buNone/>
            </a:pPr>
            <a:r>
              <a:rPr lang="en-GB" dirty="0">
                <a:ea typeface="+mn-lt"/>
                <a:cs typeface="+mn-lt"/>
              </a:rPr>
              <a:t>Image processing is the process of enhancing and extracting useful information from images. Images are treated as two-dimensional signals and inputs to this process are a photograph or video section. The input is an image, and the output may be an improved image or characteristics/features associated with the same.</a:t>
            </a:r>
          </a:p>
          <a:p>
            <a:r>
              <a:rPr lang="en-GB" sz="2000" b="1" dirty="0"/>
              <a:t>Fall Detection Algorithm</a:t>
            </a:r>
          </a:p>
          <a:p>
            <a:pPr marL="0" indent="0">
              <a:buNone/>
            </a:pPr>
            <a:r>
              <a:rPr lang="en-GB" dirty="0">
                <a:ea typeface="+mn-lt"/>
                <a:cs typeface="+mn-lt"/>
              </a:rPr>
              <a:t>There is camera application will take the visuals of patients and using image processing it will determine the visuals contains persons or not using Haar Cascade </a:t>
            </a:r>
            <a:r>
              <a:rPr lang="en-GB" dirty="0" err="1">
                <a:ea typeface="+mn-lt"/>
                <a:cs typeface="+mn-lt"/>
              </a:rPr>
              <a:t>library.The</a:t>
            </a:r>
            <a:r>
              <a:rPr lang="en-GB" dirty="0">
                <a:ea typeface="+mn-lt"/>
                <a:cs typeface="+mn-lt"/>
              </a:rPr>
              <a:t> initial fall detection algorithm that was conceptualised was relatively simplistic. </a:t>
            </a:r>
            <a:endParaRPr lang="en-GB"/>
          </a:p>
        </p:txBody>
      </p:sp>
    </p:spTree>
    <p:extLst>
      <p:ext uri="{BB962C8B-B14F-4D97-AF65-F5344CB8AC3E}">
        <p14:creationId xmlns:p14="http://schemas.microsoft.com/office/powerpoint/2010/main" val="3056046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5026E-BB45-F25A-A949-45FAD8953B80}"/>
              </a:ext>
            </a:extLst>
          </p:cNvPr>
          <p:cNvSpPr>
            <a:spLocks noGrp="1"/>
          </p:cNvSpPr>
          <p:nvPr>
            <p:ph type="title"/>
          </p:nvPr>
        </p:nvSpPr>
        <p:spPr/>
        <p:txBody>
          <a:bodyPr/>
          <a:lstStyle/>
          <a:p>
            <a:pPr algn="ctr"/>
            <a:r>
              <a:rPr lang="en-GB" dirty="0"/>
              <a:t>Future scope</a:t>
            </a:r>
            <a:endParaRPr lang="en-US" dirty="0"/>
          </a:p>
        </p:txBody>
      </p:sp>
      <p:sp>
        <p:nvSpPr>
          <p:cNvPr id="3" name="Content Placeholder 2">
            <a:extLst>
              <a:ext uri="{FF2B5EF4-FFF2-40B4-BE49-F238E27FC236}">
                <a16:creationId xmlns:a16="http://schemas.microsoft.com/office/drawing/2014/main" id="{66E6C9B0-14C1-E4A2-652A-6717FAC73D30}"/>
              </a:ext>
            </a:extLst>
          </p:cNvPr>
          <p:cNvSpPr>
            <a:spLocks noGrp="1"/>
          </p:cNvSpPr>
          <p:nvPr>
            <p:ph idx="1"/>
          </p:nvPr>
        </p:nvSpPr>
        <p:spPr/>
        <p:txBody>
          <a:bodyPr vert="horz" lIns="91440" tIns="45720" rIns="91440" bIns="45720" rtlCol="0" anchor="t">
            <a:normAutofit/>
          </a:bodyPr>
          <a:lstStyle/>
          <a:p>
            <a:r>
              <a:rPr lang="en-GB" dirty="0"/>
              <a:t>In the real time caretaker can get an notification on smartphone  when the patient  fell.</a:t>
            </a:r>
          </a:p>
          <a:p>
            <a:r>
              <a:rPr lang="en-GB" dirty="0"/>
              <a:t>Caretaker can book doctor's appointment for the patient.</a:t>
            </a:r>
          </a:p>
        </p:txBody>
      </p:sp>
    </p:spTree>
    <p:extLst>
      <p:ext uri="{BB962C8B-B14F-4D97-AF65-F5344CB8AC3E}">
        <p14:creationId xmlns:p14="http://schemas.microsoft.com/office/powerpoint/2010/main" val="3346535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95D3E-312C-1040-56AE-90F38DE08D3E}"/>
              </a:ext>
            </a:extLst>
          </p:cNvPr>
          <p:cNvSpPr>
            <a:spLocks noGrp="1"/>
          </p:cNvSpPr>
          <p:nvPr>
            <p:ph type="title"/>
          </p:nvPr>
        </p:nvSpPr>
        <p:spPr/>
        <p:txBody>
          <a:bodyPr/>
          <a:lstStyle/>
          <a:p>
            <a:pPr algn="ctr"/>
            <a:r>
              <a:rPr lang="en-GB" dirty="0"/>
              <a:t>references</a:t>
            </a:r>
            <a:endParaRPr lang="en-US" dirty="0"/>
          </a:p>
        </p:txBody>
      </p:sp>
      <p:sp>
        <p:nvSpPr>
          <p:cNvPr id="3" name="Content Placeholder 2">
            <a:extLst>
              <a:ext uri="{FF2B5EF4-FFF2-40B4-BE49-F238E27FC236}">
                <a16:creationId xmlns:a16="http://schemas.microsoft.com/office/drawing/2014/main" id="{6040128A-D8CA-291D-DB07-8A389CFE98F4}"/>
              </a:ext>
            </a:extLst>
          </p:cNvPr>
          <p:cNvSpPr>
            <a:spLocks noGrp="1"/>
          </p:cNvSpPr>
          <p:nvPr>
            <p:ph idx="1"/>
          </p:nvPr>
        </p:nvSpPr>
        <p:spPr/>
        <p:txBody>
          <a:bodyPr vert="horz" lIns="91440" tIns="45720" rIns="91440" bIns="45720" rtlCol="0" anchor="t">
            <a:normAutofit/>
          </a:bodyPr>
          <a:lstStyle/>
          <a:p>
            <a:r>
              <a:rPr lang="en-GB" sz="1600" dirty="0">
                <a:ea typeface="+mn-lt"/>
                <a:cs typeface="+mn-lt"/>
                <a:hlinkClick r:id="rId2"/>
              </a:rPr>
              <a:t>https://reader.elsevier.com/reader/sd/pii/S0020025520304886?token=E76542BF8C6254D413C7FA7FF075298DBB69A68B851CAA124E65A04DFE686AE16F45F332842BBB93EA82FD4225F24090&amp;originRegion=eu-west-1&amp;originCreation=20220509062215</a:t>
            </a:r>
            <a:endParaRPr lang="en-GB" sz="1600">
              <a:ea typeface="+mn-lt"/>
              <a:cs typeface="+mn-lt"/>
            </a:endParaRPr>
          </a:p>
          <a:p>
            <a:r>
              <a:rPr lang="en-GB" sz="1600" dirty="0">
                <a:ea typeface="+mn-lt"/>
                <a:cs typeface="+mn-lt"/>
                <a:hlinkClick r:id="rId3"/>
              </a:rPr>
              <a:t>Fall Detection Based on Body Part Tracking Using a Depth Camera | IEEE Journals &amp; Magazine | IEEE Xplore</a:t>
            </a:r>
          </a:p>
          <a:p>
            <a:r>
              <a:rPr lang="en-GB" sz="1600" dirty="0">
                <a:ea typeface="+mn-lt"/>
                <a:cs typeface="+mn-lt"/>
                <a:hlinkClick r:id="rId4"/>
              </a:rPr>
              <a:t>(3855) Camera-based Fall Detection for Video Analytics Platform: Detect Trip &amp; Fall Accidents with AI - YouTube</a:t>
            </a:r>
            <a:endParaRPr lang="en-GB" sz="1600" dirty="0"/>
          </a:p>
        </p:txBody>
      </p:sp>
    </p:spTree>
    <p:extLst>
      <p:ext uri="{BB962C8B-B14F-4D97-AF65-F5344CB8AC3E}">
        <p14:creationId xmlns:p14="http://schemas.microsoft.com/office/powerpoint/2010/main" val="4055039074"/>
      </p:ext>
    </p:extLst>
  </p:cSld>
  <p:clrMapOvr>
    <a:masterClrMapping/>
  </p:clrMapOvr>
</p:sld>
</file>

<file path=ppt/theme/theme1.xml><?xml version="1.0" encoding="utf-8"?>
<a:theme xmlns:a="http://schemas.openxmlformats.org/drawingml/2006/main" name="PortalVTI">
  <a:themeElements>
    <a:clrScheme name="Earth">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PortalVTI</vt:lpstr>
      <vt:lpstr> Fall Detection System USING SMARTPHONE</vt:lpstr>
      <vt:lpstr>INTRODUCTION</vt:lpstr>
      <vt:lpstr>reLEVANCE</vt:lpstr>
      <vt:lpstr>PROPOSED SYSTEM</vt:lpstr>
      <vt:lpstr>MODULES</vt:lpstr>
      <vt:lpstr>DATASETS used</vt:lpstr>
      <vt:lpstr>algorithm</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90</cp:revision>
  <dcterms:created xsi:type="dcterms:W3CDTF">2022-05-24T05:38:48Z</dcterms:created>
  <dcterms:modified xsi:type="dcterms:W3CDTF">2022-07-06T03:25:43Z</dcterms:modified>
</cp:coreProperties>
</file>