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f54538a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f54538a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f54538a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f54538a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f54538a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f54538a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f54538ae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f54538ae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f54538ae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f54538a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f325cda01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f325cda01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f325cda01_0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f325cda01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f325cda01_0_1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f325cda01_0_1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f325cda01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f325cda01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f54538a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f54538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f54538a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f54538a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fbc0631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fbc0631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fbc0631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fbc0631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69800" y="1054125"/>
            <a:ext cx="4255500" cy="1308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Shopping Trends Analysis</a:t>
            </a:r>
            <a:endParaRPr/>
          </a:p>
        </p:txBody>
      </p:sp>
      <p:sp>
        <p:nvSpPr>
          <p:cNvPr id="129" name="Google Shape;129;p13"/>
          <p:cNvSpPr txBox="1"/>
          <p:nvPr>
            <p:ph idx="1" type="subTitle"/>
          </p:nvPr>
        </p:nvSpPr>
        <p:spPr>
          <a:xfrm>
            <a:off x="667000" y="2702475"/>
            <a:ext cx="4255500" cy="11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770"/>
              <a:buNone/>
            </a:pPr>
            <a:r>
              <a:rPr lang="en" sz="1520">
                <a:solidFill>
                  <a:srgbClr val="000000"/>
                </a:solidFill>
                <a:latin typeface="Roboto"/>
                <a:ea typeface="Roboto"/>
                <a:cs typeface="Roboto"/>
                <a:sym typeface="Roboto"/>
              </a:rPr>
              <a:t>Name: Senoj S</a:t>
            </a:r>
            <a:endParaRPr sz="1520">
              <a:solidFill>
                <a:srgbClr val="000000"/>
              </a:solidFill>
              <a:latin typeface="Roboto"/>
              <a:ea typeface="Roboto"/>
              <a:cs typeface="Roboto"/>
              <a:sym typeface="Roboto"/>
            </a:endParaRPr>
          </a:p>
          <a:p>
            <a:pPr indent="0" lvl="0" marL="0" rtl="0" algn="ctr">
              <a:spcBef>
                <a:spcPts val="0"/>
              </a:spcBef>
              <a:spcAft>
                <a:spcPts val="0"/>
              </a:spcAft>
              <a:buSzPts val="770"/>
              <a:buNone/>
            </a:pPr>
            <a:r>
              <a:t/>
            </a:r>
            <a:endParaRPr sz="1520">
              <a:solidFill>
                <a:srgbClr val="000000"/>
              </a:solidFill>
              <a:latin typeface="Roboto"/>
              <a:ea typeface="Roboto"/>
              <a:cs typeface="Roboto"/>
              <a:sym typeface="Roboto"/>
            </a:endParaRPr>
          </a:p>
          <a:p>
            <a:pPr indent="0" lvl="0" marL="0" rtl="0" algn="ctr">
              <a:spcBef>
                <a:spcPts val="0"/>
              </a:spcBef>
              <a:spcAft>
                <a:spcPts val="0"/>
              </a:spcAft>
              <a:buSzPts val="770"/>
              <a:buNone/>
            </a:pPr>
            <a:r>
              <a:rPr lang="en" sz="1520">
                <a:solidFill>
                  <a:srgbClr val="000000"/>
                </a:solidFill>
                <a:latin typeface="Roboto"/>
                <a:ea typeface="Roboto"/>
                <a:cs typeface="Roboto"/>
                <a:sym typeface="Roboto"/>
              </a:rPr>
              <a:t>Institution: Loyola Icam college of Engineering and Technology</a:t>
            </a:r>
            <a:endParaRPr sz="1520">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819150" y="591725"/>
            <a:ext cx="7505700" cy="30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The pictures in the previous slides shows the decision tree graph and the predicted values for the age group between 20 to 40 and 40 to 60 and 60 to 70 respectively.</a:t>
            </a:r>
            <a:endParaRPr>
              <a:latin typeface="Roboto"/>
              <a:ea typeface="Roboto"/>
              <a:cs typeface="Roboto"/>
              <a:sym typeface="Roboto"/>
            </a:endParaRPr>
          </a:p>
          <a:p>
            <a:pPr indent="0" lvl="0" marL="0" rtl="0" algn="l">
              <a:spcBef>
                <a:spcPts val="1200"/>
              </a:spcBef>
              <a:spcAft>
                <a:spcPts val="0"/>
              </a:spcAft>
              <a:buNone/>
            </a:pPr>
            <a:r>
              <a:rPr b="1" lang="en"/>
              <a:t>For Instance:</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
        <p:nvSpPr>
          <p:cNvPr id="181" name="Google Shape;181;p22"/>
          <p:cNvSpPr txBox="1"/>
          <p:nvPr/>
        </p:nvSpPr>
        <p:spPr>
          <a:xfrm>
            <a:off x="819150" y="3951600"/>
            <a:ext cx="73224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 this </a:t>
            </a:r>
            <a:r>
              <a:rPr lang="en" sz="1300">
                <a:solidFill>
                  <a:schemeClr val="dk2"/>
                </a:solidFill>
                <a:latin typeface="Roboto"/>
                <a:ea typeface="Roboto"/>
                <a:cs typeface="Roboto"/>
                <a:sym typeface="Roboto"/>
              </a:rPr>
              <a:t>subdivision,P</a:t>
            </a:r>
            <a:r>
              <a:rPr lang="en" sz="1300">
                <a:solidFill>
                  <a:schemeClr val="dk2"/>
                </a:solidFill>
                <a:latin typeface="Roboto"/>
                <a:ea typeface="Roboto"/>
                <a:cs typeface="Roboto"/>
                <a:sym typeface="Roboto"/>
              </a:rPr>
              <a:t>eople who fall under the range between 20 and 40 age group purchased comparatively </a:t>
            </a:r>
            <a:r>
              <a:rPr b="1" lang="en" sz="1300">
                <a:solidFill>
                  <a:schemeClr val="dk2"/>
                </a:solidFill>
                <a:latin typeface="Roboto"/>
                <a:ea typeface="Roboto"/>
                <a:cs typeface="Roboto"/>
                <a:sym typeface="Roboto"/>
              </a:rPr>
              <a:t>Blouses(Female) </a:t>
            </a:r>
            <a:r>
              <a:rPr lang="en" sz="1300">
                <a:solidFill>
                  <a:schemeClr val="dk2"/>
                </a:solidFill>
                <a:latin typeface="Roboto"/>
                <a:ea typeface="Roboto"/>
                <a:cs typeface="Roboto"/>
                <a:sym typeface="Roboto"/>
              </a:rPr>
              <a:t>and</a:t>
            </a:r>
            <a:r>
              <a:rPr b="1" lang="en" sz="1300">
                <a:solidFill>
                  <a:schemeClr val="dk2"/>
                </a:solidFill>
                <a:latin typeface="Roboto"/>
                <a:ea typeface="Roboto"/>
                <a:cs typeface="Roboto"/>
                <a:sym typeface="Roboto"/>
              </a:rPr>
              <a:t> Shirts(Male)</a:t>
            </a:r>
            <a:r>
              <a:rPr lang="en" sz="1300">
                <a:solidFill>
                  <a:schemeClr val="dk2"/>
                </a:solidFill>
                <a:latin typeface="Roboto"/>
                <a:ea typeface="Roboto"/>
                <a:cs typeface="Roboto"/>
                <a:sym typeface="Roboto"/>
              </a:rPr>
              <a:t> than any other product item.By this we can predict the future purchases for this age group and provide valid suggestions in marketing.</a:t>
            </a:r>
            <a:endParaRPr sz="1300">
              <a:solidFill>
                <a:schemeClr val="dk2"/>
              </a:solidFill>
              <a:latin typeface="Roboto"/>
              <a:ea typeface="Roboto"/>
              <a:cs typeface="Roboto"/>
              <a:sym typeface="Roboto"/>
            </a:endParaRPr>
          </a:p>
        </p:txBody>
      </p:sp>
      <p:pic>
        <p:nvPicPr>
          <p:cNvPr id="182" name="Google Shape;182;p22"/>
          <p:cNvPicPr preferRelativeResize="0"/>
          <p:nvPr/>
        </p:nvPicPr>
        <p:blipFill>
          <a:blip r:embed="rId3">
            <a:alphaModFix/>
          </a:blip>
          <a:stretch>
            <a:fillRect/>
          </a:stretch>
        </p:blipFill>
        <p:spPr>
          <a:xfrm>
            <a:off x="1013475" y="1570150"/>
            <a:ext cx="3426775" cy="225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a:t>
            </a:r>
            <a:endParaRPr/>
          </a:p>
        </p:txBody>
      </p:sp>
      <p:sp>
        <p:nvSpPr>
          <p:cNvPr id="188" name="Google Shape;188;p23"/>
          <p:cNvSpPr txBox="1"/>
          <p:nvPr>
            <p:ph idx="1" type="body"/>
          </p:nvPr>
        </p:nvSpPr>
        <p:spPr>
          <a:xfrm>
            <a:off x="864438" y="1591750"/>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a:buChar char="●"/>
            </a:pPr>
            <a:r>
              <a:rPr lang="en" sz="1400">
                <a:latin typeface="Roboto"/>
                <a:ea typeface="Roboto"/>
                <a:cs typeface="Roboto"/>
                <a:sym typeface="Roboto"/>
              </a:rPr>
              <a:t>In this Project we are going to use Cross Validation Operator to perform validation.</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The Decision Tree’s predicted values are passed into the Cross validation operator.</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Inside the Cross Validation operator the testing and </a:t>
            </a:r>
            <a:r>
              <a:rPr lang="en" sz="1400">
                <a:latin typeface="Roboto"/>
                <a:ea typeface="Roboto"/>
                <a:cs typeface="Roboto"/>
                <a:sym typeface="Roboto"/>
              </a:rPr>
              <a:t>training</a:t>
            </a:r>
            <a:r>
              <a:rPr lang="en" sz="1400">
                <a:latin typeface="Roboto"/>
                <a:ea typeface="Roboto"/>
                <a:cs typeface="Roboto"/>
                <a:sym typeface="Roboto"/>
              </a:rPr>
              <a:t> of data takes place.</a:t>
            </a:r>
            <a:endParaRPr sz="14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400">
                <a:latin typeface="Roboto"/>
                <a:ea typeface="Roboto"/>
                <a:cs typeface="Roboto"/>
                <a:sym typeface="Roboto"/>
              </a:rPr>
              <a:t>Finally, We set the parameters that we want to calculate like Accuracy, </a:t>
            </a:r>
            <a:r>
              <a:rPr lang="en" sz="1500">
                <a:latin typeface="Roboto"/>
                <a:ea typeface="Roboto"/>
                <a:cs typeface="Roboto"/>
                <a:sym typeface="Roboto"/>
              </a:rPr>
              <a:t>Classification error, Absolute error inside the Performance operator.</a:t>
            </a:r>
            <a:endParaRPr sz="1500">
              <a:latin typeface="Roboto"/>
              <a:ea typeface="Roboto"/>
              <a:cs typeface="Roboto"/>
              <a:sym typeface="Roboto"/>
            </a:endParaRPr>
          </a:p>
        </p:txBody>
      </p:sp>
      <p:pic>
        <p:nvPicPr>
          <p:cNvPr id="189" name="Google Shape;189;p23"/>
          <p:cNvPicPr preferRelativeResize="0"/>
          <p:nvPr/>
        </p:nvPicPr>
        <p:blipFill>
          <a:blip r:embed="rId3">
            <a:alphaModFix/>
          </a:blip>
          <a:stretch>
            <a:fillRect/>
          </a:stretch>
        </p:blipFill>
        <p:spPr>
          <a:xfrm>
            <a:off x="864450" y="3174500"/>
            <a:ext cx="7785699" cy="159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392700"/>
            <a:ext cx="7505700" cy="57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pic>
        <p:nvPicPr>
          <p:cNvPr id="195" name="Google Shape;195;p24"/>
          <p:cNvPicPr preferRelativeResize="0"/>
          <p:nvPr/>
        </p:nvPicPr>
        <p:blipFill>
          <a:blip r:embed="rId3">
            <a:alphaModFix/>
          </a:blip>
          <a:stretch>
            <a:fillRect/>
          </a:stretch>
        </p:blipFill>
        <p:spPr>
          <a:xfrm>
            <a:off x="1004275" y="1362975"/>
            <a:ext cx="6181202" cy="3475725"/>
          </a:xfrm>
          <a:prstGeom prst="rect">
            <a:avLst/>
          </a:prstGeom>
          <a:noFill/>
          <a:ln>
            <a:noFill/>
          </a:ln>
        </p:spPr>
      </p:pic>
      <p:sp>
        <p:nvSpPr>
          <p:cNvPr id="196" name="Google Shape;196;p24"/>
          <p:cNvSpPr txBox="1"/>
          <p:nvPr/>
        </p:nvSpPr>
        <p:spPr>
          <a:xfrm>
            <a:off x="897150" y="1082475"/>
            <a:ext cx="11538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1.Accuracy:</a:t>
            </a:r>
            <a:endParaRPr b="1">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nvSpPr>
        <p:spPr>
          <a:xfrm>
            <a:off x="821675" y="532675"/>
            <a:ext cx="38172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2.Absolute Error:</a:t>
            </a:r>
            <a:endParaRPr b="1">
              <a:solidFill>
                <a:schemeClr val="dk2"/>
              </a:solidFill>
              <a:latin typeface="Roboto"/>
              <a:ea typeface="Roboto"/>
              <a:cs typeface="Roboto"/>
              <a:sym typeface="Roboto"/>
            </a:endParaRPr>
          </a:p>
        </p:txBody>
      </p:sp>
      <p:pic>
        <p:nvPicPr>
          <p:cNvPr id="202" name="Google Shape;202;p25"/>
          <p:cNvPicPr preferRelativeResize="0"/>
          <p:nvPr/>
        </p:nvPicPr>
        <p:blipFill>
          <a:blip r:embed="rId3">
            <a:alphaModFix/>
          </a:blip>
          <a:stretch>
            <a:fillRect/>
          </a:stretch>
        </p:blipFill>
        <p:spPr>
          <a:xfrm>
            <a:off x="821675" y="965425"/>
            <a:ext cx="7115175" cy="1209675"/>
          </a:xfrm>
          <a:prstGeom prst="rect">
            <a:avLst/>
          </a:prstGeom>
          <a:noFill/>
          <a:ln>
            <a:noFill/>
          </a:ln>
        </p:spPr>
      </p:pic>
      <p:sp>
        <p:nvSpPr>
          <p:cNvPr id="203" name="Google Shape;203;p25"/>
          <p:cNvSpPr txBox="1"/>
          <p:nvPr/>
        </p:nvSpPr>
        <p:spPr>
          <a:xfrm>
            <a:off x="821675" y="2042325"/>
            <a:ext cx="29007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3.Root_Relative_Squared_Error</a:t>
            </a:r>
            <a:r>
              <a:rPr b="1" lang="en">
                <a:solidFill>
                  <a:schemeClr val="dk2"/>
                </a:solidFill>
                <a:latin typeface="Calibri"/>
                <a:ea typeface="Calibri"/>
                <a:cs typeface="Calibri"/>
                <a:sym typeface="Calibri"/>
              </a:rPr>
              <a:t>:</a:t>
            </a:r>
            <a:endParaRPr b="1">
              <a:solidFill>
                <a:schemeClr val="dk2"/>
              </a:solidFill>
              <a:latin typeface="Calibri"/>
              <a:ea typeface="Calibri"/>
              <a:cs typeface="Calibri"/>
              <a:sym typeface="Calibri"/>
            </a:endParaRPr>
          </a:p>
        </p:txBody>
      </p:sp>
      <p:pic>
        <p:nvPicPr>
          <p:cNvPr id="204" name="Google Shape;204;p25"/>
          <p:cNvPicPr preferRelativeResize="0"/>
          <p:nvPr/>
        </p:nvPicPr>
        <p:blipFill>
          <a:blip r:embed="rId4">
            <a:alphaModFix/>
          </a:blip>
          <a:stretch>
            <a:fillRect/>
          </a:stretch>
        </p:blipFill>
        <p:spPr>
          <a:xfrm>
            <a:off x="821675" y="2647650"/>
            <a:ext cx="6810375" cy="129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0" name="Google Shape;210;p26"/>
          <p:cNvSpPr txBox="1"/>
          <p:nvPr>
            <p:ph idx="1" type="body"/>
          </p:nvPr>
        </p:nvSpPr>
        <p:spPr>
          <a:xfrm>
            <a:off x="819150" y="1697250"/>
            <a:ext cx="7505700" cy="2741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solidFill>
                  <a:srgbClr val="0D0D0D"/>
                </a:solidFill>
                <a:highlight>
                  <a:srgbClr val="FFFFFF"/>
                </a:highlight>
                <a:latin typeface="Roboto"/>
                <a:ea typeface="Roboto"/>
                <a:cs typeface="Roboto"/>
                <a:sym typeface="Roboto"/>
              </a:rPr>
              <a:t>1.In conclusion, while our model has shown promising results in predicting the most purchased items for targeted age groups, there remains ample room for improvement in its overall accuracy rate. </a:t>
            </a:r>
            <a:endParaRPr>
              <a:solidFill>
                <a:srgbClr val="0D0D0D"/>
              </a:solidFill>
              <a:highlight>
                <a:srgbClr val="FFFFFF"/>
              </a:highlight>
              <a:latin typeface="Roboto"/>
              <a:ea typeface="Roboto"/>
              <a:cs typeface="Roboto"/>
              <a:sym typeface="Roboto"/>
            </a:endParaRPr>
          </a:p>
          <a:p>
            <a:pPr indent="457200" lvl="0" marL="0" rtl="0" algn="l">
              <a:spcBef>
                <a:spcPts val="1200"/>
              </a:spcBef>
              <a:spcAft>
                <a:spcPts val="0"/>
              </a:spcAft>
              <a:buNone/>
            </a:pPr>
            <a:r>
              <a:rPr lang="en">
                <a:solidFill>
                  <a:srgbClr val="0D0D0D"/>
                </a:solidFill>
                <a:highlight>
                  <a:srgbClr val="FFFFFF"/>
                </a:highlight>
                <a:latin typeface="Roboto"/>
                <a:ea typeface="Roboto"/>
                <a:cs typeface="Roboto"/>
                <a:sym typeface="Roboto"/>
              </a:rPr>
              <a:t>2.By leveraging decision tree methodology, we've successfully identified patterns within specific age cohorts, providing valuable insights for targeted marketing strategies.</a:t>
            </a:r>
            <a:endParaRPr>
              <a:solidFill>
                <a:srgbClr val="0D0D0D"/>
              </a:solidFill>
              <a:highlight>
                <a:srgbClr val="FFFFFF"/>
              </a:highlight>
              <a:latin typeface="Roboto"/>
              <a:ea typeface="Roboto"/>
              <a:cs typeface="Roboto"/>
              <a:sym typeface="Roboto"/>
            </a:endParaRPr>
          </a:p>
          <a:p>
            <a:pPr indent="457200" lvl="0" marL="0" rtl="0" algn="l">
              <a:spcBef>
                <a:spcPts val="1200"/>
              </a:spcBef>
              <a:spcAft>
                <a:spcPts val="0"/>
              </a:spcAft>
              <a:buNone/>
            </a:pPr>
            <a:r>
              <a:rPr lang="en">
                <a:solidFill>
                  <a:srgbClr val="0D0D0D"/>
                </a:solidFill>
                <a:highlight>
                  <a:srgbClr val="FFFFFF"/>
                </a:highlight>
                <a:latin typeface="Roboto"/>
                <a:ea typeface="Roboto"/>
                <a:cs typeface="Roboto"/>
                <a:sym typeface="Roboto"/>
              </a:rPr>
              <a:t>3.However, it's evident that our current model's simplicity may limit its predictive capabilities, particularly in capturing nuanced relationships within the data.</a:t>
            </a:r>
            <a:endParaRPr>
              <a:solidFill>
                <a:srgbClr val="0D0D0D"/>
              </a:solidFill>
              <a:highlight>
                <a:srgbClr val="FFFFFF"/>
              </a:highlight>
              <a:latin typeface="Roboto"/>
              <a:ea typeface="Roboto"/>
              <a:cs typeface="Roboto"/>
              <a:sym typeface="Roboto"/>
            </a:endParaRPr>
          </a:p>
          <a:p>
            <a:pPr indent="457200" lvl="0" marL="0" rtl="0" algn="l">
              <a:spcBef>
                <a:spcPts val="1200"/>
              </a:spcBef>
              <a:spcAft>
                <a:spcPts val="1200"/>
              </a:spcAft>
              <a:buNone/>
            </a:pPr>
            <a:r>
              <a:rPr lang="en">
                <a:solidFill>
                  <a:srgbClr val="0D0D0D"/>
                </a:solidFill>
                <a:highlight>
                  <a:srgbClr val="FFFFFF"/>
                </a:highlight>
                <a:latin typeface="Roboto"/>
                <a:ea typeface="Roboto"/>
                <a:cs typeface="Roboto"/>
                <a:sym typeface="Roboto"/>
              </a:rPr>
              <a:t>4.Looking ahead, employing more complex models and techniques could substantially enhance the accuracy and robustness of our predictions.</a:t>
            </a:r>
            <a:endParaRPr>
              <a:solidFill>
                <a:srgbClr val="0D0D0D"/>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48375"/>
            <a:ext cx="7505700" cy="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484175"/>
            <a:ext cx="7505700" cy="2954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3750">
                <a:solidFill>
                  <a:srgbClr val="0D0D0D"/>
                </a:solidFill>
                <a:highlight>
                  <a:srgbClr val="FFFFFF"/>
                </a:highlight>
                <a:latin typeface="Roboto"/>
                <a:ea typeface="Roboto"/>
                <a:cs typeface="Roboto"/>
                <a:sym typeface="Roboto"/>
              </a:rPr>
              <a:t>In today's world, where data is everywhere, predictive modeling helps us make smarter decisions.And one of the coolest tools in this area is something called decision trees. They're like a roadmap that helps us navigate through data and make predictions in a way that's easy to understand.</a:t>
            </a:r>
            <a:endParaRPr sz="375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3750">
                <a:solidFill>
                  <a:srgbClr val="0D0D0D"/>
                </a:solidFill>
                <a:highlight>
                  <a:srgbClr val="FFFFFF"/>
                </a:highlight>
                <a:latin typeface="Roboto"/>
                <a:ea typeface="Roboto"/>
                <a:cs typeface="Roboto"/>
                <a:sym typeface="Roboto"/>
              </a:rPr>
              <a:t>we're going to walk through the process of creating a predictive model using decision trees in RapidMiner. </a:t>
            </a:r>
            <a:endParaRPr sz="375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3750">
                <a:solidFill>
                  <a:srgbClr val="0D0D0D"/>
                </a:solidFill>
                <a:highlight>
                  <a:srgbClr val="FFFFFF"/>
                </a:highlight>
                <a:latin typeface="Roboto"/>
                <a:ea typeface="Roboto"/>
                <a:cs typeface="Roboto"/>
                <a:sym typeface="Roboto"/>
              </a:rPr>
              <a:t>Problem Statement:</a:t>
            </a:r>
            <a:endParaRPr b="1" sz="3750">
              <a:solidFill>
                <a:srgbClr val="0D0D0D"/>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b="1" lang="en" sz="3750">
                <a:solidFill>
                  <a:srgbClr val="0D0D0D"/>
                </a:solidFill>
                <a:highlight>
                  <a:srgbClr val="FFFFFF"/>
                </a:highlight>
                <a:latin typeface="Roboto"/>
                <a:ea typeface="Roboto"/>
                <a:cs typeface="Roboto"/>
                <a:sym typeface="Roboto"/>
              </a:rPr>
              <a:t>	</a:t>
            </a:r>
            <a:r>
              <a:rPr lang="en" sz="3750">
                <a:solidFill>
                  <a:srgbClr val="0D0D0D"/>
                </a:solidFill>
                <a:highlight>
                  <a:srgbClr val="FFFFFF"/>
                </a:highlight>
                <a:latin typeface="Roboto"/>
                <a:ea typeface="Roboto"/>
                <a:cs typeface="Roboto"/>
                <a:sym typeface="Roboto"/>
              </a:rPr>
              <a:t>To predict the most purchased item for a specific age group to enhance marketing strategy and sales.</a:t>
            </a:r>
            <a:endParaRPr sz="3750">
              <a:solidFill>
                <a:srgbClr val="0D0D0D"/>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lang="en" sz="3750">
                <a:solidFill>
                  <a:srgbClr val="0D0D0D"/>
                </a:solidFill>
                <a:highlight>
                  <a:srgbClr val="FFFFFF"/>
                </a:highlight>
                <a:latin typeface="Roboto"/>
                <a:ea typeface="Roboto"/>
                <a:cs typeface="Roboto"/>
                <a:sym typeface="Roboto"/>
              </a:rPr>
              <a:t>The dataset used contains customer </a:t>
            </a:r>
            <a:r>
              <a:rPr lang="en" sz="3750">
                <a:solidFill>
                  <a:srgbClr val="0D0D0D"/>
                </a:solidFill>
                <a:highlight>
                  <a:srgbClr val="FFFFFF"/>
                </a:highlight>
                <a:latin typeface="Roboto"/>
                <a:ea typeface="Roboto"/>
                <a:cs typeface="Roboto"/>
                <a:sym typeface="Roboto"/>
              </a:rPr>
              <a:t>purchased</a:t>
            </a:r>
            <a:r>
              <a:rPr lang="en" sz="3750">
                <a:solidFill>
                  <a:srgbClr val="0D0D0D"/>
                </a:solidFill>
                <a:highlight>
                  <a:srgbClr val="FFFFFF"/>
                </a:highlight>
                <a:latin typeface="Roboto"/>
                <a:ea typeface="Roboto"/>
                <a:cs typeface="Roboto"/>
                <a:sym typeface="Roboto"/>
              </a:rPr>
              <a:t> products and their  respective age.Based on these information we are going to build a predictive model that will show the most purchased item by a specific gender and specific age.</a:t>
            </a:r>
            <a:endParaRPr sz="375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0D0D0D"/>
                </a:solidFill>
                <a:highlight>
                  <a:srgbClr val="FFFFFF"/>
                </a:highlight>
                <a:latin typeface="Roboto"/>
                <a:ea typeface="Roboto"/>
                <a:cs typeface="Roboto"/>
                <a:sym typeface="Roboto"/>
              </a:rPr>
              <a:t>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141" name="Google Shape;141;p15"/>
          <p:cNvSpPr txBox="1"/>
          <p:nvPr>
            <p:ph idx="1" type="body"/>
          </p:nvPr>
        </p:nvSpPr>
        <p:spPr>
          <a:xfrm>
            <a:off x="819150" y="1540075"/>
            <a:ext cx="7505700" cy="2823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3C4043"/>
              </a:buClr>
              <a:buSzPts val="1300"/>
              <a:buFont typeface="Roboto"/>
              <a:buChar char="●"/>
            </a:pPr>
            <a:r>
              <a:rPr lang="en">
                <a:solidFill>
                  <a:srgbClr val="3C4043"/>
                </a:solidFill>
                <a:latin typeface="Roboto"/>
                <a:ea typeface="Roboto"/>
                <a:cs typeface="Roboto"/>
                <a:sym typeface="Roboto"/>
              </a:rPr>
              <a:t>The data </a:t>
            </a:r>
            <a:r>
              <a:rPr lang="en">
                <a:solidFill>
                  <a:srgbClr val="3C4043"/>
                </a:solidFill>
                <a:latin typeface="Roboto"/>
                <a:ea typeface="Roboto"/>
                <a:cs typeface="Roboto"/>
                <a:sym typeface="Roboto"/>
              </a:rPr>
              <a:t>source</a:t>
            </a:r>
            <a:r>
              <a:rPr lang="en">
                <a:solidFill>
                  <a:srgbClr val="3C4043"/>
                </a:solidFill>
                <a:latin typeface="Roboto"/>
                <a:ea typeface="Roboto"/>
                <a:cs typeface="Roboto"/>
                <a:sym typeface="Roboto"/>
              </a:rPr>
              <a:t> is taken from kaggle.com and the data preprocessing steps are followed to remove duplicate values and fill the missing values in the dataset.</a:t>
            </a:r>
            <a:endParaRPr>
              <a:solidFill>
                <a:srgbClr val="3C4043"/>
              </a:solidFill>
              <a:latin typeface="Roboto"/>
              <a:ea typeface="Roboto"/>
              <a:cs typeface="Roboto"/>
              <a:sym typeface="Roboto"/>
            </a:endParaRPr>
          </a:p>
          <a:p>
            <a:pPr indent="0" lvl="0" marL="457200" rtl="0" algn="l">
              <a:lnSpc>
                <a:spcPct val="100000"/>
              </a:lnSpc>
              <a:spcBef>
                <a:spcPts val="0"/>
              </a:spcBef>
              <a:spcAft>
                <a:spcPts val="0"/>
              </a:spcAft>
              <a:buNone/>
            </a:pPr>
            <a:r>
              <a:rPr lang="en">
                <a:solidFill>
                  <a:srgbClr val="3C4043"/>
                </a:solidFill>
                <a:latin typeface="Roboto"/>
                <a:ea typeface="Roboto"/>
                <a:cs typeface="Roboto"/>
                <a:sym typeface="Roboto"/>
              </a:rPr>
              <a:t> </a:t>
            </a:r>
            <a:endParaRPr>
              <a:solidFill>
                <a:srgbClr val="3C4043"/>
              </a:solidFill>
              <a:latin typeface="Roboto"/>
              <a:ea typeface="Roboto"/>
              <a:cs typeface="Roboto"/>
              <a:sym typeface="Roboto"/>
            </a:endParaRPr>
          </a:p>
          <a:p>
            <a:pPr indent="-311150" lvl="0" marL="457200" rtl="0" algn="l">
              <a:lnSpc>
                <a:spcPct val="100000"/>
              </a:lnSpc>
              <a:spcBef>
                <a:spcPts val="0"/>
              </a:spcBef>
              <a:spcAft>
                <a:spcPts val="0"/>
              </a:spcAft>
              <a:buClr>
                <a:srgbClr val="3C4043"/>
              </a:buClr>
              <a:buSzPts val="1300"/>
              <a:buFont typeface="Roboto"/>
              <a:buChar char="●"/>
            </a:pPr>
            <a:r>
              <a:rPr lang="en">
                <a:solidFill>
                  <a:srgbClr val="3C4043"/>
                </a:solidFill>
                <a:latin typeface="Roboto"/>
                <a:ea typeface="Roboto"/>
                <a:cs typeface="Roboto"/>
                <a:sym typeface="Roboto"/>
              </a:rPr>
              <a:t>The Rapidminer tool is very useful in this as it has in built operators for doing these operations.</a:t>
            </a:r>
            <a:endParaRPr>
              <a:solidFill>
                <a:srgbClr val="3C4043"/>
              </a:solidFill>
              <a:latin typeface="Roboto"/>
              <a:ea typeface="Roboto"/>
              <a:cs typeface="Roboto"/>
              <a:sym typeface="Roboto"/>
            </a:endParaRPr>
          </a:p>
          <a:p>
            <a:pPr indent="0" lvl="0" marL="457200" rtl="0" algn="l">
              <a:lnSpc>
                <a:spcPct val="100000"/>
              </a:lnSpc>
              <a:spcBef>
                <a:spcPts val="0"/>
              </a:spcBef>
              <a:spcAft>
                <a:spcPts val="0"/>
              </a:spcAft>
              <a:buNone/>
            </a:pPr>
            <a:r>
              <a:t/>
            </a:r>
            <a:endParaRPr>
              <a:solidFill>
                <a:srgbClr val="3C4043"/>
              </a:solidFill>
              <a:latin typeface="Roboto"/>
              <a:ea typeface="Roboto"/>
              <a:cs typeface="Roboto"/>
              <a:sym typeface="Roboto"/>
            </a:endParaRPr>
          </a:p>
          <a:p>
            <a:pPr indent="-311150" lvl="0" marL="457200" rtl="0" algn="l">
              <a:lnSpc>
                <a:spcPct val="100000"/>
              </a:lnSpc>
              <a:spcBef>
                <a:spcPts val="0"/>
              </a:spcBef>
              <a:spcAft>
                <a:spcPts val="0"/>
              </a:spcAft>
              <a:buClr>
                <a:srgbClr val="3C4043"/>
              </a:buClr>
              <a:buSzPts val="1300"/>
              <a:buFont typeface="Roboto"/>
              <a:buChar char="●"/>
            </a:pPr>
            <a:r>
              <a:rPr lang="en">
                <a:solidFill>
                  <a:srgbClr val="3C4043"/>
                </a:solidFill>
                <a:latin typeface="Roboto"/>
                <a:ea typeface="Roboto"/>
                <a:cs typeface="Roboto"/>
                <a:sym typeface="Roboto"/>
              </a:rPr>
              <a:t>The dataset used for analysis is shopping_trends.csv</a:t>
            </a:r>
            <a:endParaRPr>
              <a:solidFill>
                <a:srgbClr val="3C4043"/>
              </a:solidFill>
              <a:latin typeface="Roboto"/>
              <a:ea typeface="Roboto"/>
              <a:cs typeface="Roboto"/>
              <a:sym typeface="Roboto"/>
            </a:endParaRPr>
          </a:p>
          <a:p>
            <a:pPr indent="0" lvl="0" marL="457200" rtl="0" algn="l">
              <a:lnSpc>
                <a:spcPct val="100000"/>
              </a:lnSpc>
              <a:spcBef>
                <a:spcPts val="0"/>
              </a:spcBef>
              <a:spcAft>
                <a:spcPts val="0"/>
              </a:spcAft>
              <a:buNone/>
            </a:pPr>
            <a:r>
              <a:t/>
            </a:r>
            <a:endParaRPr>
              <a:solidFill>
                <a:srgbClr val="3C4043"/>
              </a:solidFill>
              <a:latin typeface="Roboto"/>
              <a:ea typeface="Roboto"/>
              <a:cs typeface="Roboto"/>
              <a:sym typeface="Roboto"/>
            </a:endParaRPr>
          </a:p>
          <a:p>
            <a:pPr indent="-311150" lvl="0" marL="457200" rtl="0" algn="l">
              <a:lnSpc>
                <a:spcPct val="100000"/>
              </a:lnSpc>
              <a:spcBef>
                <a:spcPts val="0"/>
              </a:spcBef>
              <a:spcAft>
                <a:spcPts val="0"/>
              </a:spcAft>
              <a:buClr>
                <a:srgbClr val="3C4043"/>
              </a:buClr>
              <a:buSzPts val="1300"/>
              <a:buFont typeface="Roboto"/>
              <a:buChar char="●"/>
            </a:pPr>
            <a:r>
              <a:rPr lang="en">
                <a:solidFill>
                  <a:srgbClr val="3C4043"/>
                </a:solidFill>
                <a:latin typeface="Roboto"/>
                <a:ea typeface="Roboto"/>
                <a:cs typeface="Roboto"/>
                <a:sym typeface="Roboto"/>
              </a:rPr>
              <a:t>Using R</a:t>
            </a:r>
            <a:r>
              <a:rPr lang="en">
                <a:solidFill>
                  <a:srgbClr val="3C4043"/>
                </a:solidFill>
                <a:latin typeface="Roboto"/>
                <a:ea typeface="Roboto"/>
                <a:cs typeface="Roboto"/>
                <a:sym typeface="Roboto"/>
              </a:rPr>
              <a:t>apidminer</a:t>
            </a:r>
            <a:r>
              <a:rPr lang="en">
                <a:solidFill>
                  <a:srgbClr val="3C4043"/>
                </a:solidFill>
                <a:latin typeface="Roboto"/>
                <a:ea typeface="Roboto"/>
                <a:cs typeface="Roboto"/>
                <a:sym typeface="Roboto"/>
              </a:rPr>
              <a:t>, we can upload the csv using read operator available inside the rapid miner tool.</a:t>
            </a:r>
            <a:endParaRPr>
              <a:solidFill>
                <a:srgbClr val="3C4043"/>
              </a:solidFill>
              <a:latin typeface="Roboto"/>
              <a:ea typeface="Roboto"/>
              <a:cs typeface="Roboto"/>
              <a:sym typeface="Roboto"/>
            </a:endParaRPr>
          </a:p>
          <a:p>
            <a:pPr indent="0" lvl="0" marL="457200" rtl="0" algn="l">
              <a:lnSpc>
                <a:spcPct val="100000"/>
              </a:lnSpc>
              <a:spcBef>
                <a:spcPts val="0"/>
              </a:spcBef>
              <a:spcAft>
                <a:spcPts val="0"/>
              </a:spcAft>
              <a:buNone/>
            </a:pPr>
            <a:r>
              <a:t/>
            </a:r>
            <a:endParaRPr>
              <a:solidFill>
                <a:srgbClr val="3C4043"/>
              </a:solidFill>
              <a:latin typeface="Roboto"/>
              <a:ea typeface="Roboto"/>
              <a:cs typeface="Roboto"/>
              <a:sym typeface="Roboto"/>
            </a:endParaRPr>
          </a:p>
          <a:p>
            <a:pPr indent="-311150" lvl="0" marL="457200" rtl="0" algn="l">
              <a:lnSpc>
                <a:spcPct val="100000"/>
              </a:lnSpc>
              <a:spcBef>
                <a:spcPts val="0"/>
              </a:spcBef>
              <a:spcAft>
                <a:spcPts val="0"/>
              </a:spcAft>
              <a:buClr>
                <a:srgbClr val="3C4043"/>
              </a:buClr>
              <a:buSzPts val="1300"/>
              <a:buFont typeface="Roboto"/>
              <a:buChar char="●"/>
            </a:pPr>
            <a:r>
              <a:rPr lang="en">
                <a:solidFill>
                  <a:srgbClr val="3C4043"/>
                </a:solidFill>
                <a:highlight>
                  <a:srgbClr val="FFFFFF"/>
                </a:highlight>
                <a:latin typeface="Roboto"/>
                <a:ea typeface="Roboto"/>
                <a:cs typeface="Roboto"/>
                <a:sym typeface="Roboto"/>
              </a:rPr>
              <a:t>Feature engineering involves creating new features or transforming existing ones to better represent the relationships within the data. This step can unlock hidden insights and improve the performance of our predictive models.</a:t>
            </a:r>
            <a:endParaRPr>
              <a:solidFill>
                <a:srgbClr val="3C4043"/>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a:solidFill>
                <a:srgbClr val="3C4043"/>
              </a:solidFill>
              <a:highlight>
                <a:srgbClr val="FFFFFF"/>
              </a:highlight>
              <a:latin typeface="Roboto"/>
              <a:ea typeface="Roboto"/>
              <a:cs typeface="Roboto"/>
              <a:sym typeface="Roboto"/>
            </a:endParaRPr>
          </a:p>
          <a:p>
            <a:pPr indent="-311150" lvl="0" marL="457200" rtl="0" algn="l">
              <a:lnSpc>
                <a:spcPct val="100000"/>
              </a:lnSpc>
              <a:spcBef>
                <a:spcPts val="0"/>
              </a:spcBef>
              <a:spcAft>
                <a:spcPts val="0"/>
              </a:spcAft>
              <a:buClr>
                <a:srgbClr val="3C4043"/>
              </a:buClr>
              <a:buSzPts val="1300"/>
              <a:buFont typeface="Roboto"/>
              <a:buChar char="●"/>
            </a:pPr>
            <a:r>
              <a:rPr lang="en">
                <a:solidFill>
                  <a:srgbClr val="3C4043"/>
                </a:solidFill>
                <a:highlight>
                  <a:srgbClr val="FFFFFF"/>
                </a:highlight>
                <a:latin typeface="Roboto"/>
                <a:ea typeface="Roboto"/>
                <a:cs typeface="Roboto"/>
                <a:sym typeface="Roboto"/>
              </a:rPr>
              <a:t>In our dataset we too included new features and gone through the feature engineering phase. </a:t>
            </a:r>
            <a:endParaRPr>
              <a:solidFill>
                <a:srgbClr val="3C4043"/>
              </a:solidFill>
              <a:highlight>
                <a:srgbClr val="FFFFFF"/>
              </a:highlight>
              <a:latin typeface="Roboto"/>
              <a:ea typeface="Roboto"/>
              <a:cs typeface="Roboto"/>
              <a:sym typeface="Roboto"/>
            </a:endParaRPr>
          </a:p>
          <a:p>
            <a:pPr indent="0" lvl="0" marL="0" rtl="0" algn="l">
              <a:lnSpc>
                <a:spcPct val="100000"/>
              </a:lnSpc>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71800"/>
            <a:ext cx="7505700" cy="6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Attributes </a:t>
            </a:r>
            <a:endParaRPr/>
          </a:p>
        </p:txBody>
      </p:sp>
      <p:sp>
        <p:nvSpPr>
          <p:cNvPr id="147" name="Google Shape;147;p16"/>
          <p:cNvSpPr txBox="1"/>
          <p:nvPr>
            <p:ph idx="1" type="body"/>
          </p:nvPr>
        </p:nvSpPr>
        <p:spPr>
          <a:xfrm>
            <a:off x="819150" y="1285875"/>
            <a:ext cx="7505700" cy="31530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240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Customer ID</a:t>
            </a:r>
            <a:r>
              <a:rPr lang="en" sz="1100">
                <a:solidFill>
                  <a:srgbClr val="3C4043"/>
                </a:solidFill>
                <a:latin typeface="Roboto"/>
                <a:ea typeface="Roboto"/>
                <a:cs typeface="Roboto"/>
                <a:sym typeface="Roboto"/>
              </a:rPr>
              <a:t> - Unique identifier for each customer</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Age</a:t>
            </a:r>
            <a:r>
              <a:rPr lang="en" sz="1100">
                <a:solidFill>
                  <a:srgbClr val="3C4043"/>
                </a:solidFill>
                <a:latin typeface="Roboto"/>
                <a:ea typeface="Roboto"/>
                <a:cs typeface="Roboto"/>
                <a:sym typeface="Roboto"/>
              </a:rPr>
              <a:t> - Age of the customer</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Gender</a:t>
            </a:r>
            <a:r>
              <a:rPr lang="en" sz="1100">
                <a:solidFill>
                  <a:srgbClr val="3C4043"/>
                </a:solidFill>
                <a:latin typeface="Roboto"/>
                <a:ea typeface="Roboto"/>
                <a:cs typeface="Roboto"/>
                <a:sym typeface="Roboto"/>
              </a:rPr>
              <a:t> - Gender of the customer (Male/Female)</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Item Purchased</a:t>
            </a:r>
            <a:r>
              <a:rPr lang="en" sz="1100">
                <a:solidFill>
                  <a:srgbClr val="3C4043"/>
                </a:solidFill>
                <a:latin typeface="Roboto"/>
                <a:ea typeface="Roboto"/>
                <a:cs typeface="Roboto"/>
                <a:sym typeface="Roboto"/>
              </a:rPr>
              <a:t> - The item purchased by the customer</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Category</a:t>
            </a:r>
            <a:r>
              <a:rPr lang="en" sz="1100">
                <a:solidFill>
                  <a:srgbClr val="3C4043"/>
                </a:solidFill>
                <a:latin typeface="Roboto"/>
                <a:ea typeface="Roboto"/>
                <a:cs typeface="Roboto"/>
                <a:sym typeface="Roboto"/>
              </a:rPr>
              <a:t> - Category of the item purchased</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Purchase Amount (USD)</a:t>
            </a:r>
            <a:r>
              <a:rPr lang="en" sz="1100">
                <a:solidFill>
                  <a:srgbClr val="3C4043"/>
                </a:solidFill>
                <a:latin typeface="Roboto"/>
                <a:ea typeface="Roboto"/>
                <a:cs typeface="Roboto"/>
                <a:sym typeface="Roboto"/>
              </a:rPr>
              <a:t> - The amount of the purchase in USD</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Location</a:t>
            </a:r>
            <a:r>
              <a:rPr lang="en" sz="1100">
                <a:solidFill>
                  <a:srgbClr val="3C4043"/>
                </a:solidFill>
                <a:latin typeface="Roboto"/>
                <a:ea typeface="Roboto"/>
                <a:cs typeface="Roboto"/>
                <a:sym typeface="Roboto"/>
              </a:rPr>
              <a:t> - Location where the purchase was made</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Size</a:t>
            </a:r>
            <a:r>
              <a:rPr lang="en" sz="1100">
                <a:solidFill>
                  <a:srgbClr val="3C4043"/>
                </a:solidFill>
                <a:latin typeface="Roboto"/>
                <a:ea typeface="Roboto"/>
                <a:cs typeface="Roboto"/>
                <a:sym typeface="Roboto"/>
              </a:rPr>
              <a:t> - Size of the purchased item</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Color</a:t>
            </a:r>
            <a:r>
              <a:rPr lang="en" sz="1100">
                <a:solidFill>
                  <a:srgbClr val="3C4043"/>
                </a:solidFill>
                <a:latin typeface="Roboto"/>
                <a:ea typeface="Roboto"/>
                <a:cs typeface="Roboto"/>
                <a:sym typeface="Roboto"/>
              </a:rPr>
              <a:t> - Color of the purchased item</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Season</a:t>
            </a:r>
            <a:r>
              <a:rPr lang="en" sz="1100">
                <a:solidFill>
                  <a:srgbClr val="3C4043"/>
                </a:solidFill>
                <a:latin typeface="Roboto"/>
                <a:ea typeface="Roboto"/>
                <a:cs typeface="Roboto"/>
                <a:sym typeface="Roboto"/>
              </a:rPr>
              <a:t> - Season during which the purchase was made</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Review Rating</a:t>
            </a:r>
            <a:r>
              <a:rPr lang="en" sz="1100">
                <a:solidFill>
                  <a:srgbClr val="3C4043"/>
                </a:solidFill>
                <a:latin typeface="Roboto"/>
                <a:ea typeface="Roboto"/>
                <a:cs typeface="Roboto"/>
                <a:sym typeface="Roboto"/>
              </a:rPr>
              <a:t> - Rating given by the customer for the purchased item</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Subscription Status</a:t>
            </a:r>
            <a:r>
              <a:rPr lang="en" sz="1100">
                <a:solidFill>
                  <a:srgbClr val="3C4043"/>
                </a:solidFill>
                <a:latin typeface="Roboto"/>
                <a:ea typeface="Roboto"/>
                <a:cs typeface="Roboto"/>
                <a:sym typeface="Roboto"/>
              </a:rPr>
              <a:t> - Indicates if the customer has a subscription (Yes/No)</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Shipping Type</a:t>
            </a:r>
            <a:r>
              <a:rPr lang="en" sz="1100">
                <a:solidFill>
                  <a:srgbClr val="3C4043"/>
                </a:solidFill>
                <a:latin typeface="Roboto"/>
                <a:ea typeface="Roboto"/>
                <a:cs typeface="Roboto"/>
                <a:sym typeface="Roboto"/>
              </a:rPr>
              <a:t> - Type of shipping chosen by the customer</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Discount Applied</a:t>
            </a:r>
            <a:r>
              <a:rPr lang="en" sz="1100">
                <a:solidFill>
                  <a:srgbClr val="3C4043"/>
                </a:solidFill>
                <a:latin typeface="Roboto"/>
                <a:ea typeface="Roboto"/>
                <a:cs typeface="Roboto"/>
                <a:sym typeface="Roboto"/>
              </a:rPr>
              <a:t> - Indicates if a discount was applied to the purchase (Yes/No)</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Promo Code Used</a:t>
            </a:r>
            <a:r>
              <a:rPr lang="en" sz="1100">
                <a:solidFill>
                  <a:srgbClr val="3C4043"/>
                </a:solidFill>
                <a:latin typeface="Roboto"/>
                <a:ea typeface="Roboto"/>
                <a:cs typeface="Roboto"/>
                <a:sym typeface="Roboto"/>
              </a:rPr>
              <a:t> - Indicates if a promo code was used for the purchase (Yes/No)</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Previous Purchases</a:t>
            </a:r>
            <a:r>
              <a:rPr lang="en" sz="1100">
                <a:solidFill>
                  <a:srgbClr val="3C4043"/>
                </a:solidFill>
                <a:latin typeface="Roboto"/>
                <a:ea typeface="Roboto"/>
                <a:cs typeface="Roboto"/>
                <a:sym typeface="Roboto"/>
              </a:rPr>
              <a:t> - The total count of transactions concluded by the customer at the store, excluding the ongoing transaction</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Payment Method</a:t>
            </a:r>
            <a:r>
              <a:rPr lang="en" sz="1100">
                <a:solidFill>
                  <a:srgbClr val="3C4043"/>
                </a:solidFill>
                <a:latin typeface="Roboto"/>
                <a:ea typeface="Roboto"/>
                <a:cs typeface="Roboto"/>
                <a:sym typeface="Roboto"/>
              </a:rPr>
              <a:t> - Customer's most preferred payment method</a:t>
            </a:r>
            <a:endParaRPr sz="1100">
              <a:solidFill>
                <a:srgbClr val="3C4043"/>
              </a:solidFill>
              <a:latin typeface="Roboto"/>
              <a:ea typeface="Roboto"/>
              <a:cs typeface="Roboto"/>
              <a:sym typeface="Roboto"/>
            </a:endParaRPr>
          </a:p>
          <a:p>
            <a:pPr indent="-298450" lvl="0" marL="457200" rtl="0" algn="l">
              <a:lnSpc>
                <a:spcPct val="95000"/>
              </a:lnSpc>
              <a:spcBef>
                <a:spcPts val="0"/>
              </a:spcBef>
              <a:spcAft>
                <a:spcPts val="0"/>
              </a:spcAft>
              <a:buClr>
                <a:srgbClr val="3C4043"/>
              </a:buClr>
              <a:buSzPts val="1100"/>
              <a:buFont typeface="Arial"/>
              <a:buChar char="●"/>
            </a:pPr>
            <a:r>
              <a:rPr b="1" lang="en" sz="1100">
                <a:solidFill>
                  <a:srgbClr val="3C4043"/>
                </a:solidFill>
                <a:latin typeface="Roboto"/>
                <a:ea typeface="Roboto"/>
                <a:cs typeface="Roboto"/>
                <a:sym typeface="Roboto"/>
              </a:rPr>
              <a:t>Frequency of Purchases</a:t>
            </a:r>
            <a:r>
              <a:rPr lang="en" sz="1100">
                <a:solidFill>
                  <a:srgbClr val="3C4043"/>
                </a:solidFill>
                <a:latin typeface="Roboto"/>
                <a:ea typeface="Roboto"/>
                <a:cs typeface="Roboto"/>
                <a:sym typeface="Roboto"/>
              </a:rPr>
              <a:t> - Frequency at which the customer makes purchases (e.g., Weekly, Fortnightly, Monthly)</a:t>
            </a:r>
            <a:endParaRPr sz="1100">
              <a:solidFill>
                <a:srgbClr val="3C4043"/>
              </a:solidFill>
              <a:latin typeface="Roboto"/>
              <a:ea typeface="Roboto"/>
              <a:cs typeface="Roboto"/>
              <a:sym typeface="Roboto"/>
            </a:endParaRPr>
          </a:p>
          <a:p>
            <a:pPr indent="0" lvl="0" marL="0" rtl="0" algn="l">
              <a:lnSpc>
                <a:spcPct val="95000"/>
              </a:lnSpc>
              <a:spcBef>
                <a:spcPts val="2400"/>
              </a:spcBef>
              <a:spcAft>
                <a:spcPts val="1200"/>
              </a:spcAft>
              <a:buSzPts val="935"/>
              <a:buNone/>
            </a:pPr>
            <a:r>
              <a:t/>
            </a:r>
            <a:endParaRPr sz="11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88600"/>
            <a:ext cx="7505700" cy="53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153" name="Google Shape;153;p17"/>
          <p:cNvSpPr txBox="1"/>
          <p:nvPr>
            <p:ph idx="1" type="body"/>
          </p:nvPr>
        </p:nvSpPr>
        <p:spPr>
          <a:xfrm>
            <a:off x="871500" y="1374500"/>
            <a:ext cx="7505700" cy="32436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Font typeface="Roboto"/>
              <a:buAutoNum type="arabicPeriod"/>
            </a:pPr>
            <a:r>
              <a:rPr lang="en" sz="1500">
                <a:latin typeface="Roboto"/>
                <a:ea typeface="Roboto"/>
                <a:cs typeface="Roboto"/>
                <a:sym typeface="Roboto"/>
              </a:rPr>
              <a:t>The model is built using six decision trees and and each decision tree is fed with filtered data based on the requirement.</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AutoNum type="arabicPeriod"/>
            </a:pPr>
            <a:r>
              <a:rPr lang="en" sz="1500">
                <a:latin typeface="Roboto"/>
                <a:ea typeface="Roboto"/>
                <a:cs typeface="Roboto"/>
                <a:sym typeface="Roboto"/>
              </a:rPr>
              <a:t>The data cleaning and data modifications steps are done using the operations like select attributes and generate attributes etc</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AutoNum type="arabicPeriod"/>
            </a:pPr>
            <a:r>
              <a:rPr lang="en" sz="1500">
                <a:latin typeface="Roboto"/>
                <a:ea typeface="Roboto"/>
                <a:cs typeface="Roboto"/>
                <a:sym typeface="Roboto"/>
              </a:rPr>
              <a:t>Now every decision tree is connected to the output in the canva.</a:t>
            </a:r>
            <a:endParaRPr sz="1500">
              <a:latin typeface="Roboto"/>
              <a:ea typeface="Roboto"/>
              <a:cs typeface="Roboto"/>
              <a:sym typeface="Roboto"/>
            </a:endParaRPr>
          </a:p>
          <a:p>
            <a:pPr indent="-323850" lvl="0" marL="457200" rtl="0" algn="l">
              <a:lnSpc>
                <a:spcPct val="100000"/>
              </a:lnSpc>
              <a:spcBef>
                <a:spcPts val="0"/>
              </a:spcBef>
              <a:spcAft>
                <a:spcPts val="0"/>
              </a:spcAft>
              <a:buSzPts val="1500"/>
              <a:buFont typeface="Roboto"/>
              <a:buAutoNum type="arabicPeriod"/>
            </a:pPr>
            <a:r>
              <a:rPr lang="en" sz="1500">
                <a:latin typeface="Roboto"/>
                <a:ea typeface="Roboto"/>
                <a:cs typeface="Roboto"/>
                <a:sym typeface="Roboto"/>
              </a:rPr>
              <a:t>After this step the model gives as the decision tree with all connected nodes and we can interpret all the values from it.</a:t>
            </a:r>
            <a:endParaRPr sz="1500">
              <a:latin typeface="Roboto"/>
              <a:ea typeface="Roboto"/>
              <a:cs typeface="Roboto"/>
              <a:sym typeface="Roboto"/>
            </a:endParaRPr>
          </a:p>
          <a:p>
            <a:pPr indent="0" lvl="0" marL="45720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rPr b="1" lang="en"/>
              <a:t>	</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602425"/>
            <a:ext cx="7505700" cy="54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Design</a:t>
            </a:r>
            <a:endParaRPr/>
          </a:p>
        </p:txBody>
      </p:sp>
      <p:pic>
        <p:nvPicPr>
          <p:cNvPr id="159" name="Google Shape;159;p18"/>
          <p:cNvPicPr preferRelativeResize="0"/>
          <p:nvPr/>
        </p:nvPicPr>
        <p:blipFill>
          <a:blip r:embed="rId3">
            <a:alphaModFix/>
          </a:blip>
          <a:stretch>
            <a:fillRect/>
          </a:stretch>
        </p:blipFill>
        <p:spPr>
          <a:xfrm>
            <a:off x="935350" y="1146325"/>
            <a:ext cx="7147989" cy="3692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682475"/>
            <a:ext cx="7505700" cy="6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a:t>
            </a:r>
            <a:endParaRPr/>
          </a:p>
        </p:txBody>
      </p:sp>
      <p:pic>
        <p:nvPicPr>
          <p:cNvPr id="165" name="Google Shape;165;p19"/>
          <p:cNvPicPr preferRelativeResize="0"/>
          <p:nvPr/>
        </p:nvPicPr>
        <p:blipFill>
          <a:blip r:embed="rId3">
            <a:alphaModFix/>
          </a:blip>
          <a:stretch>
            <a:fillRect/>
          </a:stretch>
        </p:blipFill>
        <p:spPr>
          <a:xfrm>
            <a:off x="819150" y="1239175"/>
            <a:ext cx="7730149" cy="335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0"/>
          <p:cNvPicPr preferRelativeResize="0"/>
          <p:nvPr/>
        </p:nvPicPr>
        <p:blipFill>
          <a:blip r:embed="rId3">
            <a:alphaModFix/>
          </a:blip>
          <a:stretch>
            <a:fillRect/>
          </a:stretch>
        </p:blipFill>
        <p:spPr>
          <a:xfrm>
            <a:off x="717875" y="663500"/>
            <a:ext cx="7286625" cy="39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1"/>
          <p:cNvPicPr preferRelativeResize="0"/>
          <p:nvPr/>
        </p:nvPicPr>
        <p:blipFill>
          <a:blip r:embed="rId3">
            <a:alphaModFix/>
          </a:blip>
          <a:stretch>
            <a:fillRect/>
          </a:stretch>
        </p:blipFill>
        <p:spPr>
          <a:xfrm>
            <a:off x="1071563" y="554750"/>
            <a:ext cx="7000875" cy="388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