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9" r:id="rId22"/>
    <p:sldId id="280" r:id="rId23"/>
    <p:sldId id="281" r:id="rId24"/>
    <p:sldId id="282" r:id="rId25"/>
    <p:sldId id="277" r:id="rId26"/>
    <p:sldId id="283" r:id="rId27"/>
    <p:sldId id="276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8761DD6-9555-9647-9883-F87B4D34FC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3D79BAD-E55A-344D-A7D1-E08CDC2868B1}" type="datetimeFigureOut">
              <a:rPr lang="en-US" smtClean="0"/>
              <a:t>4/1/14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com/bootstrap/component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com/bootstrap/javascript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smtClean="0"/>
              <a:t>- </a:t>
            </a:r>
            <a:r>
              <a:rPr lang="en-US" dirty="0" err="1" smtClean="0"/>
              <a:t>BootStrap</a:t>
            </a:r>
            <a:r>
              <a:rPr lang="en-US" dirty="0" smtClean="0"/>
              <a:t> (BS)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the classics</a:t>
            </a:r>
          </a:p>
          <a:p>
            <a:pPr lvl="1"/>
            <a:r>
              <a:rPr lang="en-US" dirty="0" smtClean="0"/>
              <a:t>H1 through H6</a:t>
            </a:r>
          </a:p>
          <a:p>
            <a:pPr lvl="1"/>
            <a:r>
              <a:rPr lang="en-US" dirty="0" smtClean="0"/>
              <a:t>&lt;strong&gt; (for bold)</a:t>
            </a:r>
          </a:p>
          <a:p>
            <a:pPr lvl="1"/>
            <a:r>
              <a:rPr lang="en-US" dirty="0" smtClean="0"/>
              <a:t>&lt;small&gt; (for tiny)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(for italics, even though it’s supposed to mean emphasize)</a:t>
            </a:r>
          </a:p>
          <a:p>
            <a:r>
              <a:rPr lang="en-US" dirty="0" smtClean="0"/>
              <a:t>You can align items with the classes</a:t>
            </a:r>
          </a:p>
          <a:p>
            <a:pPr lvl="1"/>
            <a:r>
              <a:rPr lang="en-US" dirty="0" smtClean="0"/>
              <a:t>text-left, text-center and text-right</a:t>
            </a:r>
          </a:p>
          <a:p>
            <a:r>
              <a:rPr lang="en-US" dirty="0" smtClean="0"/>
              <a:t> You can use different colors with the classes</a:t>
            </a:r>
          </a:p>
          <a:p>
            <a:pPr lvl="1"/>
            <a:r>
              <a:rPr lang="en-US" dirty="0" smtClean="0"/>
              <a:t>muted, text-warning, text-error, text-info, text-success</a:t>
            </a:r>
          </a:p>
          <a:p>
            <a:r>
              <a:rPr lang="en-US" dirty="0" smtClean="0"/>
              <a:t>If you use abbreviations, use the &lt;</a:t>
            </a:r>
            <a:r>
              <a:rPr lang="en-US" dirty="0" err="1" smtClean="0"/>
              <a:t>abbr</a:t>
            </a:r>
            <a:r>
              <a:rPr lang="en-US" dirty="0" smtClean="0"/>
              <a:t>&gt; tag with a title that will give a hover description</a:t>
            </a:r>
          </a:p>
          <a:p>
            <a:r>
              <a:rPr lang="en-US" dirty="0" smtClean="0"/>
              <a:t>If you use </a:t>
            </a:r>
            <a:r>
              <a:rPr lang="en-US" dirty="0" err="1" smtClean="0"/>
              <a:t>blockquote</a:t>
            </a:r>
            <a:r>
              <a:rPr lang="en-US" dirty="0" smtClean="0"/>
              <a:t>, Bootstrap recommends you put a P inside of it</a:t>
            </a:r>
          </a:p>
          <a:p>
            <a:pPr lvl="1"/>
            <a:r>
              <a:rPr lang="en-US" dirty="0" smtClean="0"/>
              <a:t>To name a source, use &lt;small&gt; after the &lt;p&gt; within the </a:t>
            </a:r>
            <a:r>
              <a:rPr lang="en-US" dirty="0" err="1" smtClean="0"/>
              <a:t>blockquote</a:t>
            </a:r>
            <a:endParaRPr lang="en-US" dirty="0" smtClean="0"/>
          </a:p>
          <a:p>
            <a:pPr lvl="1"/>
            <a:r>
              <a:rPr lang="en-US" dirty="0" smtClean="0"/>
              <a:t>You can also use &lt;cite title=“Something”&gt; around the title to get the same effect as </a:t>
            </a:r>
            <a:r>
              <a:rPr lang="en-US" dirty="0" err="1" smtClean="0"/>
              <a:t>abbr</a:t>
            </a:r>
            <a:endParaRPr lang="en-US" dirty="0" smtClean="0"/>
          </a:p>
          <a:p>
            <a:pPr lvl="1"/>
            <a:r>
              <a:rPr lang="en-US" dirty="0" smtClean="0"/>
              <a:t>Use the class pull-right to have the quote float to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7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(Un)Styling lists, specific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remove the default list styling with the class “</a:t>
            </a:r>
            <a:r>
              <a:rPr lang="en-US" dirty="0" err="1" smtClean="0"/>
              <a:t>unstyled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You can make them inline with the class “inline”</a:t>
            </a:r>
          </a:p>
          <a:p>
            <a:r>
              <a:rPr lang="en-US" dirty="0" smtClean="0"/>
              <a:t>You can make a description list, with titles and descriptions using the tags dl, </a:t>
            </a:r>
            <a:r>
              <a:rPr lang="en-US" dirty="0" err="1" smtClean="0"/>
              <a:t>dt</a:t>
            </a:r>
            <a:r>
              <a:rPr lang="en-US" dirty="0" smtClean="0"/>
              <a:t>, </a:t>
            </a:r>
            <a:r>
              <a:rPr lang="en-US" dirty="0" err="1" smtClean="0"/>
              <a:t>dd</a:t>
            </a:r>
            <a:endParaRPr lang="en-US" dirty="0" smtClean="0"/>
          </a:p>
          <a:p>
            <a:pPr lvl="1"/>
            <a:r>
              <a:rPr lang="en-US" dirty="0" smtClean="0"/>
              <a:t>Use the dl class “dl-horizontal” to have the definition next to the 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0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&lt;code&gt; wrapped around any code snippet you want to show</a:t>
            </a:r>
          </a:p>
          <a:p>
            <a:r>
              <a:rPr lang="en-US" dirty="0" smtClean="0"/>
              <a:t>Use &lt;pre&gt; for multiple lines of code</a:t>
            </a:r>
          </a:p>
          <a:p>
            <a:pPr lvl="1"/>
            <a:r>
              <a:rPr lang="en-US" dirty="0" smtClean="0"/>
              <a:t>Within pre, all spaces and tabs are respected in the output</a:t>
            </a:r>
          </a:p>
          <a:p>
            <a:pPr lvl="1"/>
            <a:r>
              <a:rPr lang="en-US" dirty="0" smtClean="0"/>
              <a:t>You can use pre-scrollable to make a y scroll-bar with fixed width</a:t>
            </a:r>
          </a:p>
          <a:p>
            <a:r>
              <a:rPr lang="en-US" dirty="0" smtClean="0"/>
              <a:t>Table styling</a:t>
            </a:r>
          </a:p>
          <a:p>
            <a:pPr lvl="1"/>
            <a:r>
              <a:rPr lang="en-US" dirty="0" smtClean="0"/>
              <a:t>You can use the classes “table”, “table-striped”, “table-bordered”, “table-hover”, “table-condensed”</a:t>
            </a:r>
          </a:p>
          <a:p>
            <a:pPr lvl="1"/>
            <a:r>
              <a:rPr lang="en-US" dirty="0" smtClean="0"/>
              <a:t>Feel free to combine some of these</a:t>
            </a:r>
          </a:p>
          <a:p>
            <a:pPr lvl="1"/>
            <a:r>
              <a:rPr lang="en-US" dirty="0" smtClean="0"/>
              <a:t>You also can use row classes for extra row styling</a:t>
            </a:r>
          </a:p>
          <a:p>
            <a:pPr lvl="2"/>
            <a:r>
              <a:rPr lang="en-US" dirty="0" smtClean="0"/>
              <a:t>success, error, warning, info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5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rounded inputs use “form-search” on the form tag, and “search-query” on the input</a:t>
            </a:r>
          </a:p>
          <a:p>
            <a:r>
              <a:rPr lang="en-US" dirty="0" smtClean="0"/>
              <a:t>To have all items in the form in one line, make the form “form-inline”</a:t>
            </a:r>
          </a:p>
          <a:p>
            <a:r>
              <a:rPr lang="en-US" dirty="0" smtClean="0"/>
              <a:t>If you’re not tired of </a:t>
            </a:r>
            <a:r>
              <a:rPr lang="en-US" dirty="0" err="1" smtClean="0"/>
              <a:t>divs</a:t>
            </a:r>
            <a:r>
              <a:rPr lang="en-US" dirty="0" smtClean="0"/>
              <a:t> yet (I am) and want to have the form be horizontal</a:t>
            </a:r>
          </a:p>
          <a:p>
            <a:pPr lvl="1"/>
            <a:r>
              <a:rPr lang="en-US" dirty="0" smtClean="0"/>
              <a:t>Make the form form-horizontal</a:t>
            </a:r>
          </a:p>
          <a:p>
            <a:pPr lvl="1"/>
            <a:r>
              <a:rPr lang="en-US" dirty="0" smtClean="0"/>
              <a:t>Wrap labels &amp; inputs in a div class “control-group”</a:t>
            </a:r>
          </a:p>
          <a:p>
            <a:pPr lvl="1"/>
            <a:r>
              <a:rPr lang="en-US" dirty="0" smtClean="0"/>
              <a:t>Use a label with “control-label”</a:t>
            </a:r>
          </a:p>
          <a:p>
            <a:pPr lvl="1"/>
            <a:r>
              <a:rPr lang="en-US" dirty="0" smtClean="0"/>
              <a:t>Wrap the inputs with another div “controls”</a:t>
            </a:r>
          </a:p>
          <a:p>
            <a:r>
              <a:rPr lang="en-US" dirty="0" smtClean="0"/>
              <a:t>radios and checkboxes should be inside &lt;label&gt; with class “checkbox” or “radio”</a:t>
            </a:r>
          </a:p>
          <a:p>
            <a:pPr lvl="1"/>
            <a:r>
              <a:rPr lang="en-US" dirty="0" smtClean="0"/>
              <a:t>You can also make the labels inline to have them all in one line</a:t>
            </a:r>
          </a:p>
          <a:p>
            <a:r>
              <a:rPr lang="en-US" dirty="0" smtClean="0"/>
              <a:t>To make a select allow multiple choice use multiple=“multiple” in the select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6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prepend and append content to inputs (with </a:t>
            </a:r>
            <a:r>
              <a:rPr lang="en-US" dirty="0" err="1" smtClean="0"/>
              <a:t>divs</a:t>
            </a:r>
            <a:r>
              <a:rPr lang="en-US" dirty="0" smtClean="0"/>
              <a:t>, of course)</a:t>
            </a:r>
          </a:p>
          <a:p>
            <a:pPr lvl="1"/>
            <a:r>
              <a:rPr lang="en-US" dirty="0" smtClean="0"/>
              <a:t>Include a span with class add-on next to an input tag within a div class input-prepend or input-append</a:t>
            </a:r>
          </a:p>
          <a:p>
            <a:pPr lvl="1"/>
            <a:r>
              <a:rPr lang="en-US" dirty="0" smtClean="0"/>
              <a:t>You can use both prepend and append at the same time</a:t>
            </a:r>
          </a:p>
          <a:p>
            <a:r>
              <a:rPr lang="en-US" dirty="0" smtClean="0"/>
              <a:t>You can prepend/append buttons</a:t>
            </a:r>
          </a:p>
          <a:p>
            <a:pPr lvl="1"/>
            <a:r>
              <a:rPr lang="en-US" dirty="0" smtClean="0"/>
              <a:t>Use &lt;button&gt; instead of &lt;span&gt;</a:t>
            </a:r>
          </a:p>
          <a:p>
            <a:pPr lvl="1"/>
            <a:r>
              <a:rPr lang="en-US" dirty="0" smtClean="0"/>
              <a:t>You can put more than one</a:t>
            </a:r>
          </a:p>
          <a:p>
            <a:r>
              <a:rPr lang="en-US" dirty="0" smtClean="0"/>
              <a:t>You can also use button dropdowns</a:t>
            </a:r>
          </a:p>
          <a:p>
            <a:pPr lvl="1"/>
            <a:r>
              <a:rPr lang="en-US" dirty="0" smtClean="0"/>
              <a:t>See next slide for how to use them</a:t>
            </a:r>
          </a:p>
        </p:txBody>
      </p:sp>
    </p:spTree>
    <p:extLst>
      <p:ext uri="{BB962C8B-B14F-4D97-AF65-F5344CB8AC3E}">
        <p14:creationId xmlns:p14="http://schemas.microsoft.com/office/powerpoint/2010/main" val="60654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make a dropdown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&lt;div class="input-</a:t>
            </a:r>
            <a:r>
              <a:rPr lang="en-US" dirty="0" smtClean="0"/>
              <a:t>append”&gt;</a:t>
            </a:r>
            <a:br>
              <a:rPr lang="en-US" dirty="0" smtClean="0"/>
            </a:br>
            <a:r>
              <a:rPr lang="en-US" dirty="0" smtClean="0"/>
              <a:t> &lt;input </a:t>
            </a:r>
            <a:r>
              <a:rPr lang="en-US" dirty="0"/>
              <a:t>class</a:t>
            </a:r>
            <a:r>
              <a:rPr lang="en-US" dirty="0" smtClean="0"/>
              <a:t>=”col-md-2</a:t>
            </a:r>
            <a:r>
              <a:rPr lang="en-US" dirty="0"/>
              <a:t>" id="</a:t>
            </a:r>
            <a:r>
              <a:rPr lang="en-US" dirty="0" err="1"/>
              <a:t>appendedDropdownButton</a:t>
            </a:r>
            <a:r>
              <a:rPr lang="en-US" dirty="0"/>
              <a:t>" type="</a:t>
            </a:r>
            <a:r>
              <a:rPr lang="en-US" dirty="0" smtClean="0"/>
              <a:t>text”&gt;</a:t>
            </a:r>
            <a:br>
              <a:rPr lang="en-US" dirty="0" smtClean="0"/>
            </a:br>
            <a:r>
              <a:rPr lang="en-US" dirty="0" smtClean="0"/>
              <a:t>  &lt;</a:t>
            </a:r>
            <a:r>
              <a:rPr lang="en-US" dirty="0"/>
              <a:t>div class="</a:t>
            </a:r>
            <a:r>
              <a:rPr lang="en-US" dirty="0" err="1"/>
              <a:t>btn</a:t>
            </a:r>
            <a:r>
              <a:rPr lang="en-US" dirty="0"/>
              <a:t>-</a:t>
            </a:r>
            <a:r>
              <a:rPr lang="en-US" dirty="0" smtClean="0"/>
              <a:t>group”&gt;</a:t>
            </a:r>
            <a:br>
              <a:rPr lang="en-US" dirty="0" smtClean="0"/>
            </a:br>
            <a:r>
              <a:rPr lang="en-US" dirty="0" smtClean="0"/>
              <a:t>   &lt;</a:t>
            </a:r>
            <a:r>
              <a:rPr lang="en-US" dirty="0"/>
              <a:t>button class="</a:t>
            </a:r>
            <a:r>
              <a:rPr lang="en-US" dirty="0" err="1"/>
              <a:t>btn</a:t>
            </a:r>
            <a:r>
              <a:rPr lang="en-US" dirty="0"/>
              <a:t> dropdown-toggle" data-toggle="</a:t>
            </a:r>
            <a:r>
              <a:rPr lang="en-US" dirty="0" smtClean="0"/>
              <a:t>dropdown”&gt;</a:t>
            </a:r>
            <a:br>
              <a:rPr lang="en-US" dirty="0" smtClean="0"/>
            </a:br>
            <a:r>
              <a:rPr lang="en-US" dirty="0" smtClean="0"/>
              <a:t>     Action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/>
              <a:t>span class="caret"&gt;&lt;/span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&lt;</a:t>
            </a:r>
            <a:r>
              <a:rPr lang="en-US" dirty="0"/>
              <a:t>/button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&lt;</a:t>
            </a:r>
            <a:r>
              <a:rPr lang="en-US" dirty="0" err="1"/>
              <a:t>ul</a:t>
            </a:r>
            <a:r>
              <a:rPr lang="en-US" dirty="0"/>
              <a:t> class="dropdown-</a:t>
            </a:r>
            <a:r>
              <a:rPr lang="en-US" dirty="0" smtClean="0"/>
              <a:t>menu”&gt;</a:t>
            </a:r>
            <a:br>
              <a:rPr lang="en-US" dirty="0" smtClean="0"/>
            </a:br>
            <a:r>
              <a:rPr lang="en-US" dirty="0" smtClean="0"/>
              <a:t>      &lt;</a:t>
            </a:r>
            <a:r>
              <a:rPr lang="en-US" dirty="0"/>
              <a:t>li&gt;&lt;A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somelink</a:t>
            </a:r>
            <a:r>
              <a:rPr lang="en-US" dirty="0"/>
              <a:t>"&gt;Something&lt;/A&gt;&lt;/li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&lt;</a:t>
            </a:r>
            <a:r>
              <a:rPr lang="en-US" dirty="0"/>
              <a:t>li class="divider"&gt;&lt;/li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&lt;</a:t>
            </a:r>
            <a:r>
              <a:rPr lang="en-US" dirty="0"/>
              <a:t>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&lt;</a:t>
            </a:r>
            <a:r>
              <a:rPr lang="en-US" dirty="0"/>
              <a:t>/div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have it as segmented dropdown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 class=“input-prepend”&gt;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&lt;div class=“</a:t>
            </a:r>
            <a:r>
              <a:rPr lang="en-US" dirty="0" err="1" smtClean="0"/>
              <a:t>btn</a:t>
            </a:r>
            <a:r>
              <a:rPr lang="en-US" dirty="0" smtClean="0"/>
              <a:t>-group”&gt;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&lt;button class=“</a:t>
            </a:r>
            <a:r>
              <a:rPr lang="en-US" dirty="0" err="1" smtClean="0"/>
              <a:t>btn</a:t>
            </a:r>
            <a:r>
              <a:rPr lang="en-US" dirty="0" smtClean="0"/>
              <a:t>” </a:t>
            </a:r>
            <a:r>
              <a:rPr lang="en-US" dirty="0" err="1" smtClean="0"/>
              <a:t>tabindex</a:t>
            </a:r>
            <a:r>
              <a:rPr lang="en-US" dirty="0" smtClean="0"/>
              <a:t>=“-1”&gt;Foo&lt;/button&gt;</a:t>
            </a:r>
            <a:br>
              <a:rPr lang="en-US" dirty="0" smtClean="0"/>
            </a:br>
            <a:r>
              <a:rPr lang="en-US" dirty="0" smtClean="0"/>
              <a:t>    &lt;button class=“</a:t>
            </a:r>
            <a:r>
              <a:rPr lang="en-US" dirty="0" err="1" smtClean="0"/>
              <a:t>btn</a:t>
            </a:r>
            <a:r>
              <a:rPr lang="en-US" dirty="0" smtClean="0"/>
              <a:t> dropdown-toggle” data-toggle=“dropdown” </a:t>
            </a:r>
            <a:r>
              <a:rPr lang="en-US" dirty="0" err="1" smtClean="0"/>
              <a:t>tabindex</a:t>
            </a:r>
            <a:r>
              <a:rPr lang="en-US" dirty="0" smtClean="0"/>
              <a:t>=“-1”&gt;</a:t>
            </a:r>
            <a:br>
              <a:rPr lang="en-US" dirty="0" smtClean="0"/>
            </a:br>
            <a:r>
              <a:rPr lang="en-US" dirty="0" smtClean="0"/>
              <a:t>	&lt;span class=“caret”&gt;&lt;/span&gt;</a:t>
            </a:r>
            <a:br>
              <a:rPr lang="en-US" dirty="0" smtClean="0"/>
            </a:br>
            <a:r>
              <a:rPr lang="en-US" dirty="0" smtClean="0"/>
              <a:t>     &lt;/button&gt;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ul</a:t>
            </a:r>
            <a:r>
              <a:rPr lang="en-US" dirty="0" smtClean="0"/>
              <a:t> class=“dropdown-menu”&gt;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   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&lt;/div&gt;</a:t>
            </a:r>
            <a:br>
              <a:rPr lang="en-US" dirty="0" smtClean="0"/>
            </a:br>
            <a:r>
              <a:rPr lang="en-US" dirty="0" smtClean="0"/>
              <a:t>  &lt;input type=“text”&gt;</a:t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8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</a:t>
            </a:r>
            <a:r>
              <a:rPr lang="en-US" dirty="0" err="1" smtClean="0"/>
              <a:t>spanN</a:t>
            </a:r>
            <a:r>
              <a:rPr lang="en-US" dirty="0" smtClean="0"/>
              <a:t> as before or one of the following</a:t>
            </a:r>
          </a:p>
          <a:p>
            <a:pPr lvl="1"/>
            <a:r>
              <a:rPr lang="en-US" dirty="0" smtClean="0"/>
              <a:t>input-mini</a:t>
            </a:r>
          </a:p>
          <a:p>
            <a:pPr lvl="1"/>
            <a:r>
              <a:rPr lang="en-US" dirty="0" smtClean="0"/>
              <a:t>input-small</a:t>
            </a:r>
          </a:p>
          <a:p>
            <a:pPr lvl="1"/>
            <a:r>
              <a:rPr lang="en-US" dirty="0" smtClean="0"/>
              <a:t>input-medium</a:t>
            </a:r>
          </a:p>
          <a:p>
            <a:pPr lvl="1"/>
            <a:r>
              <a:rPr lang="en-US" dirty="0" smtClean="0"/>
              <a:t>input-large</a:t>
            </a:r>
          </a:p>
          <a:p>
            <a:pPr lvl="1"/>
            <a:r>
              <a:rPr lang="en-US" dirty="0" smtClean="0"/>
              <a:t>input-</a:t>
            </a:r>
            <a:r>
              <a:rPr lang="en-US" dirty="0" err="1" smtClean="0"/>
              <a:t>xlarge</a:t>
            </a:r>
            <a:endParaRPr lang="en-US" dirty="0" smtClean="0"/>
          </a:p>
          <a:p>
            <a:pPr lvl="1"/>
            <a:r>
              <a:rPr lang="en-US" dirty="0" smtClean="0"/>
              <a:t>input-</a:t>
            </a:r>
            <a:r>
              <a:rPr lang="en-US" dirty="0" err="1" smtClean="0"/>
              <a:t>xxlarge</a:t>
            </a:r>
            <a:endParaRPr lang="en-US" dirty="0" smtClean="0"/>
          </a:p>
          <a:p>
            <a:r>
              <a:rPr lang="en-US" dirty="0" smtClean="0"/>
              <a:t>If you use span and are planning on having more than one per line, wrap the one line of inputs with</a:t>
            </a:r>
          </a:p>
          <a:p>
            <a:pPr lvl="1"/>
            <a:r>
              <a:rPr lang="en-US" dirty="0" smtClean="0"/>
              <a:t>&lt;div class=“controls controls-row”&gt;…&lt;/div&gt;</a:t>
            </a:r>
          </a:p>
          <a:p>
            <a:pPr lvl="1"/>
            <a:r>
              <a:rPr lang="en-US" dirty="0" smtClean="0"/>
              <a:t>Yay! more </a:t>
            </a:r>
            <a:r>
              <a:rPr lang="en-US" dirty="0" err="1" smtClean="0"/>
              <a:t>divs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Form Fancy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Uneditable</a:t>
            </a:r>
            <a:r>
              <a:rPr lang="en-US" dirty="0" smtClean="0"/>
              <a:t> inputs</a:t>
            </a:r>
          </a:p>
          <a:p>
            <a:pPr lvl="1"/>
            <a:r>
              <a:rPr lang="en-US" dirty="0" smtClean="0"/>
              <a:t>While “disabled” works and will add a style, you can also do</a:t>
            </a:r>
          </a:p>
          <a:p>
            <a:pPr lvl="1"/>
            <a:r>
              <a:rPr lang="en-US" dirty="0" smtClean="0"/>
              <a:t>&lt;span class=“input-medium </a:t>
            </a:r>
            <a:r>
              <a:rPr lang="en-US" dirty="0" err="1" smtClean="0"/>
              <a:t>uneditable</a:t>
            </a:r>
            <a:r>
              <a:rPr lang="en-US" dirty="0" smtClean="0"/>
              <a:t>-input”&gt;Some text&lt;/span&gt;</a:t>
            </a:r>
          </a:p>
          <a:p>
            <a:r>
              <a:rPr lang="en-US" dirty="0" smtClean="0"/>
              <a:t>Form actions</a:t>
            </a:r>
          </a:p>
          <a:p>
            <a:pPr lvl="1"/>
            <a:r>
              <a:rPr lang="en-US" dirty="0" smtClean="0"/>
              <a:t>Group all your buttons with &lt;div class=“form-actions”&gt; so they align nicely</a:t>
            </a:r>
          </a:p>
          <a:p>
            <a:r>
              <a:rPr lang="en-US" dirty="0" smtClean="0"/>
              <a:t>Provide helpful text with &lt;span class=“help-inline”&gt;</a:t>
            </a:r>
          </a:p>
          <a:p>
            <a:pPr lvl="1"/>
            <a:r>
              <a:rPr lang="en-US" dirty="0" smtClean="0"/>
              <a:t>For longer block (under the input), use help-block instead</a:t>
            </a:r>
          </a:p>
          <a:p>
            <a:r>
              <a:rPr lang="en-US" dirty="0" smtClean="0"/>
              <a:t>Required inputs will show with a red outline</a:t>
            </a:r>
          </a:p>
          <a:p>
            <a:r>
              <a:rPr lang="en-US" dirty="0" smtClean="0"/>
              <a:t>You can also uses style names on control-groups</a:t>
            </a:r>
          </a:p>
          <a:p>
            <a:pPr lvl="1"/>
            <a:r>
              <a:rPr lang="en-US" dirty="0" smtClean="0"/>
              <a:t>warning, error, info, success</a:t>
            </a:r>
          </a:p>
          <a:p>
            <a:r>
              <a:rPr lang="en-US" dirty="0" smtClean="0"/>
              <a:t>There are many types of button looks, use the classes together with </a:t>
            </a:r>
            <a:r>
              <a:rPr lang="en-US" dirty="0" err="1" smtClean="0"/>
              <a:t>btn</a:t>
            </a:r>
            <a:endParaRPr lang="en-US" dirty="0" smtClean="0"/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-primary, </a:t>
            </a:r>
            <a:r>
              <a:rPr lang="en-US" dirty="0" err="1" smtClean="0"/>
              <a:t>btn</a:t>
            </a:r>
            <a:r>
              <a:rPr lang="en-US" dirty="0" smtClean="0"/>
              <a:t>-info, </a:t>
            </a:r>
            <a:r>
              <a:rPr lang="en-US" dirty="0" err="1" smtClean="0"/>
              <a:t>btn</a:t>
            </a:r>
            <a:r>
              <a:rPr lang="en-US" dirty="0" smtClean="0"/>
              <a:t>-success, </a:t>
            </a:r>
            <a:r>
              <a:rPr lang="en-US" dirty="0" err="1" smtClean="0"/>
              <a:t>btn</a:t>
            </a:r>
            <a:r>
              <a:rPr lang="en-US" dirty="0" smtClean="0"/>
              <a:t>-warning, </a:t>
            </a:r>
            <a:r>
              <a:rPr lang="en-US" dirty="0" err="1" smtClean="0"/>
              <a:t>btn</a:t>
            </a:r>
            <a:r>
              <a:rPr lang="en-US" dirty="0" smtClean="0"/>
              <a:t>-danger, </a:t>
            </a:r>
            <a:r>
              <a:rPr lang="en-US" dirty="0" err="1" smtClean="0"/>
              <a:t>btn</a:t>
            </a:r>
            <a:r>
              <a:rPr lang="en-US" dirty="0" smtClean="0"/>
              <a:t>-inverse, </a:t>
            </a:r>
            <a:r>
              <a:rPr lang="en-US" dirty="0" err="1" smtClean="0"/>
              <a:t>btn</a:t>
            </a:r>
            <a:r>
              <a:rPr lang="en-US" dirty="0" smtClean="0"/>
              <a:t>-link</a:t>
            </a:r>
          </a:p>
          <a:p>
            <a:pPr lvl="1"/>
            <a:r>
              <a:rPr lang="en-US" dirty="0" smtClean="0"/>
              <a:t>You can also change sizes with </a:t>
            </a:r>
            <a:r>
              <a:rPr lang="en-US" dirty="0" err="1" smtClean="0"/>
              <a:t>btn</a:t>
            </a:r>
            <a:r>
              <a:rPr lang="en-US" dirty="0" smtClean="0"/>
              <a:t>-large, </a:t>
            </a:r>
            <a:r>
              <a:rPr lang="en-US" dirty="0" err="1" smtClean="0"/>
              <a:t>btn</a:t>
            </a:r>
            <a:r>
              <a:rPr lang="en-US" dirty="0" smtClean="0"/>
              <a:t>-small and </a:t>
            </a:r>
            <a:r>
              <a:rPr lang="en-US" dirty="0" err="1" smtClean="0"/>
              <a:t>btn</a:t>
            </a:r>
            <a:r>
              <a:rPr lang="en-US" dirty="0" smtClean="0"/>
              <a:t>-mini</a:t>
            </a:r>
          </a:p>
          <a:p>
            <a:pPr lvl="1"/>
            <a:r>
              <a:rPr lang="en-US" dirty="0" smtClean="0"/>
              <a:t>Make a button expand to full width with </a:t>
            </a:r>
            <a:r>
              <a:rPr lang="en-US" dirty="0" err="1" smtClean="0"/>
              <a:t>btn</a:t>
            </a:r>
            <a:r>
              <a:rPr lang="en-US" dirty="0" smtClean="0"/>
              <a:t>-block</a:t>
            </a:r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 classes can be used with a, button, and input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23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automatically resize pictures and give them fixed shapes</a:t>
            </a:r>
          </a:p>
          <a:p>
            <a:r>
              <a:rPr lang="en-US" dirty="0" smtClean="0"/>
              <a:t>Use the classes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-circle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-rounded (rounded corners)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-polaroid (gets a white border)</a:t>
            </a:r>
          </a:p>
          <a:p>
            <a:r>
              <a:rPr lang="en-US" dirty="0" smtClean="0"/>
              <a:t>Bootstrap also provides a gazillion icons for you to use on your site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http://</a:t>
            </a:r>
            <a:r>
              <a:rPr lang="en-US" dirty="0" err="1"/>
              <a:t>getbootstrap.com</a:t>
            </a:r>
            <a:r>
              <a:rPr lang="en-US" dirty="0"/>
              <a:t>/components/for </a:t>
            </a:r>
            <a:r>
              <a:rPr lang="en-US" dirty="0" smtClean="0"/>
              <a:t>the names</a:t>
            </a:r>
          </a:p>
          <a:p>
            <a:pPr lvl="1"/>
            <a:r>
              <a:rPr lang="en-US" dirty="0" smtClean="0"/>
              <a:t>To use write </a:t>
            </a:r>
            <a:r>
              <a:rPr lang="en-US" dirty="0" smtClean="0"/>
              <a:t>&lt;span </a:t>
            </a:r>
            <a:r>
              <a:rPr lang="en-US" dirty="0" smtClean="0"/>
              <a:t>class=</a:t>
            </a:r>
            <a:r>
              <a:rPr lang="en-US" dirty="0" smtClean="0"/>
              <a:t>“</a:t>
            </a:r>
            <a:r>
              <a:rPr lang="en-US" dirty="0" err="1" smtClean="0"/>
              <a:t>glyphicon</a:t>
            </a:r>
            <a:r>
              <a:rPr lang="en-US" dirty="0" smtClean="0"/>
              <a:t> </a:t>
            </a:r>
            <a:r>
              <a:rPr lang="en-US" dirty="0" err="1" smtClean="0"/>
              <a:t>glyphicon</a:t>
            </a:r>
            <a:r>
              <a:rPr lang="en-US" dirty="0" smtClean="0"/>
              <a:t>-name”</a:t>
            </a:r>
            <a:r>
              <a:rPr lang="en-US" dirty="0" smtClean="0"/>
              <a:t>&gt;&lt;</a:t>
            </a:r>
            <a:r>
              <a:rPr lang="en-US" dirty="0" smtClean="0"/>
              <a:t>/</a:t>
            </a:r>
            <a:r>
              <a:rPr lang="en-US" dirty="0" smtClean="0"/>
              <a:t>span</a:t>
            </a:r>
            <a:r>
              <a:rPr lang="en-US" dirty="0" smtClean="0"/>
              <a:t>&gt;</a:t>
            </a:r>
            <a:endParaRPr lang="en-US" dirty="0" smtClean="0"/>
          </a:p>
          <a:p>
            <a:pPr lvl="1"/>
            <a:r>
              <a:rPr lang="en-US" dirty="0" smtClean="0"/>
              <a:t>You can also add icon-white to change the color</a:t>
            </a:r>
          </a:p>
          <a:p>
            <a:pPr lvl="1"/>
            <a:r>
              <a:rPr lang="en-US" dirty="0" smtClean="0"/>
              <a:t>You can wrap it in a &lt;a&gt; tag with the class “</a:t>
            </a:r>
            <a:r>
              <a:rPr lang="en-US" dirty="0" err="1" smtClean="0"/>
              <a:t>btn</a:t>
            </a:r>
            <a:r>
              <a:rPr lang="en-US" dirty="0" smtClean="0"/>
              <a:t>” to make it look like a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2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a very popular </a:t>
            </a:r>
            <a:r>
              <a:rPr lang="en-US" dirty="0" err="1" smtClean="0"/>
              <a:t>workframe</a:t>
            </a:r>
            <a:r>
              <a:rPr lang="en-US" dirty="0" smtClean="0"/>
              <a:t> for quick creation of responsive sites</a:t>
            </a:r>
          </a:p>
          <a:p>
            <a:r>
              <a:rPr lang="en-US" dirty="0" smtClean="0"/>
              <a:t>A lot of people are jumping into it, a lot of companies are using it, so if you might as well learn about it (in case you end up working in such a company)</a:t>
            </a:r>
          </a:p>
          <a:p>
            <a:r>
              <a:rPr lang="en-US" dirty="0" smtClean="0"/>
              <a:t>You can quickly make nice-looking sites with little effort</a:t>
            </a:r>
          </a:p>
          <a:p>
            <a:r>
              <a:rPr lang="en-US" dirty="0" smtClean="0"/>
              <a:t>On the downside, your sites will look like Twitter</a:t>
            </a:r>
          </a:p>
          <a:p>
            <a:pPr lvl="1"/>
            <a:r>
              <a:rPr lang="en-US" dirty="0" smtClean="0"/>
              <a:t>Why?!</a:t>
            </a:r>
          </a:p>
          <a:p>
            <a:pPr lvl="2"/>
            <a:r>
              <a:rPr lang="en-US" dirty="0" smtClean="0"/>
              <a:t>Well, cause it’s designed by the Twitter developers</a:t>
            </a:r>
          </a:p>
          <a:p>
            <a:r>
              <a:rPr lang="en-US" dirty="0" smtClean="0"/>
              <a:t>You can find more info and </a:t>
            </a:r>
            <a:r>
              <a:rPr lang="en-US" dirty="0"/>
              <a:t>download the code at </a:t>
            </a:r>
            <a:r>
              <a:rPr lang="en-US" dirty="0" smtClean="0"/>
              <a:t>http:</a:t>
            </a:r>
            <a:r>
              <a:rPr lang="en-US" dirty="0" smtClean="0"/>
              <a:t>//</a:t>
            </a:r>
            <a:r>
              <a:rPr lang="en-US" dirty="0" err="1" smtClean="0"/>
              <a:t>www.getbootstrap.com</a:t>
            </a:r>
            <a:r>
              <a:rPr lang="en-US" dirty="0" smtClean="0"/>
              <a:t>/</a:t>
            </a:r>
            <a:endParaRPr lang="en-US" dirty="0" smtClean="0"/>
          </a:p>
          <a:p>
            <a:r>
              <a:rPr lang="en-US" dirty="0" smtClean="0"/>
              <a:t>Beware, bootstrap is a huge fan of using div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43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&amp; </a:t>
            </a:r>
            <a:r>
              <a:rPr lang="en-US" dirty="0" err="1" smtClean="0"/>
              <a:t>Navs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 nice tabbed look, use the class “</a:t>
            </a:r>
            <a:r>
              <a:rPr lang="en-US" dirty="0" err="1" smtClean="0"/>
              <a:t>tabbable</a:t>
            </a:r>
            <a:r>
              <a:rPr lang="en-US" dirty="0" smtClean="0"/>
              <a:t>” on a container, then “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nav</a:t>
            </a:r>
            <a:r>
              <a:rPr lang="en-US" dirty="0" smtClean="0"/>
              <a:t>-tabs” for the list of tabs to have, “tab-content” for the container of the tab contents, and “tab-pane” for each separate tab content. Make sure the links in the </a:t>
            </a:r>
            <a:r>
              <a:rPr lang="en-US" dirty="0" err="1" smtClean="0"/>
              <a:t>nav</a:t>
            </a:r>
            <a:r>
              <a:rPr lang="en-US" dirty="0" smtClean="0"/>
              <a:t>-tabs match the ids in the tab-panes</a:t>
            </a:r>
          </a:p>
          <a:p>
            <a:r>
              <a:rPr lang="en-US" dirty="0" smtClean="0"/>
              <a:t>Use “active” on the active </a:t>
            </a:r>
            <a:r>
              <a:rPr lang="en-US" dirty="0" err="1" smtClean="0"/>
              <a:t>nav</a:t>
            </a:r>
            <a:r>
              <a:rPr lang="en-US" dirty="0" smtClean="0"/>
              <a:t> item and active pane</a:t>
            </a:r>
          </a:p>
          <a:p>
            <a:r>
              <a:rPr lang="en-US" dirty="0" err="1" smtClean="0"/>
              <a:t>tabbable</a:t>
            </a:r>
            <a:r>
              <a:rPr lang="en-US" dirty="0" smtClean="0"/>
              <a:t> can be changed with</a:t>
            </a:r>
          </a:p>
          <a:p>
            <a:pPr lvl="1"/>
            <a:r>
              <a:rPr lang="en-US" dirty="0" smtClean="0"/>
              <a:t>tabs-below, tabs-left, tabs-right</a:t>
            </a:r>
          </a:p>
          <a:p>
            <a:r>
              <a:rPr lang="en-US" dirty="0" err="1" smtClean="0"/>
              <a:t>Navs</a:t>
            </a:r>
            <a:r>
              <a:rPr lang="en-US" dirty="0" smtClean="0"/>
              <a:t> are similar, the outer container is class “</a:t>
            </a:r>
            <a:r>
              <a:rPr lang="en-US" dirty="0" err="1" smtClean="0"/>
              <a:t>navbar</a:t>
            </a:r>
            <a:r>
              <a:rPr lang="en-US" dirty="0" smtClean="0"/>
              <a:t>”, containing a nested “</a:t>
            </a:r>
            <a:r>
              <a:rPr lang="en-US" dirty="0" err="1" smtClean="0"/>
              <a:t>navbar</a:t>
            </a:r>
            <a:r>
              <a:rPr lang="en-US" dirty="0" smtClean="0"/>
              <a:t>-inner” which in turns has a class “</a:t>
            </a:r>
            <a:r>
              <a:rPr lang="en-US" dirty="0" err="1" smtClean="0"/>
              <a:t>nav</a:t>
            </a:r>
            <a:r>
              <a:rPr lang="en-US" dirty="0" smtClean="0"/>
              <a:t>” </a:t>
            </a:r>
            <a:r>
              <a:rPr lang="en-US" dirty="0" err="1" smtClean="0"/>
              <a:t>ul</a:t>
            </a:r>
            <a:r>
              <a:rPr lang="en-US" dirty="0" smtClean="0"/>
              <a:t> (you can also have a top-level link (good for things like your company’s name, use class “brand”)</a:t>
            </a:r>
          </a:p>
          <a:p>
            <a:pPr lvl="1"/>
            <a:r>
              <a:rPr lang="en-US" dirty="0" err="1" smtClean="0"/>
              <a:t>Navs</a:t>
            </a:r>
            <a:r>
              <a:rPr lang="en-US" dirty="0" smtClean="0"/>
              <a:t> can have vertical dividers with &lt;li class=“divider-vertical”&gt;&lt;/li&gt;</a:t>
            </a:r>
          </a:p>
          <a:p>
            <a:pPr lvl="1"/>
            <a:r>
              <a:rPr lang="en-US" dirty="0" err="1" smtClean="0"/>
              <a:t>Navs</a:t>
            </a:r>
            <a:r>
              <a:rPr lang="en-US" dirty="0" smtClean="0"/>
              <a:t> can be fixed to top or bottom with </a:t>
            </a:r>
            <a:r>
              <a:rPr lang="en-US" dirty="0" err="1" smtClean="0"/>
              <a:t>navbar</a:t>
            </a:r>
            <a:r>
              <a:rPr lang="en-US" dirty="0" smtClean="0"/>
              <a:t>-fixed-top (or bottom)</a:t>
            </a:r>
          </a:p>
          <a:p>
            <a:pPr lvl="2"/>
            <a:r>
              <a:rPr lang="en-US" dirty="0" smtClean="0"/>
              <a:t>If you do this, add at least 40px padding to the body</a:t>
            </a:r>
          </a:p>
          <a:p>
            <a:pPr lvl="1"/>
            <a:r>
              <a:rPr lang="en-US" dirty="0" smtClean="0"/>
              <a:t>Can also be static, at the top, scrolling away when needed with </a:t>
            </a:r>
            <a:r>
              <a:rPr lang="en-US" dirty="0" err="1" smtClean="0"/>
              <a:t>navbar</a:t>
            </a:r>
            <a:r>
              <a:rPr lang="en-US" dirty="0" smtClean="0"/>
              <a:t>-static-top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9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that?!</a:t>
            </a:r>
          </a:p>
          <a:p>
            <a:pPr lvl="1"/>
            <a:r>
              <a:rPr lang="en-US" dirty="0" smtClean="0"/>
              <a:t>Unrelated to Hansel &amp; Gretel</a:t>
            </a:r>
          </a:p>
          <a:p>
            <a:pPr lvl="1"/>
            <a:r>
              <a:rPr lang="en-US" dirty="0" smtClean="0"/>
              <a:t>It’s a way to let the user know where they are in the web site’s structure, allows easy navigation to parent categories</a:t>
            </a:r>
          </a:p>
          <a:p>
            <a:pPr lvl="1"/>
            <a:r>
              <a:rPr lang="en-US" dirty="0" smtClean="0"/>
              <a:t>Grandpa / Parent / You</a:t>
            </a:r>
          </a:p>
          <a:p>
            <a:pPr lvl="2"/>
            <a:r>
              <a:rPr lang="en-US" dirty="0" smtClean="0"/>
              <a:t>Where the first 2 would be links and the last would be the active data</a:t>
            </a:r>
          </a:p>
          <a:p>
            <a:pPr lvl="1"/>
            <a:r>
              <a:rPr lang="en-US" dirty="0" smtClean="0"/>
              <a:t>Simply use a </a:t>
            </a:r>
            <a:r>
              <a:rPr lang="en-US" dirty="0" err="1" smtClean="0"/>
              <a:t>ul</a:t>
            </a:r>
            <a:r>
              <a:rPr lang="en-US" dirty="0" smtClean="0"/>
              <a:t> with class “breadcrumb”, links on the first breadcrumbs and no an “active” class on the last.</a:t>
            </a:r>
          </a:p>
          <a:p>
            <a:pPr lvl="2"/>
            <a:r>
              <a:rPr lang="en-US" dirty="0" smtClean="0"/>
              <a:t>You can also use dividers doing</a:t>
            </a:r>
          </a:p>
          <a:p>
            <a:pPr lvl="3"/>
            <a:r>
              <a:rPr lang="en-US" dirty="0" smtClean="0"/>
              <a:t>&lt;span class=“divider”&gt;/&lt;/span&gt;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 class “hero-unit” to group a portion of your page that should stand out. Typically a big splash in the main welcome page</a:t>
            </a:r>
          </a:p>
          <a:p>
            <a:r>
              <a:rPr lang="en-US" dirty="0" smtClean="0"/>
              <a:t>Your page header can be wrapped in a (of course) div with “page-header”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2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them it a list of images with links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ul</a:t>
            </a:r>
            <a:r>
              <a:rPr lang="en-US" dirty="0" smtClean="0"/>
              <a:t> gets a class thumbnails</a:t>
            </a:r>
          </a:p>
          <a:p>
            <a:pPr lvl="1"/>
            <a:r>
              <a:rPr lang="en-US" dirty="0" smtClean="0"/>
              <a:t>The links get a class thumbnail</a:t>
            </a:r>
          </a:p>
          <a:p>
            <a:r>
              <a:rPr lang="en-US" dirty="0" smtClean="0"/>
              <a:t>You can add extra functionality to your thumbnails by replacing the links with (of course) div (same thumbnail class), which will allow you to add any HTML you want</a:t>
            </a:r>
          </a:p>
          <a:p>
            <a:r>
              <a:rPr lang="en-US" dirty="0" smtClean="0"/>
              <a:t>Thumbnails are laid out as grids, so keep that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3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 class=“alert”&gt;</a:t>
            </a:r>
            <a:br>
              <a:rPr lang="en-US" dirty="0" smtClean="0"/>
            </a:br>
            <a:r>
              <a:rPr lang="en-US" dirty="0" smtClean="0"/>
              <a:t>	&lt;button type=“button” class=“close” data-dismiss=“alert”&gt;&amp;times;&lt;/button&gt;</a:t>
            </a:r>
            <a:br>
              <a:rPr lang="en-US" dirty="0" smtClean="0"/>
            </a:br>
            <a:r>
              <a:rPr lang="en-US" dirty="0" smtClean="0"/>
              <a:t>some text</a:t>
            </a:r>
            <a:br>
              <a:rPr lang="en-US" dirty="0" smtClean="0"/>
            </a:br>
            <a:r>
              <a:rPr lang="en-US" dirty="0" smtClean="0"/>
              <a:t>&lt;/div&gt;</a:t>
            </a:r>
          </a:p>
          <a:p>
            <a:pPr lvl="1"/>
            <a:r>
              <a:rPr lang="en-US" dirty="0" smtClean="0"/>
              <a:t>&amp;times; is the typical x you see to close stuff. It will be on the right</a:t>
            </a:r>
          </a:p>
          <a:p>
            <a:r>
              <a:rPr lang="en-US" dirty="0" smtClean="0"/>
              <a:t>Add “alert-block” to the alert class for longer alerts</a:t>
            </a:r>
          </a:p>
          <a:p>
            <a:r>
              <a:rPr lang="en-US" dirty="0" smtClean="0"/>
              <a:t>Alerts are orange by default, you can change the color by adding the following:</a:t>
            </a:r>
          </a:p>
          <a:p>
            <a:pPr lvl="1"/>
            <a:r>
              <a:rPr lang="en-US" dirty="0" smtClean="0"/>
              <a:t>alert-error (for red)</a:t>
            </a:r>
          </a:p>
          <a:p>
            <a:pPr lvl="1"/>
            <a:r>
              <a:rPr lang="en-US" dirty="0" smtClean="0"/>
              <a:t>alert-success (for green)</a:t>
            </a:r>
          </a:p>
          <a:p>
            <a:pPr lvl="1"/>
            <a:r>
              <a:rPr lang="en-US" dirty="0" smtClean="0"/>
              <a:t>alert-info (for blue)</a:t>
            </a:r>
          </a:p>
        </p:txBody>
      </p:sp>
    </p:spTree>
    <p:extLst>
      <p:ext uri="{BB962C8B-B14F-4D97-AF65-F5344CB8AC3E}">
        <p14:creationId xmlns:p14="http://schemas.microsoft.com/office/powerpoint/2010/main" val="269069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Plenty more components to chose from!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http://twitter.github.com/bootstrap/</a:t>
            </a:r>
            <a:r>
              <a:rPr lang="en-US" dirty="0" smtClean="0">
                <a:hlinkClick r:id="rId2"/>
              </a:rPr>
              <a:t>components.html</a:t>
            </a:r>
            <a:endParaRPr lang="en-US" dirty="0" smtClean="0"/>
          </a:p>
          <a:p>
            <a:pPr lvl="1"/>
            <a:r>
              <a:rPr lang="en-US" dirty="0" smtClean="0"/>
              <a:t>Contains the whole list with examples</a:t>
            </a:r>
          </a:p>
          <a:p>
            <a:r>
              <a:rPr lang="en-US" dirty="0" smtClean="0"/>
              <a:t>I only showed those I think are more useful</a:t>
            </a:r>
          </a:p>
          <a:p>
            <a:r>
              <a:rPr lang="en-US" dirty="0" smtClean="0"/>
              <a:t>I skipped some that were extremely obvious for anyone with basic web </a:t>
            </a:r>
            <a:r>
              <a:rPr lang="en-US" dirty="0" err="1" smtClean="0"/>
              <a:t>dev</a:t>
            </a:r>
            <a:r>
              <a:rPr lang="en-US" dirty="0" smtClean="0"/>
              <a:t>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 uses JQuery, so you can obviously call any JQ call you would normally have used</a:t>
            </a:r>
          </a:p>
          <a:p>
            <a:r>
              <a:rPr lang="en-US" dirty="0" smtClean="0"/>
              <a:t>It comes with tons of its own JS methods and UI tools that you can use</a:t>
            </a:r>
          </a:p>
          <a:p>
            <a:r>
              <a:rPr lang="en-US" dirty="0" smtClean="0"/>
              <a:t>We won’t see them all, go to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://twitter.github.com/bootstrap/</a:t>
            </a:r>
            <a:r>
              <a:rPr lang="en-US" dirty="0" smtClean="0">
                <a:hlinkClick r:id="rId2"/>
              </a:rPr>
              <a:t>javascript.html</a:t>
            </a:r>
            <a:r>
              <a:rPr lang="en-US" dirty="0" smtClean="0"/>
              <a:t> to read them</a:t>
            </a:r>
          </a:p>
          <a:p>
            <a:r>
              <a:rPr lang="en-US" dirty="0" smtClean="0"/>
              <a:t>We’ll see some of the cooler 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0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 need for popups!</a:t>
            </a:r>
          </a:p>
          <a:p>
            <a:r>
              <a:rPr lang="en-US" dirty="0" smtClean="0"/>
              <a:t>Use modals instead</a:t>
            </a:r>
          </a:p>
          <a:p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myModal</a:t>
            </a:r>
            <a:r>
              <a:rPr lang="en-US" dirty="0"/>
              <a:t>" role="button" class="</a:t>
            </a:r>
            <a:r>
              <a:rPr lang="en-US" dirty="0" err="1"/>
              <a:t>btn</a:t>
            </a:r>
            <a:r>
              <a:rPr lang="en-US" dirty="0"/>
              <a:t>" data-toggle="modal"&gt;Launch demo modal&lt;/a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section id="</a:t>
            </a:r>
            <a:r>
              <a:rPr lang="en-US" dirty="0" err="1"/>
              <a:t>myModal</a:t>
            </a:r>
            <a:r>
              <a:rPr lang="en-US" dirty="0"/>
              <a:t>" class="modal hide fade" </a:t>
            </a:r>
            <a:r>
              <a:rPr lang="en-US" dirty="0" err="1"/>
              <a:t>tabindex</a:t>
            </a:r>
            <a:r>
              <a:rPr lang="en-US" dirty="0"/>
              <a:t>="-1" role="dialog" aria-</a:t>
            </a:r>
            <a:r>
              <a:rPr lang="en-US" dirty="0" err="1"/>
              <a:t>labelledby</a:t>
            </a:r>
            <a:r>
              <a:rPr lang="en-US" dirty="0"/>
              <a:t>="</a:t>
            </a:r>
            <a:r>
              <a:rPr lang="en-US" dirty="0" err="1"/>
              <a:t>myModalLabel</a:t>
            </a:r>
            <a:r>
              <a:rPr lang="en-US" dirty="0"/>
              <a:t>" aria-hidden="</a:t>
            </a:r>
            <a:r>
              <a:rPr lang="en-US" dirty="0" smtClean="0"/>
              <a:t>true”&gt;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header class="modal-</a:t>
            </a:r>
            <a:r>
              <a:rPr lang="en-US" dirty="0" smtClean="0"/>
              <a:t>header"&gt;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&lt;button type="button" class="close" data-dismiss="modal" aria-hidden="true"&gt;×&lt;/button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&lt;h3 id="</a:t>
            </a:r>
            <a:r>
              <a:rPr lang="en-US" dirty="0" err="1"/>
              <a:t>myModalLabel</a:t>
            </a:r>
            <a:r>
              <a:rPr lang="en-US" dirty="0"/>
              <a:t>"&gt;Modal header&lt;/h3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&lt;/header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&lt;article class="modal-</a:t>
            </a:r>
            <a:r>
              <a:rPr lang="en-US" dirty="0" smtClean="0"/>
              <a:t>body”&gt;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&lt;p&gt;One fine body…&lt;/p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&lt;/article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&lt;footer class="modal-</a:t>
            </a:r>
            <a:r>
              <a:rPr lang="en-US" dirty="0" smtClean="0"/>
              <a:t>footer”&gt;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" data-dismiss="modal" aria-hidden="true"&gt;Close&lt;/</a:t>
            </a:r>
            <a:r>
              <a:rPr lang="en-US" dirty="0" smtClean="0"/>
              <a:t>button&gt;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-primary"&gt;Save changes&lt;/button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&lt;/footer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/section&gt;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1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activate, use data-toggle=“modal” on a controller (button, link) and data-target=“#name” or </a:t>
            </a:r>
            <a:r>
              <a:rPr lang="en-US" dirty="0" err="1" smtClean="0"/>
              <a:t>href</a:t>
            </a:r>
            <a:r>
              <a:rPr lang="en-US" dirty="0" smtClean="0"/>
              <a:t>=“#name” to target a specific modal</a:t>
            </a:r>
          </a:p>
          <a:p>
            <a:r>
              <a:rPr lang="en-US" dirty="0" smtClean="0"/>
              <a:t>The target name should match the id of the modal</a:t>
            </a:r>
          </a:p>
          <a:p>
            <a:r>
              <a:rPr lang="en-US" dirty="0" smtClean="0"/>
              <a:t>It can also be called in JS as $(‘#</a:t>
            </a:r>
            <a:r>
              <a:rPr lang="en-US" dirty="0" err="1" smtClean="0"/>
              <a:t>modalName</a:t>
            </a:r>
            <a:r>
              <a:rPr lang="en-US" dirty="0" smtClean="0"/>
              <a:t>’).modal(options)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allows to update a </a:t>
            </a:r>
            <a:r>
              <a:rPr lang="en-US" dirty="0" err="1" smtClean="0"/>
              <a:t>navbar</a:t>
            </a:r>
            <a:r>
              <a:rPr lang="en-US" dirty="0" smtClean="0"/>
              <a:t> based on what the scroll bar does</a:t>
            </a:r>
          </a:p>
          <a:p>
            <a:r>
              <a:rPr lang="en-US" dirty="0" smtClean="0"/>
              <a:t>First, in the body of your page add</a:t>
            </a:r>
          </a:p>
          <a:p>
            <a:pPr lvl="1"/>
            <a:r>
              <a:rPr lang="en-US" dirty="0" smtClean="0"/>
              <a:t>&lt;body data-spy=“scroll” data-target=“#</a:t>
            </a:r>
            <a:r>
              <a:rPr lang="en-US" dirty="0" err="1" smtClean="0"/>
              <a:t>navId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The scroll data-spy can be used on any scrollable item</a:t>
            </a:r>
          </a:p>
          <a:p>
            <a:r>
              <a:rPr lang="en-US" dirty="0" smtClean="0"/>
              <a:t>For the event to be detected, your scrolled item should have id=“name” on the trigger areas, with the </a:t>
            </a:r>
            <a:r>
              <a:rPr lang="en-US" dirty="0" err="1" smtClean="0"/>
              <a:t>nav</a:t>
            </a:r>
            <a:r>
              <a:rPr lang="en-US" dirty="0" smtClean="0"/>
              <a:t> having links to those ids (#</a:t>
            </a:r>
            <a:r>
              <a:rPr lang="en-US" dirty="0" err="1" smtClean="0"/>
              <a:t>idname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download?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You’ll find 3 folders</a:t>
            </a:r>
          </a:p>
          <a:p>
            <a:pPr lvl="1"/>
            <a:r>
              <a:rPr lang="en-US" dirty="0" smtClean="0"/>
              <a:t>CSS</a:t>
            </a:r>
          </a:p>
          <a:p>
            <a:pPr lvl="2"/>
            <a:r>
              <a:rPr lang="en-US" dirty="0" smtClean="0"/>
              <a:t>Contains the basic CSS for bootstrap. In normal &amp; compressed mode.</a:t>
            </a:r>
          </a:p>
          <a:p>
            <a:pPr lvl="2"/>
            <a:r>
              <a:rPr lang="en-US" dirty="0" smtClean="0"/>
              <a:t>You’ll note it also has a distinction between responsive &amp; not-responsive</a:t>
            </a:r>
          </a:p>
          <a:p>
            <a:pPr lvl="1"/>
            <a:r>
              <a:rPr lang="en-US" dirty="0" smtClean="0"/>
              <a:t>JS</a:t>
            </a:r>
          </a:p>
          <a:p>
            <a:pPr lvl="2"/>
            <a:r>
              <a:rPr lang="en-US" dirty="0" smtClean="0"/>
              <a:t>Contains all the JS bootstrap uses (also normal &amp; compressed)</a:t>
            </a:r>
          </a:p>
          <a:p>
            <a:pPr lvl="1"/>
            <a:r>
              <a:rPr lang="en-US" dirty="0" smtClean="0"/>
              <a:t>IMG</a:t>
            </a:r>
          </a:p>
          <a:p>
            <a:pPr lvl="2"/>
            <a:r>
              <a:rPr lang="en-US" dirty="0" smtClean="0"/>
              <a:t>Contains two PNG files with all the icons they have (in black &amp; white)</a:t>
            </a:r>
          </a:p>
          <a:p>
            <a:r>
              <a:rPr lang="en-US" dirty="0" smtClean="0"/>
              <a:t>You’ll still need to include JQuery to use </a:t>
            </a:r>
            <a:r>
              <a:rPr lang="en-US" dirty="0" err="1" smtClean="0"/>
              <a:t>bootstrap.js</a:t>
            </a:r>
            <a:endParaRPr lang="en-US" dirty="0" smtClean="0"/>
          </a:p>
          <a:p>
            <a:r>
              <a:rPr lang="en-US" dirty="0" smtClean="0"/>
              <a:t>There’s a bunch of pre-written Template examples if you don’t feel like thinking on how to write your site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/>
              <a:t>be found at http://</a:t>
            </a:r>
            <a:r>
              <a:rPr lang="en-US" dirty="0" err="1"/>
              <a:t>twitter.github.com</a:t>
            </a:r>
            <a:r>
              <a:rPr lang="en-US" dirty="0"/>
              <a:t>/bootstrap/</a:t>
            </a:r>
            <a:r>
              <a:rPr lang="en-US" dirty="0" err="1"/>
              <a:t>getting-started.html#examples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5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go explore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brief intro, as usual, the only way to improve is to get out there and try it!</a:t>
            </a:r>
          </a:p>
          <a:p>
            <a:r>
              <a:rPr lang="en-US" dirty="0" smtClean="0"/>
              <a:t>You are not required to know how Bootstrap works BUT a lot of companies use it actively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18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Bootstrapped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</a:t>
            </a:r>
            <a:r>
              <a:rPr lang="en-US" dirty="0" smtClean="0"/>
              <a:t>us"&gt;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meta charset="utf-8" /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title</a:t>
            </a:r>
            <a:r>
              <a:rPr lang="en-US" dirty="0" smtClean="0"/>
              <a:t>&gt;Your title&lt;</a:t>
            </a:r>
            <a:r>
              <a:rPr lang="en-US" dirty="0"/>
              <a:t>/title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meta name="viewport" content="width=device-width, initial-scale=1.0"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bootstrap.min.css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media="</a:t>
            </a:r>
            <a:r>
              <a:rPr lang="en-US" dirty="0" smtClean="0"/>
              <a:t>screen"&gt;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/head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h1&gt;Hello, world!&lt;/h1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err="1"/>
              <a:t>code.jquery.com</a:t>
            </a:r>
            <a:r>
              <a:rPr lang="en-US" dirty="0"/>
              <a:t>/</a:t>
            </a:r>
            <a:r>
              <a:rPr lang="en-US" dirty="0" err="1"/>
              <a:t>jquery.js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bootstrap.min.js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/html</a:t>
            </a:r>
            <a:r>
              <a:rPr lang="en-US" dirty="0" smtClean="0"/>
              <a:t>&gt;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8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uses a grid of 12 columns</a:t>
            </a:r>
          </a:p>
          <a:p>
            <a:pPr lvl="1"/>
            <a:r>
              <a:rPr lang="en-US" dirty="0" smtClean="0"/>
              <a:t>When responsive is off, they make a 940px wide container</a:t>
            </a:r>
          </a:p>
          <a:p>
            <a:pPr lvl="1"/>
            <a:r>
              <a:rPr lang="en-US" dirty="0" smtClean="0"/>
              <a:t>When responsive is activated, they adapt to 724px and 1170px wide. If the width is under 767px, columns become a big 1 column stack</a:t>
            </a:r>
          </a:p>
          <a:p>
            <a:r>
              <a:rPr lang="en-US" dirty="0" smtClean="0"/>
              <a:t>To set up, for each row, set up the appropriate class</a:t>
            </a:r>
          </a:p>
          <a:p>
            <a:pPr lvl="1"/>
            <a:r>
              <a:rPr lang="en-US" dirty="0" smtClean="0"/>
              <a:t>row for rows (duh)</a:t>
            </a:r>
          </a:p>
          <a:p>
            <a:pPr lvl="1"/>
            <a:r>
              <a:rPr lang="en-US" dirty="0" smtClean="0"/>
              <a:t>col-md-N </a:t>
            </a:r>
            <a:r>
              <a:rPr lang="en-US" dirty="0" smtClean="0"/>
              <a:t>(where N is a number from 1 to 12). The sum of the spans in the same row should not exceed 12.</a:t>
            </a:r>
          </a:p>
          <a:p>
            <a:pPr lvl="2"/>
            <a:r>
              <a:rPr lang="en-US" dirty="0" smtClean="0"/>
              <a:t>&lt;div class=“row”&gt;</a:t>
            </a:r>
            <a:br>
              <a:rPr lang="en-US" dirty="0" smtClean="0"/>
            </a:br>
            <a:r>
              <a:rPr lang="en-US" dirty="0" smtClean="0"/>
              <a:t>	&lt;div class=</a:t>
            </a:r>
            <a:r>
              <a:rPr lang="en-US" dirty="0" smtClean="0"/>
              <a:t>“col-md-5”</a:t>
            </a:r>
            <a:r>
              <a:rPr lang="en-US" dirty="0" smtClean="0"/>
              <a:t>&gt;…&lt;/div&gt;</a:t>
            </a:r>
            <a:br>
              <a:rPr lang="en-US" dirty="0" smtClean="0"/>
            </a:br>
            <a:r>
              <a:rPr lang="en-US" dirty="0" smtClean="0"/>
              <a:t>	&lt;div class=</a:t>
            </a:r>
            <a:r>
              <a:rPr lang="en-US" dirty="0" smtClean="0"/>
              <a:t>“col-md-7</a:t>
            </a:r>
            <a:r>
              <a:rPr lang="en-US" dirty="0" smtClean="0"/>
              <a:t>”&gt;…&lt;/div&gt;</a:t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9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offsets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move columns to the right using the class </a:t>
            </a:r>
            <a:r>
              <a:rPr lang="en-US" dirty="0" smtClean="0"/>
              <a:t>col-md-</a:t>
            </a:r>
            <a:r>
              <a:rPr lang="en-US" dirty="0" err="1" smtClean="0"/>
              <a:t>offsetN</a:t>
            </a:r>
            <a:r>
              <a:rPr lang="en-US" dirty="0" smtClean="0"/>
              <a:t> </a:t>
            </a:r>
            <a:r>
              <a:rPr lang="en-US" dirty="0" smtClean="0"/>
              <a:t>with N being a number. </a:t>
            </a:r>
            <a:endParaRPr lang="en-US" dirty="0"/>
          </a:p>
          <a:p>
            <a:r>
              <a:rPr lang="en-US" dirty="0" smtClean="0"/>
              <a:t>Each offset number adds one extra empty column</a:t>
            </a:r>
          </a:p>
          <a:p>
            <a:r>
              <a:rPr lang="en-US" dirty="0" smtClean="0"/>
              <a:t>&lt;div class=“row”&gt;</a:t>
            </a:r>
            <a:br>
              <a:rPr lang="en-US" dirty="0" smtClean="0"/>
            </a:br>
            <a:r>
              <a:rPr lang="en-US" dirty="0" smtClean="0"/>
              <a:t>	&lt;div class=</a:t>
            </a:r>
            <a:r>
              <a:rPr lang="en-US" dirty="0" smtClean="0"/>
              <a:t>“col-md-3 col-md-offset-2</a:t>
            </a:r>
            <a:r>
              <a:rPr lang="en-US" dirty="0" smtClean="0"/>
              <a:t>”&gt;…&lt;/div&gt;</a:t>
            </a:r>
            <a:br>
              <a:rPr lang="en-US" dirty="0" smtClean="0"/>
            </a:br>
            <a:r>
              <a:rPr lang="en-US" dirty="0" smtClean="0"/>
              <a:t>	&lt;div class=</a:t>
            </a:r>
            <a:r>
              <a:rPr lang="en-US" dirty="0" smtClean="0"/>
              <a:t>“</a:t>
            </a:r>
            <a:r>
              <a:rPr lang="en-US" dirty="0" smtClean="0"/>
              <a:t>col-md-</a:t>
            </a:r>
            <a:r>
              <a:rPr lang="en-US" dirty="0" smtClean="0"/>
              <a:t>4 col-md-offset-3</a:t>
            </a:r>
            <a:r>
              <a:rPr lang="en-US" dirty="0" smtClean="0"/>
              <a:t>”&gt;…&lt;/div&gt;</a:t>
            </a:r>
            <a:br>
              <a:rPr lang="en-US" dirty="0" smtClean="0"/>
            </a:br>
            <a:r>
              <a:rPr lang="en-US" dirty="0" smtClean="0"/>
              <a:t>&lt;/div&gt;</a:t>
            </a:r>
          </a:p>
          <a:p>
            <a:r>
              <a:rPr lang="en-US" dirty="0" smtClean="0"/>
              <a:t>This will have a row with [E E][C C C][E E E][C C C C] where E is empty column and C is column with content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45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nest columns, simply use new row within a span</a:t>
            </a:r>
          </a:p>
          <a:p>
            <a:r>
              <a:rPr lang="en-US" dirty="0"/>
              <a:t>T</a:t>
            </a:r>
            <a:r>
              <a:rPr lang="en-US" dirty="0" smtClean="0"/>
              <a:t>he sum of the nested spans should equal the containing span</a:t>
            </a:r>
          </a:p>
          <a:p>
            <a:r>
              <a:rPr lang="en-US" dirty="0" smtClean="0"/>
              <a:t>&lt;div class=“row”&gt;</a:t>
            </a:r>
            <a:br>
              <a:rPr lang="en-US" dirty="0" smtClean="0"/>
            </a:br>
            <a:r>
              <a:rPr lang="en-US" dirty="0" smtClean="0"/>
              <a:t>	&lt;div class=</a:t>
            </a:r>
            <a:r>
              <a:rPr lang="en-US" dirty="0" smtClean="0"/>
              <a:t>“col-md-12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		Level 1</a:t>
            </a:r>
            <a:br>
              <a:rPr lang="en-US" dirty="0" smtClean="0"/>
            </a:br>
            <a:r>
              <a:rPr lang="en-US" dirty="0" smtClean="0"/>
              <a:t>		&lt;div class=“row”&gt;</a:t>
            </a:r>
            <a:br>
              <a:rPr lang="en-US" dirty="0" smtClean="0"/>
            </a:br>
            <a:r>
              <a:rPr lang="en-US" dirty="0" smtClean="0"/>
              <a:t>			&lt;div class=</a:t>
            </a:r>
            <a:r>
              <a:rPr lang="en-US" dirty="0" smtClean="0"/>
              <a:t>“col-md-8</a:t>
            </a:r>
            <a:r>
              <a:rPr lang="en-US" dirty="0" smtClean="0"/>
              <a:t>”&gt;Level 2&lt;/div&gt;</a:t>
            </a:r>
            <a:br>
              <a:rPr lang="en-US" dirty="0" smtClean="0"/>
            </a:br>
            <a:r>
              <a:rPr lang="en-US" dirty="0" smtClean="0"/>
              <a:t>			&lt;div class=</a:t>
            </a:r>
            <a:r>
              <a:rPr lang="en-US" dirty="0" smtClean="0"/>
              <a:t>“col-md-4</a:t>
            </a:r>
            <a:r>
              <a:rPr lang="en-US" dirty="0" smtClean="0"/>
              <a:t>”&gt;Level 2&lt;/div&gt;</a:t>
            </a:r>
            <a:br>
              <a:rPr lang="en-US" dirty="0" smtClean="0"/>
            </a:br>
            <a:r>
              <a:rPr lang="en-US" dirty="0" smtClean="0"/>
              <a:t>		&lt;/div&gt;</a:t>
            </a:r>
            <a:br>
              <a:rPr lang="en-US" dirty="0" smtClean="0"/>
            </a:br>
            <a:r>
              <a:rPr lang="en-US" dirty="0" smtClean="0"/>
              <a:t>	&lt;/div&gt;</a:t>
            </a:r>
            <a:br>
              <a:rPr lang="en-US" dirty="0" smtClean="0"/>
            </a:br>
            <a:r>
              <a:rPr lang="en-US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224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alternative to fixed pixel sizes like in the regular grids</a:t>
            </a:r>
          </a:p>
          <a:p>
            <a:r>
              <a:rPr lang="en-US" dirty="0" smtClean="0"/>
              <a:t>Uses percentages instead of fixed widths</a:t>
            </a:r>
          </a:p>
          <a:p>
            <a:r>
              <a:rPr lang="en-US" dirty="0" smtClean="0"/>
              <a:t>Use row-fluid instead of row when setting your rows</a:t>
            </a:r>
          </a:p>
          <a:p>
            <a:r>
              <a:rPr lang="en-US" dirty="0" smtClean="0"/>
              <a:t>col-md-N </a:t>
            </a:r>
            <a:r>
              <a:rPr lang="en-US" dirty="0" smtClean="0"/>
              <a:t>and </a:t>
            </a:r>
            <a:r>
              <a:rPr lang="en-US" dirty="0" smtClean="0"/>
              <a:t>col-md-</a:t>
            </a:r>
            <a:r>
              <a:rPr lang="en-US" dirty="0" err="1" smtClean="0"/>
              <a:t>offsetN</a:t>
            </a:r>
            <a:r>
              <a:rPr lang="en-US" dirty="0" smtClean="0"/>
              <a:t> </a:t>
            </a:r>
            <a:r>
              <a:rPr lang="en-US" dirty="0" smtClean="0"/>
              <a:t>work the exact same way</a:t>
            </a:r>
          </a:p>
          <a:p>
            <a:r>
              <a:rPr lang="en-US" dirty="0" smtClean="0"/>
              <a:t>When doing fluid nesting, each nested level should be exactly 12 columns, so split your span correctly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1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and Visibilities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 fixed or fluid container with the classes</a:t>
            </a:r>
          </a:p>
          <a:p>
            <a:pPr lvl="1"/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container-fluid</a:t>
            </a:r>
          </a:p>
          <a:p>
            <a:pPr lvl="2"/>
            <a:r>
              <a:rPr lang="en-US" dirty="0" smtClean="0"/>
              <a:t>From my testing, their responsiveness is far from perfect…</a:t>
            </a:r>
          </a:p>
          <a:p>
            <a:r>
              <a:rPr lang="en-US" dirty="0" smtClean="0"/>
              <a:t>You can use classes to specify things that should be visible or hidden on specific layouts (phone/tablet/desktop)</a:t>
            </a:r>
          </a:p>
          <a:p>
            <a:pPr lvl="1"/>
            <a:r>
              <a:rPr lang="en-US" dirty="0" smtClean="0"/>
              <a:t>If you set something to visible in one, it turns all other hidden</a:t>
            </a:r>
          </a:p>
          <a:p>
            <a:pPr lvl="1"/>
            <a:r>
              <a:rPr lang="en-US" dirty="0" smtClean="0"/>
              <a:t>If you set something to hidden in one, all others are visible</a:t>
            </a:r>
          </a:p>
          <a:p>
            <a:pPr lvl="1"/>
            <a:r>
              <a:rPr lang="en-US" dirty="0" smtClean="0"/>
              <a:t>Use {</a:t>
            </a:r>
            <a:r>
              <a:rPr lang="en-US" dirty="0" err="1" smtClean="0"/>
              <a:t>visible|hidden</a:t>
            </a:r>
            <a:r>
              <a:rPr lang="en-US" dirty="0" smtClean="0"/>
              <a:t>}-{</a:t>
            </a:r>
            <a:r>
              <a:rPr lang="en-US" dirty="0" err="1" smtClean="0"/>
              <a:t>phone|tablet|desktop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e.g. visible-tablet will show the item only on tablet layout</a:t>
            </a:r>
          </a:p>
        </p:txBody>
      </p:sp>
    </p:spTree>
    <p:extLst>
      <p:ext uri="{BB962C8B-B14F-4D97-AF65-F5344CB8AC3E}">
        <p14:creationId xmlns:p14="http://schemas.microsoft.com/office/powerpoint/2010/main" val="90545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4396</TotalTime>
  <Words>2398</Words>
  <Application>Microsoft Macintosh PowerPoint</Application>
  <PresentationFormat>On-screen Show (4:3)</PresentationFormat>
  <Paragraphs>213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Web Programming 2</vt:lpstr>
      <vt:lpstr>What is Bootstrap?</vt:lpstr>
      <vt:lpstr>What’s in the download?</vt:lpstr>
      <vt:lpstr>Basic Bootstrapped Page</vt:lpstr>
      <vt:lpstr>Bootstrap And Grids</vt:lpstr>
      <vt:lpstr>Using offsets</vt:lpstr>
      <vt:lpstr>Nesting columns</vt:lpstr>
      <vt:lpstr>Fluid Grid</vt:lpstr>
      <vt:lpstr>Layouts and Visibilities</vt:lpstr>
      <vt:lpstr>Styling</vt:lpstr>
      <vt:lpstr>(Un)Styling lists, specific lists</vt:lpstr>
      <vt:lpstr>Blocks</vt:lpstr>
      <vt:lpstr>Forms</vt:lpstr>
      <vt:lpstr>Extending Inputs</vt:lpstr>
      <vt:lpstr>To make a dropdown button</vt:lpstr>
      <vt:lpstr>To have it as segmented dropdown</vt:lpstr>
      <vt:lpstr>Sizing inputs</vt:lpstr>
      <vt:lpstr>Other Form Fancy Stuff</vt:lpstr>
      <vt:lpstr>Images</vt:lpstr>
      <vt:lpstr>Tabs &amp; Navs</vt:lpstr>
      <vt:lpstr>Breadcrumbs</vt:lpstr>
      <vt:lpstr>Typography</vt:lpstr>
      <vt:lpstr>Thumbnails</vt:lpstr>
      <vt:lpstr>Alert classes</vt:lpstr>
      <vt:lpstr>Plenty more components to chose from!</vt:lpstr>
      <vt:lpstr>BS JavaScript</vt:lpstr>
      <vt:lpstr>Modals</vt:lpstr>
      <vt:lpstr>Modals Explained</vt:lpstr>
      <vt:lpstr>ScrollSpy</vt:lpstr>
      <vt:lpstr>Now go explore it!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2</dc:title>
  <dc:creator>Steven Gabarro</dc:creator>
  <cp:lastModifiedBy>Steven Gabarro</cp:lastModifiedBy>
  <cp:revision>46</cp:revision>
  <dcterms:created xsi:type="dcterms:W3CDTF">2013-04-03T23:38:21Z</dcterms:created>
  <dcterms:modified xsi:type="dcterms:W3CDTF">2014-04-04T00:05:03Z</dcterms:modified>
</cp:coreProperties>
</file>