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2/27/14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2/27/14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ngodb/mongo-php-driver/downloads" TargetMode="External"/><Relationship Id="rId3" Type="http://schemas.openxmlformats.org/officeDocument/2006/relationships/hyperlink" Target="http://pear.php.net/go-pear.pha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mongodb.org/manual/reference/sql-comparison/" TargetMode="External"/><Relationship Id="rId3" Type="http://schemas.openxmlformats.org/officeDocument/2006/relationships/hyperlink" Target="http://www.php.net/manual/en/mongo.sqltomongo.ph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5 - </a:t>
            </a:r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Saving/Querying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way to search for something is</a:t>
            </a:r>
          </a:p>
          <a:p>
            <a:pPr lvl="1"/>
            <a:r>
              <a:rPr lang="en-US" dirty="0" err="1" smtClean="0"/>
              <a:t>db.nameofcollection.find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returns all entries in the collection</a:t>
            </a:r>
          </a:p>
          <a:p>
            <a:r>
              <a:rPr lang="en-US" dirty="0" smtClean="0"/>
              <a:t>It is easy to create dummy data using JavaScript </a:t>
            </a:r>
            <a:r>
              <a:rPr lang="en-US" dirty="0" smtClean="0"/>
              <a:t>loops</a:t>
            </a:r>
            <a:endParaRPr lang="en-US" dirty="0" smtClean="0"/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r>
              <a:rPr lang="en-US" dirty="0" err="1" smtClean="0"/>
              <a:t>db.thisisatest.save</a:t>
            </a:r>
            <a:r>
              <a:rPr lang="en-US" dirty="0" smtClean="0"/>
              <a:t>({blah: </a:t>
            </a:r>
            <a:r>
              <a:rPr lang="en-US" dirty="0" err="1" smtClean="0"/>
              <a:t>i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When using find, you only see the first 20 results, to continue iterating through the rest, use the command it</a:t>
            </a:r>
          </a:p>
          <a:p>
            <a:r>
              <a:rPr lang="en-US" dirty="0" smtClean="0"/>
              <a:t>To look for more specific queries, you can give find an object with the matches you are looking for</a:t>
            </a:r>
          </a:p>
          <a:p>
            <a:pPr lvl="1"/>
            <a:r>
              <a:rPr lang="en-US" dirty="0" err="1" smtClean="0"/>
              <a:t>db.thisisatest.find</a:t>
            </a:r>
            <a:r>
              <a:rPr lang="en-US" dirty="0" smtClean="0"/>
              <a:t>({name:”</a:t>
            </a:r>
            <a:r>
              <a:rPr lang="en-US" dirty="0" err="1" smtClean="0"/>
              <a:t>Bewchy</a:t>
            </a:r>
            <a:r>
              <a:rPr lang="en-US" dirty="0" smtClean="0"/>
              <a:t>”});</a:t>
            </a:r>
          </a:p>
          <a:p>
            <a:pPr lvl="2"/>
            <a:r>
              <a:rPr lang="en-US" dirty="0" smtClean="0"/>
              <a:t>would look far all documents in </a:t>
            </a:r>
            <a:r>
              <a:rPr lang="en-US" dirty="0" err="1" smtClean="0"/>
              <a:t>thisisatest</a:t>
            </a:r>
            <a:r>
              <a:rPr lang="en-US" dirty="0" smtClean="0"/>
              <a:t> that contain a name field equal to “</a:t>
            </a:r>
            <a:r>
              <a:rPr lang="en-US" dirty="0" err="1" smtClean="0"/>
              <a:t>Bewchy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46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Like in SQL, it is sometimes useful to get values compared to some constant (&lt; &gt; !=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syntax is a bit different</a:t>
            </a:r>
          </a:p>
          <a:p>
            <a:pPr lvl="1"/>
            <a:r>
              <a:rPr lang="en-US" dirty="0" smtClean="0"/>
              <a:t>{field: {‘$comparison’: value, ‘$comp2’: value, …}}</a:t>
            </a:r>
          </a:p>
          <a:p>
            <a:pPr lvl="1"/>
            <a:r>
              <a:rPr lang="en-US" dirty="0" smtClean="0"/>
              <a:t>$comparison should be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gt</a:t>
            </a:r>
            <a:r>
              <a:rPr lang="en-US" dirty="0" smtClean="0"/>
              <a:t> for &gt;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lt</a:t>
            </a:r>
            <a:r>
              <a:rPr lang="en-US" dirty="0" smtClean="0"/>
              <a:t> for &lt;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gte</a:t>
            </a:r>
            <a:r>
              <a:rPr lang="en-US" dirty="0" smtClean="0"/>
              <a:t> for &gt;=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lte</a:t>
            </a:r>
            <a:r>
              <a:rPr lang="en-US" dirty="0" smtClean="0"/>
              <a:t> for &lt;=</a:t>
            </a:r>
          </a:p>
          <a:p>
            <a:pPr lvl="2"/>
            <a:r>
              <a:rPr lang="en-US" dirty="0" smtClean="0"/>
              <a:t>$ne for !=</a:t>
            </a:r>
          </a:p>
          <a:p>
            <a:pPr lvl="2"/>
            <a:r>
              <a:rPr lang="en-US" dirty="0" smtClean="0"/>
              <a:t>$in for “is in array”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nin</a:t>
            </a:r>
            <a:r>
              <a:rPr lang="en-US" dirty="0" smtClean="0"/>
              <a:t> for “is not in array”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db.thisisatest.find</a:t>
            </a:r>
            <a:r>
              <a:rPr lang="en-US" dirty="0" smtClean="0"/>
              <a:t>({grade: {‘$</a:t>
            </a:r>
            <a:r>
              <a:rPr lang="en-US" dirty="0" err="1" smtClean="0"/>
              <a:t>gte</a:t>
            </a:r>
            <a:r>
              <a:rPr lang="en-US" dirty="0" smtClean="0"/>
              <a:t>’: 90}});</a:t>
            </a:r>
          </a:p>
          <a:p>
            <a:pPr lvl="2"/>
            <a:r>
              <a:rPr lang="en-US" dirty="0" smtClean="0"/>
              <a:t>Looks for items containing a grade field &gt;= 90</a:t>
            </a:r>
          </a:p>
          <a:p>
            <a:pPr lvl="1"/>
            <a:r>
              <a:rPr lang="en-US" dirty="0" err="1" smtClean="0"/>
              <a:t>db.thisisatest.find</a:t>
            </a:r>
            <a:r>
              <a:rPr lang="en-US" dirty="0" smtClean="0"/>
              <a:t>({grade: {‘$gte’:80, ‘$</a:t>
            </a:r>
            <a:r>
              <a:rPr lang="en-US" dirty="0" err="1" smtClean="0"/>
              <a:t>lt</a:t>
            </a:r>
            <a:r>
              <a:rPr lang="en-US" dirty="0" smtClean="0"/>
              <a:t>’: 90, ‘$</a:t>
            </a:r>
            <a:r>
              <a:rPr lang="en-US" dirty="0" err="1" smtClean="0"/>
              <a:t>nin</a:t>
            </a:r>
            <a:r>
              <a:rPr lang="en-US" dirty="0" smtClean="0"/>
              <a:t>’:[83, 85, 87]}});</a:t>
            </a:r>
          </a:p>
          <a:p>
            <a:pPr lvl="2"/>
            <a:r>
              <a:rPr lang="en-US" dirty="0" smtClean="0"/>
              <a:t>Looks for items with a grade &gt;= 80, &lt; 90 and not 83, 85, or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4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an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update a document you can do</a:t>
            </a:r>
          </a:p>
          <a:p>
            <a:pPr lvl="1"/>
            <a:r>
              <a:rPr lang="en-US" dirty="0" err="1" smtClean="0"/>
              <a:t>db.collectionname.update</a:t>
            </a:r>
            <a:r>
              <a:rPr lang="en-US" dirty="0" smtClean="0"/>
              <a:t>({match info}, {new contents});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/>
              <a:t>db.thisisatest.update</a:t>
            </a:r>
            <a:r>
              <a:rPr lang="en-US" dirty="0" smtClean="0"/>
              <a:t>({name: “</a:t>
            </a:r>
            <a:r>
              <a:rPr lang="en-US" dirty="0" err="1" smtClean="0"/>
              <a:t>Bewchy</a:t>
            </a:r>
            <a:r>
              <a:rPr lang="en-US" dirty="0" smtClean="0"/>
              <a:t>”}, {</a:t>
            </a:r>
            <a:r>
              <a:rPr lang="en-US" dirty="0" err="1" smtClean="0"/>
              <a:t>name:”Darth</a:t>
            </a:r>
            <a:r>
              <a:rPr lang="en-US" dirty="0" smtClean="0"/>
              <a:t> </a:t>
            </a:r>
            <a:r>
              <a:rPr lang="en-US" dirty="0" err="1" smtClean="0"/>
              <a:t>Bewchy</a:t>
            </a:r>
            <a:r>
              <a:rPr lang="en-US" dirty="0" smtClean="0"/>
              <a:t>”, classes: [“cs182”, “cs284”, “cs392”, “cs550”, “cs703”, “cs810b”]});</a:t>
            </a:r>
          </a:p>
          <a:p>
            <a:r>
              <a:rPr lang="en-US" dirty="0" smtClean="0"/>
              <a:t>Be advised!</a:t>
            </a:r>
          </a:p>
          <a:p>
            <a:pPr lvl="1"/>
            <a:r>
              <a:rPr lang="en-US" dirty="0" smtClean="0"/>
              <a:t>If you do not retype the values of the fields you want to keep the same, they will be gone</a:t>
            </a:r>
          </a:p>
          <a:p>
            <a:pPr lvl="1"/>
            <a:r>
              <a:rPr lang="en-US" dirty="0" smtClean="0"/>
              <a:t>If you add new fields, they will be added</a:t>
            </a:r>
          </a:p>
          <a:p>
            <a:pPr lvl="1"/>
            <a:r>
              <a:rPr lang="en-US" dirty="0" smtClean="0"/>
              <a:t>Only thing that won’t change is the auto-generated id</a:t>
            </a:r>
          </a:p>
          <a:p>
            <a:r>
              <a:rPr lang="en-US" dirty="0" smtClean="0"/>
              <a:t>To update just a few fields use</a:t>
            </a:r>
          </a:p>
          <a:p>
            <a:pPr lvl="1"/>
            <a:r>
              <a:rPr lang="en-US" dirty="0" err="1" smtClean="0"/>
              <a:t>db.name.update</a:t>
            </a:r>
            <a:r>
              <a:rPr lang="en-US" dirty="0" smtClean="0"/>
              <a:t>({match}, {‘$set’: {‘field’: </a:t>
            </a:r>
            <a:r>
              <a:rPr lang="en-US" dirty="0" err="1" smtClean="0"/>
              <a:t>newvalue</a:t>
            </a:r>
            <a:r>
              <a:rPr lang="en-US" dirty="0" smtClean="0"/>
              <a:t>, …}});</a:t>
            </a:r>
          </a:p>
          <a:p>
            <a:pPr lvl="1"/>
            <a:r>
              <a:rPr lang="en-US" dirty="0" smtClean="0"/>
              <a:t>Can also be used to add new fields</a:t>
            </a:r>
          </a:p>
          <a:p>
            <a:r>
              <a:rPr lang="en-US" dirty="0" smtClean="0"/>
              <a:t>You can pull/push data from/to array fields with ‘$pull’ and ‘$push’</a:t>
            </a:r>
          </a:p>
          <a:p>
            <a:pPr lvl="1"/>
            <a:r>
              <a:rPr lang="en-US" dirty="0" err="1" smtClean="0"/>
              <a:t>db.thisisatest.update</a:t>
            </a:r>
            <a:r>
              <a:rPr lang="en-US" dirty="0" smtClean="0"/>
              <a:t>({name:”</a:t>
            </a:r>
            <a:r>
              <a:rPr lang="en-US" dirty="0" err="1" smtClean="0"/>
              <a:t>Bewchy</a:t>
            </a:r>
            <a:r>
              <a:rPr lang="en-US" dirty="0" smtClean="0"/>
              <a:t>”},{‘$pull’: {‘classes’: ‘cs703’}});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7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delete everything</a:t>
            </a:r>
          </a:p>
          <a:p>
            <a:pPr lvl="1"/>
            <a:r>
              <a:rPr lang="en-US" dirty="0" err="1" smtClean="0"/>
              <a:t>db.collection.remove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To delete matches</a:t>
            </a:r>
          </a:p>
          <a:p>
            <a:pPr lvl="1"/>
            <a:r>
              <a:rPr lang="en-US" dirty="0" err="1" smtClean="0"/>
              <a:t>db.collection.remove</a:t>
            </a:r>
            <a:r>
              <a:rPr lang="en-US" dirty="0" smtClean="0"/>
              <a:t>({match info});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3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variables as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documents and insert them later rather than calling save with a long parameter</a:t>
            </a:r>
          </a:p>
          <a:p>
            <a:pPr lvl="1"/>
            <a:r>
              <a:rPr lang="en-US" dirty="0" smtClean="0"/>
              <a:t>blah = {name: “Bob”, age: 87}</a:t>
            </a:r>
          </a:p>
          <a:p>
            <a:pPr lvl="1"/>
            <a:r>
              <a:rPr lang="en-US" dirty="0" err="1" smtClean="0"/>
              <a:t>db.test.insert</a:t>
            </a:r>
            <a:r>
              <a:rPr lang="en-US" dirty="0" smtClean="0"/>
              <a:t>(blah);</a:t>
            </a:r>
          </a:p>
          <a:p>
            <a:r>
              <a:rPr lang="en-US" dirty="0" smtClean="0"/>
              <a:t>While save assumes you will not provide an _id, insert allows you to decide which _id value you will use in your document</a:t>
            </a:r>
          </a:p>
          <a:p>
            <a:r>
              <a:rPr lang="en-US" dirty="0" smtClean="0"/>
              <a:t>Insert can also be used with as many objects as you want at once</a:t>
            </a:r>
          </a:p>
          <a:p>
            <a:pPr lvl="1"/>
            <a:r>
              <a:rPr lang="en-US" dirty="0" err="1" smtClean="0"/>
              <a:t>db.test.insert</a:t>
            </a:r>
            <a:r>
              <a:rPr lang="en-US" dirty="0" smtClean="0"/>
              <a:t>([{first one}, {second one}, …]);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1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do .find(), the method returns a cursor allowing you to traverse the results</a:t>
            </a:r>
          </a:p>
          <a:p>
            <a:r>
              <a:rPr lang="en-US" dirty="0" smtClean="0"/>
              <a:t>By default, mongo iterates through the first few and prints them out, but you can change that operating procedure</a:t>
            </a:r>
          </a:p>
          <a:p>
            <a:r>
              <a:rPr lang="en-US" dirty="0" smtClean="0"/>
              <a:t>First store the result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cursor = </a:t>
            </a:r>
            <a:r>
              <a:rPr lang="en-US" dirty="0" err="1" smtClean="0"/>
              <a:t>db.collectionname.find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Cursors contain a bunch of methods</a:t>
            </a:r>
          </a:p>
          <a:p>
            <a:pPr lvl="2"/>
            <a:r>
              <a:rPr lang="en-US" dirty="0" smtClean="0"/>
              <a:t>.next() accesses the next document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hasNext</a:t>
            </a:r>
            <a:r>
              <a:rPr lang="en-US" dirty="0" smtClean="0"/>
              <a:t>() checks if there is a next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toArray</a:t>
            </a:r>
            <a:r>
              <a:rPr lang="en-US" dirty="0" smtClean="0"/>
              <a:t>() converts the cursor to an Array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nameoffunction</a:t>
            </a:r>
            <a:r>
              <a:rPr lang="en-US" dirty="0" smtClean="0"/>
              <a:t>) iterates each item and calls the function passed for each one</a:t>
            </a:r>
          </a:p>
          <a:p>
            <a:pPr lvl="3"/>
            <a:r>
              <a:rPr lang="en-US" dirty="0" smtClean="0"/>
              <a:t>e.g. </a:t>
            </a:r>
            <a:r>
              <a:rPr lang="en-US" dirty="0" err="1" smtClean="0"/>
              <a:t>cursor.forEach</a:t>
            </a:r>
            <a:r>
              <a:rPr lang="en-US" dirty="0" smtClean="0"/>
              <a:t>(</a:t>
            </a:r>
            <a:r>
              <a:rPr lang="en-US" dirty="0" err="1" smtClean="0"/>
              <a:t>printjson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Cursors can also be used as arrays</a:t>
            </a:r>
          </a:p>
          <a:p>
            <a:pPr lvl="2"/>
            <a:r>
              <a:rPr lang="en-US" dirty="0" err="1" smtClean="0"/>
              <a:t>printjson</a:t>
            </a:r>
            <a:r>
              <a:rPr lang="en-US" dirty="0" smtClean="0"/>
              <a:t>(c[4]) would print the 5</a:t>
            </a:r>
            <a:r>
              <a:rPr lang="en-US" baseline="30000" dirty="0" smtClean="0"/>
              <a:t>th</a:t>
            </a:r>
            <a:r>
              <a:rPr lang="en-US" dirty="0" smtClean="0"/>
              <a:t> entry</a:t>
            </a:r>
          </a:p>
          <a:p>
            <a:pPr lvl="2"/>
            <a:r>
              <a:rPr lang="en-US" dirty="0" smtClean="0"/>
              <a:t>This automatically calls </a:t>
            </a:r>
            <a:r>
              <a:rPr lang="en-US" dirty="0" err="1" smtClean="0"/>
              <a:t>toArray</a:t>
            </a:r>
            <a:r>
              <a:rPr lang="en-US" dirty="0" smtClean="0"/>
              <a:t>() and stores the result in RAM</a:t>
            </a:r>
          </a:p>
          <a:p>
            <a:pPr lvl="3"/>
            <a:r>
              <a:rPr lang="en-US" dirty="0" smtClean="0"/>
              <a:t>Avoid if you have LARGE amounts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1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partial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say you want to find items that match a name, but you don’t need to read that piece of data, you’d rather see other fields</a:t>
            </a:r>
          </a:p>
          <a:p>
            <a:r>
              <a:rPr lang="en-US" dirty="0" err="1" smtClean="0"/>
              <a:t>db.collectionname.find</a:t>
            </a:r>
            <a:r>
              <a:rPr lang="en-US" dirty="0" smtClean="0"/>
              <a:t>({match}, {what to show})</a:t>
            </a:r>
          </a:p>
          <a:p>
            <a:r>
              <a:rPr lang="en-US" dirty="0" smtClean="0"/>
              <a:t>The syntax is</a:t>
            </a:r>
          </a:p>
          <a:p>
            <a:pPr lvl="1"/>
            <a:r>
              <a:rPr lang="en-US" dirty="0" smtClean="0"/>
              <a:t>{field: 1} for things to show</a:t>
            </a:r>
          </a:p>
          <a:p>
            <a:pPr lvl="1"/>
            <a:r>
              <a:rPr lang="en-US" dirty="0" smtClean="0"/>
              <a:t>{field: 0} for things to hide</a:t>
            </a:r>
          </a:p>
          <a:p>
            <a:pPr lvl="2"/>
            <a:r>
              <a:rPr lang="en-US" dirty="0" smtClean="0"/>
              <a:t>If you specify one single value with 1 or 0, all other fields are implied to be the opposite</a:t>
            </a:r>
          </a:p>
          <a:p>
            <a:pPr lvl="2"/>
            <a:r>
              <a:rPr lang="en-US" dirty="0" smtClean="0"/>
              <a:t>e.g.</a:t>
            </a:r>
          </a:p>
          <a:p>
            <a:pPr lvl="3"/>
            <a:r>
              <a:rPr lang="en-US" dirty="0" err="1" smtClean="0"/>
              <a:t>db.blah.find</a:t>
            </a:r>
            <a:r>
              <a:rPr lang="en-US" dirty="0" smtClean="0"/>
              <a:t>({}, {foo:1}) // will only show foo (and _id)</a:t>
            </a:r>
          </a:p>
          <a:p>
            <a:pPr lvl="3"/>
            <a:r>
              <a:rPr lang="en-US" dirty="0" err="1" smtClean="0"/>
              <a:t>db.blah.find</a:t>
            </a:r>
            <a:r>
              <a:rPr lang="en-US" dirty="0" smtClean="0"/>
              <a:t>({}, {foo:0}) // will show everything except foo</a:t>
            </a:r>
          </a:p>
          <a:p>
            <a:r>
              <a:rPr lang="en-US" dirty="0" smtClean="0"/>
              <a:t>This second parameter is called the “projection”</a:t>
            </a:r>
          </a:p>
          <a:p>
            <a:r>
              <a:rPr lang="en-US" dirty="0" smtClean="0"/>
              <a:t>A query of {} matches everything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3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.</a:t>
            </a:r>
            <a:r>
              <a:rPr lang="en-US" dirty="0" err="1" smtClean="0"/>
              <a:t>findOne</a:t>
            </a:r>
            <a:r>
              <a:rPr lang="en-US" dirty="0" smtClean="0"/>
              <a:t>() instead of .find() which returns a document rather than a cursor</a:t>
            </a:r>
          </a:p>
          <a:p>
            <a:r>
              <a:rPr lang="en-US" dirty="0" smtClean="0"/>
              <a:t>Or you can append .limit(number) to find()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/>
              <a:t>db.blah.find</a:t>
            </a:r>
            <a:r>
              <a:rPr lang="en-US" dirty="0" smtClean="0"/>
              <a:t>().limit(5);</a:t>
            </a:r>
          </a:p>
          <a:p>
            <a:r>
              <a:rPr lang="en-US" dirty="0" smtClean="0"/>
              <a:t>You can also sort results using .sort() after find</a:t>
            </a:r>
          </a:p>
          <a:p>
            <a:pPr lvl="1"/>
            <a:r>
              <a:rPr lang="en-US" dirty="0" err="1" smtClean="0"/>
              <a:t>db.blah.find</a:t>
            </a:r>
            <a:r>
              <a:rPr lang="en-US" dirty="0" smtClean="0"/>
              <a:t>().sort({field: 1});</a:t>
            </a:r>
          </a:p>
          <a:p>
            <a:pPr lvl="1"/>
            <a:r>
              <a:rPr lang="en-US" dirty="0" smtClean="0"/>
              <a:t>1 means from lowest to highest</a:t>
            </a:r>
          </a:p>
          <a:p>
            <a:pPr lvl="1"/>
            <a:r>
              <a:rPr lang="en-US" dirty="0" smtClean="0"/>
              <a:t>You can use -1 for highest to lowest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have subdocuments (objects within other objects)</a:t>
            </a:r>
          </a:p>
          <a:p>
            <a:pPr lvl="1"/>
            <a:r>
              <a:rPr lang="en-US" dirty="0" err="1" smtClean="0"/>
              <a:t>db.blah.save</a:t>
            </a:r>
            <a:r>
              <a:rPr lang="en-US" dirty="0" smtClean="0"/>
              <a:t>({ name: {</a:t>
            </a:r>
            <a:r>
              <a:rPr lang="en-US" dirty="0" err="1" smtClean="0"/>
              <a:t>first:“Steven</a:t>
            </a:r>
            <a:r>
              <a:rPr lang="en-US" dirty="0" smtClean="0"/>
              <a:t>”,</a:t>
            </a:r>
            <a:r>
              <a:rPr lang="en-US" dirty="0"/>
              <a:t> </a:t>
            </a:r>
            <a:r>
              <a:rPr lang="en-US" dirty="0" smtClean="0"/>
              <a:t>last:”</a:t>
            </a:r>
            <a:r>
              <a:rPr lang="en-US" dirty="0" err="1" smtClean="0"/>
              <a:t>Gabarró</a:t>
            </a:r>
            <a:r>
              <a:rPr lang="en-US" dirty="0" smtClean="0"/>
              <a:t>”}});</a:t>
            </a:r>
          </a:p>
          <a:p>
            <a:r>
              <a:rPr lang="en-US" dirty="0" smtClean="0"/>
              <a:t>To query for it you can either do</a:t>
            </a:r>
          </a:p>
          <a:p>
            <a:pPr lvl="1"/>
            <a:r>
              <a:rPr lang="en-US" dirty="0" err="1" smtClean="0"/>
              <a:t>db.blah.find</a:t>
            </a:r>
            <a:r>
              <a:rPr lang="en-US" dirty="0" smtClean="0"/>
              <a:t>({name:{</a:t>
            </a:r>
            <a:r>
              <a:rPr lang="en-US" dirty="0" err="1" smtClean="0"/>
              <a:t>first:”Steven</a:t>
            </a:r>
            <a:r>
              <a:rPr lang="en-US" dirty="0" smtClean="0"/>
              <a:t>”, last:”</a:t>
            </a:r>
            <a:r>
              <a:rPr lang="en-US" dirty="0" err="1" smtClean="0"/>
              <a:t>Gabarró</a:t>
            </a:r>
            <a:r>
              <a:rPr lang="en-US" dirty="0" smtClean="0"/>
              <a:t>”}});</a:t>
            </a:r>
          </a:p>
          <a:p>
            <a:pPr lvl="2"/>
            <a:r>
              <a:rPr lang="en-US" dirty="0" smtClean="0"/>
              <a:t>This will only find it if the subdocument is exactly the same (order of fields included)</a:t>
            </a:r>
          </a:p>
          <a:p>
            <a:pPr lvl="1"/>
            <a:r>
              <a:rPr lang="en-US" dirty="0" err="1" smtClean="0"/>
              <a:t>db.blah.find</a:t>
            </a:r>
            <a:r>
              <a:rPr lang="en-US" dirty="0" smtClean="0"/>
              <a:t>({‘</a:t>
            </a:r>
            <a:r>
              <a:rPr lang="en-US" dirty="0" err="1" smtClean="0"/>
              <a:t>name.first</a:t>
            </a:r>
            <a:r>
              <a:rPr lang="en-US" dirty="0" smtClean="0"/>
              <a:t>’: “Steven”});</a:t>
            </a:r>
          </a:p>
          <a:p>
            <a:pPr lvl="2"/>
            <a:r>
              <a:rPr lang="en-US" dirty="0" smtClean="0"/>
              <a:t>This will try to match the field first within the field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AND /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these or, use $or along with an array of options to look for</a:t>
            </a:r>
          </a:p>
          <a:p>
            <a:pPr lvl="1"/>
            <a:r>
              <a:rPr lang="en-US" dirty="0" err="1" smtClean="0"/>
              <a:t>db.blah.find</a:t>
            </a:r>
            <a:r>
              <a:rPr lang="en-US" dirty="0" smtClean="0"/>
              <a:t>({ $or: [ {‘</a:t>
            </a:r>
            <a:r>
              <a:rPr lang="en-US" dirty="0" err="1" smtClean="0"/>
              <a:t>name.first</a:t>
            </a:r>
            <a:r>
              <a:rPr lang="en-US" dirty="0" smtClean="0"/>
              <a:t>’: “Steven”}, {age: {‘$</a:t>
            </a:r>
            <a:r>
              <a:rPr lang="en-US" dirty="0" err="1" smtClean="0"/>
              <a:t>gte</a:t>
            </a:r>
            <a:r>
              <a:rPr lang="en-US" dirty="0" smtClean="0"/>
              <a:t>’: 30}}]});</a:t>
            </a:r>
          </a:p>
          <a:p>
            <a:pPr lvl="2"/>
            <a:r>
              <a:rPr lang="en-US" dirty="0" smtClean="0"/>
              <a:t>Would match anyone called Steven or anyone with an age of 30 or more</a:t>
            </a:r>
          </a:p>
          <a:p>
            <a:r>
              <a:rPr lang="en-US" dirty="0" smtClean="0"/>
              <a:t>For AND, simply separate your field matches by commas, no need to use any special word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30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means “Not Only SQL”</a:t>
            </a:r>
          </a:p>
          <a:p>
            <a:r>
              <a:rPr lang="en-US" dirty="0" smtClean="0"/>
              <a:t>It is a different approach to traditional relational databases</a:t>
            </a:r>
          </a:p>
          <a:p>
            <a:r>
              <a:rPr lang="en-US" dirty="0" smtClean="0"/>
              <a:t>Primarily used for storage where you take a small subset of records at one time, rather than thousands at a time</a:t>
            </a:r>
          </a:p>
          <a:p>
            <a:r>
              <a:rPr lang="en-US" dirty="0" smtClean="0"/>
              <a:t>Provides easier scalability, allowing you to store what you need (nothing more, nothing less) and add fields as needed</a:t>
            </a:r>
          </a:p>
          <a:p>
            <a:r>
              <a:rPr lang="en-US" dirty="0" smtClean="0"/>
              <a:t>Pioneers in the use of </a:t>
            </a:r>
            <a:r>
              <a:rPr lang="en-US" dirty="0" err="1" smtClean="0"/>
              <a:t>NoSQL</a:t>
            </a:r>
            <a:r>
              <a:rPr lang="en-US" dirty="0" smtClean="0"/>
              <a:t> include Google, Amazon, and Facebook</a:t>
            </a:r>
          </a:p>
          <a:p>
            <a:r>
              <a:rPr lang="en-US" dirty="0" smtClean="0"/>
              <a:t>There are several types of </a:t>
            </a:r>
            <a:r>
              <a:rPr lang="en-US" dirty="0" err="1" smtClean="0"/>
              <a:t>NoSQL</a:t>
            </a:r>
            <a:r>
              <a:rPr lang="en-US" dirty="0" smtClean="0"/>
              <a:t> databases: Document stores, Graphs, Key-Value stores, </a:t>
            </a:r>
            <a:r>
              <a:rPr lang="en-US" dirty="0" err="1" smtClean="0"/>
              <a:t>Multivalue</a:t>
            </a:r>
            <a:r>
              <a:rPr lang="en-US" dirty="0" smtClean="0"/>
              <a:t> databases, Object databases, …</a:t>
            </a:r>
          </a:p>
          <a:p>
            <a:pPr lvl="1"/>
            <a:r>
              <a:rPr lang="en-US" dirty="0" smtClean="0"/>
              <a:t>We’ll be studying Document stores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matches: Regular Expressions!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 partial match, use our good old PCRE regular expressions!</a:t>
            </a:r>
          </a:p>
          <a:p>
            <a:r>
              <a:rPr lang="en-US" dirty="0" err="1" smtClean="0"/>
              <a:t>db.blah.find</a:t>
            </a:r>
            <a:r>
              <a:rPr lang="en-US" dirty="0" smtClean="0"/>
              <a:t>({name: /^</a:t>
            </a:r>
            <a:r>
              <a:rPr lang="en-US" dirty="0" err="1" smtClean="0"/>
              <a:t>B.+y</a:t>
            </a:r>
            <a:r>
              <a:rPr lang="en-US" dirty="0" smtClean="0"/>
              <a:t>$/});</a:t>
            </a:r>
          </a:p>
          <a:p>
            <a:pPr lvl="1"/>
            <a:r>
              <a:rPr lang="en-US" dirty="0" smtClean="0"/>
              <a:t>Would match any name that starts with B, ends in y and has at least one letter in between the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3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MongoDB</a:t>
            </a:r>
            <a:r>
              <a:rPr lang="en-US" dirty="0" smtClean="0"/>
              <a:t>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install the driver!</a:t>
            </a:r>
          </a:p>
          <a:p>
            <a:pPr lvl="1"/>
            <a:r>
              <a:rPr lang="en-US" dirty="0"/>
              <a:t>In Windows, go to </a:t>
            </a:r>
            <a:r>
              <a:rPr lang="en-US" dirty="0">
                <a:hlinkClick r:id="rId2"/>
              </a:rPr>
              <a:t>https://github.com/mongodb/mongo-php-driver/</a:t>
            </a:r>
            <a:r>
              <a:rPr lang="en-US" dirty="0" smtClean="0">
                <a:hlinkClick r:id="rId2"/>
              </a:rPr>
              <a:t>downloads</a:t>
            </a:r>
            <a:r>
              <a:rPr lang="en-US" dirty="0" smtClean="0"/>
              <a:t> and get the appropriate file. It will contain a .</a:t>
            </a:r>
            <a:r>
              <a:rPr lang="en-US" dirty="0" err="1" smtClean="0"/>
              <a:t>dll</a:t>
            </a:r>
            <a:r>
              <a:rPr lang="en-US" dirty="0" smtClean="0"/>
              <a:t> like all other extensions</a:t>
            </a:r>
          </a:p>
          <a:p>
            <a:pPr lvl="1"/>
            <a:r>
              <a:rPr lang="en-US" dirty="0" smtClean="0"/>
              <a:t>On Mac/Linux/Unix, make sure you have PEAR installed to use </a:t>
            </a:r>
            <a:r>
              <a:rPr lang="en-US" dirty="0" err="1" smtClean="0"/>
              <a:t>pecl</a:t>
            </a:r>
            <a:endParaRPr lang="en-US" dirty="0" smtClean="0"/>
          </a:p>
          <a:p>
            <a:pPr lvl="2"/>
            <a:r>
              <a:rPr lang="en-US" dirty="0" smtClean="0"/>
              <a:t>*nix:</a:t>
            </a:r>
          </a:p>
          <a:p>
            <a:pPr lvl="3"/>
            <a:r>
              <a:rPr lang="en-US" dirty="0" err="1" smtClean="0"/>
              <a:t>sudo</a:t>
            </a:r>
            <a:r>
              <a:rPr lang="en-US" dirty="0" smtClean="0"/>
              <a:t> apt-get install php5-dev php5-cli </a:t>
            </a:r>
            <a:r>
              <a:rPr lang="en-US" dirty="0" err="1" smtClean="0"/>
              <a:t>php</a:t>
            </a:r>
            <a:r>
              <a:rPr lang="en-US" dirty="0" smtClean="0"/>
              <a:t>-pear</a:t>
            </a:r>
          </a:p>
          <a:p>
            <a:pPr lvl="2"/>
            <a:r>
              <a:rPr lang="en-US" dirty="0" smtClean="0"/>
              <a:t>Mac:</a:t>
            </a:r>
          </a:p>
          <a:p>
            <a:pPr lvl="3"/>
            <a:r>
              <a:rPr lang="en-US" dirty="0" smtClean="0"/>
              <a:t>cd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</a:p>
          <a:p>
            <a:pPr lvl="3"/>
            <a:r>
              <a:rPr lang="en-US" dirty="0" err="1" smtClean="0"/>
              <a:t>sudo</a:t>
            </a:r>
            <a:r>
              <a:rPr lang="en-US" dirty="0" smtClean="0"/>
              <a:t> curl -O </a:t>
            </a:r>
            <a:r>
              <a:rPr lang="en-US" dirty="0" smtClean="0">
                <a:hlinkClick r:id="rId3"/>
              </a:rPr>
              <a:t>http://pear.php.net/go-pear.phar</a:t>
            </a:r>
            <a:endParaRPr lang="en-US" dirty="0" smtClean="0"/>
          </a:p>
          <a:p>
            <a:pPr lvl="3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-d </a:t>
            </a:r>
            <a:r>
              <a:rPr lang="en-US" dirty="0" err="1" smtClean="0"/>
              <a:t>detect_unicode</a:t>
            </a:r>
            <a:r>
              <a:rPr lang="en-US" dirty="0" smtClean="0"/>
              <a:t>=0 go-</a:t>
            </a:r>
            <a:r>
              <a:rPr lang="en-US" dirty="0" err="1" smtClean="0"/>
              <a:t>pear.phar</a:t>
            </a:r>
            <a:endParaRPr lang="en-US" dirty="0"/>
          </a:p>
          <a:p>
            <a:pPr lvl="2"/>
            <a:r>
              <a:rPr lang="en-US" dirty="0" smtClean="0"/>
              <a:t>Then do</a:t>
            </a:r>
          </a:p>
          <a:p>
            <a:pPr lvl="3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pecl</a:t>
            </a:r>
            <a:r>
              <a:rPr lang="en-US" dirty="0" smtClean="0"/>
              <a:t> install mongo</a:t>
            </a:r>
          </a:p>
          <a:p>
            <a:pPr lvl="3"/>
            <a:r>
              <a:rPr lang="en-US" dirty="0" smtClean="0"/>
              <a:t>Add “extension=</a:t>
            </a:r>
            <a:r>
              <a:rPr lang="en-US" dirty="0" err="1" smtClean="0"/>
              <a:t>mongo.so</a:t>
            </a:r>
            <a:r>
              <a:rPr lang="en-US" dirty="0" smtClean="0"/>
              <a:t>” to your </a:t>
            </a:r>
            <a:r>
              <a:rPr lang="en-US" dirty="0" err="1" smtClean="0"/>
              <a:t>php.ini</a:t>
            </a:r>
            <a:endParaRPr lang="en-US" dirty="0" smtClean="0"/>
          </a:p>
          <a:p>
            <a:pPr marL="7772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MongoDB</a:t>
            </a:r>
            <a:r>
              <a:rPr lang="en-US" dirty="0" smtClean="0"/>
              <a:t>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connect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mdb</a:t>
            </a:r>
            <a:r>
              <a:rPr lang="en-US" dirty="0" smtClean="0"/>
              <a:t> = new </a:t>
            </a:r>
            <a:r>
              <a:rPr lang="en-US" dirty="0" err="1" smtClean="0"/>
              <a:t>MongoClient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(or </a:t>
            </a:r>
            <a:r>
              <a:rPr lang="en-US" dirty="0" err="1" smtClean="0"/>
              <a:t>MongoClient</a:t>
            </a:r>
            <a:r>
              <a:rPr lang="en-US" dirty="0" smtClean="0"/>
              <a:t>(“</a:t>
            </a:r>
            <a:r>
              <a:rPr lang="en-US" dirty="0" err="1" smtClean="0"/>
              <a:t>mongodb</a:t>
            </a:r>
            <a:r>
              <a:rPr lang="en-US" dirty="0" smtClean="0"/>
              <a:t>://</a:t>
            </a:r>
            <a:r>
              <a:rPr lang="en-US" dirty="0" err="1" smtClean="0"/>
              <a:t>host:port</a:t>
            </a:r>
            <a:r>
              <a:rPr lang="en-US" dirty="0" smtClean="0"/>
              <a:t>”))</a:t>
            </a:r>
          </a:p>
          <a:p>
            <a:r>
              <a:rPr lang="en-US" dirty="0" smtClean="0"/>
              <a:t>To pick a DB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db</a:t>
            </a:r>
            <a:r>
              <a:rPr lang="en-US" dirty="0" smtClean="0"/>
              <a:t> = $</a:t>
            </a:r>
            <a:r>
              <a:rPr lang="en-US" dirty="0" err="1" smtClean="0"/>
              <a:t>mdb</a:t>
            </a:r>
            <a:r>
              <a:rPr lang="en-US" dirty="0" smtClean="0"/>
              <a:t>-&gt;</a:t>
            </a:r>
            <a:r>
              <a:rPr lang="en-US" dirty="0" err="1" smtClean="0"/>
              <a:t>nameofdb</a:t>
            </a:r>
            <a:r>
              <a:rPr lang="en-US" dirty="0" smtClean="0"/>
              <a:t>;</a:t>
            </a:r>
          </a:p>
          <a:p>
            <a:r>
              <a:rPr lang="en-US" dirty="0" smtClean="0"/>
              <a:t>To get a collection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coll</a:t>
            </a:r>
            <a:r>
              <a:rPr lang="en-US" dirty="0" smtClean="0"/>
              <a:t> = $</a:t>
            </a:r>
            <a:r>
              <a:rPr lang="en-US" dirty="0" err="1" smtClean="0"/>
              <a:t>db</a:t>
            </a:r>
            <a:r>
              <a:rPr lang="en-US" dirty="0" smtClean="0"/>
              <a:t>-&gt;</a:t>
            </a:r>
            <a:r>
              <a:rPr lang="en-US" dirty="0" err="1" smtClean="0"/>
              <a:t>nameofcollection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Or $</a:t>
            </a:r>
            <a:r>
              <a:rPr lang="en-US" dirty="0" err="1" smtClean="0"/>
              <a:t>mdb</a:t>
            </a:r>
            <a:r>
              <a:rPr lang="en-US" dirty="0" smtClean="0"/>
              <a:t>-&gt;</a:t>
            </a:r>
            <a:r>
              <a:rPr lang="en-US" dirty="0" err="1" smtClean="0"/>
              <a:t>dbname</a:t>
            </a:r>
            <a:r>
              <a:rPr lang="en-US" dirty="0" smtClean="0"/>
              <a:t>-&gt;</a:t>
            </a:r>
            <a:r>
              <a:rPr lang="en-US" dirty="0" err="1" smtClean="0"/>
              <a:t>collectionname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Documents in PHP are simply associative arrays. Any subdocument should be cast to (object)</a:t>
            </a:r>
          </a:p>
          <a:p>
            <a:pPr lvl="1"/>
            <a:r>
              <a:rPr lang="en-US" dirty="0" smtClean="0"/>
              <a:t>$blah = array(</a:t>
            </a:r>
            <a:br>
              <a:rPr lang="en-US" dirty="0" smtClean="0"/>
            </a:br>
            <a:r>
              <a:rPr lang="en-US" dirty="0" smtClean="0"/>
              <a:t>“name” =&gt; “</a:t>
            </a:r>
            <a:r>
              <a:rPr lang="en-US" dirty="0" err="1" smtClean="0"/>
              <a:t>Bewchy</a:t>
            </a:r>
            <a:r>
              <a:rPr lang="en-US" dirty="0" smtClean="0"/>
              <a:t>”,</a:t>
            </a:r>
            <a:br>
              <a:rPr lang="en-US" dirty="0" smtClean="0"/>
            </a:br>
            <a:r>
              <a:rPr lang="en-US" dirty="0" smtClean="0"/>
              <a:t>“courses” =&gt; array(“cs810b”, “cs550”, “cs392”),</a:t>
            </a:r>
            <a:br>
              <a:rPr lang="en-US" dirty="0" smtClean="0"/>
            </a:br>
            <a:r>
              <a:rPr lang="en-US" dirty="0" smtClean="0"/>
              <a:t>“vehicles”=&gt;(object)array(“bike”=&gt;”Harley”, “car”=&gt;”Toyota”));</a:t>
            </a:r>
          </a:p>
        </p:txBody>
      </p:sp>
    </p:spTree>
    <p:extLst>
      <p:ext uri="{BB962C8B-B14F-4D97-AF65-F5344CB8AC3E}">
        <p14:creationId xmlns:p14="http://schemas.microsoft.com/office/powerpoint/2010/main" val="174503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coll</a:t>
            </a:r>
            <a:r>
              <a:rPr lang="en-US" dirty="0" smtClean="0"/>
              <a:t>-&gt;insert($blah);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coll</a:t>
            </a:r>
            <a:r>
              <a:rPr lang="en-US" dirty="0" smtClean="0"/>
              <a:t> is a collection)</a:t>
            </a:r>
          </a:p>
          <a:p>
            <a:r>
              <a:rPr lang="en-US" dirty="0" smtClean="0"/>
              <a:t>$document = $</a:t>
            </a:r>
            <a:r>
              <a:rPr lang="en-US" dirty="0" err="1" smtClean="0"/>
              <a:t>coll</a:t>
            </a:r>
            <a:r>
              <a:rPr lang="en-US" dirty="0" smtClean="0"/>
              <a:t>-&gt;</a:t>
            </a:r>
            <a:r>
              <a:rPr lang="en-US" dirty="0" err="1" smtClean="0"/>
              <a:t>findOne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This returns an associative array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coll</a:t>
            </a:r>
            <a:r>
              <a:rPr lang="en-US" dirty="0" smtClean="0"/>
              <a:t>-&gt;count();</a:t>
            </a:r>
          </a:p>
          <a:p>
            <a:pPr lvl="1"/>
            <a:r>
              <a:rPr lang="en-US" dirty="0" smtClean="0"/>
              <a:t>Counts the number of documents in the collection</a:t>
            </a:r>
          </a:p>
          <a:p>
            <a:r>
              <a:rPr lang="en-US" dirty="0" smtClean="0"/>
              <a:t>$cursor = $</a:t>
            </a:r>
            <a:r>
              <a:rPr lang="en-US" dirty="0" err="1" smtClean="0"/>
              <a:t>coll</a:t>
            </a:r>
            <a:r>
              <a:rPr lang="en-US" dirty="0" smtClean="0"/>
              <a:t>-&gt;find();</a:t>
            </a:r>
          </a:p>
          <a:p>
            <a:pPr lvl="1"/>
            <a:r>
              <a:rPr lang="en-US" dirty="0" smtClean="0"/>
              <a:t>Then traverse the $cursor as an associative array where the key is the _id and the value is the document itself (remember </a:t>
            </a:r>
            <a:r>
              <a:rPr lang="en-US" dirty="0" err="1" smtClean="0"/>
              <a:t>foreach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Cursors in PHP also have -&gt;</a:t>
            </a:r>
            <a:r>
              <a:rPr lang="en-US" dirty="0" err="1" smtClean="0"/>
              <a:t>hasNext</a:t>
            </a:r>
            <a:r>
              <a:rPr lang="en-US" dirty="0" smtClean="0"/>
              <a:t>() and -&gt;</a:t>
            </a:r>
            <a:r>
              <a:rPr lang="en-US" dirty="0" err="1" smtClean="0"/>
              <a:t>getNext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Search queries are (again) associative arrays</a:t>
            </a:r>
          </a:p>
          <a:p>
            <a:pPr lvl="1"/>
            <a:r>
              <a:rPr lang="en-US" dirty="0" smtClean="0"/>
              <a:t>$query = array(‘name’=&gt;’</a:t>
            </a:r>
            <a:r>
              <a:rPr lang="en-US" dirty="0" err="1" smtClean="0"/>
              <a:t>Bewchy</a:t>
            </a:r>
            <a:r>
              <a:rPr lang="en-US" dirty="0" smtClean="0"/>
              <a:t>’);</a:t>
            </a:r>
            <a:br>
              <a:rPr lang="en-US" dirty="0" smtClean="0"/>
            </a:br>
            <a:r>
              <a:rPr lang="en-US" dirty="0" smtClean="0"/>
              <a:t>$cursor = $</a:t>
            </a:r>
            <a:r>
              <a:rPr lang="en-US" dirty="0" err="1" smtClean="0"/>
              <a:t>coll</a:t>
            </a:r>
            <a:r>
              <a:rPr lang="en-US" dirty="0" smtClean="0"/>
              <a:t>-&gt;find($query);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2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means “beginning of variable name in PHP”, but is is used in Mongo to do things like &gt; or &lt;</a:t>
            </a:r>
          </a:p>
          <a:p>
            <a:r>
              <a:rPr lang="en-US" dirty="0" smtClean="0"/>
              <a:t>In PHP, make sure you use the ‘ ‘ around it or if you use “” make sure you escape it</a:t>
            </a:r>
          </a:p>
          <a:p>
            <a:pPr lvl="1"/>
            <a:r>
              <a:rPr lang="en-US" dirty="0" smtClean="0"/>
              <a:t>$query = array(“age” =&gt; array(‘$</a:t>
            </a:r>
            <a:r>
              <a:rPr lang="en-US" dirty="0" err="1" smtClean="0"/>
              <a:t>gt</a:t>
            </a:r>
            <a:r>
              <a:rPr lang="en-US" dirty="0" smtClean="0"/>
              <a:t>’=&gt;40));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$query = array(“age” =&gt; array</a:t>
            </a:r>
            <a:r>
              <a:rPr lang="en-US" dirty="0" smtClean="0"/>
              <a:t>(“\$</a:t>
            </a:r>
            <a:r>
              <a:rPr lang="en-US" dirty="0" err="1" smtClean="0"/>
              <a:t>gt</a:t>
            </a:r>
            <a:r>
              <a:rPr lang="en-US" dirty="0" smtClean="0"/>
              <a:t>”=</a:t>
            </a:r>
            <a:r>
              <a:rPr lang="en-US" dirty="0"/>
              <a:t>&gt;40));</a:t>
            </a:r>
          </a:p>
          <a:p>
            <a:r>
              <a:rPr lang="en-US" dirty="0" smtClean="0"/>
              <a:t>Essentially, do the same as you do in command line Mongo, but use array() instead of {} and use =&gt; instead of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comparison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Mongo equivalent of classic SQL queries, check</a:t>
            </a:r>
          </a:p>
          <a:p>
            <a:pPr lvl="1"/>
            <a:r>
              <a:rPr lang="en-US" dirty="0">
                <a:hlinkClick r:id="rId2"/>
              </a:rPr>
              <a:t>http://docs.mongodb.org/manual/reference/sql-comparison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To find the PHP specific equivalences</a:t>
            </a:r>
          </a:p>
          <a:p>
            <a:pPr lvl="1"/>
            <a:r>
              <a:rPr lang="en-US" dirty="0">
                <a:hlinkClick r:id="rId3"/>
              </a:rPr>
              <a:t>http://www.php.net/manual/en/</a:t>
            </a:r>
            <a:r>
              <a:rPr lang="en-US" dirty="0" smtClean="0">
                <a:hlinkClick r:id="rId3"/>
              </a:rPr>
              <a:t>mongo.sqltomongo.php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last little note regarding BSON &amp;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we’ve been using is actually JSON, or “JavaScript Object Notation”</a:t>
            </a:r>
          </a:p>
          <a:p>
            <a:r>
              <a:rPr lang="en-US" dirty="0" smtClean="0"/>
              <a:t>BSON is Binary JSON, and the way </a:t>
            </a:r>
            <a:r>
              <a:rPr lang="en-US" dirty="0" err="1" smtClean="0"/>
              <a:t>MongoDB</a:t>
            </a:r>
            <a:r>
              <a:rPr lang="en-US" dirty="0" smtClean="0"/>
              <a:t> stores the actual data internally</a:t>
            </a:r>
          </a:p>
          <a:p>
            <a:r>
              <a:rPr lang="en-US" dirty="0" smtClean="0"/>
              <a:t>If you’re planning on using AJAX calls with a </a:t>
            </a:r>
            <a:r>
              <a:rPr lang="en-US" dirty="0" err="1" smtClean="0"/>
              <a:t>MongoDB</a:t>
            </a:r>
            <a:r>
              <a:rPr lang="en-US" dirty="0" smtClean="0"/>
              <a:t>, it goes without saying that you may as well do the AJAX returns directly in JSON instead of XML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JQuery’s</a:t>
            </a:r>
            <a:r>
              <a:rPr lang="en-US" dirty="0" smtClean="0"/>
              <a:t> .</a:t>
            </a:r>
            <a:r>
              <a:rPr lang="en-US" dirty="0" err="1" smtClean="0"/>
              <a:t>getJSON</a:t>
            </a:r>
            <a:r>
              <a:rPr lang="en-US" dirty="0" smtClean="0"/>
              <a:t>() method </a:t>
            </a:r>
            <a:r>
              <a:rPr lang="en-US" smtClean="0"/>
              <a:t>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3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Play around with it on command line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try.mongodb.org</a:t>
            </a:r>
            <a:endParaRPr lang="en-US" dirty="0" smtClean="0"/>
          </a:p>
          <a:p>
            <a:pPr lvl="1"/>
            <a:r>
              <a:rPr lang="en-US" dirty="0" smtClean="0"/>
              <a:t>run the “tutorial” command</a:t>
            </a:r>
          </a:p>
          <a:p>
            <a:pPr lvl="2"/>
            <a:r>
              <a:rPr lang="en-US" dirty="0" smtClean="0"/>
              <a:t>Use the command “next” to advance topics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0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While </a:t>
            </a:r>
            <a:r>
              <a:rPr lang="en-US" dirty="0" err="1" smtClean="0"/>
              <a:t>NoSQL</a:t>
            </a:r>
            <a:r>
              <a:rPr lang="en-US" dirty="0" smtClean="0"/>
              <a:t> achieves the similar end result as a traditional SQL DB (it stores data for you), the method of doing so is different, and so is the terminology</a:t>
            </a:r>
          </a:p>
          <a:p>
            <a:r>
              <a:rPr lang="en-US" dirty="0" smtClean="0"/>
              <a:t>A database is still called a database</a:t>
            </a:r>
          </a:p>
          <a:p>
            <a:r>
              <a:rPr lang="en-US" dirty="0" smtClean="0"/>
              <a:t>A SQL table is called a “collection”. Each DB can have multiple collections</a:t>
            </a:r>
          </a:p>
          <a:p>
            <a:r>
              <a:rPr lang="en-US" dirty="0" smtClean="0"/>
              <a:t>A SQL row is called a “document” or a “BSON document”. Documents in the same collection don’t need to contain the same number of fields, unlike SQL rows</a:t>
            </a:r>
          </a:p>
          <a:p>
            <a:r>
              <a:rPr lang="en-US" dirty="0" smtClean="0"/>
              <a:t>A SQL column is called a “field”</a:t>
            </a:r>
          </a:p>
          <a:p>
            <a:r>
              <a:rPr lang="en-US" dirty="0" smtClean="0"/>
              <a:t>An index is still an index</a:t>
            </a:r>
          </a:p>
          <a:p>
            <a:r>
              <a:rPr lang="en-US" dirty="0" smtClean="0"/>
              <a:t>A primary key is still a primary key, but unlike SQL where a column (or columns) can be set to be primary key(s), in </a:t>
            </a:r>
            <a:r>
              <a:rPr lang="en-US" dirty="0" err="1" smtClean="0"/>
              <a:t>NoSQL</a:t>
            </a:r>
            <a:r>
              <a:rPr lang="en-US" dirty="0" smtClean="0"/>
              <a:t> primary key can be set automatically to an _id field (true in </a:t>
            </a:r>
            <a:r>
              <a:rPr lang="en-US" dirty="0" err="1" smtClean="0"/>
              <a:t>MongoDB</a:t>
            </a:r>
            <a:r>
              <a:rPr lang="en-US" dirty="0" smtClean="0"/>
              <a:t> as we’ll see, could change in different </a:t>
            </a:r>
            <a:r>
              <a:rPr lang="en-US" dirty="0" err="1" smtClean="0"/>
              <a:t>NoSQL</a:t>
            </a:r>
            <a:r>
              <a:rPr lang="en-US" dirty="0" smtClean="0"/>
              <a:t> implementations)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36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“Providers”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different </a:t>
            </a:r>
            <a:r>
              <a:rPr lang="en-US" dirty="0" err="1" smtClean="0"/>
              <a:t>NoSQL</a:t>
            </a:r>
            <a:r>
              <a:rPr lang="en-US" dirty="0" smtClean="0"/>
              <a:t> databases out there, each with their own positive and negative points</a:t>
            </a:r>
          </a:p>
          <a:p>
            <a:r>
              <a:rPr lang="en-US" dirty="0" smtClean="0"/>
              <a:t>Looking and the “document store” style of </a:t>
            </a:r>
            <a:r>
              <a:rPr lang="en-US" dirty="0" err="1" smtClean="0"/>
              <a:t>NoSQL</a:t>
            </a:r>
            <a:r>
              <a:rPr lang="en-US" dirty="0" smtClean="0"/>
              <a:t> we find things like </a:t>
            </a:r>
            <a:r>
              <a:rPr lang="en-US" dirty="0" err="1" smtClean="0"/>
              <a:t>CouchDB</a:t>
            </a:r>
            <a:r>
              <a:rPr lang="en-US" dirty="0" smtClean="0"/>
              <a:t> from Apache, Lotus Notes/Domino,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SimpleDB</a:t>
            </a:r>
            <a:r>
              <a:rPr lang="en-US" dirty="0" smtClean="0"/>
              <a:t>, even Oracle has its on </a:t>
            </a:r>
            <a:r>
              <a:rPr lang="en-US" dirty="0" err="1" smtClean="0"/>
              <a:t>NoSQL</a:t>
            </a:r>
            <a:r>
              <a:rPr lang="en-US" dirty="0" smtClean="0"/>
              <a:t> DB.</a:t>
            </a:r>
          </a:p>
          <a:p>
            <a:r>
              <a:rPr lang="en-US" dirty="0" smtClean="0"/>
              <a:t>Each one uses different formats to store data, with things like XML, JSON, Full-Text or BSON (Binary JSON).</a:t>
            </a:r>
          </a:p>
          <a:p>
            <a:r>
              <a:rPr lang="en-US" dirty="0" smtClean="0"/>
              <a:t>We will study </a:t>
            </a:r>
            <a:r>
              <a:rPr lang="en-US" dirty="0" err="1" smtClean="0"/>
              <a:t>MongoDB</a:t>
            </a:r>
            <a:r>
              <a:rPr lang="en-US" dirty="0" smtClean="0"/>
              <a:t>, who uses BSON</a:t>
            </a:r>
          </a:p>
          <a:p>
            <a:pPr lvl="1"/>
            <a:r>
              <a:rPr lang="en-US" dirty="0" smtClean="0"/>
              <a:t>WHY!?</a:t>
            </a:r>
          </a:p>
          <a:p>
            <a:pPr lvl="2"/>
            <a:r>
              <a:rPr lang="en-US" dirty="0" smtClean="0"/>
              <a:t>It is one of the most popular </a:t>
            </a:r>
            <a:r>
              <a:rPr lang="en-US" dirty="0" err="1" smtClean="0"/>
              <a:t>NoSQL</a:t>
            </a:r>
            <a:r>
              <a:rPr lang="en-US" dirty="0" smtClean="0"/>
              <a:t> databases out there and chances are you’ll encounter this one if you start working in the field</a:t>
            </a:r>
          </a:p>
          <a:p>
            <a:pPr lvl="2"/>
            <a:r>
              <a:rPr lang="en-US" dirty="0" smtClean="0"/>
              <a:t>It is fairly simple to learn</a:t>
            </a:r>
          </a:p>
          <a:p>
            <a:pPr lvl="2"/>
            <a:r>
              <a:rPr lang="en-US" dirty="0" smtClean="0"/>
              <a:t>Makes all of you JSON users happy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shell runs in JavaScript, so you should be comfortable with the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3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MongoDB</a:t>
            </a:r>
            <a:r>
              <a:rPr lang="en-US" dirty="0" smtClean="0"/>
              <a:t>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First go to </a:t>
            </a:r>
            <a:r>
              <a:rPr lang="en-US" dirty="0" err="1" smtClean="0"/>
              <a:t>mongodb.org</a:t>
            </a:r>
            <a:r>
              <a:rPr lang="en-US" dirty="0" smtClean="0"/>
              <a:t> and download the appropriate installer. Be sure to get the 64 bit version if your system is 64 bit and the 32 bit version if it is 32 bits</a:t>
            </a:r>
          </a:p>
          <a:p>
            <a:pPr lvl="1"/>
            <a:r>
              <a:rPr lang="en-US" dirty="0" smtClean="0"/>
              <a:t>If you don’t know, open a command prompt and type</a:t>
            </a:r>
          </a:p>
          <a:p>
            <a:pPr lvl="2"/>
            <a:r>
              <a:rPr lang="en-US" dirty="0" err="1" smtClean="0"/>
              <a:t>wmic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get </a:t>
            </a:r>
            <a:r>
              <a:rPr lang="en-US" dirty="0" err="1" smtClean="0"/>
              <a:t>osarchitecture</a:t>
            </a:r>
            <a:endParaRPr lang="en-US" dirty="0" smtClean="0"/>
          </a:p>
          <a:p>
            <a:r>
              <a:rPr lang="en-US" dirty="0" smtClean="0"/>
              <a:t>Decompress the file (you should probably give the folder an easier to remember name, like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is self-contained so you can store it wherever you want, just remember where you put it</a:t>
            </a:r>
          </a:p>
          <a:p>
            <a:r>
              <a:rPr lang="en-US" dirty="0" smtClean="0"/>
              <a:t>Set up the data folder where data will be stored (you can use the md command for that). The folder itself should also contain a subfolder “</a:t>
            </a:r>
            <a:r>
              <a:rPr lang="en-US" dirty="0" err="1" smtClean="0"/>
              <a:t>db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Set up </a:t>
            </a:r>
            <a:r>
              <a:rPr lang="en-US" dirty="0" err="1" smtClean="0"/>
              <a:t>mongoDB</a:t>
            </a:r>
            <a:r>
              <a:rPr lang="en-US" dirty="0" smtClean="0"/>
              <a:t> to know the folder with</a:t>
            </a:r>
          </a:p>
          <a:p>
            <a:pPr lvl="1"/>
            <a:r>
              <a:rPr lang="en-US" dirty="0" smtClean="0"/>
              <a:t>C:\</a:t>
            </a:r>
            <a:r>
              <a:rPr lang="en-US" dirty="0" err="1" smtClean="0"/>
              <a:t>mongodb</a:t>
            </a:r>
            <a:r>
              <a:rPr lang="en-US" dirty="0" smtClean="0"/>
              <a:t>\bin\</a:t>
            </a:r>
            <a:r>
              <a:rPr lang="en-US" dirty="0" err="1" smtClean="0"/>
              <a:t>mongod.exe</a:t>
            </a:r>
            <a:r>
              <a:rPr lang="en-US" dirty="0" smtClean="0"/>
              <a:t> --</a:t>
            </a:r>
            <a:r>
              <a:rPr lang="en-US" dirty="0" err="1" smtClean="0"/>
              <a:t>dbpath</a:t>
            </a:r>
            <a:r>
              <a:rPr lang="en-US" dirty="0" smtClean="0"/>
              <a:t> “c:\path\to\data”</a:t>
            </a:r>
          </a:p>
          <a:p>
            <a:r>
              <a:rPr lang="en-US" dirty="0" smtClean="0"/>
              <a:t>At this point the command line will most likely start up and say “waiting for connections”</a:t>
            </a:r>
          </a:p>
          <a:p>
            <a:r>
              <a:rPr lang="en-US" dirty="0" smtClean="0"/>
              <a:t>In the future start it up with </a:t>
            </a:r>
            <a:r>
              <a:rPr lang="en-US" dirty="0" err="1" smtClean="0"/>
              <a:t>mongod.exe</a:t>
            </a:r>
            <a:endParaRPr lang="en-US" dirty="0" smtClean="0"/>
          </a:p>
          <a:p>
            <a:pPr lvl="1"/>
            <a:r>
              <a:rPr lang="en-US" dirty="0" smtClean="0"/>
              <a:t>You may want to add the </a:t>
            </a:r>
            <a:r>
              <a:rPr lang="en-US" dirty="0" err="1" smtClean="0"/>
              <a:t>mongodb</a:t>
            </a:r>
            <a:r>
              <a:rPr lang="en-US" dirty="0" smtClean="0"/>
              <a:t>\bin folder to your path</a:t>
            </a:r>
          </a:p>
          <a:p>
            <a:r>
              <a:rPr lang="en-US" dirty="0" smtClean="0"/>
              <a:t>If you get a security warning, run it as a private network.</a:t>
            </a:r>
          </a:p>
          <a:p>
            <a:r>
              <a:rPr lang="en-US" dirty="0" smtClean="0"/>
              <a:t>The client for command line is </a:t>
            </a:r>
            <a:r>
              <a:rPr lang="en-US" dirty="0" err="1" smtClean="0"/>
              <a:t>mongo.exe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2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on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pick a method! Homebrew, </a:t>
            </a:r>
            <a:r>
              <a:rPr lang="en-US" dirty="0" err="1" smtClean="0"/>
              <a:t>MacPorts</a:t>
            </a:r>
            <a:r>
              <a:rPr lang="en-US" dirty="0" smtClean="0"/>
              <a:t> or 10gen builds</a:t>
            </a:r>
          </a:p>
          <a:p>
            <a:r>
              <a:rPr lang="en-US" dirty="0" smtClean="0"/>
              <a:t>I used the 10gen builds as it requires less setting up</a:t>
            </a:r>
          </a:p>
          <a:p>
            <a:r>
              <a:rPr lang="en-US" dirty="0" smtClean="0"/>
              <a:t>Get the files</a:t>
            </a:r>
          </a:p>
          <a:p>
            <a:pPr lvl="1"/>
            <a:r>
              <a:rPr lang="en-US" dirty="0"/>
              <a:t>curl http://</a:t>
            </a:r>
            <a:r>
              <a:rPr lang="en-US" dirty="0" err="1"/>
              <a:t>downloads.mongodb.org</a:t>
            </a:r>
            <a:r>
              <a:rPr lang="en-US" dirty="0"/>
              <a:t>/</a:t>
            </a:r>
            <a:r>
              <a:rPr lang="en-US" dirty="0" err="1"/>
              <a:t>osx</a:t>
            </a:r>
            <a:r>
              <a:rPr lang="en-US" dirty="0"/>
              <a:t>/mongodb-osx-x86_64-2.4.1.tgz &gt; </a:t>
            </a:r>
            <a:r>
              <a:rPr lang="en-US" dirty="0" err="1" smtClean="0"/>
              <a:t>mongodb.tgz</a:t>
            </a:r>
            <a:endParaRPr lang="en-US" dirty="0" smtClean="0"/>
          </a:p>
          <a:p>
            <a:r>
              <a:rPr lang="en-US" dirty="0" smtClean="0"/>
              <a:t>Decompress it</a:t>
            </a:r>
          </a:p>
          <a:p>
            <a:pPr lvl="1"/>
            <a:r>
              <a:rPr lang="en-US" dirty="0" smtClean="0"/>
              <a:t>tar </a:t>
            </a:r>
            <a:r>
              <a:rPr lang="en-US" dirty="0" err="1" smtClean="0"/>
              <a:t>xvzf</a:t>
            </a:r>
            <a:r>
              <a:rPr lang="en-US" dirty="0" smtClean="0"/>
              <a:t> </a:t>
            </a:r>
            <a:r>
              <a:rPr lang="en-US" dirty="0" err="1" smtClean="0"/>
              <a:t>mongodb.tgz</a:t>
            </a:r>
            <a:endParaRPr lang="en-US" dirty="0" smtClean="0"/>
          </a:p>
          <a:p>
            <a:pPr lvl="1"/>
            <a:r>
              <a:rPr lang="en-US" dirty="0" smtClean="0"/>
              <a:t>You can also move it elsewhere if you want with mv (I have it in /</a:t>
            </a:r>
            <a:r>
              <a:rPr lang="en-US" dirty="0" err="1" smtClean="0"/>
              <a:t>usr</a:t>
            </a:r>
            <a:r>
              <a:rPr lang="en-US" dirty="0" smtClean="0"/>
              <a:t>/local/ for instance)</a:t>
            </a:r>
          </a:p>
          <a:p>
            <a:r>
              <a:rPr lang="en-US" dirty="0" smtClean="0"/>
              <a:t>Set up the database folder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 -p /data/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chown</a:t>
            </a:r>
            <a:r>
              <a:rPr lang="en-US" dirty="0" smtClean="0"/>
              <a:t> `id -u` /data/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To make things easier I suggest you make symbolic links to the 2 main programs in your /</a:t>
            </a:r>
            <a:r>
              <a:rPr lang="en-US" dirty="0" err="1" smtClean="0"/>
              <a:t>usr</a:t>
            </a:r>
            <a:r>
              <a:rPr lang="en-US" dirty="0" smtClean="0"/>
              <a:t>/local/bin/ folder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 -s /path/to/mongo/bin/</a:t>
            </a:r>
            <a:r>
              <a:rPr lang="en-US" dirty="0" err="1" smtClean="0"/>
              <a:t>mongod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mongod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 -s /path/to/mongo/bin/mongo /</a:t>
            </a:r>
            <a:r>
              <a:rPr lang="en-US" dirty="0" err="1" smtClean="0"/>
              <a:t>usr</a:t>
            </a:r>
            <a:r>
              <a:rPr lang="en-US" dirty="0" smtClean="0"/>
              <a:t>/local/bin/mongo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5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on other 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running a different OS, don’t be scared! There’s </a:t>
            </a:r>
            <a:r>
              <a:rPr lang="en-US" dirty="0" err="1" smtClean="0"/>
              <a:t>MongoDB</a:t>
            </a:r>
            <a:r>
              <a:rPr lang="en-US" dirty="0" smtClean="0"/>
              <a:t> for Red Hat, </a:t>
            </a:r>
            <a:r>
              <a:rPr lang="en-US" dirty="0" err="1" smtClean="0"/>
              <a:t>CentOS</a:t>
            </a:r>
            <a:r>
              <a:rPr lang="en-US" dirty="0" smtClean="0"/>
              <a:t>, Fedora, </a:t>
            </a:r>
            <a:r>
              <a:rPr lang="en-US" dirty="0" err="1" smtClean="0"/>
              <a:t>Debian</a:t>
            </a:r>
            <a:r>
              <a:rPr lang="en-US" dirty="0" smtClean="0"/>
              <a:t>, Ubuntu, and any other Linux.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mongodb.org</a:t>
            </a:r>
            <a:r>
              <a:rPr lang="en-US" dirty="0" smtClean="0"/>
              <a:t> for install instructions on those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1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your server (</a:t>
            </a:r>
            <a:r>
              <a:rPr lang="en-US" dirty="0" err="1" smtClean="0"/>
              <a:t>mongod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should say “Waiting for connections” </a:t>
            </a:r>
          </a:p>
          <a:p>
            <a:r>
              <a:rPr lang="en-US" dirty="0" smtClean="0"/>
              <a:t>Run your client (mongo)</a:t>
            </a:r>
          </a:p>
          <a:p>
            <a:pPr lvl="1"/>
            <a:r>
              <a:rPr lang="en-US" dirty="0" smtClean="0"/>
              <a:t>It should connect to your server who will probably start printing things regarding the connection made</a:t>
            </a:r>
          </a:p>
          <a:p>
            <a:r>
              <a:rPr lang="en-US" dirty="0" smtClean="0"/>
              <a:t>Try a few commands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dbs</a:t>
            </a:r>
            <a:endParaRPr lang="en-US" dirty="0" smtClean="0"/>
          </a:p>
          <a:p>
            <a:pPr lvl="2"/>
            <a:r>
              <a:rPr lang="en-US" dirty="0" smtClean="0"/>
              <a:t>(You probably only have one: local)</a:t>
            </a:r>
          </a:p>
          <a:p>
            <a:pPr lvl="1"/>
            <a:r>
              <a:rPr lang="en-US" dirty="0" smtClean="0"/>
              <a:t>use local</a:t>
            </a:r>
          </a:p>
          <a:p>
            <a:pPr lvl="1"/>
            <a:r>
              <a:rPr lang="en-US" dirty="0" smtClean="0"/>
              <a:t>show collections</a:t>
            </a:r>
          </a:p>
          <a:p>
            <a:pPr lvl="1"/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6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MongoDB’s</a:t>
            </a:r>
            <a:r>
              <a:rPr lang="en-US" dirty="0" smtClean="0"/>
              <a:t> shell is actually a JavaScript shell</a:t>
            </a:r>
          </a:p>
          <a:p>
            <a:r>
              <a:rPr lang="en-US" dirty="0" smtClean="0"/>
              <a:t>You can use any of the commands you would be able to run with JavaScript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 print(“</a:t>
            </a:r>
            <a:r>
              <a:rPr lang="en-US" dirty="0" err="1" smtClean="0"/>
              <a:t>i</a:t>
            </a:r>
            <a:r>
              <a:rPr lang="en-US" dirty="0" smtClean="0"/>
              <a:t> is “+</a:t>
            </a:r>
            <a:r>
              <a:rPr lang="en-US" dirty="0" err="1" smtClean="0"/>
              <a:t>i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mongoDB</a:t>
            </a:r>
            <a:r>
              <a:rPr lang="en-US" dirty="0" smtClean="0"/>
              <a:t> we store “documents” which are </a:t>
            </a:r>
            <a:r>
              <a:rPr lang="en-US" dirty="0" err="1" smtClean="0"/>
              <a:t>kinda</a:t>
            </a:r>
            <a:r>
              <a:rPr lang="en-US" dirty="0" smtClean="0"/>
              <a:t> like JavaScript objects, declared as</a:t>
            </a:r>
          </a:p>
          <a:p>
            <a:pPr lvl="1"/>
            <a:r>
              <a:rPr lang="en-US" dirty="0" smtClean="0"/>
              <a:t>{field: value, field: value, field: [value, value, …], …}</a:t>
            </a:r>
          </a:p>
          <a:p>
            <a:pPr lvl="1"/>
            <a:r>
              <a:rPr lang="en-US" dirty="0" smtClean="0"/>
              <a:t>[] is used for arrays</a:t>
            </a:r>
          </a:p>
          <a:p>
            <a:pPr lvl="1"/>
            <a:r>
              <a:rPr lang="en-US" dirty="0" smtClean="0"/>
              <a:t>{} is used to wrap the object contents</a:t>
            </a:r>
          </a:p>
          <a:p>
            <a:r>
              <a:rPr lang="en-US" dirty="0" smtClean="0"/>
              <a:t>It is similar to associative arrays in PHP. The “field” name is the key, the value is the contents</a:t>
            </a:r>
          </a:p>
          <a:p>
            <a:r>
              <a:rPr lang="en-US" dirty="0" smtClean="0"/>
              <a:t>To save a document use </a:t>
            </a:r>
            <a:r>
              <a:rPr lang="en-US" dirty="0" err="1" smtClean="0"/>
              <a:t>db.nameofcollection.save</a:t>
            </a:r>
            <a:r>
              <a:rPr lang="en-US" dirty="0" smtClean="0"/>
              <a:t>(document)</a:t>
            </a:r>
          </a:p>
          <a:p>
            <a:pPr lvl="1"/>
            <a:r>
              <a:rPr lang="en-US" dirty="0" smtClean="0"/>
              <a:t>There is no need to declare a collection, or the structure of a document</a:t>
            </a:r>
          </a:p>
          <a:p>
            <a:pPr lvl="1"/>
            <a:r>
              <a:rPr lang="en-US" dirty="0" smtClean="0"/>
              <a:t>It is all created on the fly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db.thisisatest.save</a:t>
            </a:r>
            <a:r>
              <a:rPr lang="en-US" dirty="0" smtClean="0"/>
              <a:t>({name:”</a:t>
            </a:r>
            <a:r>
              <a:rPr lang="en-US" dirty="0" err="1" smtClean="0"/>
              <a:t>Bewchy</a:t>
            </a:r>
            <a:r>
              <a:rPr lang="en-US" dirty="0" smtClean="0"/>
              <a:t>”, class:”CS810B”});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4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640</TotalTime>
  <Words>2960</Words>
  <Application>Microsoft Macintosh PowerPoint</Application>
  <PresentationFormat>On-screen Show (4:3)</PresentationFormat>
  <Paragraphs>248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Web Programming 2</vt:lpstr>
      <vt:lpstr>What is NoSQL?</vt:lpstr>
      <vt:lpstr>NoSQL terminology</vt:lpstr>
      <vt:lpstr>NoSQL “Providers”</vt:lpstr>
      <vt:lpstr>How to install MongoDB - Windows</vt:lpstr>
      <vt:lpstr>How to install on MacOS</vt:lpstr>
      <vt:lpstr>Installing on other OSs</vt:lpstr>
      <vt:lpstr>Testing it out</vt:lpstr>
      <vt:lpstr>The MongoDB Shell</vt:lpstr>
      <vt:lpstr>Saving/Querying</vt:lpstr>
      <vt:lpstr>More querying</vt:lpstr>
      <vt:lpstr>Updating an entry</vt:lpstr>
      <vt:lpstr>Deleting Data</vt:lpstr>
      <vt:lpstr>Inserting variables as documents</vt:lpstr>
      <vt:lpstr>The MongoDB Cursor</vt:lpstr>
      <vt:lpstr>Selecting partial fields</vt:lpstr>
      <vt:lpstr>Limiting results</vt:lpstr>
      <vt:lpstr>Subdocuments</vt:lpstr>
      <vt:lpstr>Logical operators AND / OR</vt:lpstr>
      <vt:lpstr>Partial matches: Regular Expressions!</vt:lpstr>
      <vt:lpstr>Using MongoDB in PHP</vt:lpstr>
      <vt:lpstr>Using MongoDB in PHP</vt:lpstr>
      <vt:lpstr>More fun stuff</vt:lpstr>
      <vt:lpstr>Problems with comparisons</vt:lpstr>
      <vt:lpstr>Useful comparison charts</vt:lpstr>
      <vt:lpstr>A last little note regarding BSON &amp; JSON</vt:lpstr>
      <vt:lpstr>Today’s Assignment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2</dc:title>
  <dc:creator>Steven Gabarro</dc:creator>
  <cp:lastModifiedBy>Steven Gabarro</cp:lastModifiedBy>
  <cp:revision>32</cp:revision>
  <dcterms:created xsi:type="dcterms:W3CDTF">2013-03-28T16:00:49Z</dcterms:created>
  <dcterms:modified xsi:type="dcterms:W3CDTF">2014-02-27T23:11:34Z</dcterms:modified>
</cp:coreProperties>
</file>