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4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67F6C2-580D-8845-973C-5FE8621482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3261D5-33F9-6046-885B-7E4A9220959E}" type="datetimeFigureOut">
              <a:rPr lang="en-US" smtClean="0"/>
              <a:t>2/20/14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ui.com/easing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– JQuery UI</a:t>
            </a:r>
          </a:p>
        </p:txBody>
      </p:sp>
    </p:spTree>
    <p:extLst>
      <p:ext uri="{BB962C8B-B14F-4D97-AF65-F5344CB8AC3E}">
        <p14:creationId xmlns:p14="http://schemas.microsoft.com/office/powerpoint/2010/main" val="329103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Events can be handled by your own methods, giving more freedom of action</a:t>
            </a:r>
          </a:p>
          <a:p>
            <a:r>
              <a:rPr lang="en-US" dirty="0" smtClean="0"/>
              <a:t>It is easier to set those up when you set something as </a:t>
            </a:r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smtClean="0"/>
              <a:t>The basic syntax is</a:t>
            </a:r>
          </a:p>
          <a:p>
            <a:pPr lvl="1"/>
            <a:r>
              <a:rPr lang="en-US" dirty="0" smtClean="0"/>
              <a:t>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	option: value,</a:t>
            </a:r>
            <a:br>
              <a:rPr lang="en-US" dirty="0" smtClean="0"/>
            </a:br>
            <a:r>
              <a:rPr lang="en-US" dirty="0" smtClean="0"/>
              <a:t>	option2: value2,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eventName</a:t>
            </a:r>
            <a:r>
              <a:rPr lang="en-US" dirty="0" smtClean="0"/>
              <a:t>: function (event, </a:t>
            </a:r>
            <a:r>
              <a:rPr lang="en-US" dirty="0" err="1" smtClean="0"/>
              <a:t>ui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// your code here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…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r>
              <a:rPr lang="en-US" dirty="0" smtClean="0"/>
              <a:t>event represent the even that cause the callback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contains 3 pieces of data</a:t>
            </a:r>
          </a:p>
          <a:p>
            <a:pPr lvl="1"/>
            <a:r>
              <a:rPr lang="en-US" dirty="0" smtClean="0"/>
              <a:t>helper, position, and offset</a:t>
            </a:r>
          </a:p>
          <a:p>
            <a:r>
              <a:rPr lang="en-US" dirty="0" smtClean="0"/>
              <a:t>The existing </a:t>
            </a:r>
            <a:r>
              <a:rPr lang="en-US" dirty="0" err="1" smtClean="0"/>
              <a:t>eventNames</a:t>
            </a:r>
            <a:r>
              <a:rPr lang="en-US" dirty="0" smtClean="0"/>
              <a:t> from </a:t>
            </a:r>
            <a:r>
              <a:rPr lang="en-US" dirty="0" err="1" smtClean="0"/>
              <a:t>draggables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create, drag, start, stop</a:t>
            </a:r>
          </a:p>
        </p:txBody>
      </p:sp>
    </p:spTree>
    <p:extLst>
      <p:ext uri="{BB962C8B-B14F-4D97-AF65-F5344CB8AC3E}">
        <p14:creationId xmlns:p14="http://schemas.microsoft.com/office/powerpoint/2010/main" val="126205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poorly named, they’re technically targets for </a:t>
            </a:r>
            <a:r>
              <a:rPr lang="en-US" dirty="0" err="1" smtClean="0"/>
              <a:t>draggable</a:t>
            </a:r>
            <a:r>
              <a:rPr lang="en-US" dirty="0" smtClean="0"/>
              <a:t> items, they are not droppable themselves</a:t>
            </a:r>
          </a:p>
          <a:p>
            <a:r>
              <a:rPr lang="en-US" dirty="0" smtClean="0"/>
              <a:t>Setting up the options and calling methods are done the same way as with </a:t>
            </a:r>
            <a:r>
              <a:rPr lang="en-US" dirty="0" err="1" smtClean="0"/>
              <a:t>draggables</a:t>
            </a:r>
            <a:endParaRPr lang="en-US" dirty="0" smtClean="0"/>
          </a:p>
          <a:p>
            <a:r>
              <a:rPr lang="en-US" dirty="0" smtClean="0"/>
              <a:t>These are designed with </a:t>
            </a:r>
            <a:r>
              <a:rPr lang="en-US" dirty="0" err="1" smtClean="0"/>
              <a:t>draggables</a:t>
            </a:r>
            <a:r>
              <a:rPr lang="en-US" dirty="0" smtClean="0"/>
              <a:t> in mind, so a lot of options would depend on your </a:t>
            </a:r>
            <a:r>
              <a:rPr lang="en-US" dirty="0" err="1" smtClean="0"/>
              <a:t>draggables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Droppable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accept (“selector”/function/</a:t>
            </a:r>
            <a:r>
              <a:rPr lang="en-US" b="1" dirty="0" smtClean="0"/>
              <a:t>”*”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of </a:t>
            </a:r>
            <a:r>
              <a:rPr lang="en-US" dirty="0" err="1" smtClean="0"/>
              <a:t>draggables</a:t>
            </a:r>
            <a:r>
              <a:rPr lang="en-US" dirty="0" smtClean="0"/>
              <a:t> to be accepted by the droppable</a:t>
            </a:r>
          </a:p>
          <a:p>
            <a:pPr lvl="1"/>
            <a:r>
              <a:rPr lang="en-US" dirty="0" smtClean="0"/>
              <a:t>The function should be one that will take the </a:t>
            </a:r>
            <a:r>
              <a:rPr lang="en-US" dirty="0" err="1" smtClean="0"/>
              <a:t>draggable</a:t>
            </a:r>
            <a:r>
              <a:rPr lang="en-US" dirty="0" smtClean="0"/>
              <a:t> as a parameter and returns true if it should be accepted</a:t>
            </a:r>
          </a:p>
          <a:p>
            <a:r>
              <a:rPr lang="en-US" dirty="0" err="1" smtClean="0"/>
              <a:t>activeClass</a:t>
            </a:r>
            <a:r>
              <a:rPr lang="en-US" dirty="0" smtClean="0"/>
              <a:t> (“name of class”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Name of a CSS class that will be applied to the droppable when an acceptable </a:t>
            </a:r>
            <a:r>
              <a:rPr lang="en-US" dirty="0" err="1" smtClean="0"/>
              <a:t>draggable</a:t>
            </a:r>
            <a:r>
              <a:rPr lang="en-US" dirty="0" smtClean="0"/>
              <a:t> is being dragged</a:t>
            </a:r>
          </a:p>
          <a:p>
            <a:r>
              <a:rPr lang="en-US" dirty="0" err="1" smtClean="0"/>
              <a:t>addClasses</a:t>
            </a:r>
            <a:r>
              <a:rPr lang="en-US" dirty="0" smtClean="0"/>
              <a:t> (</a:t>
            </a:r>
            <a:r>
              <a:rPr lang="en-US" b="1" dirty="0" smtClean="0"/>
              <a:t>true </a:t>
            </a:r>
            <a:r>
              <a:rPr lang="en-US" dirty="0" smtClean="0"/>
              <a:t>/ false)</a:t>
            </a:r>
          </a:p>
          <a:p>
            <a:pPr lvl="1"/>
            <a:r>
              <a:rPr lang="en-US" dirty="0" smtClean="0"/>
              <a:t>Same as with </a:t>
            </a:r>
            <a:r>
              <a:rPr lang="en-US" dirty="0" err="1" smtClean="0"/>
              <a:t>draggable</a:t>
            </a:r>
            <a:r>
              <a:rPr lang="en-US" dirty="0" smtClean="0"/>
              <a:t>, false means those items won’t be able to becomes droppable</a:t>
            </a:r>
          </a:p>
          <a:p>
            <a:r>
              <a:rPr lang="en-US" smtClean="0"/>
              <a:t>disabled </a:t>
            </a:r>
            <a:r>
              <a:rPr lang="en-US" dirty="0" smtClean="0"/>
              <a:t>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Duh</a:t>
            </a:r>
          </a:p>
          <a:p>
            <a:r>
              <a:rPr lang="en-US" dirty="0" smtClean="0"/>
              <a:t>greedy 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True makes a nested droppable be the only one to accept the drop, while false makes any parent droppable accept it as well</a:t>
            </a:r>
          </a:p>
          <a:p>
            <a:r>
              <a:rPr lang="en-US" dirty="0" err="1" smtClean="0"/>
              <a:t>hoverClass</a:t>
            </a:r>
            <a:r>
              <a:rPr lang="en-US" dirty="0" smtClean="0"/>
              <a:t> (“name of class”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Picks the class the droppable will have while hovering a </a:t>
            </a:r>
            <a:r>
              <a:rPr lang="en-US" dirty="0" err="1" smtClean="0"/>
              <a:t>draggable</a:t>
            </a:r>
            <a:r>
              <a:rPr lang="en-US" dirty="0" smtClean="0"/>
              <a:t> over it</a:t>
            </a:r>
          </a:p>
          <a:p>
            <a:r>
              <a:rPr lang="en-US" dirty="0" smtClean="0"/>
              <a:t>tolerance (“fit” / </a:t>
            </a:r>
            <a:r>
              <a:rPr lang="en-US" b="1" dirty="0" smtClean="0"/>
              <a:t>“intersect”</a:t>
            </a:r>
            <a:r>
              <a:rPr lang="en-US" dirty="0" smtClean="0"/>
              <a:t> / “pointer” / “touch”)</a:t>
            </a:r>
          </a:p>
          <a:p>
            <a:pPr lvl="1"/>
            <a:r>
              <a:rPr lang="en-US" dirty="0" smtClean="0"/>
              <a:t>Decides what’s considered a valid hover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52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Droppable Methods /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same methods</a:t>
            </a:r>
          </a:p>
          <a:p>
            <a:pPr lvl="1"/>
            <a:r>
              <a:rPr lang="en-US" dirty="0" smtClean="0"/>
              <a:t>destroy, disable, enable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ui</a:t>
            </a:r>
            <a:r>
              <a:rPr lang="en-US" dirty="0" smtClean="0"/>
              <a:t> in droppable events also contains </a:t>
            </a:r>
            <a:r>
              <a:rPr lang="en-US" i="1" dirty="0" err="1" smtClean="0"/>
              <a:t>draggable</a:t>
            </a:r>
            <a:r>
              <a:rPr lang="en-US" dirty="0" smtClean="0"/>
              <a:t> which is the object being dragged into the droppable</a:t>
            </a:r>
          </a:p>
          <a:p>
            <a:r>
              <a:rPr lang="en-US" dirty="0" smtClean="0"/>
              <a:t>Event list is</a:t>
            </a:r>
          </a:p>
          <a:p>
            <a:pPr lvl="1"/>
            <a:r>
              <a:rPr lang="en-US" dirty="0" smtClean="0"/>
              <a:t>activate, create, deactivate, drop, out, over, </a:t>
            </a:r>
          </a:p>
        </p:txBody>
      </p:sp>
    </p:spTree>
    <p:extLst>
      <p:ext uri="{BB962C8B-B14F-4D97-AF65-F5344CB8AC3E}">
        <p14:creationId xmlns:p14="http://schemas.microsoft.com/office/powerpoint/2010/main" val="135246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any item to be easily resizable, or even link the resizing of one item with another</a:t>
            </a:r>
          </a:p>
          <a:p>
            <a:r>
              <a:rPr lang="en-US" dirty="0" smtClean="0"/>
              <a:t>Like in all JQuery UI interaction widgets, options, methods and events work in very similar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 Options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alsoResize</a:t>
            </a:r>
            <a:r>
              <a:rPr lang="en-US" dirty="0" smtClean="0"/>
              <a:t> (“selector”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Will also resize anything that matches that selector</a:t>
            </a:r>
          </a:p>
          <a:p>
            <a:r>
              <a:rPr lang="en-US" dirty="0" smtClean="0"/>
              <a:t>animate 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Animates de resizing</a:t>
            </a:r>
          </a:p>
          <a:p>
            <a:r>
              <a:rPr lang="en-US" dirty="0" err="1" smtClean="0"/>
              <a:t>animateDuration</a:t>
            </a:r>
            <a:r>
              <a:rPr lang="en-US" dirty="0" smtClean="0"/>
              <a:t> (time in </a:t>
            </a:r>
            <a:r>
              <a:rPr lang="en-US" dirty="0" err="1" smtClean="0"/>
              <a:t>ms</a:t>
            </a:r>
            <a:r>
              <a:rPr lang="en-US" dirty="0" smtClean="0"/>
              <a:t> / </a:t>
            </a:r>
            <a:r>
              <a:rPr lang="en-US" b="1" dirty="0" smtClean="0"/>
              <a:t>“slow”</a:t>
            </a:r>
            <a:r>
              <a:rPr lang="en-US" dirty="0" smtClean="0"/>
              <a:t> / “fast”)</a:t>
            </a:r>
          </a:p>
          <a:p>
            <a:pPr lvl="1"/>
            <a:r>
              <a:rPr lang="en-US" dirty="0" smtClean="0"/>
              <a:t>Duration of the animation (if set to true)</a:t>
            </a:r>
          </a:p>
          <a:p>
            <a:r>
              <a:rPr lang="en-US" dirty="0" err="1" smtClean="0"/>
              <a:t>animateEasing</a:t>
            </a:r>
            <a:r>
              <a:rPr lang="en-US" dirty="0" smtClean="0"/>
              <a:t> (String, default </a:t>
            </a:r>
            <a:r>
              <a:rPr lang="en-US" b="1" dirty="0" smtClean="0"/>
              <a:t>“swing”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Easing of the animation</a:t>
            </a:r>
            <a:r>
              <a:rPr lang="en-US" dirty="0"/>
              <a:t>, check </a:t>
            </a:r>
            <a:r>
              <a:rPr lang="en-US" dirty="0">
                <a:hlinkClick r:id="rId2"/>
              </a:rPr>
              <a:t>http://api.jqueryui.com/easings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the exhaustive list</a:t>
            </a:r>
          </a:p>
          <a:p>
            <a:r>
              <a:rPr lang="en-US" dirty="0" err="1" smtClean="0"/>
              <a:t>aspectRatio</a:t>
            </a:r>
            <a:r>
              <a:rPr lang="en-US" dirty="0"/>
              <a:t> </a:t>
            </a:r>
            <a:r>
              <a:rPr lang="en-US" dirty="0" smtClean="0"/>
              <a:t>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Respect aspect ratio when resizing</a:t>
            </a:r>
          </a:p>
          <a:p>
            <a:r>
              <a:rPr lang="en-US" dirty="0" err="1" smtClean="0"/>
              <a:t>autoHide</a:t>
            </a:r>
            <a:r>
              <a:rPr lang="en-US" dirty="0"/>
              <a:t> </a:t>
            </a:r>
            <a:r>
              <a:rPr lang="en-US" dirty="0" smtClean="0"/>
              <a:t>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Should the handles hide when not hovering</a:t>
            </a:r>
          </a:p>
          <a:p>
            <a:r>
              <a:rPr lang="en-US" dirty="0" smtClean="0"/>
              <a:t>ghost 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Shows a semi-transparent helper for resizing</a:t>
            </a:r>
          </a:p>
          <a:p>
            <a:r>
              <a:rPr lang="en-US" dirty="0" smtClean="0"/>
              <a:t>handles (String, default </a:t>
            </a:r>
            <a:r>
              <a:rPr lang="en-US" b="1" dirty="0" smtClean="0"/>
              <a:t>“e, s, se”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Comma-separated list of sides that allow resizing from the list n, e, s, w, ne, se, </a:t>
            </a:r>
            <a:r>
              <a:rPr lang="en-US" dirty="0" err="1" smtClean="0"/>
              <a:t>nw</a:t>
            </a:r>
            <a:r>
              <a:rPr lang="en-US" dirty="0" smtClean="0"/>
              <a:t>, </a:t>
            </a:r>
            <a:r>
              <a:rPr lang="en-US" dirty="0" err="1" smtClean="0"/>
              <a:t>sw</a:t>
            </a:r>
            <a:r>
              <a:rPr lang="en-US" dirty="0" smtClean="0"/>
              <a:t>, all</a:t>
            </a:r>
          </a:p>
          <a:p>
            <a:r>
              <a:rPr lang="en-US" dirty="0"/>
              <a:t>Some options are the same as with </a:t>
            </a:r>
            <a:r>
              <a:rPr lang="en-US" dirty="0" err="1"/>
              <a:t>draggable</a:t>
            </a:r>
            <a:endParaRPr lang="en-US" dirty="0"/>
          </a:p>
          <a:p>
            <a:pPr lvl="1"/>
            <a:r>
              <a:rPr lang="en-US" dirty="0"/>
              <a:t>cancel, delay, disabled, distance, grid, helper</a:t>
            </a:r>
          </a:p>
          <a:p>
            <a:r>
              <a:rPr lang="en-US" dirty="0" err="1"/>
              <a:t>maxHeight</a:t>
            </a:r>
            <a:r>
              <a:rPr lang="en-US" dirty="0"/>
              <a:t>, </a:t>
            </a:r>
            <a:r>
              <a:rPr lang="en-US" dirty="0" err="1"/>
              <a:t>minHeight</a:t>
            </a:r>
            <a:r>
              <a:rPr lang="en-US" dirty="0"/>
              <a:t>, </a:t>
            </a:r>
            <a:r>
              <a:rPr lang="en-US" dirty="0" err="1"/>
              <a:t>maxWidth</a:t>
            </a:r>
            <a:r>
              <a:rPr lang="en-US" dirty="0"/>
              <a:t>, </a:t>
            </a:r>
            <a:r>
              <a:rPr lang="en-US" dirty="0" err="1"/>
              <a:t>minWidth</a:t>
            </a:r>
            <a:r>
              <a:rPr lang="en-US" dirty="0"/>
              <a:t> (value / 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Maximum/Minimum height/width in </a:t>
            </a:r>
            <a:r>
              <a:rPr lang="en-US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 Methods /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the same good old ones</a:t>
            </a:r>
          </a:p>
          <a:p>
            <a:pPr lvl="1"/>
            <a:r>
              <a:rPr lang="en-US" dirty="0" smtClean="0"/>
              <a:t>destroy, disable, enable</a:t>
            </a:r>
          </a:p>
          <a:p>
            <a:r>
              <a:rPr lang="en-US" dirty="0" smtClean="0"/>
              <a:t>Events are</a:t>
            </a:r>
          </a:p>
          <a:p>
            <a:pPr lvl="1"/>
            <a:r>
              <a:rPr lang="en-US" dirty="0" smtClean="0"/>
              <a:t>create, resize, start, stop,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1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items than can be placed on a certain order and moved around to change their position (shifting all others accordingly)</a:t>
            </a:r>
          </a:p>
          <a:p>
            <a:r>
              <a:rPr lang="en-US" dirty="0" smtClean="0"/>
              <a:t>The sortable property would typically be added to an container, like a UL for </a:t>
            </a:r>
            <a:r>
              <a:rPr lang="en-US" dirty="0" err="1" smtClean="0"/>
              <a:t>instace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Sortable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moving sortable items, you are essentially drag/dropping items so many options are identical to </a:t>
            </a:r>
            <a:r>
              <a:rPr lang="en-US" dirty="0" err="1" smtClean="0"/>
              <a:t>draggables</a:t>
            </a:r>
            <a:endParaRPr lang="en-US" dirty="0" smtClean="0"/>
          </a:p>
          <a:p>
            <a:pPr lvl="1"/>
            <a:r>
              <a:rPr lang="en-US" dirty="0" err="1" smtClean="0"/>
              <a:t>appendTo</a:t>
            </a:r>
            <a:r>
              <a:rPr lang="en-US" dirty="0" smtClean="0"/>
              <a:t>, axis, cancel, containment, cursor, </a:t>
            </a:r>
            <a:r>
              <a:rPr lang="en-US" dirty="0" err="1" smtClean="0"/>
              <a:t>cursorAt</a:t>
            </a:r>
            <a:r>
              <a:rPr lang="en-US" dirty="0" smtClean="0"/>
              <a:t>, delay, disabled, distance, grid, handle, helper, opacity, scroll, </a:t>
            </a:r>
            <a:r>
              <a:rPr lang="en-US" dirty="0" err="1" smtClean="0"/>
              <a:t>scrollSensitivity</a:t>
            </a:r>
            <a:r>
              <a:rPr lang="en-US" dirty="0" smtClean="0"/>
              <a:t>, </a:t>
            </a:r>
            <a:r>
              <a:rPr lang="en-US" dirty="0" err="1" smtClean="0"/>
              <a:t>scrollSpeed</a:t>
            </a:r>
            <a:r>
              <a:rPr lang="en-US" dirty="0" smtClean="0"/>
              <a:t>, </a:t>
            </a:r>
            <a:r>
              <a:rPr lang="en-US" dirty="0" err="1" smtClean="0"/>
              <a:t>zIndex</a:t>
            </a:r>
            <a:endParaRPr lang="en-US" dirty="0" smtClean="0"/>
          </a:p>
          <a:p>
            <a:r>
              <a:rPr lang="en-US" dirty="0" err="1" smtClean="0"/>
              <a:t>connectWith</a:t>
            </a:r>
            <a:r>
              <a:rPr lang="en-US" dirty="0" smtClean="0"/>
              <a:t> (“selector”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 other sortable items that the current sortable items should connect to (one way connection)</a:t>
            </a:r>
          </a:p>
          <a:p>
            <a:r>
              <a:rPr lang="en-US" dirty="0" err="1" smtClean="0"/>
              <a:t>dropOnEmpty</a:t>
            </a:r>
            <a:r>
              <a:rPr lang="en-US" dirty="0" smtClean="0"/>
              <a:t> (</a:t>
            </a:r>
            <a:r>
              <a:rPr lang="en-US" b="1" dirty="0" smtClean="0"/>
              <a:t>true</a:t>
            </a:r>
            <a:r>
              <a:rPr lang="en-US" dirty="0" smtClean="0"/>
              <a:t> / false)</a:t>
            </a:r>
          </a:p>
          <a:p>
            <a:pPr lvl="1"/>
            <a:r>
              <a:rPr lang="en-US" dirty="0" smtClean="0"/>
              <a:t>Can you drop items from this sortable in empty connected </a:t>
            </a:r>
            <a:r>
              <a:rPr lang="en-US" dirty="0" err="1" smtClean="0"/>
              <a:t>sortables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forceHelperSize</a:t>
            </a:r>
            <a:r>
              <a:rPr lang="en-US" dirty="0" smtClean="0"/>
              <a:t> 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Forces the helper to have a size</a:t>
            </a:r>
          </a:p>
          <a:p>
            <a:r>
              <a:rPr lang="en-US" dirty="0" err="1" smtClean="0"/>
              <a:t>forcePlaceholderSize</a:t>
            </a:r>
            <a:r>
              <a:rPr lang="en-US" dirty="0" smtClean="0"/>
              <a:t> (true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Forces a placeholder to have a size</a:t>
            </a:r>
          </a:p>
          <a:p>
            <a:r>
              <a:rPr lang="en-US" dirty="0" smtClean="0"/>
              <a:t>items (“selector” / </a:t>
            </a:r>
            <a:r>
              <a:rPr lang="en-US" b="1" dirty="0" smtClean="0"/>
              <a:t>“&gt; *”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Decides which items of the sortable can be sorted around</a:t>
            </a:r>
          </a:p>
          <a:p>
            <a:r>
              <a:rPr lang="en-US" dirty="0" smtClean="0"/>
              <a:t>placeholder (“</a:t>
            </a:r>
            <a:r>
              <a:rPr lang="en-US" dirty="0" err="1" smtClean="0"/>
              <a:t>classname</a:t>
            </a:r>
            <a:r>
              <a:rPr lang="en-US" dirty="0" smtClean="0"/>
              <a:t>”,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Class applied to the “empty” spaces left when moving items around</a:t>
            </a:r>
          </a:p>
          <a:p>
            <a:r>
              <a:rPr lang="en-US" dirty="0" smtClean="0"/>
              <a:t>tolerance (</a:t>
            </a:r>
            <a:r>
              <a:rPr lang="en-US" b="1" dirty="0" smtClean="0"/>
              <a:t>“intersect”</a:t>
            </a:r>
            <a:r>
              <a:rPr lang="en-US" dirty="0" smtClean="0"/>
              <a:t>, “pointer”)</a:t>
            </a:r>
          </a:p>
          <a:p>
            <a:pPr lvl="1"/>
            <a:r>
              <a:rPr lang="en-US" dirty="0" smtClean="0"/>
              <a:t>Decides the tolerance of hovering items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Sortable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are</a:t>
            </a:r>
          </a:p>
          <a:p>
            <a:pPr lvl="1"/>
            <a:r>
              <a:rPr lang="en-US" dirty="0" smtClean="0"/>
              <a:t>cancel (resets everything), destroy, disable, enable, refresh (counts new items), </a:t>
            </a:r>
            <a:r>
              <a:rPr lang="en-US" dirty="0" err="1" smtClean="0"/>
              <a:t>refreshPositions</a:t>
            </a:r>
            <a:endParaRPr lang="en-US" dirty="0" smtClean="0"/>
          </a:p>
          <a:p>
            <a:pPr lvl="1"/>
            <a:r>
              <a:rPr lang="en-US" dirty="0" smtClean="0"/>
              <a:t>serialize</a:t>
            </a:r>
          </a:p>
          <a:p>
            <a:pPr lvl="2"/>
            <a:r>
              <a:rPr lang="en-US" dirty="0" smtClean="0"/>
              <a:t>This allows to extract info from the sorted items to be sent through a form or AJAX call</a:t>
            </a:r>
          </a:p>
          <a:p>
            <a:pPr lvl="2"/>
            <a:r>
              <a:rPr lang="en-US" dirty="0" smtClean="0"/>
              <a:t>$(“selector”).sortable(“serialize”, {key: “</a:t>
            </a:r>
            <a:r>
              <a:rPr lang="en-US" dirty="0" err="1" smtClean="0"/>
              <a:t>whatsyourkey</a:t>
            </a:r>
            <a:r>
              <a:rPr lang="en-US" dirty="0" smtClean="0"/>
              <a:t>”, attribute: “</a:t>
            </a:r>
            <a:r>
              <a:rPr lang="en-US" dirty="0" err="1" smtClean="0"/>
              <a:t>nameofattributethatholdsvalue</a:t>
            </a:r>
            <a:r>
              <a:rPr lang="en-US" dirty="0" smtClean="0"/>
              <a:t>”, expression: “</a:t>
            </a:r>
            <a:r>
              <a:rPr lang="en-US" dirty="0" err="1" smtClean="0"/>
              <a:t>regexp</a:t>
            </a:r>
            <a:r>
              <a:rPr lang="en-US" dirty="0" smtClean="0"/>
              <a:t>”});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Regexp</a:t>
            </a:r>
            <a:r>
              <a:rPr lang="en-US" dirty="0" smtClean="0"/>
              <a:t> is used to decide how to parse the info</a:t>
            </a:r>
          </a:p>
          <a:p>
            <a:pPr lvl="2"/>
            <a:r>
              <a:rPr lang="en-US" dirty="0" smtClean="0"/>
              <a:t>Default attribute is id</a:t>
            </a:r>
          </a:p>
          <a:p>
            <a:pPr lvl="1"/>
            <a:r>
              <a:rPr lang="en-US" dirty="0" err="1" smtClean="0"/>
              <a:t>toArray</a:t>
            </a:r>
            <a:endParaRPr lang="en-US" dirty="0"/>
          </a:p>
          <a:p>
            <a:pPr lvl="2"/>
            <a:r>
              <a:rPr lang="en-US" dirty="0" smtClean="0"/>
              <a:t>This will return everything as an array rather than a string</a:t>
            </a:r>
          </a:p>
          <a:p>
            <a:pPr lvl="2"/>
            <a:r>
              <a:rPr lang="en-US" dirty="0" smtClean="0"/>
              <a:t>Can change the “attribute” used for values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library created by the JQuery folks to help you create cool user interfaces</a:t>
            </a:r>
          </a:p>
          <a:p>
            <a:r>
              <a:rPr lang="en-US" dirty="0" smtClean="0"/>
              <a:t>It requires JQuery in order to work</a:t>
            </a:r>
          </a:p>
          <a:p>
            <a:r>
              <a:rPr lang="en-US" dirty="0" smtClean="0"/>
              <a:t>Unlike JQuery, you can pick and choose what portions of UI you want to include!</a:t>
            </a:r>
          </a:p>
          <a:p>
            <a:r>
              <a:rPr lang="en-US" dirty="0" smtClean="0"/>
              <a:t>You can download a customized version with just what </a:t>
            </a:r>
            <a:r>
              <a:rPr lang="en-US" dirty="0"/>
              <a:t>you need at http://</a:t>
            </a:r>
            <a:r>
              <a:rPr lang="en-US" dirty="0" err="1"/>
              <a:t>jqueryui.com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Once download it, include it right after you include JQuery to start using it</a:t>
            </a:r>
          </a:p>
          <a:p>
            <a:r>
              <a:rPr lang="en-US" dirty="0" smtClean="0"/>
              <a:t>Let’s check how to use some of the coolest parts!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JQUI includes a “</a:t>
            </a:r>
            <a:r>
              <a:rPr lang="en-US" dirty="0" err="1" smtClean="0"/>
              <a:t>draggable</a:t>
            </a:r>
            <a:r>
              <a:rPr lang="en-US" dirty="0" smtClean="0"/>
              <a:t>” type with plenty of options to set up how to to make it work</a:t>
            </a:r>
          </a:p>
          <a:p>
            <a:r>
              <a:rPr lang="en-US" dirty="0" smtClean="0"/>
              <a:t>To make a default one, simply do</a:t>
            </a:r>
          </a:p>
          <a:p>
            <a:pPr lvl="1"/>
            <a:r>
              <a:rPr lang="en-US" dirty="0" smtClean="0"/>
              <a:t>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This will make the item movable anywhere on the page</a:t>
            </a:r>
          </a:p>
          <a:p>
            <a:pPr lvl="1"/>
            <a:r>
              <a:rPr lang="en-US" dirty="0" smtClean="0"/>
              <a:t>At this point, dragging it out of the base size of the window, will make it disappear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divs</a:t>
            </a:r>
            <a:r>
              <a:rPr lang="en-US" dirty="0" smtClean="0"/>
              <a:t> are a good option for </a:t>
            </a:r>
            <a:r>
              <a:rPr lang="en-US" dirty="0" err="1" smtClean="0"/>
              <a:t>draggable</a:t>
            </a:r>
            <a:r>
              <a:rPr lang="en-US" dirty="0" smtClean="0"/>
              <a:t>! enjoy them!)</a:t>
            </a:r>
          </a:p>
          <a:p>
            <a:r>
              <a:rPr lang="en-US" dirty="0" smtClean="0"/>
              <a:t>When creating a </a:t>
            </a:r>
            <a:r>
              <a:rPr lang="en-US" dirty="0" err="1" smtClean="0"/>
              <a:t>draggable</a:t>
            </a:r>
            <a:r>
              <a:rPr lang="en-US" dirty="0" smtClean="0"/>
              <a:t>, you can set up a whole bunch of options, these can also be set up after the creation of the </a:t>
            </a:r>
            <a:r>
              <a:rPr lang="en-US" dirty="0" err="1" smtClean="0"/>
              <a:t>draggable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 creation: 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({option: value, option2: value2, option3: value3, …});</a:t>
            </a:r>
          </a:p>
          <a:p>
            <a:pPr lvl="1"/>
            <a:r>
              <a:rPr lang="en-US" dirty="0" smtClean="0"/>
              <a:t>To read an option: 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(“option”, “</a:t>
            </a:r>
            <a:r>
              <a:rPr lang="en-US" dirty="0" err="1" smtClean="0"/>
              <a:t>nameofoption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To change an option: 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(“option”, “</a:t>
            </a:r>
            <a:r>
              <a:rPr lang="en-US" dirty="0" err="1" smtClean="0"/>
              <a:t>nameOfOption</a:t>
            </a:r>
            <a:r>
              <a:rPr lang="en-US" dirty="0" smtClean="0"/>
              <a:t>”, 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Options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addClasses</a:t>
            </a:r>
            <a:r>
              <a:rPr lang="en-US" dirty="0" smtClean="0"/>
              <a:t> (</a:t>
            </a:r>
            <a:r>
              <a:rPr lang="en-US" b="1" dirty="0" smtClean="0"/>
              <a:t>true</a:t>
            </a:r>
            <a:r>
              <a:rPr lang="en-US" dirty="0" smtClean="0"/>
              <a:t>/false)</a:t>
            </a:r>
          </a:p>
          <a:p>
            <a:pPr lvl="1"/>
            <a:r>
              <a:rPr lang="en-US" dirty="0" smtClean="0"/>
              <a:t>Allows to prevent items from becoming </a:t>
            </a:r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err="1" smtClean="0"/>
              <a:t>appendTo</a:t>
            </a:r>
            <a:r>
              <a:rPr lang="en-US" dirty="0" smtClean="0"/>
              <a:t> (JQuery/Element/Selector/String (like </a:t>
            </a:r>
            <a:r>
              <a:rPr lang="en-US" b="1" dirty="0" smtClean="0"/>
              <a:t>“parent”</a:t>
            </a:r>
            <a:r>
              <a:rPr lang="en-US" dirty="0" smtClean="0"/>
              <a:t> or “body”))</a:t>
            </a:r>
          </a:p>
          <a:p>
            <a:pPr lvl="1"/>
            <a:r>
              <a:rPr lang="en-US" dirty="0" smtClean="0"/>
              <a:t>It is possible to have </a:t>
            </a:r>
            <a:r>
              <a:rPr lang="en-US" dirty="0" err="1" smtClean="0"/>
              <a:t>draggable</a:t>
            </a:r>
            <a:r>
              <a:rPr lang="en-US" dirty="0" smtClean="0"/>
              <a:t> “helpers” that show you where you are dragging an item without moving it until you reach your destination. This decides where to append that helper.</a:t>
            </a:r>
          </a:p>
          <a:p>
            <a:r>
              <a:rPr lang="en-US" dirty="0" smtClean="0"/>
              <a:t>axis (“x”/”y”/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Constraints the dragging to be horizontal (x)</a:t>
            </a:r>
            <a:r>
              <a:rPr lang="en-US" dirty="0"/>
              <a:t> </a:t>
            </a:r>
            <a:r>
              <a:rPr lang="en-US" dirty="0" smtClean="0"/>
              <a:t>or vertical (y)</a:t>
            </a:r>
          </a:p>
          <a:p>
            <a:r>
              <a:rPr lang="en-US" dirty="0" smtClean="0"/>
              <a:t>cancel (“selector”/</a:t>
            </a:r>
            <a:r>
              <a:rPr lang="en-US" b="1" dirty="0" smtClean="0"/>
              <a:t>”</a:t>
            </a:r>
            <a:r>
              <a:rPr lang="en-US" b="1" dirty="0" err="1" smtClean="0"/>
              <a:t>input,textarea,button,select,option</a:t>
            </a:r>
            <a:r>
              <a:rPr lang="en-US" b="1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Prevents dragging </a:t>
            </a:r>
            <a:r>
              <a:rPr lang="en-US" smtClean="0"/>
              <a:t>from </a:t>
            </a:r>
            <a:r>
              <a:rPr lang="en-US" smtClean="0"/>
              <a:t>one </a:t>
            </a:r>
            <a:r>
              <a:rPr lang="en-US" dirty="0" smtClean="0"/>
              <a:t>of those items even if contained inside a </a:t>
            </a:r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err="1" smtClean="0"/>
              <a:t>connectToSortable</a:t>
            </a:r>
            <a:r>
              <a:rPr lang="en-US" dirty="0" smtClean="0"/>
              <a:t> (“selector”/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the </a:t>
            </a:r>
            <a:r>
              <a:rPr lang="en-US" dirty="0" err="1" smtClean="0"/>
              <a:t>draggable</a:t>
            </a:r>
            <a:r>
              <a:rPr lang="en-US" dirty="0" smtClean="0"/>
              <a:t> to be dropped in a sortable (JQUI widget we’ll talk about later). If you use this, make sure the “helper” is “clone” (see later as well)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Options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containment (“selector”/”Element”/”parent” “document” “window”/ array (defining the boundaries as [x1, y1, x2, y2]) /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Restricts the areas in which the </a:t>
            </a:r>
            <a:r>
              <a:rPr lang="en-US" dirty="0" err="1"/>
              <a:t>draggable</a:t>
            </a:r>
            <a:r>
              <a:rPr lang="en-US" dirty="0"/>
              <a:t> can be dragged</a:t>
            </a:r>
          </a:p>
          <a:p>
            <a:r>
              <a:rPr lang="en-US" dirty="0"/>
              <a:t>cursor (“name” / </a:t>
            </a:r>
            <a:r>
              <a:rPr lang="en-US" b="1" dirty="0"/>
              <a:t>“auto”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to change the cursor to any valid CSS3 cursor</a:t>
            </a:r>
          </a:p>
          <a:p>
            <a:r>
              <a:rPr lang="en-US" dirty="0" err="1"/>
              <a:t>cursorAt</a:t>
            </a:r>
            <a:r>
              <a:rPr lang="en-US" dirty="0"/>
              <a:t>( position / </a:t>
            </a:r>
            <a:r>
              <a:rPr lang="en-US" b="1" dirty="0"/>
              <a:t>false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Sets a fixed position for the cursor while dragging is going on. The position is a combination of one or two of {top, right, bottom, left}</a:t>
            </a:r>
          </a:p>
          <a:p>
            <a:pPr lvl="1"/>
            <a:r>
              <a:rPr lang="en-US" dirty="0"/>
              <a:t>e.g. $(“selector”).</a:t>
            </a:r>
            <a:r>
              <a:rPr lang="en-US" dirty="0" err="1"/>
              <a:t>draggable</a:t>
            </a:r>
            <a:r>
              <a:rPr lang="en-US" dirty="0"/>
              <a:t>({</a:t>
            </a:r>
            <a:r>
              <a:rPr lang="en-US" dirty="0" err="1"/>
              <a:t>cursorAt</a:t>
            </a:r>
            <a:r>
              <a:rPr lang="en-US" dirty="0"/>
              <a:t>: {top: 5, right: 5}})</a:t>
            </a:r>
            <a:r>
              <a:rPr lang="en-US" dirty="0" smtClean="0"/>
              <a:t>;</a:t>
            </a:r>
          </a:p>
          <a:p>
            <a:r>
              <a:rPr lang="en-US" dirty="0"/>
              <a:t>delay (time in </a:t>
            </a:r>
            <a:r>
              <a:rPr lang="en-US" dirty="0" err="1"/>
              <a:t>ms</a:t>
            </a:r>
            <a:r>
              <a:rPr lang="en-US" dirty="0"/>
              <a:t>, default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Sets a time delay before dragging starts</a:t>
            </a:r>
          </a:p>
          <a:p>
            <a:r>
              <a:rPr lang="en-US" dirty="0"/>
              <a:t>disabled (true/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Disables </a:t>
            </a:r>
            <a:r>
              <a:rPr lang="en-US" dirty="0" err="1" smtClean="0"/>
              <a:t>draggability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Options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distance (pixels, default </a:t>
            </a:r>
            <a:r>
              <a:rPr lang="en-US" b="1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Distance the dragging has to cover before the dragging is visible</a:t>
            </a:r>
          </a:p>
          <a:p>
            <a:r>
              <a:rPr lang="en-US" dirty="0" smtClean="0"/>
              <a:t>grid ([x, y]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Snaps to invisible grid on the page</a:t>
            </a:r>
          </a:p>
          <a:p>
            <a:r>
              <a:rPr lang="en-US" dirty="0" smtClean="0"/>
              <a:t>handle (“selector”/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to restrict dragging from a specific contained item</a:t>
            </a:r>
          </a:p>
          <a:p>
            <a:r>
              <a:rPr lang="en-US" dirty="0" smtClean="0"/>
              <a:t>helper (“clone”/function/</a:t>
            </a:r>
            <a:r>
              <a:rPr lang="en-US" b="1" dirty="0" smtClean="0"/>
              <a:t>”original”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the helper element to be dragged instead of the actual element</a:t>
            </a:r>
          </a:p>
          <a:p>
            <a:pPr lvl="1"/>
            <a:r>
              <a:rPr lang="en-US" dirty="0" smtClean="0"/>
              <a:t>Function should return a valid DOM element</a:t>
            </a:r>
          </a:p>
          <a:p>
            <a:r>
              <a:rPr lang="en-US" dirty="0" smtClean="0"/>
              <a:t>opacity (number /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between 0 and 1</a:t>
            </a:r>
          </a:p>
          <a:p>
            <a:pPr lvl="1"/>
            <a:r>
              <a:rPr lang="en-US" dirty="0" smtClean="0"/>
              <a:t>Sets opacity of helper item</a:t>
            </a:r>
          </a:p>
          <a:p>
            <a:r>
              <a:rPr lang="en-US" dirty="0" smtClean="0"/>
              <a:t>revert (true / </a:t>
            </a:r>
            <a:r>
              <a:rPr lang="en-US" b="1" dirty="0" smtClean="0"/>
              <a:t>false</a:t>
            </a:r>
            <a:r>
              <a:rPr lang="en-US" dirty="0" smtClean="0"/>
              <a:t> / “invalid” / “valid”)</a:t>
            </a:r>
          </a:p>
          <a:p>
            <a:pPr lvl="1"/>
            <a:r>
              <a:rPr lang="en-US" dirty="0" smtClean="0"/>
              <a:t>Reverts item when dragging is done (always / never / if drop area is not “droppable” / if drop area is “droppable”)</a:t>
            </a:r>
          </a:p>
        </p:txBody>
      </p:sp>
    </p:spTree>
    <p:extLst>
      <p:ext uri="{BB962C8B-B14F-4D97-AF65-F5344CB8AC3E}">
        <p14:creationId xmlns:p14="http://schemas.microsoft.com/office/powerpoint/2010/main" val="39549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Options 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revertDuration</a:t>
            </a:r>
            <a:r>
              <a:rPr lang="en-US" dirty="0"/>
              <a:t> (number, default </a:t>
            </a:r>
            <a:r>
              <a:rPr lang="en-US" b="1" dirty="0"/>
              <a:t>500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Duration of the revert animation in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scroll (</a:t>
            </a:r>
            <a:r>
              <a:rPr lang="en-US" b="1" dirty="0"/>
              <a:t>true</a:t>
            </a:r>
            <a:r>
              <a:rPr lang="en-US" dirty="0"/>
              <a:t>/false)</a:t>
            </a:r>
          </a:p>
          <a:p>
            <a:pPr lvl="1"/>
            <a:r>
              <a:rPr lang="en-US" dirty="0"/>
              <a:t>Scrolls the container if you drag to the edges</a:t>
            </a:r>
          </a:p>
          <a:p>
            <a:r>
              <a:rPr lang="en-US" dirty="0" err="1" smtClean="0"/>
              <a:t>scrollSensitivity</a:t>
            </a:r>
            <a:r>
              <a:rPr lang="en-US" dirty="0" smtClean="0"/>
              <a:t> (pixels, default </a:t>
            </a:r>
            <a:r>
              <a:rPr lang="en-US" b="1" dirty="0" smtClean="0"/>
              <a:t>20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Distance from the edge to start scrolling</a:t>
            </a:r>
          </a:p>
          <a:p>
            <a:pPr lvl="1"/>
            <a:r>
              <a:rPr lang="en-US" dirty="0" smtClean="0"/>
              <a:t>Based on the position of the cursor</a:t>
            </a:r>
          </a:p>
          <a:p>
            <a:r>
              <a:rPr lang="en-US" dirty="0" err="1" smtClean="0"/>
              <a:t>scrollSpeed</a:t>
            </a:r>
            <a:r>
              <a:rPr lang="en-US" dirty="0" smtClean="0"/>
              <a:t> (number, default </a:t>
            </a:r>
            <a:r>
              <a:rPr lang="en-US" b="1" dirty="0" smtClean="0"/>
              <a:t>20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Speed to scroll</a:t>
            </a:r>
          </a:p>
          <a:p>
            <a:r>
              <a:rPr lang="en-US" dirty="0" smtClean="0"/>
              <a:t>snap (true / </a:t>
            </a:r>
            <a:r>
              <a:rPr lang="en-US" b="1" dirty="0" smtClean="0"/>
              <a:t>false </a:t>
            </a:r>
            <a:r>
              <a:rPr lang="en-US" dirty="0" smtClean="0"/>
              <a:t>/ selector)</a:t>
            </a:r>
          </a:p>
          <a:p>
            <a:pPr lvl="1"/>
            <a:r>
              <a:rPr lang="en-US" dirty="0" smtClean="0"/>
              <a:t>Whether item should snap to other </a:t>
            </a:r>
            <a:r>
              <a:rPr lang="en-US" dirty="0" err="1" smtClean="0"/>
              <a:t>draggable</a:t>
            </a:r>
            <a:r>
              <a:rPr lang="en-US" dirty="0" smtClean="0"/>
              <a:t> items (true)</a:t>
            </a:r>
          </a:p>
          <a:p>
            <a:pPr lvl="1"/>
            <a:r>
              <a:rPr lang="en-US" dirty="0" smtClean="0"/>
              <a:t>Can also snap to other specific elements through the selector</a:t>
            </a:r>
          </a:p>
        </p:txBody>
      </p:sp>
    </p:spTree>
    <p:extLst>
      <p:ext uri="{BB962C8B-B14F-4D97-AF65-F5344CB8AC3E}">
        <p14:creationId xmlns:p14="http://schemas.microsoft.com/office/powerpoint/2010/main" val="78333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Options 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snapMode</a:t>
            </a:r>
            <a:r>
              <a:rPr lang="en-US" dirty="0"/>
              <a:t> (“inner” / “outer” / </a:t>
            </a:r>
            <a:r>
              <a:rPr lang="en-US" b="1" dirty="0"/>
              <a:t>“both”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edges of the snapping element the </a:t>
            </a:r>
            <a:r>
              <a:rPr lang="en-US" dirty="0" err="1"/>
              <a:t>draggable</a:t>
            </a:r>
            <a:r>
              <a:rPr lang="en-US" dirty="0"/>
              <a:t> snaps to</a:t>
            </a:r>
          </a:p>
          <a:p>
            <a:r>
              <a:rPr lang="en-US" dirty="0" err="1"/>
              <a:t>snapTolerance</a:t>
            </a:r>
            <a:r>
              <a:rPr lang="en-US" dirty="0"/>
              <a:t> (pixels, default </a:t>
            </a:r>
            <a:r>
              <a:rPr lang="en-US" b="1" dirty="0"/>
              <a:t>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from edge where snapping occurs</a:t>
            </a:r>
          </a:p>
          <a:p>
            <a:r>
              <a:rPr lang="en-US" dirty="0"/>
              <a:t>stack (selector /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Changes the z-index of the elements with the given selector to keep the latest used in the front</a:t>
            </a:r>
          </a:p>
          <a:p>
            <a:r>
              <a:rPr lang="en-US" dirty="0" err="1"/>
              <a:t>zIndex</a:t>
            </a:r>
            <a:r>
              <a:rPr lang="en-US" dirty="0"/>
              <a:t> (number /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Initializes the z-index of the </a:t>
            </a:r>
            <a:r>
              <a:rPr lang="en-US" dirty="0" err="1"/>
              <a:t>draggable</a:t>
            </a:r>
            <a:r>
              <a:rPr lang="en-US" dirty="0"/>
              <a:t> (or leaves it as default)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methods do</a:t>
            </a:r>
          </a:p>
          <a:p>
            <a:pPr lvl="1"/>
            <a:r>
              <a:rPr lang="en-US" dirty="0" smtClean="0"/>
              <a:t>$(“selector”).</a:t>
            </a:r>
            <a:r>
              <a:rPr lang="en-US" dirty="0" err="1" smtClean="0"/>
              <a:t>draggable</a:t>
            </a:r>
            <a:r>
              <a:rPr lang="en-US" dirty="0" smtClean="0"/>
              <a:t>(“</a:t>
            </a:r>
            <a:r>
              <a:rPr lang="en-US" dirty="0" err="1" smtClean="0"/>
              <a:t>methodname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destroy</a:t>
            </a:r>
          </a:p>
          <a:p>
            <a:pPr lvl="1"/>
            <a:r>
              <a:rPr lang="en-US" dirty="0" smtClean="0"/>
              <a:t>Completely destroys all </a:t>
            </a:r>
            <a:r>
              <a:rPr lang="en-US" dirty="0" err="1" smtClean="0"/>
              <a:t>draggability</a:t>
            </a:r>
            <a:endParaRPr lang="en-US" dirty="0" smtClean="0"/>
          </a:p>
          <a:p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Temporarily disables </a:t>
            </a:r>
            <a:r>
              <a:rPr lang="en-US" dirty="0" err="1" smtClean="0"/>
              <a:t>draggability</a:t>
            </a:r>
            <a:endParaRPr lang="en-US" dirty="0" smtClean="0"/>
          </a:p>
          <a:p>
            <a:r>
              <a:rPr lang="en-US" dirty="0" smtClean="0"/>
              <a:t>enable</a:t>
            </a:r>
          </a:p>
          <a:p>
            <a:pPr lvl="1"/>
            <a:r>
              <a:rPr lang="en-US" dirty="0" smtClean="0"/>
              <a:t>Reinstates </a:t>
            </a:r>
            <a:r>
              <a:rPr lang="en-US" dirty="0" err="1" smtClean="0"/>
              <a:t>draggability</a:t>
            </a:r>
            <a:endParaRPr lang="en-US" dirty="0" smtClean="0"/>
          </a:p>
          <a:p>
            <a:r>
              <a:rPr lang="en-US" dirty="0" smtClean="0"/>
              <a:t>widget</a:t>
            </a:r>
          </a:p>
          <a:p>
            <a:pPr lvl="1"/>
            <a:r>
              <a:rPr lang="en-US" dirty="0" smtClean="0"/>
              <a:t>Returns a JQ object referring to the </a:t>
            </a:r>
            <a:r>
              <a:rPr lang="en-US" dirty="0" err="1" smtClean="0"/>
              <a:t>draggable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30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1428</TotalTime>
  <Words>1906</Words>
  <Application>Microsoft Macintosh PowerPoint</Application>
  <PresentationFormat>On-screen Show 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Web Programming 2</vt:lpstr>
      <vt:lpstr>What is JQuery UI?</vt:lpstr>
      <vt:lpstr>Draggable Items</vt:lpstr>
      <vt:lpstr>Draggable Options Part 1</vt:lpstr>
      <vt:lpstr>Draggable Options Part 2</vt:lpstr>
      <vt:lpstr>Draggable Options Part 3</vt:lpstr>
      <vt:lpstr>Draggable Options Part 4</vt:lpstr>
      <vt:lpstr>Draggable Options Part 5</vt:lpstr>
      <vt:lpstr>Draggable methods</vt:lpstr>
      <vt:lpstr>Draggable Events</vt:lpstr>
      <vt:lpstr>Droppable Items</vt:lpstr>
      <vt:lpstr>Droppable Options</vt:lpstr>
      <vt:lpstr>Droppable Methods / Events</vt:lpstr>
      <vt:lpstr>Resizable Items</vt:lpstr>
      <vt:lpstr>Resizable Options part 1</vt:lpstr>
      <vt:lpstr>Resizable Methods / Events</vt:lpstr>
      <vt:lpstr>Sortable Items</vt:lpstr>
      <vt:lpstr>Sortable Options</vt:lpstr>
      <vt:lpstr>Sortable Methods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29</cp:revision>
  <dcterms:created xsi:type="dcterms:W3CDTF">2013-03-21T00:07:40Z</dcterms:created>
  <dcterms:modified xsi:type="dcterms:W3CDTF">2014-02-20T20:55:52Z</dcterms:modified>
</cp:coreProperties>
</file>