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63" r:id="rId5"/>
    <p:sldId id="264" r:id="rId6"/>
    <p:sldId id="265" r:id="rId7"/>
    <p:sldId id="266" r:id="rId8"/>
    <p:sldId id="267" r:id="rId9"/>
    <p:sldId id="268" r:id="rId10"/>
    <p:sldId id="269" r:id="rId11"/>
    <p:sldId id="271" r:id="rId12"/>
    <p:sldId id="273" r:id="rId13"/>
    <p:sldId id="272" r:id="rId14"/>
    <p:sldId id="270" r:id="rId15"/>
    <p:sldId id="259" r:id="rId16"/>
    <p:sldId id="260" r:id="rId17"/>
    <p:sldId id="261" r:id="rId18"/>
    <p:sldId id="262" r:id="rId19"/>
    <p:sldId id="274" r:id="rId20"/>
    <p:sldId id="275" r:id="rId21"/>
    <p:sldId id="276" r:id="rId22"/>
    <p:sldId id="277" r:id="rId23"/>
    <p:sldId id="278"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24" d="100"/>
          <a:sy n="124" d="100"/>
        </p:scale>
        <p:origin x="-92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90436A0-D350-D048-9F5B-341674B93D82}" type="datetimeFigureOut">
              <a:rPr lang="en-US" smtClean="0"/>
              <a:t>3/27/14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22CB2-38F4-F84A-8324-31C58097688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436A0-D350-D048-9F5B-341674B93D82}" type="datetimeFigureOut">
              <a:rPr lang="en-US" smtClean="0"/>
              <a:t>3/27/14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22CB2-38F4-F84A-8324-31C58097688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436A0-D350-D048-9F5B-341674B93D82}" type="datetimeFigureOut">
              <a:rPr lang="en-US" smtClean="0"/>
              <a:t>3/27/14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22CB2-38F4-F84A-8324-31C58097688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436A0-D350-D048-9F5B-341674B93D82}" type="datetimeFigureOut">
              <a:rPr lang="en-US" smtClean="0"/>
              <a:t>3/27/14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22CB2-38F4-F84A-8324-31C58097688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0436A0-D350-D048-9F5B-341674B93D82}" type="datetimeFigureOut">
              <a:rPr lang="en-US" smtClean="0"/>
              <a:t>3/27/14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22CB2-38F4-F84A-8324-31C58097688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90436A0-D350-D048-9F5B-341674B93D82}" type="datetimeFigureOut">
              <a:rPr lang="en-US" smtClean="0"/>
              <a:t>3/27/14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522CB2-38F4-F84A-8324-31C58097688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0436A0-D350-D048-9F5B-341674B93D82}" type="datetimeFigureOut">
              <a:rPr lang="en-US" smtClean="0"/>
              <a:t>3/27/14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522CB2-38F4-F84A-8324-31C58097688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0436A0-D350-D048-9F5B-341674B93D82}" type="datetimeFigureOut">
              <a:rPr lang="en-US" smtClean="0"/>
              <a:t>3/27/14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522CB2-38F4-F84A-8324-31C58097688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0436A0-D350-D048-9F5B-341674B93D82}" type="datetimeFigureOut">
              <a:rPr lang="en-US" smtClean="0"/>
              <a:t>3/27/14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522CB2-38F4-F84A-8324-31C58097688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436A0-D350-D048-9F5B-341674B93D82}" type="datetimeFigureOut">
              <a:rPr lang="en-US" smtClean="0"/>
              <a:t>3/27/14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522CB2-38F4-F84A-8324-31C58097688B}"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E90436A0-D350-D048-9F5B-341674B93D82}" type="datetimeFigureOut">
              <a:rPr lang="en-US" smtClean="0"/>
              <a:t>3/27/14</a:t>
            </a:fld>
            <a:endParaRPr lang="en-US"/>
          </a:p>
        </p:txBody>
      </p:sp>
      <p:sp>
        <p:nvSpPr>
          <p:cNvPr id="9" name="Slide Number Placeholder 8"/>
          <p:cNvSpPr>
            <a:spLocks noGrp="1"/>
          </p:cNvSpPr>
          <p:nvPr>
            <p:ph type="sldNum" sz="quarter" idx="11"/>
          </p:nvPr>
        </p:nvSpPr>
        <p:spPr/>
        <p:txBody>
          <a:bodyPr/>
          <a:lstStyle/>
          <a:p>
            <a:fld id="{E1522CB2-38F4-F84A-8324-31C58097688B}"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E1522CB2-38F4-F84A-8324-31C58097688B}"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E90436A0-D350-D048-9F5B-341674B93D82}" type="datetimeFigureOut">
              <a:rPr lang="en-US" smtClean="0"/>
              <a:t>3/27/14</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raph.facebook.com/id/pictur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s.facebook.com/docs/reference/api/" TargetMode="External"/><Relationship Id="rId3" Type="http://schemas.openxmlformats.org/officeDocument/2006/relationships/hyperlink" Target="https://developers.facebook.com/tools/explorer"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s.google.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s.google.com/consol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s.google.com/oauthplayground/"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ode.google.com/p/google-api-javascript-client/source/browse/samples/authSample.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s.facebook.com/app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Web Programming 2</a:t>
            </a:r>
            <a:endParaRPr lang="en-US" dirty="0"/>
          </a:p>
        </p:txBody>
      </p:sp>
      <p:sp>
        <p:nvSpPr>
          <p:cNvPr id="3" name="Subtitle 2"/>
          <p:cNvSpPr>
            <a:spLocks noGrp="1"/>
          </p:cNvSpPr>
          <p:nvPr>
            <p:ph type="subTitle" idx="1"/>
          </p:nvPr>
        </p:nvSpPr>
        <p:spPr/>
        <p:txBody>
          <a:bodyPr/>
          <a:lstStyle/>
          <a:p>
            <a:r>
              <a:rPr lang="en-US" dirty="0" smtClean="0"/>
              <a:t>9 - </a:t>
            </a:r>
            <a:r>
              <a:rPr lang="en-US" dirty="0" smtClean="0"/>
              <a:t>Integrating with Social Media</a:t>
            </a:r>
            <a:endParaRPr lang="en-US" dirty="0"/>
          </a:p>
        </p:txBody>
      </p:sp>
    </p:spTree>
    <p:extLst>
      <p:ext uri="{BB962C8B-B14F-4D97-AF65-F5344CB8AC3E}">
        <p14:creationId xmlns:p14="http://schemas.microsoft.com/office/powerpoint/2010/main" val="218025353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let’s test it out!</a:t>
            </a:r>
            <a:endParaRPr lang="en-US" dirty="0"/>
          </a:p>
        </p:txBody>
      </p:sp>
      <p:sp>
        <p:nvSpPr>
          <p:cNvPr id="3" name="Content Placeholder 2"/>
          <p:cNvSpPr>
            <a:spLocks noGrp="1"/>
          </p:cNvSpPr>
          <p:nvPr>
            <p:ph idx="1"/>
          </p:nvPr>
        </p:nvSpPr>
        <p:spPr/>
        <p:txBody>
          <a:bodyPr/>
          <a:lstStyle/>
          <a:p>
            <a:r>
              <a:rPr lang="en-US" dirty="0" smtClean="0"/>
              <a:t>Use the </a:t>
            </a:r>
            <a:r>
              <a:rPr lang="en-US" dirty="0" err="1" smtClean="0"/>
              <a:t>FB.api</a:t>
            </a:r>
            <a:r>
              <a:rPr lang="en-US" dirty="0" smtClean="0"/>
              <a:t>()</a:t>
            </a:r>
          </a:p>
          <a:p>
            <a:r>
              <a:rPr lang="en-US" dirty="0" smtClean="0"/>
              <a:t>Create the following method</a:t>
            </a:r>
          </a:p>
          <a:p>
            <a:pPr lvl="1"/>
            <a:r>
              <a:rPr lang="en-US" dirty="0"/>
              <a:t>function </a:t>
            </a:r>
            <a:r>
              <a:rPr lang="en-US" dirty="0" err="1"/>
              <a:t>testAPI</a:t>
            </a:r>
            <a:r>
              <a:rPr lang="en-US" dirty="0"/>
              <a:t>() </a:t>
            </a:r>
            <a:r>
              <a:rPr lang="en-US" dirty="0" smtClean="0"/>
              <a:t>{</a:t>
            </a:r>
            <a:br>
              <a:rPr lang="en-US" dirty="0" smtClean="0"/>
            </a:br>
            <a:r>
              <a:rPr lang="en-US" dirty="0" smtClean="0"/>
              <a:t>    </a:t>
            </a:r>
            <a:r>
              <a:rPr lang="en-US" dirty="0" err="1"/>
              <a:t>console.log</a:t>
            </a:r>
            <a:r>
              <a:rPr lang="en-US" dirty="0"/>
              <a:t>('Welcome!  Fetching your information.... ')</a:t>
            </a:r>
            <a:r>
              <a:rPr lang="en-US" dirty="0" smtClean="0"/>
              <a:t>;</a:t>
            </a:r>
            <a:br>
              <a:rPr lang="en-US" dirty="0" smtClean="0"/>
            </a:br>
            <a:r>
              <a:rPr lang="en-US" dirty="0" smtClean="0"/>
              <a:t>    </a:t>
            </a:r>
            <a:r>
              <a:rPr lang="en-US" dirty="0" err="1"/>
              <a:t>FB.api</a:t>
            </a:r>
            <a:r>
              <a:rPr lang="en-US" dirty="0"/>
              <a:t>('/me', function(response) </a:t>
            </a:r>
            <a:r>
              <a:rPr lang="en-US" dirty="0" smtClean="0"/>
              <a:t>{</a:t>
            </a:r>
            <a:br>
              <a:rPr lang="en-US" dirty="0" smtClean="0"/>
            </a:br>
            <a:r>
              <a:rPr lang="en-US" dirty="0" smtClean="0"/>
              <a:t>        </a:t>
            </a:r>
            <a:r>
              <a:rPr lang="en-US" dirty="0" err="1"/>
              <a:t>console.log</a:t>
            </a:r>
            <a:r>
              <a:rPr lang="en-US" dirty="0"/>
              <a:t>('Good to see you, ' + </a:t>
            </a:r>
            <a:r>
              <a:rPr lang="en-US" dirty="0" err="1"/>
              <a:t>response.name</a:t>
            </a:r>
            <a:r>
              <a:rPr lang="en-US" dirty="0"/>
              <a:t> + '.')</a:t>
            </a:r>
            <a:r>
              <a:rPr lang="en-US" dirty="0" smtClean="0"/>
              <a:t>;</a:t>
            </a:r>
            <a:br>
              <a:rPr lang="en-US" dirty="0" smtClean="0"/>
            </a:br>
            <a:r>
              <a:rPr lang="en-US" dirty="0" smtClean="0"/>
              <a:t>    </a:t>
            </a:r>
            <a:r>
              <a:rPr lang="en-US" dirty="0"/>
              <a:t>})</a:t>
            </a:r>
            <a:r>
              <a:rPr lang="en-US" dirty="0" smtClean="0"/>
              <a:t>;</a:t>
            </a:r>
            <a:br>
              <a:rPr lang="en-US" dirty="0" smtClean="0"/>
            </a:br>
            <a:r>
              <a:rPr lang="en-US" dirty="0" smtClean="0"/>
              <a:t>}</a:t>
            </a:r>
          </a:p>
          <a:p>
            <a:pPr lvl="1"/>
            <a:r>
              <a:rPr lang="en-US" dirty="0" smtClean="0"/>
              <a:t>Note that this method will just write to the console of your browser, not the page</a:t>
            </a:r>
          </a:p>
          <a:p>
            <a:r>
              <a:rPr lang="en-US" dirty="0" smtClean="0"/>
              <a:t>To test, call “</a:t>
            </a:r>
            <a:r>
              <a:rPr lang="en-US" dirty="0" err="1" smtClean="0"/>
              <a:t>testAPI</a:t>
            </a:r>
            <a:r>
              <a:rPr lang="en-US" dirty="0" smtClean="0"/>
              <a:t>()” when your login() successfully connects</a:t>
            </a:r>
            <a:endParaRPr lang="en-US" dirty="0"/>
          </a:p>
        </p:txBody>
      </p:sp>
    </p:spTree>
    <p:extLst>
      <p:ext uri="{BB962C8B-B14F-4D97-AF65-F5344CB8AC3E}">
        <p14:creationId xmlns:p14="http://schemas.microsoft.com/office/powerpoint/2010/main" val="374180628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else can I get?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Technically you could request permissions for all kinds of data, but we’re not trying to do like every other site that takes every piece of data you can possibly hold</a:t>
            </a:r>
          </a:p>
          <a:p>
            <a:r>
              <a:rPr lang="en-US" dirty="0" smtClean="0"/>
              <a:t>We’re trying to simplify login procedures for users, not promote the share of personal data all over the Internet</a:t>
            </a:r>
          </a:p>
          <a:p>
            <a:r>
              <a:rPr lang="en-US" dirty="0" smtClean="0"/>
              <a:t>With basic permissions, you’ll be able to get quite a lot already, simply do </a:t>
            </a:r>
            <a:r>
              <a:rPr lang="en-US" dirty="0" err="1" smtClean="0"/>
              <a:t>response.nameOfField</a:t>
            </a:r>
            <a:r>
              <a:rPr lang="en-US" dirty="0" smtClean="0"/>
              <a:t> (in the previous script)</a:t>
            </a:r>
          </a:p>
          <a:p>
            <a:pPr lvl="1"/>
            <a:r>
              <a:rPr lang="en-US" dirty="0" smtClean="0"/>
              <a:t>id, name, </a:t>
            </a:r>
            <a:r>
              <a:rPr lang="en-US" dirty="0" err="1" smtClean="0"/>
              <a:t>first_name</a:t>
            </a:r>
            <a:r>
              <a:rPr lang="en-US" dirty="0" smtClean="0"/>
              <a:t>, </a:t>
            </a:r>
            <a:r>
              <a:rPr lang="en-US" dirty="0" err="1" smtClean="0"/>
              <a:t>last_name</a:t>
            </a:r>
            <a:r>
              <a:rPr lang="en-US" dirty="0" smtClean="0"/>
              <a:t>, link, username, hometown, location, quotes, gender, </a:t>
            </a:r>
            <a:r>
              <a:rPr lang="en-US" dirty="0" err="1" smtClean="0"/>
              <a:t>timezone</a:t>
            </a:r>
            <a:r>
              <a:rPr lang="en-US" dirty="0" smtClean="0"/>
              <a:t>, locale, languages, … It will depend on how much the user consider “public” and how much they set up as private.</a:t>
            </a:r>
          </a:p>
          <a:p>
            <a:pPr lvl="1"/>
            <a:r>
              <a:rPr lang="en-US" dirty="0" smtClean="0"/>
              <a:t>You can also get the profile picture very simply by using the link</a:t>
            </a:r>
          </a:p>
          <a:p>
            <a:pPr lvl="2"/>
            <a:r>
              <a:rPr lang="en-US" dirty="0" smtClean="0">
                <a:hlinkClick r:id="rId2"/>
              </a:rPr>
              <a:t>https://graph.facebook.com/id/picture</a:t>
            </a:r>
            <a:endParaRPr lang="en-US" dirty="0" smtClean="0"/>
          </a:p>
          <a:p>
            <a:pPr lvl="2"/>
            <a:r>
              <a:rPr lang="en-US" dirty="0" smtClean="0"/>
              <a:t>You can replace id with the username if you prefer.</a:t>
            </a:r>
          </a:p>
          <a:p>
            <a:pPr lvl="2"/>
            <a:r>
              <a:rPr lang="en-US" dirty="0" smtClean="0"/>
              <a:t>You also add things like ?height=</a:t>
            </a:r>
            <a:r>
              <a:rPr lang="en-US" dirty="0" err="1" smtClean="0"/>
              <a:t>value&amp;width</a:t>
            </a:r>
            <a:r>
              <a:rPr lang="en-US" dirty="0" smtClean="0"/>
              <a:t>=value or ?size=large …</a:t>
            </a:r>
            <a:endParaRPr lang="en-US" dirty="0"/>
          </a:p>
        </p:txBody>
      </p:sp>
    </p:spTree>
    <p:extLst>
      <p:ext uri="{BB962C8B-B14F-4D97-AF65-F5344CB8AC3E}">
        <p14:creationId xmlns:p14="http://schemas.microsoft.com/office/powerpoint/2010/main" val="20203065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out</a:t>
            </a:r>
            <a:endParaRPr lang="en-US" dirty="0"/>
          </a:p>
        </p:txBody>
      </p:sp>
      <p:sp>
        <p:nvSpPr>
          <p:cNvPr id="3" name="Content Placeholder 2"/>
          <p:cNvSpPr>
            <a:spLocks noGrp="1"/>
          </p:cNvSpPr>
          <p:nvPr>
            <p:ph idx="1"/>
          </p:nvPr>
        </p:nvSpPr>
        <p:spPr/>
        <p:txBody>
          <a:bodyPr/>
          <a:lstStyle/>
          <a:p>
            <a:r>
              <a:rPr lang="en-US" dirty="0" smtClean="0"/>
              <a:t>You can logout with</a:t>
            </a:r>
          </a:p>
          <a:p>
            <a:pPr lvl="1"/>
            <a:r>
              <a:rPr lang="en-US" dirty="0"/>
              <a:t>function logout(</a:t>
            </a:r>
            <a:r>
              <a:rPr lang="en-US" dirty="0" smtClean="0"/>
              <a:t>)</a:t>
            </a:r>
            <a:br>
              <a:rPr lang="en-US" dirty="0" smtClean="0"/>
            </a:br>
            <a:r>
              <a:rPr lang="en-US" dirty="0" smtClean="0"/>
              <a:t>{</a:t>
            </a:r>
            <a:br>
              <a:rPr lang="en-US" dirty="0" smtClean="0"/>
            </a:br>
            <a:r>
              <a:rPr lang="en-US" dirty="0" smtClean="0"/>
              <a:t>	</a:t>
            </a:r>
            <a:r>
              <a:rPr lang="en-US" dirty="0" err="1" smtClean="0"/>
              <a:t>FB.logout</a:t>
            </a:r>
            <a:r>
              <a:rPr lang="en-US" dirty="0"/>
              <a:t>(function(response) </a:t>
            </a:r>
            <a:r>
              <a:rPr lang="en-US" dirty="0" smtClean="0"/>
              <a:t>{</a:t>
            </a:r>
            <a:br>
              <a:rPr lang="en-US" dirty="0" smtClean="0"/>
            </a:br>
            <a:r>
              <a:rPr lang="en-US" dirty="0" smtClean="0"/>
              <a:t>		//and out!</a:t>
            </a:r>
            <a:br>
              <a:rPr lang="en-US" dirty="0" smtClean="0"/>
            </a:br>
            <a:r>
              <a:rPr lang="en-US" dirty="0" smtClean="0"/>
              <a:t>	}</a:t>
            </a:r>
            <a:r>
              <a:rPr lang="en-US" dirty="0"/>
              <a:t>)</a:t>
            </a:r>
            <a:r>
              <a:rPr lang="en-US" dirty="0" smtClean="0"/>
              <a:t>;</a:t>
            </a:r>
            <a:br>
              <a:rPr lang="en-US" dirty="0" smtClean="0"/>
            </a:br>
            <a:r>
              <a:rPr lang="en-US" dirty="0" smtClean="0"/>
              <a:t>}</a:t>
            </a:r>
          </a:p>
          <a:p>
            <a:r>
              <a:rPr lang="en-US" dirty="0" smtClean="0"/>
              <a:t>To full erase the cookie, you can do</a:t>
            </a:r>
          </a:p>
          <a:p>
            <a:pPr lvl="1"/>
            <a:r>
              <a:rPr lang="en-US" dirty="0"/>
              <a:t>FB._</a:t>
            </a:r>
            <a:r>
              <a:rPr lang="en-US" dirty="0" err="1"/>
              <a:t>authResponse</a:t>
            </a:r>
            <a:r>
              <a:rPr lang="en-US" dirty="0"/>
              <a:t> = null;</a:t>
            </a:r>
          </a:p>
          <a:p>
            <a:pPr lvl="1"/>
            <a:r>
              <a:rPr lang="en-US" dirty="0"/>
              <a:t>FB._</a:t>
            </a:r>
            <a:r>
              <a:rPr lang="en-US" dirty="0" err="1"/>
              <a:t>userStatus</a:t>
            </a:r>
            <a:r>
              <a:rPr lang="en-US" dirty="0"/>
              <a:t> = null;</a:t>
            </a:r>
          </a:p>
          <a:p>
            <a:pPr lvl="1"/>
            <a:r>
              <a:rPr lang="en-US" dirty="0" err="1"/>
              <a:t>document.cookie</a:t>
            </a:r>
            <a:r>
              <a:rPr lang="en-US" dirty="0"/>
              <a:t> = '</a:t>
            </a:r>
            <a:r>
              <a:rPr lang="en-US" dirty="0" err="1"/>
              <a:t>fbsr</a:t>
            </a:r>
            <a:r>
              <a:rPr lang="en-US" dirty="0"/>
              <a:t>_' + FB._</a:t>
            </a:r>
            <a:r>
              <a:rPr lang="en-US" dirty="0" err="1"/>
              <a:t>apiKey</a:t>
            </a:r>
            <a:r>
              <a:rPr lang="en-US" dirty="0"/>
              <a:t> + '=;'; </a:t>
            </a:r>
          </a:p>
        </p:txBody>
      </p:sp>
    </p:spTree>
    <p:extLst>
      <p:ext uri="{BB962C8B-B14F-4D97-AF65-F5344CB8AC3E}">
        <p14:creationId xmlns:p14="http://schemas.microsoft.com/office/powerpoint/2010/main" val="116945926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I want to be evil!</a:t>
            </a:r>
            <a:endParaRPr lang="en-US" dirty="0"/>
          </a:p>
        </p:txBody>
      </p:sp>
      <p:sp>
        <p:nvSpPr>
          <p:cNvPr id="3" name="Content Placeholder 2"/>
          <p:cNvSpPr>
            <a:spLocks noGrp="1"/>
          </p:cNvSpPr>
          <p:nvPr>
            <p:ph idx="1"/>
          </p:nvPr>
        </p:nvSpPr>
        <p:spPr/>
        <p:txBody>
          <a:bodyPr/>
          <a:lstStyle/>
          <a:p>
            <a:r>
              <a:rPr lang="en-US" dirty="0" smtClean="0"/>
              <a:t>Stealing personal data is fun! Tell me how!</a:t>
            </a:r>
          </a:p>
          <a:p>
            <a:r>
              <a:rPr lang="en-US" dirty="0" smtClean="0"/>
              <a:t>While I do not personally like sites that do that kind of things and I simply refuse to give them traffic, it’s entirely up to you</a:t>
            </a:r>
          </a:p>
          <a:p>
            <a:r>
              <a:rPr lang="en-US" dirty="0" smtClean="0"/>
              <a:t>You need to understand the basics of the Graph API and how to access different types of data</a:t>
            </a:r>
          </a:p>
          <a:p>
            <a:r>
              <a:rPr lang="en-US" dirty="0" smtClean="0"/>
              <a:t>More info can be found at</a:t>
            </a:r>
          </a:p>
          <a:p>
            <a:pPr lvl="1"/>
            <a:r>
              <a:rPr lang="en-US" dirty="0">
                <a:hlinkClick r:id="rId2"/>
              </a:rPr>
              <a:t>https://developers.facebook.com/docs/reference/api</a:t>
            </a:r>
            <a:r>
              <a:rPr lang="en-US" dirty="0" smtClean="0">
                <a:hlinkClick r:id="rId2"/>
              </a:rPr>
              <a:t>/</a:t>
            </a:r>
            <a:endParaRPr lang="en-US" dirty="0" smtClean="0"/>
          </a:p>
          <a:p>
            <a:r>
              <a:rPr lang="en-US" dirty="0" smtClean="0"/>
              <a:t>You can also practice your possible queries with the Graph API explorer</a:t>
            </a:r>
          </a:p>
          <a:p>
            <a:pPr lvl="1"/>
            <a:r>
              <a:rPr lang="en-US" dirty="0">
                <a:hlinkClick r:id="rId3"/>
              </a:rPr>
              <a:t>https://developers.facebook.com/tools/</a:t>
            </a:r>
            <a:r>
              <a:rPr lang="en-US" dirty="0" smtClean="0">
                <a:hlinkClick r:id="rId3"/>
              </a:rPr>
              <a:t>explorer</a:t>
            </a:r>
            <a:endParaRPr lang="en-US" dirty="0" smtClean="0"/>
          </a:p>
          <a:p>
            <a:endParaRPr lang="en-US" dirty="0"/>
          </a:p>
        </p:txBody>
      </p:sp>
    </p:spTree>
    <p:extLst>
      <p:ext uri="{BB962C8B-B14F-4D97-AF65-F5344CB8AC3E}">
        <p14:creationId xmlns:p14="http://schemas.microsoft.com/office/powerpoint/2010/main" val="269280752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Wanna</a:t>
            </a:r>
            <a:r>
              <a:rPr lang="en-US" dirty="0" smtClean="0"/>
              <a:t> like your page?</a:t>
            </a:r>
            <a:endParaRPr lang="en-US" dirty="0"/>
          </a:p>
        </p:txBody>
      </p:sp>
      <p:sp>
        <p:nvSpPr>
          <p:cNvPr id="3" name="Content Placeholder 2"/>
          <p:cNvSpPr>
            <a:spLocks noGrp="1"/>
          </p:cNvSpPr>
          <p:nvPr>
            <p:ph idx="1"/>
          </p:nvPr>
        </p:nvSpPr>
        <p:spPr/>
        <p:txBody>
          <a:bodyPr/>
          <a:lstStyle/>
          <a:p>
            <a:r>
              <a:rPr lang="en-US" dirty="0" smtClean="0"/>
              <a:t>Use this line of code on your page for the infamous “like” button</a:t>
            </a:r>
          </a:p>
          <a:p>
            <a:pPr lvl="1"/>
            <a:r>
              <a:rPr lang="en-US" dirty="0"/>
              <a:t>&lt;div class="</a:t>
            </a:r>
            <a:r>
              <a:rPr lang="en-US" dirty="0" err="1"/>
              <a:t>fb</a:t>
            </a:r>
            <a:r>
              <a:rPr lang="en-US" dirty="0"/>
              <a:t>-like" data-send="true" data-width="450" data-show-faces="true" /</a:t>
            </a:r>
            <a:r>
              <a:rPr lang="en-US" dirty="0" smtClean="0"/>
              <a:t>&gt;</a:t>
            </a:r>
          </a:p>
          <a:p>
            <a:r>
              <a:rPr lang="en-US" dirty="0" smtClean="0"/>
              <a:t>I’d avoid it, but that’s just me…</a:t>
            </a:r>
            <a:endParaRPr lang="en-US" dirty="0"/>
          </a:p>
        </p:txBody>
      </p:sp>
    </p:spTree>
    <p:extLst>
      <p:ext uri="{BB962C8B-B14F-4D97-AF65-F5344CB8AC3E}">
        <p14:creationId xmlns:p14="http://schemas.microsoft.com/office/powerpoint/2010/main" val="372969033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Authentication Types</a:t>
            </a:r>
            <a:endParaRPr lang="en-US" dirty="0"/>
          </a:p>
        </p:txBody>
      </p:sp>
      <p:sp>
        <p:nvSpPr>
          <p:cNvPr id="3" name="Content Placeholder 2"/>
          <p:cNvSpPr>
            <a:spLocks noGrp="1"/>
          </p:cNvSpPr>
          <p:nvPr>
            <p:ph idx="1"/>
          </p:nvPr>
        </p:nvSpPr>
        <p:spPr/>
        <p:txBody>
          <a:bodyPr/>
          <a:lstStyle/>
          <a:p>
            <a:r>
              <a:rPr lang="en-US" dirty="0" smtClean="0"/>
              <a:t>Google provides 4 major ways to interface with their accounts</a:t>
            </a:r>
          </a:p>
          <a:p>
            <a:pPr lvl="1"/>
            <a:r>
              <a:rPr lang="en-US" dirty="0" err="1" smtClean="0"/>
              <a:t>OAuth</a:t>
            </a:r>
            <a:r>
              <a:rPr lang="en-US" dirty="0" smtClean="0"/>
              <a:t> 2.0</a:t>
            </a:r>
          </a:p>
          <a:p>
            <a:pPr lvl="2"/>
            <a:r>
              <a:rPr lang="en-US" dirty="0" smtClean="0"/>
              <a:t>New and simpler. Allows connection to all of Google APIs. Uses SSL. Does not require you to encrypt anything (does it for you). Allows you to ask for permissions of things you need.</a:t>
            </a:r>
          </a:p>
          <a:p>
            <a:pPr lvl="1"/>
            <a:r>
              <a:rPr lang="en-US" dirty="0" err="1" smtClean="0"/>
              <a:t>OAuth</a:t>
            </a:r>
            <a:r>
              <a:rPr lang="en-US" dirty="0" smtClean="0"/>
              <a:t> 1.0</a:t>
            </a:r>
          </a:p>
          <a:p>
            <a:pPr lvl="2"/>
            <a:r>
              <a:rPr lang="en-US" dirty="0" smtClean="0"/>
              <a:t>Basic authorization for all Google APIs.</a:t>
            </a:r>
          </a:p>
          <a:p>
            <a:pPr lvl="1"/>
            <a:r>
              <a:rPr lang="en-US" dirty="0" smtClean="0"/>
              <a:t>Hybrid Protocol</a:t>
            </a:r>
          </a:p>
          <a:p>
            <a:pPr lvl="2"/>
            <a:r>
              <a:rPr lang="en-US" dirty="0" smtClean="0"/>
              <a:t>Authentication &amp; authorization for web apps. Authorizing access in one step. Uses </a:t>
            </a:r>
            <a:r>
              <a:rPr lang="en-US" dirty="0" err="1" smtClean="0"/>
              <a:t>OpenId</a:t>
            </a:r>
            <a:r>
              <a:rPr lang="en-US" dirty="0" smtClean="0"/>
              <a:t> for authentication, </a:t>
            </a:r>
            <a:r>
              <a:rPr lang="en-US" dirty="0" err="1" smtClean="0"/>
              <a:t>OAuth</a:t>
            </a:r>
            <a:r>
              <a:rPr lang="en-US" dirty="0" smtClean="0"/>
              <a:t> for authorization to Google APIs</a:t>
            </a:r>
          </a:p>
          <a:p>
            <a:pPr lvl="1"/>
            <a:r>
              <a:rPr lang="en-US" dirty="0" err="1" smtClean="0"/>
              <a:t>OpenID</a:t>
            </a:r>
            <a:endParaRPr lang="en-US" dirty="0" smtClean="0"/>
          </a:p>
          <a:p>
            <a:pPr lvl="2"/>
            <a:r>
              <a:rPr lang="en-US" dirty="0" smtClean="0"/>
              <a:t>Authentication to users Google Accounts. Allows signing in without creating accounts.</a:t>
            </a:r>
          </a:p>
          <a:p>
            <a:pPr lvl="1"/>
            <a:endParaRPr lang="en-US" dirty="0"/>
          </a:p>
        </p:txBody>
      </p:sp>
    </p:spTree>
    <p:extLst>
      <p:ext uri="{BB962C8B-B14F-4D97-AF65-F5344CB8AC3E}">
        <p14:creationId xmlns:p14="http://schemas.microsoft.com/office/powerpoint/2010/main" val="393688027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should you use?</a:t>
            </a:r>
            <a:endParaRPr lang="en-US" dirty="0"/>
          </a:p>
        </p:txBody>
      </p:sp>
      <p:sp>
        <p:nvSpPr>
          <p:cNvPr id="3" name="Content Placeholder 2"/>
          <p:cNvSpPr>
            <a:spLocks noGrp="1"/>
          </p:cNvSpPr>
          <p:nvPr>
            <p:ph idx="1"/>
          </p:nvPr>
        </p:nvSpPr>
        <p:spPr/>
        <p:txBody>
          <a:bodyPr/>
          <a:lstStyle/>
          <a:p>
            <a:r>
              <a:rPr lang="en-US" dirty="0" err="1" smtClean="0"/>
              <a:t>OpenId</a:t>
            </a:r>
            <a:r>
              <a:rPr lang="en-US" dirty="0" smtClean="0"/>
              <a:t> is the simpler way to log in, but Google suggest you use “logging with Google+” (probably to have more people use G+)</a:t>
            </a:r>
          </a:p>
          <a:p>
            <a:r>
              <a:rPr lang="en-US" dirty="0" smtClean="0"/>
              <a:t>To use G+ login, you would use </a:t>
            </a:r>
            <a:r>
              <a:rPr lang="en-US" dirty="0" err="1" smtClean="0"/>
              <a:t>OAuth</a:t>
            </a:r>
            <a:r>
              <a:rPr lang="en-US" dirty="0" smtClean="0"/>
              <a:t> 2.0 so let’s see how to use that</a:t>
            </a:r>
          </a:p>
          <a:p>
            <a:r>
              <a:rPr lang="en-US" dirty="0" smtClean="0"/>
              <a:t>What language should we use?</a:t>
            </a:r>
          </a:p>
          <a:p>
            <a:pPr lvl="1"/>
            <a:r>
              <a:rPr lang="en-US" dirty="0" smtClean="0"/>
              <a:t>Up to you, but I’m </a:t>
            </a:r>
            <a:r>
              <a:rPr lang="en-US" dirty="0" err="1" smtClean="0"/>
              <a:t>gonna</a:t>
            </a:r>
            <a:r>
              <a:rPr lang="en-US" dirty="0" smtClean="0"/>
              <a:t> show you in JS as the client-side flow is easier and does the basics thing we want: authenticate the user</a:t>
            </a:r>
          </a:p>
          <a:p>
            <a:pPr lvl="2"/>
            <a:r>
              <a:rPr lang="en-US" dirty="0" smtClean="0"/>
              <a:t>Server-side flow is used when you want your site to access the user’s data even when he’s no longer on your site.</a:t>
            </a:r>
          </a:p>
          <a:p>
            <a:r>
              <a:rPr lang="en-US" dirty="0" smtClean="0"/>
              <a:t>You can find more info at</a:t>
            </a:r>
          </a:p>
          <a:p>
            <a:pPr lvl="1"/>
            <a:r>
              <a:rPr lang="en-US" dirty="0" smtClean="0">
                <a:hlinkClick r:id="rId2"/>
              </a:rPr>
              <a:t>https://developers.google.com/+/</a:t>
            </a:r>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103917268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things ready</a:t>
            </a:r>
            <a:endParaRPr lang="en-US" dirty="0"/>
          </a:p>
        </p:txBody>
      </p:sp>
      <p:sp>
        <p:nvSpPr>
          <p:cNvPr id="3" name="Content Placeholder 2"/>
          <p:cNvSpPr>
            <a:spLocks noGrp="1"/>
          </p:cNvSpPr>
          <p:nvPr>
            <p:ph idx="1"/>
          </p:nvPr>
        </p:nvSpPr>
        <p:spPr/>
        <p:txBody>
          <a:bodyPr>
            <a:normAutofit/>
          </a:bodyPr>
          <a:lstStyle/>
          <a:p>
            <a:r>
              <a:rPr lang="en-US" dirty="0" smtClean="0"/>
              <a:t>Create a Google API console project and everything else.</a:t>
            </a:r>
          </a:p>
          <a:p>
            <a:pPr lvl="1"/>
            <a:r>
              <a:rPr lang="en-US" dirty="0">
                <a:hlinkClick r:id="rId2"/>
              </a:rPr>
              <a:t>https:/</a:t>
            </a:r>
            <a:r>
              <a:rPr lang="en-US" dirty="0" smtClean="0">
                <a:hlinkClick r:id="rId2"/>
              </a:rPr>
              <a:t>/developers.google.com/console</a:t>
            </a:r>
            <a:endParaRPr lang="en-US" dirty="0" smtClean="0"/>
          </a:p>
          <a:p>
            <a:pPr lvl="2"/>
            <a:r>
              <a:rPr lang="en-US" dirty="0" smtClean="0"/>
              <a:t>Select Create on the left &amp; enter a project name</a:t>
            </a:r>
          </a:p>
          <a:p>
            <a:pPr lvl="1"/>
            <a:r>
              <a:rPr lang="en-US" dirty="0" smtClean="0"/>
              <a:t>In the services pane, enable G+ API (and any other you want)</a:t>
            </a:r>
          </a:p>
          <a:p>
            <a:pPr lvl="1"/>
            <a:r>
              <a:rPr lang="en-US" dirty="0" smtClean="0"/>
              <a:t>In the API Access Pane, Create an </a:t>
            </a:r>
            <a:r>
              <a:rPr lang="en-US" dirty="0" err="1" smtClean="0"/>
              <a:t>OAuth</a:t>
            </a:r>
            <a:r>
              <a:rPr lang="en-US" dirty="0" smtClean="0"/>
              <a:t> 2.0 Client ID</a:t>
            </a:r>
          </a:p>
          <a:p>
            <a:pPr lvl="2"/>
            <a:r>
              <a:rPr lang="en-US" dirty="0" smtClean="0"/>
              <a:t>Product name should be the name of your app/site</a:t>
            </a:r>
          </a:p>
          <a:p>
            <a:pPr lvl="2"/>
            <a:r>
              <a:rPr lang="en-US" dirty="0" smtClean="0"/>
              <a:t>You can change the home site and logo if you want</a:t>
            </a:r>
          </a:p>
          <a:p>
            <a:pPr lvl="2"/>
            <a:r>
              <a:rPr lang="en-US" dirty="0" smtClean="0"/>
              <a:t>Select Web Application in the type</a:t>
            </a:r>
          </a:p>
          <a:p>
            <a:pPr lvl="2"/>
            <a:r>
              <a:rPr lang="en-US" dirty="0" smtClean="0"/>
              <a:t>Click on “more options”</a:t>
            </a:r>
          </a:p>
          <a:p>
            <a:pPr lvl="3"/>
            <a:r>
              <a:rPr lang="en-US" dirty="0" smtClean="0"/>
              <a:t>Delete the Authorized Redirect URIs example</a:t>
            </a:r>
          </a:p>
          <a:p>
            <a:pPr lvl="3"/>
            <a:r>
              <a:rPr lang="en-US" dirty="0" smtClean="0"/>
              <a:t>In the Authorized JS Origins, change to your </a:t>
            </a:r>
            <a:r>
              <a:rPr lang="en-US" dirty="0" err="1" smtClean="0"/>
              <a:t>dev</a:t>
            </a:r>
            <a:r>
              <a:rPr lang="en-US" dirty="0" smtClean="0"/>
              <a:t> site + your proper domain</a:t>
            </a:r>
          </a:p>
          <a:p>
            <a:pPr lvl="2"/>
            <a:r>
              <a:rPr lang="en-US" dirty="0" smtClean="0"/>
              <a:t>Once done, you will need the </a:t>
            </a:r>
            <a:r>
              <a:rPr lang="en-US" dirty="0" err="1" smtClean="0"/>
              <a:t>ClientID</a:t>
            </a:r>
            <a:r>
              <a:rPr lang="en-US" dirty="0" smtClean="0"/>
              <a:t> and the Client Secret</a:t>
            </a:r>
            <a:endParaRPr lang="en-US" dirty="0"/>
          </a:p>
        </p:txBody>
      </p:sp>
    </p:spTree>
    <p:extLst>
      <p:ext uri="{BB962C8B-B14F-4D97-AF65-F5344CB8AC3E}">
        <p14:creationId xmlns:p14="http://schemas.microsoft.com/office/powerpoint/2010/main" val="311409877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Including the Google JS</a:t>
            </a:r>
            <a:endParaRPr lang="en-US" dirty="0"/>
          </a:p>
        </p:txBody>
      </p:sp>
      <p:sp>
        <p:nvSpPr>
          <p:cNvPr id="3" name="Content Placeholder 2"/>
          <p:cNvSpPr>
            <a:spLocks noGrp="1"/>
          </p:cNvSpPr>
          <p:nvPr>
            <p:ph idx="1"/>
          </p:nvPr>
        </p:nvSpPr>
        <p:spPr/>
        <p:txBody>
          <a:bodyPr/>
          <a:lstStyle/>
          <a:p>
            <a:r>
              <a:rPr lang="en-US" dirty="0"/>
              <a:t>&lt;!-- Place this asynchronous JavaScript just before your &lt;/body&gt; tag </a:t>
            </a:r>
            <a:r>
              <a:rPr lang="en-US" dirty="0" smtClean="0"/>
              <a:t>--&gt;</a:t>
            </a:r>
            <a:br>
              <a:rPr lang="en-US" dirty="0" smtClean="0"/>
            </a:br>
            <a:r>
              <a:rPr lang="en-US" dirty="0" smtClean="0"/>
              <a:t>    </a:t>
            </a:r>
            <a:r>
              <a:rPr lang="en-US" dirty="0"/>
              <a:t>&lt;script type="text/</a:t>
            </a:r>
            <a:r>
              <a:rPr lang="en-US" dirty="0" err="1" smtClean="0"/>
              <a:t>javascript</a:t>
            </a:r>
            <a:r>
              <a:rPr lang="en-US" dirty="0" smtClean="0"/>
              <a:t>"&gt; </a:t>
            </a:r>
            <a:br>
              <a:rPr lang="en-US" dirty="0" smtClean="0"/>
            </a:br>
            <a:r>
              <a:rPr lang="en-US" dirty="0" smtClean="0"/>
              <a:t>      </a:t>
            </a:r>
            <a:r>
              <a:rPr lang="en-US" dirty="0"/>
              <a:t>(function() </a:t>
            </a:r>
            <a:r>
              <a:rPr lang="en-US" dirty="0" smtClean="0"/>
              <a:t>{</a:t>
            </a:r>
            <a:br>
              <a:rPr lang="en-US" dirty="0" smtClean="0"/>
            </a:br>
            <a:r>
              <a:rPr lang="en-US" dirty="0" smtClean="0"/>
              <a:t>       </a:t>
            </a:r>
            <a:r>
              <a:rPr lang="en-US" dirty="0" err="1"/>
              <a:t>var</a:t>
            </a:r>
            <a:r>
              <a:rPr lang="en-US" dirty="0"/>
              <a:t> </a:t>
            </a:r>
            <a:r>
              <a:rPr lang="en-US" dirty="0" err="1"/>
              <a:t>po</a:t>
            </a:r>
            <a:r>
              <a:rPr lang="en-US" dirty="0"/>
              <a:t> = </a:t>
            </a:r>
            <a:r>
              <a:rPr lang="en-US" dirty="0" err="1"/>
              <a:t>document.createElement</a:t>
            </a:r>
            <a:r>
              <a:rPr lang="en-US" dirty="0"/>
              <a:t>('script'); </a:t>
            </a:r>
            <a:r>
              <a:rPr lang="en-US" dirty="0" err="1"/>
              <a:t>po.type</a:t>
            </a:r>
            <a:r>
              <a:rPr lang="en-US" dirty="0"/>
              <a:t> = 'text/</a:t>
            </a:r>
            <a:r>
              <a:rPr lang="en-US" dirty="0" err="1"/>
              <a:t>javascript</a:t>
            </a:r>
            <a:r>
              <a:rPr lang="en-US" dirty="0"/>
              <a:t>'; </a:t>
            </a:r>
            <a:r>
              <a:rPr lang="en-US" dirty="0" err="1"/>
              <a:t>po.async</a:t>
            </a:r>
            <a:r>
              <a:rPr lang="en-US" dirty="0"/>
              <a:t> = true</a:t>
            </a:r>
            <a:r>
              <a:rPr lang="en-US" dirty="0" smtClean="0"/>
              <a:t>;</a:t>
            </a:r>
            <a:br>
              <a:rPr lang="en-US" dirty="0" smtClean="0"/>
            </a:br>
            <a:r>
              <a:rPr lang="en-US" dirty="0" smtClean="0"/>
              <a:t>       </a:t>
            </a:r>
            <a:r>
              <a:rPr lang="en-US" dirty="0" err="1"/>
              <a:t>po.src</a:t>
            </a:r>
            <a:r>
              <a:rPr lang="en-US" dirty="0"/>
              <a:t> = 'https://</a:t>
            </a:r>
            <a:r>
              <a:rPr lang="en-US" dirty="0" err="1"/>
              <a:t>apis.google.com</a:t>
            </a:r>
            <a:r>
              <a:rPr lang="en-US" dirty="0"/>
              <a:t>/</a:t>
            </a:r>
            <a:r>
              <a:rPr lang="en-US" dirty="0" err="1"/>
              <a:t>js</a:t>
            </a:r>
            <a:r>
              <a:rPr lang="en-US" dirty="0"/>
              <a:t>/</a:t>
            </a:r>
            <a:r>
              <a:rPr lang="en-US" dirty="0" err="1" smtClean="0"/>
              <a:t>client:plusone.js</a:t>
            </a:r>
            <a:r>
              <a:rPr lang="en-US" dirty="0" smtClean="0"/>
              <a:t>’;</a:t>
            </a:r>
            <a:br>
              <a:rPr lang="en-US" dirty="0" smtClean="0"/>
            </a:br>
            <a:r>
              <a:rPr lang="en-US" dirty="0" smtClean="0"/>
              <a:t>       </a:t>
            </a:r>
            <a:r>
              <a:rPr lang="en-US" dirty="0" err="1"/>
              <a:t>var</a:t>
            </a:r>
            <a:r>
              <a:rPr lang="en-US" dirty="0"/>
              <a:t> s = </a:t>
            </a:r>
            <a:r>
              <a:rPr lang="en-US" dirty="0" err="1"/>
              <a:t>document.getElementsByTagName</a:t>
            </a:r>
            <a:r>
              <a:rPr lang="en-US" dirty="0"/>
              <a:t>('script')[0]; </a:t>
            </a:r>
            <a:r>
              <a:rPr lang="en-US" dirty="0" smtClean="0"/>
              <a:t>	</a:t>
            </a:r>
            <a:r>
              <a:rPr lang="en-US" dirty="0" err="1" smtClean="0"/>
              <a:t>s.parentNode.insertBefore</a:t>
            </a:r>
            <a:r>
              <a:rPr lang="en-US" dirty="0"/>
              <a:t>(</a:t>
            </a:r>
            <a:r>
              <a:rPr lang="en-US" dirty="0" err="1"/>
              <a:t>po</a:t>
            </a:r>
            <a:r>
              <a:rPr lang="en-US" dirty="0"/>
              <a:t>, s)</a:t>
            </a:r>
            <a:r>
              <a:rPr lang="en-US" dirty="0" smtClean="0"/>
              <a:t>;</a:t>
            </a:r>
            <a:br>
              <a:rPr lang="en-US" dirty="0" smtClean="0"/>
            </a:br>
            <a:r>
              <a:rPr lang="en-US" dirty="0" smtClean="0"/>
              <a:t>     </a:t>
            </a:r>
            <a:r>
              <a:rPr lang="en-US" dirty="0"/>
              <a:t>})()</a:t>
            </a:r>
            <a:r>
              <a:rPr lang="en-US" dirty="0" smtClean="0"/>
              <a:t>;</a:t>
            </a:r>
            <a:br>
              <a:rPr lang="en-US" dirty="0" smtClean="0"/>
            </a:br>
            <a:r>
              <a:rPr lang="en-US" dirty="0" smtClean="0"/>
              <a:t>    </a:t>
            </a:r>
            <a:r>
              <a:rPr lang="en-US" dirty="0"/>
              <a:t>&lt;/script&gt;</a:t>
            </a:r>
          </a:p>
        </p:txBody>
      </p:sp>
    </p:spTree>
    <p:extLst>
      <p:ext uri="{BB962C8B-B14F-4D97-AF65-F5344CB8AC3E}">
        <p14:creationId xmlns:p14="http://schemas.microsoft.com/office/powerpoint/2010/main" val="130386897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add the login button</a:t>
            </a:r>
            <a:endParaRPr lang="en-US" dirty="0"/>
          </a:p>
        </p:txBody>
      </p:sp>
      <p:sp>
        <p:nvSpPr>
          <p:cNvPr id="3" name="Content Placeholder 2"/>
          <p:cNvSpPr>
            <a:spLocks noGrp="1"/>
          </p:cNvSpPr>
          <p:nvPr>
            <p:ph idx="1"/>
          </p:nvPr>
        </p:nvSpPr>
        <p:spPr/>
        <p:txBody>
          <a:bodyPr>
            <a:normAutofit/>
          </a:bodyPr>
          <a:lstStyle/>
          <a:p>
            <a:r>
              <a:rPr lang="en-US" dirty="0"/>
              <a:t>&lt;span id="</a:t>
            </a:r>
            <a:r>
              <a:rPr lang="en-US" dirty="0" err="1" smtClean="0"/>
              <a:t>signinButton</a:t>
            </a:r>
            <a:r>
              <a:rPr lang="en-US" dirty="0"/>
              <a:t>"</a:t>
            </a:r>
            <a:r>
              <a:rPr lang="en-US" dirty="0" smtClean="0"/>
              <a:t>&gt;</a:t>
            </a:r>
            <a:br>
              <a:rPr lang="en-US" dirty="0" smtClean="0"/>
            </a:br>
            <a:r>
              <a:rPr lang="en-US" dirty="0" smtClean="0"/>
              <a:t>  </a:t>
            </a:r>
            <a:r>
              <a:rPr lang="en-US" dirty="0"/>
              <a:t>&lt;</a:t>
            </a:r>
            <a:r>
              <a:rPr lang="en-US" dirty="0" smtClean="0"/>
              <a:t>span</a:t>
            </a:r>
            <a:br>
              <a:rPr lang="en-US" dirty="0" smtClean="0"/>
            </a:br>
            <a:r>
              <a:rPr lang="en-US" dirty="0" smtClean="0"/>
              <a:t>    </a:t>
            </a:r>
            <a:r>
              <a:rPr lang="en-US" dirty="0"/>
              <a:t>class="g-</a:t>
            </a:r>
            <a:r>
              <a:rPr lang="en-US" dirty="0" err="1" smtClean="0"/>
              <a:t>signin</a:t>
            </a:r>
            <a:r>
              <a:rPr lang="en-US" dirty="0"/>
              <a:t>"</a:t>
            </a:r>
            <a:r>
              <a:rPr lang="en-US" dirty="0" smtClean="0"/>
              <a:t/>
            </a:r>
            <a:br>
              <a:rPr lang="en-US" dirty="0" smtClean="0"/>
            </a:br>
            <a:r>
              <a:rPr lang="en-US" dirty="0" smtClean="0"/>
              <a:t>    </a:t>
            </a:r>
            <a:r>
              <a:rPr lang="en-US" dirty="0"/>
              <a:t>data-callback="</a:t>
            </a:r>
            <a:r>
              <a:rPr lang="en-US" dirty="0" err="1" smtClean="0"/>
              <a:t>signinCallback</a:t>
            </a:r>
            <a:r>
              <a:rPr lang="en-US" dirty="0"/>
              <a:t>"</a:t>
            </a:r>
            <a:r>
              <a:rPr lang="en-US" dirty="0" smtClean="0"/>
              <a:t/>
            </a:r>
            <a:br>
              <a:rPr lang="en-US" dirty="0" smtClean="0"/>
            </a:br>
            <a:r>
              <a:rPr lang="en-US" dirty="0" smtClean="0"/>
              <a:t>    </a:t>
            </a:r>
            <a:r>
              <a:rPr lang="en-US" dirty="0"/>
              <a:t>data-</a:t>
            </a:r>
            <a:r>
              <a:rPr lang="en-US" dirty="0" err="1"/>
              <a:t>clientid</a:t>
            </a:r>
            <a:r>
              <a:rPr lang="en-US" dirty="0" smtClean="0"/>
              <a:t>=</a:t>
            </a:r>
            <a:r>
              <a:rPr lang="en-US" dirty="0"/>
              <a:t>"</a:t>
            </a:r>
            <a:r>
              <a:rPr lang="en-US" dirty="0" err="1" smtClean="0"/>
              <a:t>YourclientID</a:t>
            </a:r>
            <a:r>
              <a:rPr lang="en-US" dirty="0"/>
              <a:t>"</a:t>
            </a:r>
            <a:r>
              <a:rPr lang="en-US" dirty="0" smtClean="0"/>
              <a:t/>
            </a:r>
            <a:br>
              <a:rPr lang="en-US" dirty="0" smtClean="0"/>
            </a:br>
            <a:r>
              <a:rPr lang="en-US" dirty="0" smtClean="0"/>
              <a:t>    </a:t>
            </a:r>
            <a:r>
              <a:rPr lang="en-US" dirty="0"/>
              <a:t>data-</a:t>
            </a:r>
            <a:r>
              <a:rPr lang="en-US" dirty="0" err="1"/>
              <a:t>cookiepolicy</a:t>
            </a:r>
            <a:r>
              <a:rPr lang="en-US" dirty="0"/>
              <a:t>="</a:t>
            </a:r>
            <a:r>
              <a:rPr lang="en-US" dirty="0" err="1" smtClean="0"/>
              <a:t>single_host_origin</a:t>
            </a:r>
            <a:r>
              <a:rPr lang="en-US" dirty="0" smtClean="0"/>
              <a:t>"  </a:t>
            </a:r>
            <a:br>
              <a:rPr lang="en-US" dirty="0" smtClean="0"/>
            </a:br>
            <a:r>
              <a:rPr lang="en-US" dirty="0" smtClean="0"/>
              <a:t>    </a:t>
            </a:r>
            <a:r>
              <a:rPr lang="en-US" dirty="0"/>
              <a:t>data-</a:t>
            </a:r>
            <a:r>
              <a:rPr lang="en-US" dirty="0" err="1"/>
              <a:t>requestvisibleactions</a:t>
            </a:r>
            <a:r>
              <a:rPr lang="en-US" dirty="0" smtClean="0"/>
              <a:t>="http</a:t>
            </a:r>
            <a:r>
              <a:rPr lang="en-US" dirty="0"/>
              <a:t>://</a:t>
            </a:r>
            <a:r>
              <a:rPr lang="en-US" dirty="0" err="1" smtClean="0"/>
              <a:t>schemas.google.com</a:t>
            </a:r>
            <a:r>
              <a:rPr lang="en-US" dirty="0" smtClean="0"/>
              <a:t>/</a:t>
            </a:r>
            <a:r>
              <a:rPr lang="en-US" dirty="0" err="1" smtClean="0"/>
              <a:t>AddActivity</a:t>
            </a:r>
            <a:r>
              <a:rPr lang="en-US" dirty="0" smtClean="0"/>
              <a:t>"</a:t>
            </a:r>
            <a:br>
              <a:rPr lang="en-US" dirty="0" smtClean="0"/>
            </a:br>
            <a:r>
              <a:rPr lang="en-US" dirty="0" smtClean="0"/>
              <a:t>    </a:t>
            </a:r>
            <a:r>
              <a:rPr lang="en-US" dirty="0"/>
              <a:t>data-scope</a:t>
            </a:r>
            <a:r>
              <a:rPr lang="en-US" dirty="0" smtClean="0"/>
              <a:t>="https</a:t>
            </a:r>
            <a:r>
              <a:rPr lang="en-US" dirty="0"/>
              <a:t>://</a:t>
            </a:r>
            <a:r>
              <a:rPr lang="en-US" dirty="0" err="1"/>
              <a:t>www.googleapis.com</a:t>
            </a:r>
            <a:r>
              <a:rPr lang="en-US" dirty="0"/>
              <a:t>/</a:t>
            </a:r>
            <a:r>
              <a:rPr lang="en-US" dirty="0" err="1"/>
              <a:t>auth</a:t>
            </a:r>
            <a:r>
              <a:rPr lang="en-US" dirty="0"/>
              <a:t>/</a:t>
            </a:r>
            <a:r>
              <a:rPr lang="en-US" dirty="0" err="1" smtClean="0"/>
              <a:t>plus.login</a:t>
            </a:r>
            <a:r>
              <a:rPr lang="en-US" dirty="0" smtClean="0"/>
              <a:t>"&gt;</a:t>
            </a:r>
            <a:br>
              <a:rPr lang="en-US" dirty="0" smtClean="0"/>
            </a:br>
            <a:r>
              <a:rPr lang="en-US" dirty="0" smtClean="0"/>
              <a:t>  </a:t>
            </a:r>
            <a:r>
              <a:rPr lang="en-US" dirty="0"/>
              <a:t>&lt;/span</a:t>
            </a:r>
            <a:r>
              <a:rPr lang="en-US" dirty="0" smtClean="0"/>
              <a:t>&gt;</a:t>
            </a:r>
            <a:br>
              <a:rPr lang="en-US" dirty="0" smtClean="0"/>
            </a:br>
            <a:r>
              <a:rPr lang="en-US" dirty="0" smtClean="0"/>
              <a:t>&lt;</a:t>
            </a:r>
            <a:r>
              <a:rPr lang="en-US" dirty="0"/>
              <a:t>/span</a:t>
            </a:r>
            <a:r>
              <a:rPr lang="en-US" dirty="0" smtClean="0"/>
              <a:t>&gt;</a:t>
            </a:r>
          </a:p>
          <a:p>
            <a:r>
              <a:rPr lang="en-US" dirty="0" smtClean="0"/>
              <a:t>Be sure to change “</a:t>
            </a:r>
            <a:r>
              <a:rPr lang="en-US" dirty="0" err="1" smtClean="0"/>
              <a:t>yourClientID</a:t>
            </a:r>
            <a:r>
              <a:rPr lang="en-US" dirty="0" smtClean="0"/>
              <a:t>” with your app client ID</a:t>
            </a:r>
            <a:endParaRPr lang="en-US" dirty="0"/>
          </a:p>
        </p:txBody>
      </p:sp>
    </p:spTree>
    <p:extLst>
      <p:ext uri="{BB962C8B-B14F-4D97-AF65-F5344CB8AC3E}">
        <p14:creationId xmlns:p14="http://schemas.microsoft.com/office/powerpoint/2010/main" val="232142031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r>
              <a:rPr lang="en-US" dirty="0" smtClean="0"/>
              <a:t>You want to make a site but don’t want to have to ask users to create accounts</a:t>
            </a:r>
          </a:p>
          <a:p>
            <a:r>
              <a:rPr lang="en-US" dirty="0" smtClean="0"/>
              <a:t>You don’t want to get </a:t>
            </a:r>
            <a:r>
              <a:rPr lang="en-US" dirty="0" err="1" smtClean="0"/>
              <a:t>spambots</a:t>
            </a:r>
            <a:r>
              <a:rPr lang="en-US" dirty="0" smtClean="0"/>
              <a:t> filling your DB with spam accounts</a:t>
            </a:r>
          </a:p>
          <a:p>
            <a:r>
              <a:rPr lang="en-US" dirty="0" smtClean="0"/>
              <a:t>You want to “outsource” login security</a:t>
            </a:r>
          </a:p>
          <a:p>
            <a:r>
              <a:rPr lang="en-US" dirty="0" smtClean="0"/>
              <a:t>You want to access information about your user from their social media (with their consent)</a:t>
            </a:r>
          </a:p>
          <a:p>
            <a:endParaRPr lang="en-US" dirty="0"/>
          </a:p>
        </p:txBody>
      </p:sp>
    </p:spTree>
    <p:extLst>
      <p:ext uri="{BB962C8B-B14F-4D97-AF65-F5344CB8AC3E}">
        <p14:creationId xmlns:p14="http://schemas.microsoft.com/office/powerpoint/2010/main" val="63250190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login button attributes</a:t>
            </a:r>
            <a:endParaRPr lang="en-US" dirty="0"/>
          </a:p>
        </p:txBody>
      </p:sp>
      <p:sp>
        <p:nvSpPr>
          <p:cNvPr id="3" name="Content Placeholder 2"/>
          <p:cNvSpPr>
            <a:spLocks noGrp="1"/>
          </p:cNvSpPr>
          <p:nvPr>
            <p:ph idx="1"/>
          </p:nvPr>
        </p:nvSpPr>
        <p:spPr/>
        <p:txBody>
          <a:bodyPr/>
          <a:lstStyle/>
          <a:p>
            <a:r>
              <a:rPr lang="en-US" dirty="0" smtClean="0"/>
              <a:t>The login allows to specify what you want from the user</a:t>
            </a:r>
          </a:p>
          <a:p>
            <a:r>
              <a:rPr lang="en-US" dirty="0" smtClean="0"/>
              <a:t>Changing data-scope allows to change that</a:t>
            </a:r>
          </a:p>
          <a:p>
            <a:pPr lvl="1"/>
            <a:r>
              <a:rPr lang="en-US" dirty="0" smtClean="0"/>
              <a:t>To play around different requests, check</a:t>
            </a:r>
          </a:p>
          <a:p>
            <a:pPr lvl="2"/>
            <a:r>
              <a:rPr lang="en-US" dirty="0">
                <a:hlinkClick r:id="rId2"/>
              </a:rPr>
              <a:t>https://developers.google.com/oauthplayground</a:t>
            </a:r>
            <a:r>
              <a:rPr lang="en-US" dirty="0" smtClean="0">
                <a:hlinkClick r:id="rId2"/>
              </a:rPr>
              <a:t>/</a:t>
            </a:r>
            <a:endParaRPr lang="en-US" dirty="0" smtClean="0"/>
          </a:p>
          <a:p>
            <a:pPr lvl="1"/>
            <a:r>
              <a:rPr lang="en-US" dirty="0" smtClean="0"/>
              <a:t>It’s pretty scary to see the amount of stuff you can request access for, so again, we’ll limit ourselves to the bare minimum the user typically publicly shows in order to know who is login in</a:t>
            </a:r>
          </a:p>
          <a:p>
            <a:pPr lvl="2"/>
            <a:r>
              <a:rPr lang="en-US" dirty="0" smtClean="0"/>
              <a:t>Don’t go requesting access to the user’s </a:t>
            </a:r>
            <a:r>
              <a:rPr lang="en-US" dirty="0" err="1" smtClean="0"/>
              <a:t>gmail</a:t>
            </a:r>
            <a:r>
              <a:rPr lang="en-US" dirty="0" smtClean="0"/>
              <a:t>!!</a:t>
            </a:r>
          </a:p>
          <a:p>
            <a:r>
              <a:rPr lang="en-US" dirty="0" smtClean="0"/>
              <a:t>The data-</a:t>
            </a:r>
            <a:r>
              <a:rPr lang="en-US" dirty="0" err="1" smtClean="0"/>
              <a:t>requestvisibleactions</a:t>
            </a:r>
            <a:r>
              <a:rPr lang="en-US" dirty="0" smtClean="0"/>
              <a:t> allows to specify when the page will be able to post “activities” at different times</a:t>
            </a:r>
          </a:p>
          <a:p>
            <a:pPr lvl="1"/>
            <a:r>
              <a:rPr lang="en-US" dirty="0" smtClean="0"/>
              <a:t>More info on</a:t>
            </a:r>
          </a:p>
          <a:p>
            <a:pPr lvl="2"/>
            <a:r>
              <a:rPr lang="en-US" dirty="0"/>
              <a:t>https://</a:t>
            </a:r>
            <a:r>
              <a:rPr lang="en-US" dirty="0" err="1"/>
              <a:t>developers.google.com</a:t>
            </a:r>
            <a:r>
              <a:rPr lang="en-US" dirty="0"/>
              <a:t>/+/</a:t>
            </a:r>
            <a:r>
              <a:rPr lang="en-US" dirty="0" err="1"/>
              <a:t>api</a:t>
            </a:r>
            <a:r>
              <a:rPr lang="en-US" dirty="0"/>
              <a:t>/moment-types</a:t>
            </a:r>
          </a:p>
        </p:txBody>
      </p:sp>
    </p:spTree>
    <p:extLst>
      <p:ext uri="{BB962C8B-B14F-4D97-AF65-F5344CB8AC3E}">
        <p14:creationId xmlns:p14="http://schemas.microsoft.com/office/powerpoint/2010/main" val="427174176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Handle the Sign-in</a:t>
            </a:r>
            <a:endParaRPr lang="en-US" dirty="0"/>
          </a:p>
        </p:txBody>
      </p:sp>
      <p:sp>
        <p:nvSpPr>
          <p:cNvPr id="3" name="Content Placeholder 2"/>
          <p:cNvSpPr>
            <a:spLocks noGrp="1"/>
          </p:cNvSpPr>
          <p:nvPr>
            <p:ph idx="1"/>
          </p:nvPr>
        </p:nvSpPr>
        <p:spPr/>
        <p:txBody>
          <a:bodyPr>
            <a:normAutofit fontScale="92500"/>
          </a:bodyPr>
          <a:lstStyle/>
          <a:p>
            <a:r>
              <a:rPr lang="en-US" dirty="0" smtClean="0"/>
              <a:t>The </a:t>
            </a:r>
            <a:r>
              <a:rPr lang="en-US" dirty="0" err="1" smtClean="0"/>
              <a:t>signin</a:t>
            </a:r>
            <a:r>
              <a:rPr lang="en-US" dirty="0" smtClean="0"/>
              <a:t> button will open a popup requesting access, if approved, the function “</a:t>
            </a:r>
            <a:r>
              <a:rPr lang="en-US" dirty="0" err="1" smtClean="0"/>
              <a:t>signinCallback</a:t>
            </a:r>
            <a:r>
              <a:rPr lang="en-US" dirty="0" smtClean="0"/>
              <a:t>” will be called… so write it!</a:t>
            </a:r>
          </a:p>
          <a:p>
            <a:r>
              <a:rPr lang="en-US" dirty="0"/>
              <a:t>function </a:t>
            </a:r>
            <a:r>
              <a:rPr lang="en-US" dirty="0" err="1"/>
              <a:t>signinCallback</a:t>
            </a:r>
            <a:r>
              <a:rPr lang="en-US" dirty="0"/>
              <a:t>(</a:t>
            </a:r>
            <a:r>
              <a:rPr lang="en-US" dirty="0" err="1"/>
              <a:t>authResult</a:t>
            </a:r>
            <a:r>
              <a:rPr lang="en-US" dirty="0"/>
              <a:t>) {</a:t>
            </a:r>
          </a:p>
          <a:p>
            <a:r>
              <a:rPr lang="en-US" dirty="0"/>
              <a:t>  if (</a:t>
            </a:r>
            <a:r>
              <a:rPr lang="en-US" dirty="0" err="1"/>
              <a:t>authResult</a:t>
            </a:r>
            <a:r>
              <a:rPr lang="en-US" dirty="0"/>
              <a:t>['</a:t>
            </a:r>
            <a:r>
              <a:rPr lang="en-US" dirty="0" err="1"/>
              <a:t>access_token</a:t>
            </a:r>
            <a:r>
              <a:rPr lang="en-US" dirty="0"/>
              <a:t>']) </a:t>
            </a:r>
            <a:r>
              <a:rPr lang="en-US" dirty="0" smtClean="0"/>
              <a:t>{</a:t>
            </a:r>
            <a:br>
              <a:rPr lang="en-US" dirty="0" smtClean="0"/>
            </a:br>
            <a:r>
              <a:rPr lang="en-US" dirty="0" smtClean="0"/>
              <a:t>    </a:t>
            </a:r>
            <a:r>
              <a:rPr lang="en-US" dirty="0" err="1"/>
              <a:t>document.getElementById</a:t>
            </a:r>
            <a:r>
              <a:rPr lang="en-US" dirty="0"/>
              <a:t>('</a:t>
            </a:r>
            <a:r>
              <a:rPr lang="en-US" dirty="0" err="1"/>
              <a:t>signinButton</a:t>
            </a:r>
            <a:r>
              <a:rPr lang="en-US" dirty="0"/>
              <a:t>').</a:t>
            </a:r>
            <a:r>
              <a:rPr lang="en-US" dirty="0" err="1"/>
              <a:t>setAttribute</a:t>
            </a:r>
            <a:r>
              <a:rPr lang="en-US" dirty="0"/>
              <a:t>('style', 'display: none')</a:t>
            </a:r>
            <a:r>
              <a:rPr lang="en-US" dirty="0" smtClean="0"/>
              <a:t>;</a:t>
            </a:r>
            <a:br>
              <a:rPr lang="en-US" dirty="0" smtClean="0"/>
            </a:br>
            <a:r>
              <a:rPr lang="en-US" dirty="0" smtClean="0"/>
              <a:t>  </a:t>
            </a:r>
            <a:r>
              <a:rPr lang="en-US" dirty="0"/>
              <a:t>} else if (</a:t>
            </a:r>
            <a:r>
              <a:rPr lang="en-US" dirty="0" err="1"/>
              <a:t>authResult</a:t>
            </a:r>
            <a:r>
              <a:rPr lang="en-US" dirty="0"/>
              <a:t>['error']) </a:t>
            </a:r>
            <a:r>
              <a:rPr lang="en-US" dirty="0" smtClean="0"/>
              <a:t>{</a:t>
            </a:r>
            <a:br>
              <a:rPr lang="en-US" dirty="0" smtClean="0"/>
            </a:br>
            <a:r>
              <a:rPr lang="en-US" dirty="0" smtClean="0"/>
              <a:t>    </a:t>
            </a:r>
            <a:r>
              <a:rPr lang="en-US" dirty="0"/>
              <a:t>// Possible error codes</a:t>
            </a:r>
            <a:r>
              <a:rPr lang="en-US" dirty="0" smtClean="0"/>
              <a:t>:</a:t>
            </a:r>
            <a:br>
              <a:rPr lang="en-US" dirty="0" smtClean="0"/>
            </a:br>
            <a:r>
              <a:rPr lang="en-US" dirty="0" smtClean="0"/>
              <a:t>    </a:t>
            </a:r>
            <a:r>
              <a:rPr lang="en-US" dirty="0"/>
              <a:t>//   "</a:t>
            </a:r>
            <a:r>
              <a:rPr lang="en-US" dirty="0" err="1"/>
              <a:t>access_denied</a:t>
            </a:r>
            <a:r>
              <a:rPr lang="en-US" dirty="0"/>
              <a:t>" - User denied access to your </a:t>
            </a:r>
            <a:r>
              <a:rPr lang="en-US" dirty="0" smtClean="0"/>
              <a:t>app</a:t>
            </a:r>
            <a:br>
              <a:rPr lang="en-US" dirty="0" smtClean="0"/>
            </a:br>
            <a:r>
              <a:rPr lang="en-US" dirty="0" smtClean="0"/>
              <a:t>    </a:t>
            </a:r>
            <a:r>
              <a:rPr lang="en-US" dirty="0"/>
              <a:t>//   "</a:t>
            </a:r>
            <a:r>
              <a:rPr lang="en-US" dirty="0" err="1"/>
              <a:t>immediate_failed</a:t>
            </a:r>
            <a:r>
              <a:rPr lang="en-US" dirty="0"/>
              <a:t>" - Could not </a:t>
            </a:r>
            <a:r>
              <a:rPr lang="en-US" dirty="0" err="1"/>
              <a:t>automatially</a:t>
            </a:r>
            <a:r>
              <a:rPr lang="en-US" dirty="0"/>
              <a:t> log in the </a:t>
            </a:r>
            <a:r>
              <a:rPr lang="en-US" dirty="0" smtClean="0"/>
              <a:t>user</a:t>
            </a:r>
            <a:br>
              <a:rPr lang="en-US" dirty="0" smtClean="0"/>
            </a:br>
            <a:r>
              <a:rPr lang="en-US" dirty="0" smtClean="0"/>
              <a:t>    </a:t>
            </a:r>
            <a:r>
              <a:rPr lang="en-US" dirty="0"/>
              <a:t>// </a:t>
            </a:r>
            <a:r>
              <a:rPr lang="en-US" dirty="0" err="1"/>
              <a:t>console.log</a:t>
            </a:r>
            <a:r>
              <a:rPr lang="en-US" dirty="0"/>
              <a:t>('There was an error: ' + </a:t>
            </a:r>
            <a:r>
              <a:rPr lang="en-US" dirty="0" err="1"/>
              <a:t>authResult</a:t>
            </a:r>
            <a:r>
              <a:rPr lang="en-US" dirty="0"/>
              <a:t>['error'])</a:t>
            </a:r>
            <a:r>
              <a:rPr lang="en-US" dirty="0" smtClean="0"/>
              <a:t>;</a:t>
            </a:r>
            <a:br>
              <a:rPr lang="en-US" dirty="0" smtClean="0"/>
            </a:br>
            <a:r>
              <a:rPr lang="en-US" dirty="0" smtClean="0"/>
              <a:t>  }</a:t>
            </a:r>
            <a:br>
              <a:rPr lang="en-US" dirty="0" smtClean="0"/>
            </a:br>
            <a:r>
              <a:rPr lang="en-US" dirty="0" smtClean="0"/>
              <a:t>}</a:t>
            </a:r>
            <a:endParaRPr lang="en-US" dirty="0"/>
          </a:p>
        </p:txBody>
      </p:sp>
    </p:spTree>
    <p:extLst>
      <p:ext uri="{BB962C8B-B14F-4D97-AF65-F5344CB8AC3E}">
        <p14:creationId xmlns:p14="http://schemas.microsoft.com/office/powerpoint/2010/main" val="54518609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what?</a:t>
            </a:r>
            <a:endParaRPr lang="en-US" dirty="0"/>
          </a:p>
        </p:txBody>
      </p:sp>
      <p:sp>
        <p:nvSpPr>
          <p:cNvPr id="3" name="Content Placeholder 2"/>
          <p:cNvSpPr>
            <a:spLocks noGrp="1"/>
          </p:cNvSpPr>
          <p:nvPr>
            <p:ph idx="1"/>
          </p:nvPr>
        </p:nvSpPr>
        <p:spPr/>
        <p:txBody>
          <a:bodyPr/>
          <a:lstStyle/>
          <a:p>
            <a:r>
              <a:rPr lang="en-US" dirty="0" smtClean="0"/>
              <a:t>Now that you have your token and the user has authorized you, make </a:t>
            </a:r>
            <a:r>
              <a:rPr lang="en-US" dirty="0" err="1" smtClean="0"/>
              <a:t>ReST</a:t>
            </a:r>
            <a:r>
              <a:rPr lang="en-US" dirty="0" smtClean="0"/>
              <a:t> calls to the </a:t>
            </a:r>
            <a:r>
              <a:rPr lang="en-US" dirty="0" err="1" smtClean="0"/>
              <a:t>google</a:t>
            </a:r>
            <a:r>
              <a:rPr lang="en-US" dirty="0" smtClean="0"/>
              <a:t> API</a:t>
            </a:r>
          </a:p>
          <a:p>
            <a:r>
              <a:rPr lang="en-US" dirty="0" err="1" smtClean="0"/>
              <a:t>ReST</a:t>
            </a:r>
            <a:r>
              <a:rPr lang="en-US" dirty="0" smtClean="0"/>
              <a:t> stands for Representational State Transfer, allowing an identity to be used for multiple different sites, maintaining the login info on the client rather than the server</a:t>
            </a:r>
          </a:p>
          <a:p>
            <a:r>
              <a:rPr lang="en-US" dirty="0" smtClean="0"/>
              <a:t>How do I do that?!?!</a:t>
            </a:r>
          </a:p>
          <a:p>
            <a:pPr lvl="1"/>
            <a:r>
              <a:rPr lang="en-US" dirty="0" smtClean="0"/>
              <a:t>With AJAX!</a:t>
            </a:r>
          </a:p>
          <a:p>
            <a:pPr lvl="1"/>
            <a:r>
              <a:rPr lang="en-US" dirty="0" err="1" smtClean="0"/>
              <a:t>ReST</a:t>
            </a:r>
            <a:r>
              <a:rPr lang="en-US" dirty="0" smtClean="0"/>
              <a:t> calls are simple GET requests, where the response you’ll get is a JSON String (at least with Google)</a:t>
            </a:r>
            <a:endParaRPr lang="en-US" dirty="0"/>
          </a:p>
        </p:txBody>
      </p:sp>
    </p:spTree>
    <p:extLst>
      <p:ext uri="{BB962C8B-B14F-4D97-AF65-F5344CB8AC3E}">
        <p14:creationId xmlns:p14="http://schemas.microsoft.com/office/powerpoint/2010/main" val="108627539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Isn’t there a client all written up?</a:t>
            </a:r>
            <a:endParaRPr lang="en-US" dirty="0"/>
          </a:p>
        </p:txBody>
      </p:sp>
      <p:sp>
        <p:nvSpPr>
          <p:cNvPr id="3" name="Content Placeholder 2"/>
          <p:cNvSpPr>
            <a:spLocks noGrp="1"/>
          </p:cNvSpPr>
          <p:nvPr>
            <p:ph idx="1"/>
          </p:nvPr>
        </p:nvSpPr>
        <p:spPr/>
        <p:txBody>
          <a:bodyPr/>
          <a:lstStyle/>
          <a:p>
            <a:r>
              <a:rPr lang="en-US" dirty="0" smtClean="0"/>
              <a:t>Sort of</a:t>
            </a:r>
          </a:p>
          <a:p>
            <a:r>
              <a:rPr lang="en-US" dirty="0" smtClean="0"/>
              <a:t>You can use the JS Google Client</a:t>
            </a:r>
          </a:p>
          <a:p>
            <a:r>
              <a:rPr lang="en-US" dirty="0" smtClean="0"/>
              <a:t>Example is really long to type up on </a:t>
            </a:r>
            <a:r>
              <a:rPr lang="en-US" dirty="0" err="1" smtClean="0"/>
              <a:t>powerpoint</a:t>
            </a:r>
            <a:r>
              <a:rPr lang="en-US" dirty="0" smtClean="0"/>
              <a:t>, but you can find it online</a:t>
            </a:r>
          </a:p>
          <a:p>
            <a:pPr lvl="1"/>
            <a:r>
              <a:rPr lang="en-US" dirty="0" smtClean="0"/>
              <a:t>Follow explanations in class to understand what goes where</a:t>
            </a:r>
          </a:p>
          <a:p>
            <a:pPr lvl="1"/>
            <a:r>
              <a:rPr lang="en-US" dirty="0">
                <a:hlinkClick r:id="rId2"/>
              </a:rPr>
              <a:t>https://code.google.com/p/google-api-javascript-client/source/browse/samples/</a:t>
            </a:r>
            <a:r>
              <a:rPr lang="en-US" dirty="0" smtClean="0">
                <a:hlinkClick r:id="rId2"/>
              </a:rPr>
              <a:t>authSample.html</a:t>
            </a:r>
            <a:endParaRPr lang="en-US" dirty="0" smtClean="0"/>
          </a:p>
          <a:p>
            <a:pPr lvl="1"/>
            <a:endParaRPr lang="en-US" dirty="0"/>
          </a:p>
          <a:p>
            <a:pPr lvl="1"/>
            <a:endParaRPr lang="en-US" dirty="0"/>
          </a:p>
        </p:txBody>
      </p:sp>
    </p:spTree>
    <p:extLst>
      <p:ext uri="{BB962C8B-B14F-4D97-AF65-F5344CB8AC3E}">
        <p14:creationId xmlns:p14="http://schemas.microsoft.com/office/powerpoint/2010/main" val="423595174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Major players</a:t>
            </a:r>
            <a:endParaRPr lang="en-US" dirty="0"/>
          </a:p>
        </p:txBody>
      </p:sp>
      <p:sp>
        <p:nvSpPr>
          <p:cNvPr id="3" name="Content Placeholder 2"/>
          <p:cNvSpPr>
            <a:spLocks noGrp="1"/>
          </p:cNvSpPr>
          <p:nvPr>
            <p:ph idx="1"/>
          </p:nvPr>
        </p:nvSpPr>
        <p:spPr/>
        <p:txBody>
          <a:bodyPr>
            <a:normAutofit lnSpcReduction="10000"/>
          </a:bodyPr>
          <a:lstStyle/>
          <a:p>
            <a:r>
              <a:rPr lang="en-US" dirty="0" smtClean="0"/>
              <a:t>Google</a:t>
            </a:r>
          </a:p>
          <a:p>
            <a:pPr lvl="1"/>
            <a:r>
              <a:rPr lang="en-US" dirty="0" smtClean="0"/>
              <a:t>Google provides authentication in many different ways and allows you to decide what type of authentication you would like to have</a:t>
            </a:r>
          </a:p>
          <a:p>
            <a:r>
              <a:rPr lang="en-US" dirty="0" smtClean="0"/>
              <a:t>Facebook</a:t>
            </a:r>
          </a:p>
          <a:p>
            <a:pPr lvl="1"/>
            <a:r>
              <a:rPr lang="en-US" dirty="0" smtClean="0"/>
              <a:t>Let’s face it, “the” Facebook has more users than I care to count, and the vast majority don’t seem to care about sharing their personal data with complete strangers. Enjoy it! Abuse it!</a:t>
            </a:r>
          </a:p>
          <a:p>
            <a:r>
              <a:rPr lang="en-US" dirty="0" smtClean="0"/>
              <a:t>Twitter</a:t>
            </a:r>
          </a:p>
          <a:p>
            <a:pPr lvl="1"/>
            <a:r>
              <a:rPr lang="en-US" dirty="0" smtClean="0"/>
              <a:t>If you want famous people on your site, you </a:t>
            </a:r>
            <a:r>
              <a:rPr lang="en-US" dirty="0" err="1" smtClean="0"/>
              <a:t>gotta</a:t>
            </a:r>
            <a:r>
              <a:rPr lang="en-US" dirty="0" smtClean="0"/>
              <a:t> get twitter authentication, they’re all on it!</a:t>
            </a:r>
          </a:p>
          <a:p>
            <a:r>
              <a:rPr lang="en-US" dirty="0" smtClean="0"/>
              <a:t>Others</a:t>
            </a:r>
          </a:p>
          <a:p>
            <a:pPr lvl="1"/>
            <a:r>
              <a:rPr lang="en-US" dirty="0" smtClean="0"/>
              <a:t>There are many other services, but let’s be honest, the chances of someone having an account in one of the “others” but not in one of these 3 is extremely thin. So we’ll stick to these</a:t>
            </a:r>
            <a:endParaRPr lang="en-US" dirty="0"/>
          </a:p>
        </p:txBody>
      </p:sp>
    </p:spTree>
    <p:extLst>
      <p:ext uri="{BB962C8B-B14F-4D97-AF65-F5344CB8AC3E}">
        <p14:creationId xmlns:p14="http://schemas.microsoft.com/office/powerpoint/2010/main" val="89601506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Facebook Login</a:t>
            </a:r>
            <a:endParaRPr lang="en-US" dirty="0"/>
          </a:p>
        </p:txBody>
      </p:sp>
      <p:sp>
        <p:nvSpPr>
          <p:cNvPr id="3" name="Content Placeholder 2"/>
          <p:cNvSpPr>
            <a:spLocks noGrp="1"/>
          </p:cNvSpPr>
          <p:nvPr>
            <p:ph idx="1"/>
          </p:nvPr>
        </p:nvSpPr>
        <p:spPr/>
        <p:txBody>
          <a:bodyPr/>
          <a:lstStyle/>
          <a:p>
            <a:r>
              <a:rPr lang="en-US" dirty="0" smtClean="0"/>
              <a:t>So you want your site to connect through Facebook</a:t>
            </a:r>
          </a:p>
          <a:p>
            <a:pPr lvl="1"/>
            <a:r>
              <a:rPr lang="en-US" dirty="0" smtClean="0"/>
              <a:t>Are you sure!?</a:t>
            </a:r>
          </a:p>
          <a:p>
            <a:r>
              <a:rPr lang="en-US" dirty="0" smtClean="0"/>
              <a:t>FB provides multiple SDKs for different platforms:</a:t>
            </a:r>
          </a:p>
          <a:p>
            <a:pPr lvl="1"/>
            <a:r>
              <a:rPr lang="en-US" dirty="0" smtClean="0"/>
              <a:t>Written by the FB folks: JavaScript, PHP, </a:t>
            </a:r>
            <a:r>
              <a:rPr lang="en-US" dirty="0" err="1" smtClean="0"/>
              <a:t>iOS</a:t>
            </a:r>
            <a:r>
              <a:rPr lang="en-US" dirty="0" smtClean="0"/>
              <a:t>, Android</a:t>
            </a:r>
          </a:p>
          <a:p>
            <a:pPr lvl="1"/>
            <a:r>
              <a:rPr lang="en-US" dirty="0" smtClean="0"/>
              <a:t>3</a:t>
            </a:r>
            <a:r>
              <a:rPr lang="en-US" baseline="30000" dirty="0" smtClean="0"/>
              <a:t>rd</a:t>
            </a:r>
            <a:r>
              <a:rPr lang="en-US" dirty="0" smtClean="0"/>
              <a:t> Party: Ruby, </a:t>
            </a:r>
            <a:r>
              <a:rPr lang="en-US" dirty="0" err="1" smtClean="0"/>
              <a:t>Node.js</a:t>
            </a:r>
            <a:r>
              <a:rPr lang="en-US" dirty="0" smtClean="0"/>
              <a:t>, Python, C#, Java, </a:t>
            </a:r>
            <a:r>
              <a:rPr lang="en-US" dirty="0" err="1" smtClean="0"/>
              <a:t>ActionScript</a:t>
            </a:r>
            <a:r>
              <a:rPr lang="en-US" dirty="0" smtClean="0"/>
              <a:t> (for Flash)</a:t>
            </a:r>
          </a:p>
          <a:p>
            <a:r>
              <a:rPr lang="en-US" dirty="0" smtClean="0"/>
              <a:t>We will see how to use the JS SDK</a:t>
            </a:r>
          </a:p>
          <a:p>
            <a:r>
              <a:rPr lang="en-US" dirty="0" smtClean="0"/>
              <a:t>Once you can login with the SDK of your choice, you can access the various FB APIs to access user information</a:t>
            </a:r>
            <a:endParaRPr lang="en-US" dirty="0"/>
          </a:p>
        </p:txBody>
      </p:sp>
    </p:spTree>
    <p:extLst>
      <p:ext uri="{BB962C8B-B14F-4D97-AF65-F5344CB8AC3E}">
        <p14:creationId xmlns:p14="http://schemas.microsoft.com/office/powerpoint/2010/main" val="275754754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login architecture</a:t>
            </a:r>
            <a:endParaRPr lang="en-US" dirty="0"/>
          </a:p>
        </p:txBody>
      </p:sp>
      <p:sp>
        <p:nvSpPr>
          <p:cNvPr id="3" name="Content Placeholder 2"/>
          <p:cNvSpPr>
            <a:spLocks noGrp="1"/>
          </p:cNvSpPr>
          <p:nvPr>
            <p:ph idx="1"/>
          </p:nvPr>
        </p:nvSpPr>
        <p:spPr/>
        <p:txBody>
          <a:bodyPr>
            <a:normAutofit fontScale="92500"/>
          </a:bodyPr>
          <a:lstStyle/>
          <a:p>
            <a:r>
              <a:rPr lang="en-US" dirty="0" smtClean="0"/>
              <a:t>FB uses the </a:t>
            </a:r>
            <a:r>
              <a:rPr lang="en-US" dirty="0" err="1" smtClean="0"/>
              <a:t>OAuth</a:t>
            </a:r>
            <a:r>
              <a:rPr lang="en-US" dirty="0" smtClean="0"/>
              <a:t> 2.0 login standard for authentication</a:t>
            </a:r>
          </a:p>
          <a:p>
            <a:r>
              <a:rPr lang="en-US" dirty="0" smtClean="0"/>
              <a:t>The login generates a token that will allow your site to make requests as the user</a:t>
            </a:r>
          </a:p>
          <a:p>
            <a:r>
              <a:rPr lang="en-US" dirty="0" smtClean="0"/>
              <a:t>You are required to provide a logout button when using FB’s login</a:t>
            </a:r>
          </a:p>
          <a:p>
            <a:r>
              <a:rPr lang="en-US" dirty="0" smtClean="0"/>
              <a:t>In client side login:</a:t>
            </a:r>
          </a:p>
          <a:p>
            <a:pPr lvl="1"/>
            <a:r>
              <a:rPr lang="en-US" dirty="0" smtClean="0"/>
              <a:t>The JS SDK manages all access-tokens and all info extracted from the Graph API. All calls a signed automatically, making things easier</a:t>
            </a:r>
          </a:p>
          <a:p>
            <a:pPr lvl="1"/>
            <a:r>
              <a:rPr lang="en-US" dirty="0" smtClean="0"/>
              <a:t>You still need to save whatever data you pulled that you need to remember and not retrieve from FB each time</a:t>
            </a:r>
          </a:p>
          <a:p>
            <a:r>
              <a:rPr lang="en-US" dirty="0" smtClean="0"/>
              <a:t>Server side login:</a:t>
            </a:r>
          </a:p>
          <a:p>
            <a:pPr lvl="1"/>
            <a:r>
              <a:rPr lang="en-US" dirty="0" smtClean="0"/>
              <a:t>Technically meant for sites that will be viewed with a browser without JavaScript</a:t>
            </a:r>
          </a:p>
          <a:p>
            <a:pPr lvl="1"/>
            <a:r>
              <a:rPr lang="en-US" dirty="0" smtClean="0"/>
              <a:t>Much more involved with many more redirects</a:t>
            </a:r>
          </a:p>
        </p:txBody>
      </p:sp>
    </p:spTree>
    <p:extLst>
      <p:ext uri="{BB962C8B-B14F-4D97-AF65-F5344CB8AC3E}">
        <p14:creationId xmlns:p14="http://schemas.microsoft.com/office/powerpoint/2010/main" val="327592283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Content Placeholder 2"/>
          <p:cNvSpPr>
            <a:spLocks noGrp="1"/>
          </p:cNvSpPr>
          <p:nvPr>
            <p:ph idx="1"/>
          </p:nvPr>
        </p:nvSpPr>
        <p:spPr/>
        <p:txBody>
          <a:bodyPr>
            <a:normAutofit lnSpcReduction="10000"/>
          </a:bodyPr>
          <a:lstStyle/>
          <a:p>
            <a:r>
              <a:rPr lang="en-US" dirty="0" smtClean="0"/>
              <a:t>First you need a host to put your site on</a:t>
            </a:r>
          </a:p>
          <a:p>
            <a:r>
              <a:rPr lang="en-US" dirty="0" smtClean="0"/>
              <a:t>Then you need to make a FB app</a:t>
            </a:r>
          </a:p>
          <a:p>
            <a:pPr lvl="1"/>
            <a:r>
              <a:rPr lang="en-US" dirty="0">
                <a:hlinkClick r:id="rId2"/>
              </a:rPr>
              <a:t>https://developers.facebook.com/apps</a:t>
            </a:r>
            <a:r>
              <a:rPr lang="en-US" dirty="0" smtClean="0">
                <a:hlinkClick r:id="rId2"/>
              </a:rPr>
              <a:t>/</a:t>
            </a:r>
            <a:endParaRPr lang="en-US" dirty="0" smtClean="0"/>
          </a:p>
          <a:p>
            <a:r>
              <a:rPr lang="en-US" dirty="0" smtClean="0"/>
              <a:t>Make a new app with the name of your choice (and a similar namespace)</a:t>
            </a:r>
          </a:p>
          <a:p>
            <a:pPr lvl="1"/>
            <a:r>
              <a:rPr lang="en-US" dirty="0" smtClean="0"/>
              <a:t>You also have the option to host your site on </a:t>
            </a:r>
            <a:r>
              <a:rPr lang="en-US" dirty="0" err="1" smtClean="0"/>
              <a:t>Heroku</a:t>
            </a:r>
            <a:r>
              <a:rPr lang="en-US" dirty="0" smtClean="0"/>
              <a:t> for free. Yay!</a:t>
            </a:r>
          </a:p>
          <a:p>
            <a:r>
              <a:rPr lang="en-US" dirty="0" smtClean="0"/>
              <a:t>The most important piece of info is on the next page which displays your App Id and your App secret</a:t>
            </a:r>
          </a:p>
          <a:p>
            <a:r>
              <a:rPr lang="en-US" dirty="0" smtClean="0"/>
              <a:t>Next call the JS SDK on your page</a:t>
            </a:r>
          </a:p>
          <a:p>
            <a:pPr lvl="1"/>
            <a:r>
              <a:rPr lang="en-US" dirty="0" smtClean="0"/>
              <a:t>According to FB, you should do this right after the &lt;body&gt; tag, as to have it start right away</a:t>
            </a:r>
          </a:p>
          <a:p>
            <a:pPr lvl="1"/>
            <a:r>
              <a:rPr lang="en-US" dirty="0" smtClean="0"/>
              <a:t>Replace the ID with your app id from above, and your domain with the site’s </a:t>
            </a:r>
            <a:r>
              <a:rPr lang="en-US" dirty="0" err="1" smtClean="0"/>
              <a:t>url</a:t>
            </a:r>
            <a:endParaRPr lang="en-US" dirty="0" smtClean="0"/>
          </a:p>
        </p:txBody>
      </p:sp>
    </p:spTree>
    <p:extLst>
      <p:ext uri="{BB962C8B-B14F-4D97-AF65-F5344CB8AC3E}">
        <p14:creationId xmlns:p14="http://schemas.microsoft.com/office/powerpoint/2010/main" val="178247631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to add</a:t>
            </a:r>
            <a:endParaRPr lang="en-US" dirty="0"/>
          </a:p>
        </p:txBody>
      </p:sp>
      <p:sp>
        <p:nvSpPr>
          <p:cNvPr id="3" name="Content Placeholder 2"/>
          <p:cNvSpPr>
            <a:spLocks noGrp="1"/>
          </p:cNvSpPr>
          <p:nvPr>
            <p:ph idx="1"/>
          </p:nvPr>
        </p:nvSpPr>
        <p:spPr/>
        <p:txBody>
          <a:bodyPr>
            <a:normAutofit fontScale="92500" lnSpcReduction="20000"/>
          </a:bodyPr>
          <a:lstStyle/>
          <a:p>
            <a:r>
              <a:rPr lang="en-US" dirty="0"/>
              <a:t>&lt;div id="</a:t>
            </a:r>
            <a:r>
              <a:rPr lang="en-US" dirty="0" err="1"/>
              <a:t>fb</a:t>
            </a:r>
            <a:r>
              <a:rPr lang="en-US" dirty="0"/>
              <a:t>-root"&gt;&lt;/div</a:t>
            </a:r>
            <a:r>
              <a:rPr lang="en-US" dirty="0" smtClean="0"/>
              <a:t>&gt;</a:t>
            </a:r>
            <a:br>
              <a:rPr lang="en-US" dirty="0" smtClean="0"/>
            </a:br>
            <a:r>
              <a:rPr lang="en-US" dirty="0" smtClean="0"/>
              <a:t>&lt;</a:t>
            </a:r>
            <a:r>
              <a:rPr lang="en-US" dirty="0"/>
              <a:t>script</a:t>
            </a:r>
            <a:r>
              <a:rPr lang="en-US" dirty="0" smtClean="0"/>
              <a:t>&gt;</a:t>
            </a:r>
            <a:br>
              <a:rPr lang="en-US" dirty="0" smtClean="0"/>
            </a:br>
            <a:r>
              <a:rPr lang="en-US" dirty="0" smtClean="0"/>
              <a:t>  </a:t>
            </a:r>
            <a:r>
              <a:rPr lang="en-US" dirty="0" err="1"/>
              <a:t>window.fbAsyncInit</a:t>
            </a:r>
            <a:r>
              <a:rPr lang="en-US" dirty="0"/>
              <a:t> = function() </a:t>
            </a:r>
            <a:r>
              <a:rPr lang="en-US" dirty="0" smtClean="0"/>
              <a:t>{</a:t>
            </a:r>
            <a:br>
              <a:rPr lang="en-US" dirty="0" smtClean="0"/>
            </a:br>
            <a:r>
              <a:rPr lang="en-US" dirty="0" smtClean="0"/>
              <a:t>    </a:t>
            </a:r>
            <a:r>
              <a:rPr lang="en-US" dirty="0" err="1"/>
              <a:t>FB.init</a:t>
            </a:r>
            <a:r>
              <a:rPr lang="en-US" dirty="0"/>
              <a:t>(</a:t>
            </a:r>
            <a:r>
              <a:rPr lang="en-US" dirty="0" smtClean="0"/>
              <a:t>{</a:t>
            </a:r>
            <a:br>
              <a:rPr lang="en-US" dirty="0" smtClean="0"/>
            </a:br>
            <a:r>
              <a:rPr lang="en-US" dirty="0" smtClean="0"/>
              <a:t>      </a:t>
            </a:r>
            <a:r>
              <a:rPr lang="en-US" dirty="0" err="1"/>
              <a:t>appId</a:t>
            </a:r>
            <a:r>
              <a:rPr lang="en-US" dirty="0"/>
              <a:t>      : '184468508368785', // App </a:t>
            </a:r>
            <a:r>
              <a:rPr lang="en-US" dirty="0" smtClean="0"/>
              <a:t>ID</a:t>
            </a:r>
            <a:br>
              <a:rPr lang="en-US" dirty="0" smtClean="0"/>
            </a:br>
            <a:r>
              <a:rPr lang="en-US" dirty="0" smtClean="0"/>
              <a:t> </a:t>
            </a:r>
            <a:r>
              <a:rPr lang="en-US" dirty="0"/>
              <a:t> </a:t>
            </a:r>
            <a:r>
              <a:rPr lang="en-US" dirty="0" smtClean="0"/>
              <a:t>    </a:t>
            </a:r>
            <a:r>
              <a:rPr lang="en-US" dirty="0" smtClean="0"/>
              <a:t>status     </a:t>
            </a:r>
            <a:r>
              <a:rPr lang="en-US" dirty="0"/>
              <a:t>: true, // check login </a:t>
            </a:r>
            <a:r>
              <a:rPr lang="en-US" dirty="0" smtClean="0"/>
              <a:t>status</a:t>
            </a:r>
            <a:br>
              <a:rPr lang="en-US" dirty="0" smtClean="0"/>
            </a:br>
            <a:r>
              <a:rPr lang="en-US" dirty="0" smtClean="0"/>
              <a:t>      cookie    </a:t>
            </a:r>
            <a:r>
              <a:rPr lang="en-US" smtClean="0"/>
              <a:t>: true,</a:t>
            </a:r>
            <a:br>
              <a:rPr lang="en-US" smtClean="0"/>
            </a:br>
            <a:r>
              <a:rPr lang="en-US" smtClean="0"/>
              <a:t>      </a:t>
            </a:r>
            <a:r>
              <a:rPr lang="en-US" dirty="0" err="1" smtClean="0"/>
              <a:t>xfbml</a:t>
            </a:r>
            <a:r>
              <a:rPr lang="en-US" dirty="0" smtClean="0"/>
              <a:t>      </a:t>
            </a:r>
            <a:r>
              <a:rPr lang="en-US" dirty="0"/>
              <a:t>: true  // parse </a:t>
            </a:r>
            <a:r>
              <a:rPr lang="en-US" dirty="0" smtClean="0"/>
              <a:t>XFBML</a:t>
            </a:r>
            <a:br>
              <a:rPr lang="en-US" dirty="0" smtClean="0"/>
            </a:br>
            <a:r>
              <a:rPr lang="en-US" dirty="0" smtClean="0"/>
              <a:t>    </a:t>
            </a:r>
            <a:r>
              <a:rPr lang="en-US" dirty="0"/>
              <a:t>})</a:t>
            </a:r>
            <a:r>
              <a:rPr lang="en-US" dirty="0" smtClean="0"/>
              <a:t>;</a:t>
            </a:r>
            <a:br>
              <a:rPr lang="en-US" dirty="0" smtClean="0"/>
            </a:br>
            <a:r>
              <a:rPr lang="en-US" dirty="0" smtClean="0"/>
              <a:t>  </a:t>
            </a:r>
            <a:r>
              <a:rPr lang="en-US" dirty="0"/>
              <a:t>}</a:t>
            </a:r>
            <a:r>
              <a:rPr lang="en-US" dirty="0" smtClean="0"/>
              <a:t>;</a:t>
            </a:r>
            <a:br>
              <a:rPr lang="en-US" dirty="0" smtClean="0"/>
            </a:br>
            <a:r>
              <a:rPr lang="en-US" dirty="0"/>
              <a:t>(function(</a:t>
            </a:r>
            <a:r>
              <a:rPr lang="en-US" dirty="0" err="1"/>
              <a:t>d,s,id</a:t>
            </a:r>
            <a:r>
              <a:rPr lang="en-US" dirty="0"/>
              <a:t>) </a:t>
            </a:r>
            <a:r>
              <a:rPr lang="en-US" dirty="0" smtClean="0"/>
              <a:t>{</a:t>
            </a:r>
            <a:br>
              <a:rPr lang="en-US" dirty="0" smtClean="0"/>
            </a:br>
            <a:r>
              <a:rPr lang="en-US" dirty="0" smtClean="0"/>
              <a:t>       </a:t>
            </a:r>
            <a:r>
              <a:rPr lang="en-US" dirty="0" err="1"/>
              <a:t>var</a:t>
            </a:r>
            <a:r>
              <a:rPr lang="en-US" dirty="0"/>
              <a:t> </a:t>
            </a:r>
            <a:r>
              <a:rPr lang="en-US" dirty="0" err="1"/>
              <a:t>js</a:t>
            </a:r>
            <a:r>
              <a:rPr lang="en-US" dirty="0"/>
              <a:t>, </a:t>
            </a:r>
            <a:r>
              <a:rPr lang="en-US" dirty="0" err="1"/>
              <a:t>fjs</a:t>
            </a:r>
            <a:r>
              <a:rPr lang="en-US" dirty="0"/>
              <a:t> = </a:t>
            </a:r>
            <a:r>
              <a:rPr lang="en-US" dirty="0" err="1"/>
              <a:t>d.getElementsByTagName</a:t>
            </a:r>
            <a:r>
              <a:rPr lang="en-US" dirty="0"/>
              <a:t>(s)[0]</a:t>
            </a:r>
            <a:r>
              <a:rPr lang="en-US" dirty="0" smtClean="0"/>
              <a:t>;</a:t>
            </a:r>
            <a:br>
              <a:rPr lang="en-US" dirty="0" smtClean="0"/>
            </a:br>
            <a:r>
              <a:rPr lang="en-US" dirty="0" smtClean="0"/>
              <a:t>	if </a:t>
            </a:r>
            <a:r>
              <a:rPr lang="en-US" dirty="0"/>
              <a:t>(</a:t>
            </a:r>
            <a:r>
              <a:rPr lang="en-US" dirty="0" err="1"/>
              <a:t>d.getElementById</a:t>
            </a:r>
            <a:r>
              <a:rPr lang="en-US" dirty="0"/>
              <a:t>(id)) {return;</a:t>
            </a:r>
            <a:r>
              <a:rPr lang="en-US" dirty="0" smtClean="0"/>
              <a:t>}</a:t>
            </a:r>
            <a:br>
              <a:rPr lang="en-US" dirty="0" smtClean="0"/>
            </a:br>
            <a:r>
              <a:rPr lang="en-US" dirty="0" smtClean="0"/>
              <a:t>	</a:t>
            </a:r>
            <a:r>
              <a:rPr lang="en-US" dirty="0" err="1" smtClean="0"/>
              <a:t>js</a:t>
            </a:r>
            <a:r>
              <a:rPr lang="en-US" dirty="0" smtClean="0"/>
              <a:t> </a:t>
            </a:r>
            <a:r>
              <a:rPr lang="en-US" dirty="0"/>
              <a:t>= </a:t>
            </a:r>
            <a:r>
              <a:rPr lang="en-US" dirty="0" err="1"/>
              <a:t>d.createElement</a:t>
            </a:r>
            <a:r>
              <a:rPr lang="en-US" dirty="0"/>
              <a:t>(s); </a:t>
            </a:r>
            <a:r>
              <a:rPr lang="en-US" dirty="0" err="1"/>
              <a:t>js.id</a:t>
            </a:r>
            <a:r>
              <a:rPr lang="en-US" dirty="0"/>
              <a:t> = id;</a:t>
            </a:r>
          </a:p>
          <a:p>
            <a:pPr marL="114300" indent="0">
              <a:buNone/>
            </a:pPr>
            <a:r>
              <a:rPr lang="en-US" dirty="0" smtClean="0"/>
              <a:t>             </a:t>
            </a:r>
            <a:r>
              <a:rPr lang="en-US" dirty="0" err="1"/>
              <a:t>js.src</a:t>
            </a:r>
            <a:r>
              <a:rPr lang="en-US" dirty="0"/>
              <a:t> = "//</a:t>
            </a:r>
            <a:r>
              <a:rPr lang="en-US" dirty="0" err="1"/>
              <a:t>connect.facebook.net</a:t>
            </a:r>
            <a:r>
              <a:rPr lang="en-US" dirty="0"/>
              <a:t>/</a:t>
            </a:r>
            <a:r>
              <a:rPr lang="en-US" dirty="0" err="1"/>
              <a:t>en_US</a:t>
            </a:r>
            <a:r>
              <a:rPr lang="en-US" dirty="0"/>
              <a:t>/</a:t>
            </a:r>
            <a:r>
              <a:rPr lang="en-US" dirty="0" err="1" smtClean="0"/>
              <a:t>all.js</a:t>
            </a:r>
            <a:r>
              <a:rPr lang="en-US" dirty="0" smtClean="0"/>
              <a:t>”;</a:t>
            </a:r>
            <a:br>
              <a:rPr lang="en-US" dirty="0" smtClean="0"/>
            </a:br>
            <a:r>
              <a:rPr lang="en-US" dirty="0" smtClean="0"/>
              <a:t>            </a:t>
            </a:r>
            <a:r>
              <a:rPr lang="en-US" dirty="0" err="1"/>
              <a:t>fjs.parentNode.insertBefore</a:t>
            </a:r>
            <a:r>
              <a:rPr lang="en-US" dirty="0"/>
              <a:t>(</a:t>
            </a:r>
            <a:r>
              <a:rPr lang="en-US" dirty="0" err="1"/>
              <a:t>js</a:t>
            </a:r>
            <a:r>
              <a:rPr lang="en-US" dirty="0"/>
              <a:t>, </a:t>
            </a:r>
            <a:r>
              <a:rPr lang="en-US" dirty="0" err="1"/>
              <a:t>fjs</a:t>
            </a:r>
            <a:r>
              <a:rPr lang="en-US" dirty="0"/>
              <a:t>)</a:t>
            </a:r>
            <a:r>
              <a:rPr lang="en-US" dirty="0" smtClean="0"/>
              <a:t>;</a:t>
            </a:r>
            <a:br>
              <a:rPr lang="en-US" dirty="0" smtClean="0"/>
            </a:br>
            <a:r>
              <a:rPr lang="en-US" dirty="0" smtClean="0"/>
              <a:t>       </a:t>
            </a:r>
            <a:r>
              <a:rPr lang="en-US" dirty="0"/>
              <a:t>}(document, 'script', '</a:t>
            </a:r>
            <a:r>
              <a:rPr lang="en-US" dirty="0" err="1"/>
              <a:t>facebook-jssdk</a:t>
            </a:r>
            <a:r>
              <a:rPr lang="en-US" dirty="0"/>
              <a:t>'))</a:t>
            </a:r>
            <a:r>
              <a:rPr lang="en-US" dirty="0" smtClean="0"/>
              <a:t>;</a:t>
            </a:r>
            <a:br>
              <a:rPr lang="en-US" dirty="0" smtClean="0"/>
            </a:br>
            <a:r>
              <a:rPr lang="en-US" dirty="0" smtClean="0"/>
              <a:t>&lt;/script&gt;</a:t>
            </a:r>
            <a:endParaRPr lang="en-US" dirty="0"/>
          </a:p>
          <a:p>
            <a:endParaRPr lang="en-US" dirty="0"/>
          </a:p>
        </p:txBody>
      </p:sp>
    </p:spTree>
    <p:extLst>
      <p:ext uri="{BB962C8B-B14F-4D97-AF65-F5344CB8AC3E}">
        <p14:creationId xmlns:p14="http://schemas.microsoft.com/office/powerpoint/2010/main" val="370442536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your </a:t>
            </a:r>
            <a:r>
              <a:rPr lang="en-US" dirty="0" err="1" smtClean="0"/>
              <a:t>loginstatus</a:t>
            </a:r>
            <a:endParaRPr lang="en-US" dirty="0"/>
          </a:p>
        </p:txBody>
      </p:sp>
      <p:sp>
        <p:nvSpPr>
          <p:cNvPr id="3" name="Content Placeholder 2"/>
          <p:cNvSpPr>
            <a:spLocks noGrp="1"/>
          </p:cNvSpPr>
          <p:nvPr>
            <p:ph idx="1"/>
          </p:nvPr>
        </p:nvSpPr>
        <p:spPr/>
        <p:txBody>
          <a:bodyPr/>
          <a:lstStyle/>
          <a:p>
            <a:r>
              <a:rPr lang="en-US" dirty="0"/>
              <a:t>In your </a:t>
            </a:r>
            <a:r>
              <a:rPr lang="en-US" dirty="0" err="1"/>
              <a:t>window.fbAsyncInit</a:t>
            </a:r>
            <a:r>
              <a:rPr lang="en-US" dirty="0"/>
              <a:t> = function(</a:t>
            </a:r>
            <a:r>
              <a:rPr lang="en-US" dirty="0" smtClean="0"/>
              <a:t>) add the following code after the </a:t>
            </a:r>
            <a:r>
              <a:rPr lang="en-US" dirty="0" err="1" smtClean="0"/>
              <a:t>FB.init</a:t>
            </a:r>
            <a:r>
              <a:rPr lang="en-US" dirty="0" smtClean="0"/>
              <a:t>() method</a:t>
            </a:r>
          </a:p>
          <a:p>
            <a:pPr lvl="1"/>
            <a:r>
              <a:rPr lang="en-US" dirty="0" err="1" smtClean="0"/>
              <a:t>FB.getLoginStatus</a:t>
            </a:r>
            <a:r>
              <a:rPr lang="en-US" dirty="0" smtClean="0"/>
              <a:t>(function(response) {</a:t>
            </a:r>
            <a:br>
              <a:rPr lang="en-US" dirty="0" smtClean="0"/>
            </a:br>
            <a:r>
              <a:rPr lang="en-US" dirty="0" smtClean="0"/>
              <a:t>  if (</a:t>
            </a:r>
            <a:r>
              <a:rPr lang="en-US" dirty="0" err="1" smtClean="0"/>
              <a:t>response.status</a:t>
            </a:r>
            <a:r>
              <a:rPr lang="en-US" dirty="0" smtClean="0"/>
              <a:t> === “connected”) {</a:t>
            </a:r>
            <a:br>
              <a:rPr lang="en-US" dirty="0" smtClean="0"/>
            </a:br>
            <a:r>
              <a:rPr lang="en-US" dirty="0" smtClean="0"/>
              <a:t>		// connected</a:t>
            </a:r>
            <a:br>
              <a:rPr lang="en-US" dirty="0" smtClean="0"/>
            </a:br>
            <a:r>
              <a:rPr lang="en-US" dirty="0" smtClean="0"/>
              <a:t>  } else if (</a:t>
            </a:r>
            <a:r>
              <a:rPr lang="en-US" dirty="0" err="1" smtClean="0"/>
              <a:t>response.status</a:t>
            </a:r>
            <a:r>
              <a:rPr lang="en-US" dirty="0" smtClean="0"/>
              <a:t> === “</a:t>
            </a:r>
            <a:r>
              <a:rPr lang="en-US" dirty="0" err="1" smtClean="0"/>
              <a:t>not_authorized</a:t>
            </a:r>
            <a:r>
              <a:rPr lang="en-US" dirty="0" smtClean="0"/>
              <a:t>”)</a:t>
            </a:r>
            <a:br>
              <a:rPr lang="en-US" dirty="0" smtClean="0"/>
            </a:br>
            <a:r>
              <a:rPr lang="en-US" dirty="0" smtClean="0"/>
              <a:t>  {</a:t>
            </a:r>
            <a:br>
              <a:rPr lang="en-US" dirty="0" smtClean="0"/>
            </a:br>
            <a:r>
              <a:rPr lang="en-US" dirty="0" smtClean="0"/>
              <a:t>               // not authorized</a:t>
            </a:r>
            <a:br>
              <a:rPr lang="en-US" dirty="0" smtClean="0"/>
            </a:br>
            <a:r>
              <a:rPr lang="en-US" dirty="0" smtClean="0"/>
              <a:t>  } else {</a:t>
            </a:r>
            <a:br>
              <a:rPr lang="en-US" dirty="0" smtClean="0"/>
            </a:br>
            <a:r>
              <a:rPr lang="en-US" dirty="0" smtClean="0"/>
              <a:t>	      // not logged in</a:t>
            </a:r>
            <a:br>
              <a:rPr lang="en-US" dirty="0" smtClean="0"/>
            </a:br>
            <a:r>
              <a:rPr lang="en-US" dirty="0" smtClean="0"/>
              <a:t>}</a:t>
            </a:r>
          </a:p>
          <a:p>
            <a:r>
              <a:rPr lang="en-US" dirty="0" smtClean="0"/>
              <a:t>If a user is connected, the response will contain a status and an </a:t>
            </a:r>
            <a:r>
              <a:rPr lang="en-US" dirty="0" err="1" smtClean="0"/>
              <a:t>authReponse</a:t>
            </a:r>
            <a:r>
              <a:rPr lang="en-US" dirty="0" smtClean="0"/>
              <a:t> containing</a:t>
            </a:r>
          </a:p>
          <a:p>
            <a:pPr lvl="1"/>
            <a:r>
              <a:rPr lang="en-US" dirty="0" err="1" smtClean="0"/>
              <a:t>accessToken</a:t>
            </a:r>
            <a:r>
              <a:rPr lang="en-US" dirty="0" smtClean="0"/>
              <a:t>, </a:t>
            </a:r>
            <a:r>
              <a:rPr lang="en-US" dirty="0" err="1" smtClean="0"/>
              <a:t>expiresIn</a:t>
            </a:r>
            <a:r>
              <a:rPr lang="en-US" dirty="0" smtClean="0"/>
              <a:t>, </a:t>
            </a:r>
            <a:r>
              <a:rPr lang="en-US" dirty="0" err="1" smtClean="0"/>
              <a:t>signedRequest</a:t>
            </a:r>
            <a:r>
              <a:rPr lang="en-US" dirty="0" smtClean="0"/>
              <a:t>, </a:t>
            </a:r>
            <a:r>
              <a:rPr lang="en-US" dirty="0" err="1" smtClean="0"/>
              <a:t>userID</a:t>
            </a:r>
            <a:endParaRPr lang="en-US" dirty="0"/>
          </a:p>
        </p:txBody>
      </p:sp>
    </p:spTree>
    <p:extLst>
      <p:ext uri="{BB962C8B-B14F-4D97-AF65-F5344CB8AC3E}">
        <p14:creationId xmlns:p14="http://schemas.microsoft.com/office/powerpoint/2010/main" val="7572514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set up your login</a:t>
            </a:r>
            <a:endParaRPr lang="en-US" dirty="0"/>
          </a:p>
        </p:txBody>
      </p:sp>
      <p:sp>
        <p:nvSpPr>
          <p:cNvPr id="3" name="Content Placeholder 2"/>
          <p:cNvSpPr>
            <a:spLocks noGrp="1"/>
          </p:cNvSpPr>
          <p:nvPr>
            <p:ph idx="1"/>
          </p:nvPr>
        </p:nvSpPr>
        <p:spPr/>
        <p:txBody>
          <a:bodyPr/>
          <a:lstStyle/>
          <a:p>
            <a:r>
              <a:rPr lang="en-US" dirty="0" smtClean="0"/>
              <a:t>In order to prompt the user to login, write the following method somewhere in your JS</a:t>
            </a:r>
          </a:p>
          <a:p>
            <a:pPr lvl="1"/>
            <a:r>
              <a:rPr lang="en-US" dirty="0"/>
              <a:t> function login() </a:t>
            </a:r>
            <a:r>
              <a:rPr lang="en-US" dirty="0" smtClean="0"/>
              <a:t>{</a:t>
            </a:r>
            <a:br>
              <a:rPr lang="en-US" dirty="0" smtClean="0"/>
            </a:br>
            <a:r>
              <a:rPr lang="en-US" dirty="0" smtClean="0"/>
              <a:t>    </a:t>
            </a:r>
            <a:r>
              <a:rPr lang="en-US" dirty="0" err="1"/>
              <a:t>FB.login</a:t>
            </a:r>
            <a:r>
              <a:rPr lang="en-US" dirty="0"/>
              <a:t>(function(response) </a:t>
            </a:r>
            <a:r>
              <a:rPr lang="en-US" dirty="0" smtClean="0"/>
              <a:t>{</a:t>
            </a:r>
            <a:br>
              <a:rPr lang="en-US" dirty="0" smtClean="0"/>
            </a:br>
            <a:r>
              <a:rPr lang="en-US" dirty="0" smtClean="0"/>
              <a:t>        </a:t>
            </a:r>
            <a:r>
              <a:rPr lang="en-US" dirty="0"/>
              <a:t>if (</a:t>
            </a:r>
            <a:r>
              <a:rPr lang="en-US" dirty="0" err="1"/>
              <a:t>response.authResponse</a:t>
            </a:r>
            <a:r>
              <a:rPr lang="en-US" dirty="0"/>
              <a:t>) </a:t>
            </a:r>
            <a:r>
              <a:rPr lang="en-US" dirty="0" smtClean="0"/>
              <a:t>{</a:t>
            </a:r>
            <a:br>
              <a:rPr lang="en-US" dirty="0" smtClean="0"/>
            </a:br>
            <a:r>
              <a:rPr lang="en-US" dirty="0" smtClean="0"/>
              <a:t>            </a:t>
            </a:r>
            <a:r>
              <a:rPr lang="en-US" dirty="0"/>
              <a:t>// </a:t>
            </a:r>
            <a:r>
              <a:rPr lang="en-US" dirty="0" smtClean="0"/>
              <a:t>connected</a:t>
            </a:r>
            <a:br>
              <a:rPr lang="en-US" dirty="0" smtClean="0"/>
            </a:br>
            <a:r>
              <a:rPr lang="en-US" dirty="0" smtClean="0"/>
              <a:t>        </a:t>
            </a:r>
            <a:r>
              <a:rPr lang="en-US" dirty="0"/>
              <a:t>} else </a:t>
            </a:r>
            <a:r>
              <a:rPr lang="en-US" dirty="0" smtClean="0"/>
              <a:t>{</a:t>
            </a:r>
            <a:br>
              <a:rPr lang="en-US" dirty="0" smtClean="0"/>
            </a:br>
            <a:r>
              <a:rPr lang="en-US" dirty="0" smtClean="0"/>
              <a:t>            </a:t>
            </a:r>
            <a:r>
              <a:rPr lang="en-US" dirty="0"/>
              <a:t>// </a:t>
            </a:r>
            <a:r>
              <a:rPr lang="en-US" dirty="0" smtClean="0"/>
              <a:t>cancelled</a:t>
            </a:r>
            <a:br>
              <a:rPr lang="en-US" dirty="0" smtClean="0"/>
            </a:br>
            <a:r>
              <a:rPr lang="en-US" dirty="0" smtClean="0"/>
              <a:t>        }</a:t>
            </a:r>
            <a:br>
              <a:rPr lang="en-US" dirty="0" smtClean="0"/>
            </a:br>
            <a:r>
              <a:rPr lang="en-US" dirty="0" smtClean="0"/>
              <a:t>    </a:t>
            </a:r>
            <a:r>
              <a:rPr lang="en-US" dirty="0"/>
              <a:t>})</a:t>
            </a:r>
            <a:r>
              <a:rPr lang="en-US" dirty="0" smtClean="0"/>
              <a:t>;</a:t>
            </a:r>
            <a:br>
              <a:rPr lang="en-US" dirty="0" smtClean="0"/>
            </a:br>
            <a:r>
              <a:rPr lang="en-US" dirty="0" smtClean="0"/>
              <a:t>}</a:t>
            </a:r>
          </a:p>
          <a:p>
            <a:r>
              <a:rPr lang="en-US" dirty="0" smtClean="0"/>
              <a:t>This method should be called if the user has not authorized the app or if the user is not logged in. Add it to the previous method</a:t>
            </a:r>
            <a:endParaRPr lang="en-US" dirty="0"/>
          </a:p>
        </p:txBody>
      </p:sp>
    </p:spTree>
    <p:extLst>
      <p:ext uri="{BB962C8B-B14F-4D97-AF65-F5344CB8AC3E}">
        <p14:creationId xmlns:p14="http://schemas.microsoft.com/office/powerpoint/2010/main" val="2918778572"/>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1681</TotalTime>
  <Words>1685</Words>
  <Application>Microsoft Macintosh PowerPoint</Application>
  <PresentationFormat>On-screen Show (4:3)</PresentationFormat>
  <Paragraphs>152</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Adjacency</vt:lpstr>
      <vt:lpstr>Web Programming 2</vt:lpstr>
      <vt:lpstr>Motivation</vt:lpstr>
      <vt:lpstr>Major players</vt:lpstr>
      <vt:lpstr>Facebook Login</vt:lpstr>
      <vt:lpstr>The login architecture</vt:lpstr>
      <vt:lpstr>Getting Started</vt:lpstr>
      <vt:lpstr>Code to add</vt:lpstr>
      <vt:lpstr>Setting up your loginstatus</vt:lpstr>
      <vt:lpstr>Now set up your login</vt:lpstr>
      <vt:lpstr>Now let’s test it out!</vt:lpstr>
      <vt:lpstr>What else can I get?</vt:lpstr>
      <vt:lpstr>Login out</vt:lpstr>
      <vt:lpstr>But I want to be evil!</vt:lpstr>
      <vt:lpstr>Wanna like your page?</vt:lpstr>
      <vt:lpstr>Google Authentication Types</vt:lpstr>
      <vt:lpstr>What should you use?</vt:lpstr>
      <vt:lpstr>Getting things ready</vt:lpstr>
      <vt:lpstr>Including the Google JS</vt:lpstr>
      <vt:lpstr>Now add the login button</vt:lpstr>
      <vt:lpstr>The login button attributes</vt:lpstr>
      <vt:lpstr>Handle the Sign-in</vt:lpstr>
      <vt:lpstr>Now what?</vt:lpstr>
      <vt:lpstr>Isn’t there a client all written up?</vt:lpstr>
    </vt:vector>
  </TitlesOfParts>
  <Company>Stevens Institute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Programming 2</dc:title>
  <dc:creator>Steven Gabarro</dc:creator>
  <cp:lastModifiedBy>Steven Gabarro</cp:lastModifiedBy>
  <cp:revision>30</cp:revision>
  <dcterms:created xsi:type="dcterms:W3CDTF">2013-04-03T21:16:12Z</dcterms:created>
  <dcterms:modified xsi:type="dcterms:W3CDTF">2014-03-27T19:40:54Z</dcterms:modified>
</cp:coreProperties>
</file>