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85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5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3DFBF1F-6E0B-884E-8511-2C1E5E44D8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1B9529-802A-B545-9E4C-D83FC7F3E626}" type="datetimeFigureOut">
              <a:rPr lang="en-US" smtClean="0"/>
              <a:t>1/16/14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ponsivepx.com/" TargetMode="External"/><Relationship Id="rId3" Type="http://schemas.openxmlformats.org/officeDocument/2006/relationships/hyperlink" Target="http://resizemybrowser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CSS3 Selectors and styling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Cool Forms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the following selectors on form inputs</a:t>
            </a:r>
          </a:p>
          <a:p>
            <a:pPr lvl="1"/>
            <a:r>
              <a:rPr lang="en-US" dirty="0" smtClean="0"/>
              <a:t>:required</a:t>
            </a:r>
          </a:p>
          <a:p>
            <a:pPr lvl="1"/>
            <a:r>
              <a:rPr lang="en-US" dirty="0" smtClean="0"/>
              <a:t>:valid</a:t>
            </a:r>
          </a:p>
          <a:p>
            <a:pPr lvl="2"/>
            <a:r>
              <a:rPr lang="en-US" dirty="0" smtClean="0"/>
              <a:t>This will check that required fields are filled up, but also that any pattern in HTML is respected</a:t>
            </a:r>
          </a:p>
          <a:p>
            <a:pPr lvl="3"/>
            <a:r>
              <a:rPr lang="en-US" dirty="0"/>
              <a:t>e.g. pattern="[a-zA-Z0-9]+"</a:t>
            </a:r>
            <a:endParaRPr lang="en-US" dirty="0" smtClean="0"/>
          </a:p>
          <a:p>
            <a:pPr lvl="1"/>
            <a:r>
              <a:rPr lang="en-US" dirty="0" smtClean="0"/>
              <a:t>:invalid</a:t>
            </a:r>
          </a:p>
          <a:p>
            <a:r>
              <a:rPr lang="en-US" dirty="0" smtClean="0"/>
              <a:t>Combine it with all the others!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input:required:invalid:focus</a:t>
            </a:r>
            <a:endParaRPr lang="en-US" dirty="0"/>
          </a:p>
          <a:p>
            <a:pPr lvl="2"/>
            <a:r>
              <a:rPr lang="en-US" dirty="0" smtClean="0"/>
              <a:t>targets a focused but currently invalid required input</a:t>
            </a:r>
          </a:p>
          <a:p>
            <a:pPr lvl="1"/>
            <a:r>
              <a:rPr lang="en-US" dirty="0" err="1"/>
              <a:t>input:required:valid</a:t>
            </a:r>
            <a:r>
              <a:rPr lang="en-US" dirty="0"/>
              <a:t> + </a:t>
            </a:r>
            <a:r>
              <a:rPr lang="en-US" dirty="0" err="1" smtClean="0"/>
              <a:t>p.info</a:t>
            </a:r>
            <a:endParaRPr lang="en-US" dirty="0" smtClean="0"/>
          </a:p>
          <a:p>
            <a:pPr lvl="2"/>
            <a:r>
              <a:rPr lang="en-US" dirty="0" smtClean="0"/>
              <a:t>targets a paragraph with class “info” placed after a required valid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8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background-color: #FF0000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(‘</a:t>
            </a:r>
            <a:r>
              <a:rPr lang="en-US" dirty="0" err="1"/>
              <a:t>file.gif</a:t>
            </a:r>
            <a:r>
              <a:rPr lang="en-US" dirty="0"/>
              <a:t>’)</a:t>
            </a:r>
          </a:p>
          <a:p>
            <a:r>
              <a:rPr lang="en-US" dirty="0"/>
              <a:t>background-repeat:</a:t>
            </a:r>
          </a:p>
          <a:p>
            <a:pPr lvl="1"/>
            <a:r>
              <a:rPr lang="en-US" dirty="0"/>
              <a:t>repeat, repeat-x, repeat-y, no-repeat, inherit</a:t>
            </a:r>
          </a:p>
          <a:p>
            <a:r>
              <a:rPr lang="en-US" dirty="0"/>
              <a:t>background-attachment:</a:t>
            </a:r>
          </a:p>
          <a:p>
            <a:pPr lvl="1"/>
            <a:r>
              <a:rPr lang="en-US" dirty="0"/>
              <a:t>scroll, fixed, inherit</a:t>
            </a:r>
          </a:p>
          <a:p>
            <a:r>
              <a:rPr lang="en-US" dirty="0"/>
              <a:t>background-position:</a:t>
            </a:r>
          </a:p>
          <a:p>
            <a:pPr lvl="1"/>
            <a:r>
              <a:rPr lang="en-US" dirty="0"/>
              <a:t>[left right center] [top center bottom]</a:t>
            </a:r>
          </a:p>
          <a:p>
            <a:pPr lvl="2"/>
            <a:r>
              <a:rPr lang="en-US" dirty="0"/>
              <a:t>e.g. left center</a:t>
            </a:r>
          </a:p>
          <a:p>
            <a:pPr lvl="1"/>
            <a:r>
              <a:rPr lang="en-US" dirty="0"/>
              <a:t>x% y% (from 0% 0% top left to 100% 100% bottom right)</a:t>
            </a:r>
          </a:p>
          <a:p>
            <a:pPr lvl="1"/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r>
              <a:rPr lang="en-US" dirty="0"/>
              <a:t> (in pixels)</a:t>
            </a:r>
          </a:p>
          <a:p>
            <a:r>
              <a:rPr lang="en-US" dirty="0"/>
              <a:t>You can combine in one line:</a:t>
            </a:r>
          </a:p>
          <a:p>
            <a:pPr lvl="1"/>
            <a:r>
              <a:rPr lang="en-US" dirty="0"/>
              <a:t>background {background: #</a:t>
            </a:r>
            <a:r>
              <a:rPr lang="en-US" dirty="0" err="1"/>
              <a:t>ffffff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(‘</a:t>
            </a:r>
            <a:r>
              <a:rPr lang="en-US" dirty="0" err="1"/>
              <a:t>file.png</a:t>
            </a:r>
            <a:r>
              <a:rPr lang="en-US" dirty="0"/>
              <a:t>’) no-repeat right top;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06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Backgrounds CSS3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background-size:</a:t>
            </a:r>
          </a:p>
          <a:p>
            <a:pPr lvl="1"/>
            <a:r>
              <a:rPr lang="en-US" dirty="0"/>
              <a:t>length e.g. 80px 60px</a:t>
            </a:r>
          </a:p>
          <a:p>
            <a:pPr lvl="1"/>
            <a:r>
              <a:rPr lang="en-US" dirty="0"/>
              <a:t>percentage</a:t>
            </a:r>
          </a:p>
          <a:p>
            <a:pPr lvl="1"/>
            <a:r>
              <a:rPr lang="en-US" dirty="0"/>
              <a:t>cover</a:t>
            </a:r>
          </a:p>
          <a:p>
            <a:pPr lvl="1"/>
            <a:r>
              <a:rPr lang="en-US" dirty="0"/>
              <a:t>contain</a:t>
            </a:r>
          </a:p>
          <a:p>
            <a:r>
              <a:rPr lang="en-US" dirty="0"/>
              <a:t>background-origin (for images):</a:t>
            </a:r>
          </a:p>
          <a:p>
            <a:pPr lvl="1"/>
            <a:r>
              <a:rPr lang="en-US" dirty="0"/>
              <a:t>padding-box</a:t>
            </a:r>
          </a:p>
          <a:p>
            <a:pPr lvl="1"/>
            <a:r>
              <a:rPr lang="en-US" dirty="0"/>
              <a:t>border-box</a:t>
            </a:r>
          </a:p>
          <a:p>
            <a:pPr lvl="1"/>
            <a:r>
              <a:rPr lang="en-US" dirty="0"/>
              <a:t>content-box</a:t>
            </a:r>
          </a:p>
          <a:p>
            <a:r>
              <a:rPr lang="en-US" dirty="0"/>
              <a:t>background-clip (for colors):</a:t>
            </a:r>
          </a:p>
          <a:p>
            <a:pPr lvl="1"/>
            <a:r>
              <a:rPr lang="en-US" dirty="0"/>
              <a:t>same three parameters as origin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9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848600" cy="6201641"/>
          </a:xfrm>
        </p:spPr>
        <p:txBody>
          <a:bodyPr>
            <a:noAutofit/>
          </a:bodyPr>
          <a:lstStyle/>
          <a:p>
            <a:r>
              <a:rPr lang="en-US" sz="1800" dirty="0"/>
              <a:t>color:</a:t>
            </a:r>
          </a:p>
          <a:p>
            <a:pPr lvl="1"/>
            <a:r>
              <a:rPr lang="en-US" sz="1600" dirty="0"/>
              <a:t>#FF0000</a:t>
            </a:r>
          </a:p>
          <a:p>
            <a:pPr lvl="1"/>
            <a:r>
              <a:rPr lang="en-US" sz="1600" dirty="0" err="1"/>
              <a:t>rgb</a:t>
            </a:r>
            <a:r>
              <a:rPr lang="en-US" sz="1600" dirty="0"/>
              <a:t>(255,0,0)</a:t>
            </a:r>
          </a:p>
          <a:p>
            <a:pPr lvl="1"/>
            <a:r>
              <a:rPr lang="en-US" sz="1600" dirty="0" smtClean="0"/>
              <a:t>red</a:t>
            </a:r>
          </a:p>
          <a:p>
            <a:pPr lvl="1"/>
            <a:r>
              <a:rPr lang="en-US" sz="1600" dirty="0" err="1" smtClean="0"/>
              <a:t>rgba</a:t>
            </a:r>
            <a:r>
              <a:rPr lang="en-US" sz="1600" dirty="0" smtClean="0"/>
              <a:t>(255, 255, 255, 0.7)</a:t>
            </a:r>
            <a:endParaRPr lang="en-US" sz="1600" dirty="0"/>
          </a:p>
          <a:p>
            <a:r>
              <a:rPr lang="en-US" sz="1800" dirty="0"/>
              <a:t>text-align: center, right, left, justify</a:t>
            </a:r>
          </a:p>
          <a:p>
            <a:r>
              <a:rPr lang="en-US" sz="1800" dirty="0"/>
              <a:t>text-decoration: none, </a:t>
            </a:r>
            <a:r>
              <a:rPr lang="en-US" sz="1800" dirty="0" err="1"/>
              <a:t>overline</a:t>
            </a:r>
            <a:r>
              <a:rPr lang="en-US" sz="1800" dirty="0"/>
              <a:t>, line-through, underline, blink</a:t>
            </a:r>
          </a:p>
          <a:p>
            <a:r>
              <a:rPr lang="en-US" sz="1800" dirty="0"/>
              <a:t>text-transform: uppercase, lowercase, capitalize</a:t>
            </a:r>
          </a:p>
          <a:p>
            <a:r>
              <a:rPr lang="en-US" sz="1800" dirty="0"/>
              <a:t>text-indent: 25px; (indents first line)</a:t>
            </a:r>
          </a:p>
          <a:p>
            <a:r>
              <a:rPr lang="en-US" sz="1800" dirty="0"/>
              <a:t>letter-spacing: positive or negative value</a:t>
            </a:r>
          </a:p>
          <a:p>
            <a:pPr lvl="1"/>
            <a:r>
              <a:rPr lang="en-US" sz="1600" dirty="0"/>
              <a:t>-3px</a:t>
            </a:r>
          </a:p>
          <a:p>
            <a:r>
              <a:rPr lang="en-US" sz="1800" dirty="0"/>
              <a:t>vertical-align:</a:t>
            </a:r>
          </a:p>
          <a:p>
            <a:pPr lvl="1"/>
            <a:r>
              <a:rPr lang="en-US" sz="1600" dirty="0"/>
              <a:t>length or percentage (negative OK)</a:t>
            </a:r>
          </a:p>
          <a:p>
            <a:pPr lvl="1"/>
            <a:r>
              <a:rPr lang="en-US" sz="1600" dirty="0"/>
              <a:t>baseline, sub, super, top, text-top, middle, bottom, text-bottom, inherit</a:t>
            </a:r>
          </a:p>
          <a:p>
            <a:r>
              <a:rPr lang="en-US" sz="1800" dirty="0"/>
              <a:t>white-space: normal, </a:t>
            </a:r>
            <a:r>
              <a:rPr lang="en-US" sz="1800" dirty="0" err="1"/>
              <a:t>nowrap</a:t>
            </a:r>
            <a:r>
              <a:rPr lang="en-US" sz="1800" dirty="0"/>
              <a:t>, pre, pre-line, pre-</a:t>
            </a:r>
            <a:r>
              <a:rPr lang="en-US" sz="1800" dirty="0" smtClean="0"/>
              <a:t>wrap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40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Styling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word-spacing: positive or negative value</a:t>
            </a:r>
          </a:p>
          <a:p>
            <a:r>
              <a:rPr lang="en-US" sz="2800" dirty="0"/>
              <a:t>text-shadow:</a:t>
            </a:r>
          </a:p>
          <a:p>
            <a:pPr lvl="1"/>
            <a:r>
              <a:rPr lang="en-US" sz="2400" dirty="0"/>
              <a:t>horizontal, vertical, blur distance, color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text-shadow: 5px 5px 5px #FF0000;</a:t>
            </a:r>
          </a:p>
          <a:p>
            <a:r>
              <a:rPr lang="en-US" sz="2800" dirty="0"/>
              <a:t>word-wrap:</a:t>
            </a:r>
          </a:p>
          <a:p>
            <a:pPr lvl="1"/>
            <a:r>
              <a:rPr lang="en-US" sz="2400" dirty="0"/>
              <a:t>normal or break-word</a:t>
            </a:r>
            <a:endParaRPr lang="en-US" sz="1800" dirty="0"/>
          </a:p>
          <a:p>
            <a:r>
              <a:rPr lang="en-US" dirty="0" smtClean="0"/>
              <a:t>Multi column layouts</a:t>
            </a:r>
          </a:p>
          <a:p>
            <a:pPr lvl="1"/>
            <a:r>
              <a:rPr lang="en-US" dirty="0" smtClean="0"/>
              <a:t>column-count &amp; column-gap</a:t>
            </a:r>
          </a:p>
          <a:p>
            <a:pPr lvl="1"/>
            <a:r>
              <a:rPr lang="en-US" dirty="0" smtClean="0"/>
              <a:t>Can also use column-rule as a separator</a:t>
            </a:r>
          </a:p>
          <a:p>
            <a:pPr lvl="1"/>
            <a:r>
              <a:rPr lang="en-US" dirty="0" smtClean="0"/>
              <a:t>You may need to add –</a:t>
            </a:r>
            <a:r>
              <a:rPr lang="en-US" dirty="0" err="1" smtClean="0"/>
              <a:t>webkit</a:t>
            </a:r>
            <a:r>
              <a:rPr lang="en-US" dirty="0" smtClean="0"/>
              <a:t>- or –</a:t>
            </a:r>
            <a:r>
              <a:rPr lang="en-US" dirty="0" err="1" smtClean="0"/>
              <a:t>moz</a:t>
            </a:r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font-family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Serif</a:t>
            </a:r>
            <a:r>
              <a:rPr lang="en-US" dirty="0" smtClean="0"/>
              <a:t> / </a:t>
            </a:r>
            <a:r>
              <a:rPr lang="en-US" dirty="0" smtClean="0">
                <a:latin typeface="Arial"/>
                <a:cs typeface="Arial"/>
              </a:rPr>
              <a:t>Sans-Serif </a:t>
            </a:r>
            <a:r>
              <a:rPr lang="en-US" dirty="0" smtClean="0"/>
              <a:t>/ </a:t>
            </a:r>
            <a:r>
              <a:rPr lang="en-US" dirty="0" err="1" smtClean="0">
                <a:latin typeface="Andale Mono"/>
                <a:cs typeface="Andale Mono"/>
              </a:rPr>
              <a:t>Monospace</a:t>
            </a:r>
            <a:endParaRPr lang="en-US" dirty="0" smtClean="0">
              <a:latin typeface="Andale Mono"/>
              <a:cs typeface="Andale Mono"/>
            </a:endParaRPr>
          </a:p>
          <a:p>
            <a:pPr lvl="1"/>
            <a:r>
              <a:rPr lang="en-US" sz="2400" dirty="0" smtClean="0"/>
              <a:t>“Actual </a:t>
            </a:r>
            <a:r>
              <a:rPr lang="en-US" sz="2400" dirty="0"/>
              <a:t>font </a:t>
            </a:r>
            <a:r>
              <a:rPr lang="en-US" sz="2400" dirty="0" smtClean="0"/>
              <a:t>names”</a:t>
            </a:r>
          </a:p>
          <a:p>
            <a:r>
              <a:rPr lang="en-US" sz="2600" dirty="0" smtClean="0"/>
              <a:t>font-style</a:t>
            </a:r>
          </a:p>
          <a:p>
            <a:pPr lvl="1"/>
            <a:r>
              <a:rPr lang="en-US" dirty="0" smtClean="0"/>
              <a:t>normal/italic/oblique</a:t>
            </a:r>
          </a:p>
          <a:p>
            <a:r>
              <a:rPr lang="en-US" dirty="0" smtClean="0"/>
              <a:t>font-variant:</a:t>
            </a:r>
          </a:p>
          <a:p>
            <a:pPr lvl="1"/>
            <a:r>
              <a:rPr lang="en-US" dirty="0" smtClean="0"/>
              <a:t>normal / small-caps</a:t>
            </a:r>
          </a:p>
          <a:p>
            <a:r>
              <a:rPr lang="en-US" dirty="0" smtClean="0"/>
              <a:t>font-weight</a:t>
            </a:r>
          </a:p>
          <a:p>
            <a:pPr lvl="1"/>
            <a:r>
              <a:rPr lang="en-US" dirty="0" smtClean="0"/>
              <a:t>normal / bold / bolder / lighter</a:t>
            </a:r>
          </a:p>
          <a:p>
            <a:pPr lvl="1"/>
            <a:r>
              <a:rPr lang="en-US" dirty="0" smtClean="0"/>
              <a:t>Number from 100 to 900 (400 being normal, 700 is bold)</a:t>
            </a:r>
          </a:p>
          <a:p>
            <a:r>
              <a:rPr lang="en-US" dirty="0" smtClean="0"/>
              <a:t>font-size</a:t>
            </a:r>
          </a:p>
          <a:p>
            <a:pPr lvl="1"/>
            <a:r>
              <a:rPr lang="en-US" dirty="0" smtClean="0"/>
              <a:t>Try to use the unit </a:t>
            </a:r>
            <a:r>
              <a:rPr lang="en-US" dirty="0" err="1" smtClean="0"/>
              <a:t>em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To avoid issues, you can make the font-size: 100% in “body”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7158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true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any font hosted on sites or your own domain</a:t>
            </a:r>
          </a:p>
          <a:p>
            <a:r>
              <a:rPr lang="en-US" dirty="0" smtClean="0"/>
              <a:t>First “create” the font</a:t>
            </a:r>
          </a:p>
          <a:p>
            <a:pPr lvl="1"/>
            <a:r>
              <a:rPr lang="en-US" dirty="0" smtClean="0"/>
              <a:t>@font-face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font-family: </a:t>
            </a:r>
            <a:r>
              <a:rPr lang="en-US" dirty="0" err="1" smtClean="0"/>
              <a:t>theNameOfYourChoice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url</a:t>
            </a:r>
            <a:r>
              <a:rPr lang="en-US" dirty="0" smtClean="0"/>
              <a:t>(‘</a:t>
            </a:r>
            <a:r>
              <a:rPr lang="en-US" dirty="0" err="1" smtClean="0"/>
              <a:t>filecontainingit.ttf</a:t>
            </a:r>
            <a:r>
              <a:rPr lang="en-US" dirty="0" smtClean="0"/>
              <a:t>’), </a:t>
            </a:r>
            <a:r>
              <a:rPr lang="en-US" dirty="0" err="1" smtClean="0"/>
              <a:t>url</a:t>
            </a:r>
            <a:r>
              <a:rPr lang="en-US" dirty="0" smtClean="0"/>
              <a:t>(‘</a:t>
            </a:r>
            <a:r>
              <a:rPr lang="en-US" dirty="0" err="1" smtClean="0"/>
              <a:t>otherformat.eot</a:t>
            </a:r>
            <a:r>
              <a:rPr lang="en-US" dirty="0" smtClean="0"/>
              <a:t>’) format(“</a:t>
            </a:r>
            <a:r>
              <a:rPr lang="en-US" dirty="0" err="1" smtClean="0"/>
              <a:t>opentype</a:t>
            </a:r>
            <a:r>
              <a:rPr lang="en-US" dirty="0" smtClean="0"/>
              <a:t>”);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Then use it by using “</a:t>
            </a:r>
            <a:r>
              <a:rPr lang="en-US" dirty="0" err="1" smtClean="0"/>
              <a:t>theNameOfYourChoice</a:t>
            </a:r>
            <a:r>
              <a:rPr lang="en-US" dirty="0" smtClean="0"/>
              <a:t>” in the item’s font-family</a:t>
            </a:r>
          </a:p>
          <a:p>
            <a:r>
              <a:rPr lang="en-US" dirty="0" smtClean="0"/>
              <a:t>You can also use</a:t>
            </a:r>
          </a:p>
          <a:p>
            <a:pPr lvl="1"/>
            <a:r>
              <a:rPr lang="en-US" dirty="0" smtClean="0"/>
              <a:t>font-stretch: [ultra-, extra-, semi-]condensed, [ultra-, extra-, semi-]expanded, normal</a:t>
            </a:r>
          </a:p>
          <a:p>
            <a:pPr lvl="1"/>
            <a:r>
              <a:rPr lang="en-US" dirty="0" smtClean="0"/>
              <a:t>font-style: normal, italic, oblique</a:t>
            </a:r>
          </a:p>
          <a:p>
            <a:pPr lvl="1"/>
            <a:r>
              <a:rPr lang="en-US" dirty="0" smtClean="0"/>
              <a:t>font-weight: normal, bold, 100, 200, …, 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Warning!!!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a True Type Font, or Embedded Open Type font, don’t just upload the file you use with Word, Photoshop or any other software you have</a:t>
            </a:r>
          </a:p>
          <a:p>
            <a:r>
              <a:rPr lang="en-US" dirty="0" smtClean="0"/>
              <a:t>Font licenses are different for print and web, you may have the license to print with a font, but not to use it online</a:t>
            </a:r>
          </a:p>
          <a:p>
            <a:r>
              <a:rPr lang="en-US" dirty="0" smtClean="0"/>
              <a:t>Some fonts are free (usually the “web-safe” fonts)</a:t>
            </a:r>
          </a:p>
          <a:p>
            <a:r>
              <a:rPr lang="en-US" dirty="0" smtClean="0"/>
              <a:t>To avoid issues if you’re in a big company, PAY for your fonts (plus you’ll have better choices) through one of the many companies out there</a:t>
            </a:r>
          </a:p>
          <a:p>
            <a:r>
              <a:rPr lang="en-US" dirty="0" smtClean="0"/>
              <a:t>Google has a font service as well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www.google.com</a:t>
            </a:r>
            <a:r>
              <a:rPr lang="en-US" dirty="0" smtClean="0"/>
              <a:t>/</a:t>
            </a:r>
            <a:r>
              <a:rPr lang="en-US" dirty="0" err="1" smtClean="0"/>
              <a:t>webfonts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list-style-type:</a:t>
            </a:r>
          </a:p>
          <a:p>
            <a:pPr lvl="1"/>
            <a:r>
              <a:rPr lang="en-US" dirty="0"/>
              <a:t>For unordered use circle, disc, none, square</a:t>
            </a:r>
          </a:p>
          <a:p>
            <a:pPr lvl="1"/>
            <a:r>
              <a:rPr lang="en-US" dirty="0"/>
              <a:t>For ordered, options galore! </a:t>
            </a:r>
            <a:r>
              <a:rPr lang="en-US" dirty="0" err="1"/>
              <a:t>armenian</a:t>
            </a:r>
            <a:r>
              <a:rPr lang="en-US" dirty="0"/>
              <a:t>, </a:t>
            </a:r>
            <a:r>
              <a:rPr lang="en-US" dirty="0" err="1"/>
              <a:t>cjk</a:t>
            </a:r>
            <a:r>
              <a:rPr lang="en-US" dirty="0"/>
              <a:t>-ideographic, decimal, decimal-leading-zero, </a:t>
            </a:r>
            <a:r>
              <a:rPr lang="en-US" dirty="0" err="1"/>
              <a:t>georgian</a:t>
            </a:r>
            <a:r>
              <a:rPr lang="en-US" dirty="0"/>
              <a:t>, </a:t>
            </a:r>
            <a:r>
              <a:rPr lang="en-US" dirty="0" err="1"/>
              <a:t>hebrew</a:t>
            </a:r>
            <a:r>
              <a:rPr lang="en-US" dirty="0"/>
              <a:t>, hiragana, hiragana-</a:t>
            </a:r>
            <a:r>
              <a:rPr lang="en-US" dirty="0" err="1"/>
              <a:t>iroha</a:t>
            </a:r>
            <a:r>
              <a:rPr lang="en-US" dirty="0"/>
              <a:t>, katakana, katakana-</a:t>
            </a:r>
            <a:r>
              <a:rPr lang="en-US" dirty="0" err="1"/>
              <a:t>iroha</a:t>
            </a:r>
            <a:r>
              <a:rPr lang="en-US" dirty="0"/>
              <a:t>, lower-alpha, lower-</a:t>
            </a:r>
            <a:r>
              <a:rPr lang="en-US" dirty="0" err="1"/>
              <a:t>greek</a:t>
            </a:r>
            <a:r>
              <a:rPr lang="en-US" dirty="0"/>
              <a:t>, lower-</a:t>
            </a:r>
            <a:r>
              <a:rPr lang="en-US" dirty="0" err="1"/>
              <a:t>latin</a:t>
            </a:r>
            <a:r>
              <a:rPr lang="en-US" dirty="0"/>
              <a:t>, lower-roman, upper-alpha, upper-</a:t>
            </a:r>
            <a:r>
              <a:rPr lang="en-US" dirty="0" err="1"/>
              <a:t>greek</a:t>
            </a:r>
            <a:r>
              <a:rPr lang="en-US" dirty="0"/>
              <a:t>, upper-</a:t>
            </a:r>
            <a:r>
              <a:rPr lang="en-US" dirty="0" err="1"/>
              <a:t>latin</a:t>
            </a:r>
            <a:r>
              <a:rPr lang="en-US" dirty="0"/>
              <a:t>, upper-roman</a:t>
            </a:r>
          </a:p>
          <a:p>
            <a:r>
              <a:rPr lang="en-US" dirty="0"/>
              <a:t>list-style-image: </a:t>
            </a:r>
            <a:r>
              <a:rPr lang="en-US" dirty="0" err="1"/>
              <a:t>url</a:t>
            </a:r>
            <a:r>
              <a:rPr lang="en-US" dirty="0"/>
              <a:t>(‘</a:t>
            </a:r>
            <a:r>
              <a:rPr lang="en-US" dirty="0" err="1"/>
              <a:t>filename.gif</a:t>
            </a:r>
            <a:r>
              <a:rPr lang="en-US" dirty="0"/>
              <a:t>’);</a:t>
            </a:r>
          </a:p>
          <a:p>
            <a:r>
              <a:rPr lang="en-US" dirty="0"/>
              <a:t>list-style-position: inside or </a:t>
            </a:r>
            <a:r>
              <a:rPr lang="en-US" dirty="0" smtClean="0"/>
              <a:t>outside</a:t>
            </a:r>
          </a:p>
          <a:p>
            <a:r>
              <a:rPr lang="en-US" dirty="0" smtClean="0"/>
              <a:t>You can also add</a:t>
            </a:r>
          </a:p>
          <a:p>
            <a:pPr lvl="1"/>
            <a:r>
              <a:rPr lang="en-US" dirty="0" smtClean="0"/>
              <a:t>display: inline;  in your li items so that they show in a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7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Besides the typical borders, heights, and whatnot</a:t>
            </a:r>
          </a:p>
          <a:p>
            <a:r>
              <a:rPr lang="en-US" dirty="0" smtClean="0"/>
              <a:t>border-collapse:</a:t>
            </a:r>
          </a:p>
          <a:p>
            <a:pPr lvl="1"/>
            <a:r>
              <a:rPr lang="en-US" dirty="0" smtClean="0"/>
              <a:t>collapse</a:t>
            </a:r>
          </a:p>
          <a:p>
            <a:pPr lvl="2"/>
            <a:r>
              <a:rPr lang="en-US" dirty="0" smtClean="0"/>
              <a:t>Merges the borders of the cells into a single border</a:t>
            </a:r>
          </a:p>
          <a:p>
            <a:pPr lvl="1"/>
            <a:r>
              <a:rPr lang="en-US" dirty="0" smtClean="0"/>
              <a:t>separate</a:t>
            </a:r>
          </a:p>
          <a:p>
            <a:pPr lvl="2"/>
            <a:r>
              <a:rPr lang="en-US" dirty="0" smtClean="0"/>
              <a:t>Keeps borders of items separated by a margin separate</a:t>
            </a:r>
          </a:p>
          <a:p>
            <a:r>
              <a:rPr lang="en-US" dirty="0" smtClean="0"/>
              <a:t>If you use the &lt;caption&gt; tag, you can style it with</a:t>
            </a:r>
          </a:p>
          <a:p>
            <a:pPr lvl="1"/>
            <a:r>
              <a:rPr lang="en-US" dirty="0" smtClean="0"/>
              <a:t>caption-side: bottom or top</a:t>
            </a:r>
          </a:p>
          <a:p>
            <a:pPr lvl="1"/>
            <a:r>
              <a:rPr lang="en-US" dirty="0" smtClean="0"/>
              <a:t>Attribute goes on the table style, not the caption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8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know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Good! Now it’s time to see all the selectors that can be used with their benefits</a:t>
            </a:r>
          </a:p>
          <a:p>
            <a:r>
              <a:rPr lang="en-US" dirty="0" smtClean="0"/>
              <a:t>The point of knowing all selectors is</a:t>
            </a:r>
          </a:p>
          <a:p>
            <a:pPr lvl="1"/>
            <a:r>
              <a:rPr lang="en-US" dirty="0" smtClean="0"/>
              <a:t>To stay away from unnecessary </a:t>
            </a:r>
            <a:r>
              <a:rPr lang="en-US" dirty="0" err="1" smtClean="0"/>
              <a:t>divitis</a:t>
            </a:r>
            <a:endParaRPr lang="en-US" dirty="0" smtClean="0"/>
          </a:p>
          <a:p>
            <a:pPr lvl="1"/>
            <a:r>
              <a:rPr lang="en-US" dirty="0" smtClean="0"/>
              <a:t>To realize we don’t always need ids/classes for everything</a:t>
            </a:r>
          </a:p>
          <a:p>
            <a:pPr lvl="1"/>
            <a:r>
              <a:rPr lang="en-US" dirty="0" smtClean="0"/>
              <a:t>To get nice effects with minimal effort</a:t>
            </a:r>
          </a:p>
          <a:p>
            <a:pPr lvl="1"/>
            <a:r>
              <a:rPr lang="en-US" dirty="0" smtClean="0"/>
              <a:t>To get better at JQuery, since the same selectors can be used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item has 4 parts: content, padding, border &amp; margin</a:t>
            </a:r>
          </a:p>
          <a:p>
            <a:r>
              <a:rPr lang="en-US" dirty="0" smtClean="0"/>
              <a:t>All 4 will affect the overall size taken by the item</a:t>
            </a:r>
          </a:p>
          <a:p>
            <a:r>
              <a:rPr lang="en-US" dirty="0" smtClean="0"/>
              <a:t>e.g. a width of 250px, padding of 10px, border of 5px and margin of 10px will actually take up 300px of your screen</a:t>
            </a:r>
          </a:p>
          <a:p>
            <a:r>
              <a:rPr lang="en-US" dirty="0" smtClean="0"/>
              <a:t>You can use outlines instead, which don’t take up space</a:t>
            </a:r>
          </a:p>
          <a:p>
            <a:pPr lvl="1"/>
            <a:r>
              <a:rPr lang="en-US" dirty="0" smtClean="0"/>
              <a:t>(set up outline-color, outline-style, outline-width)</a:t>
            </a:r>
          </a:p>
        </p:txBody>
      </p:sp>
    </p:spTree>
    <p:extLst>
      <p:ext uri="{BB962C8B-B14F-4D97-AF65-F5344CB8AC3E}">
        <p14:creationId xmlns:p14="http://schemas.microsoft.com/office/powerpoint/2010/main" val="216243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Multiple Inputs on 1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setting up margins, paddings and borders, there are 4 sides</a:t>
            </a:r>
          </a:p>
          <a:p>
            <a:r>
              <a:rPr lang="en-US" dirty="0" smtClean="0"/>
              <a:t>You can set them up individually (e.g. border-top-style) or use a single line</a:t>
            </a:r>
          </a:p>
          <a:p>
            <a:pPr lvl="1"/>
            <a:r>
              <a:rPr lang="en-US" dirty="0" smtClean="0"/>
              <a:t>If 4 parameters are given, they’ll be top, right, bottom, left</a:t>
            </a:r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params</a:t>
            </a:r>
            <a:r>
              <a:rPr lang="en-US" dirty="0" smtClean="0"/>
              <a:t>: top, </a:t>
            </a:r>
            <a:r>
              <a:rPr lang="en-US" dirty="0" err="1" smtClean="0"/>
              <a:t>right&amp;left</a:t>
            </a:r>
            <a:r>
              <a:rPr lang="en-US" dirty="0" smtClean="0"/>
              <a:t>, bottom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params</a:t>
            </a:r>
            <a:r>
              <a:rPr lang="en-US" dirty="0" smtClean="0"/>
              <a:t>: </a:t>
            </a:r>
            <a:r>
              <a:rPr lang="en-US" dirty="0" err="1" smtClean="0"/>
              <a:t>top&amp;bottom</a:t>
            </a:r>
            <a:r>
              <a:rPr lang="en-US" dirty="0" smtClean="0"/>
              <a:t>, </a:t>
            </a:r>
            <a:r>
              <a:rPr lang="en-US" dirty="0" err="1" smtClean="0"/>
              <a:t>right&amp;left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params</a:t>
            </a:r>
            <a:r>
              <a:rPr lang="en-US" dirty="0" smtClean="0"/>
              <a:t>: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0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none, dotted, dashed, solid, double, groove, ridge, inset, outset</a:t>
            </a:r>
          </a:p>
          <a:p>
            <a:r>
              <a:rPr lang="en-US" dirty="0" smtClean="0"/>
              <a:t>border-width</a:t>
            </a:r>
          </a:p>
          <a:p>
            <a:pPr lvl="1"/>
            <a:r>
              <a:rPr lang="en-US" dirty="0" smtClean="0"/>
              <a:t>thin, medium, thick</a:t>
            </a:r>
          </a:p>
          <a:p>
            <a:pPr lvl="1"/>
            <a:r>
              <a:rPr lang="en-US" dirty="0" smtClean="0"/>
              <a:t>a number of pixels</a:t>
            </a:r>
          </a:p>
          <a:p>
            <a:r>
              <a:rPr lang="en-US" dirty="0"/>
              <a:t> </a:t>
            </a:r>
            <a:r>
              <a:rPr lang="en-US" dirty="0" smtClean="0"/>
              <a:t>border-color</a:t>
            </a:r>
          </a:p>
          <a:p>
            <a:pPr lvl="1"/>
            <a:r>
              <a:rPr lang="en-US" dirty="0" smtClean="0"/>
              <a:t>as usual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try to rely on percentages when possible, as it will make the site more “fluid” and adaptive to the different devices used</a:t>
            </a:r>
          </a:p>
          <a:p>
            <a:pPr lvl="1"/>
            <a:r>
              <a:rPr lang="en-US" dirty="0" smtClean="0"/>
              <a:t>Responsive sites will be discussed next time</a:t>
            </a:r>
          </a:p>
          <a:p>
            <a:r>
              <a:rPr lang="en-US" dirty="0" smtClean="0"/>
              <a:t>height, width</a:t>
            </a:r>
          </a:p>
          <a:p>
            <a:pPr lvl="1"/>
            <a:r>
              <a:rPr lang="en-US" dirty="0" smtClean="0"/>
              <a:t>can also use max- or min- on both to set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play with opacity and </a:t>
            </a:r>
            <a:r>
              <a:rPr lang="en-US" dirty="0" err="1" smtClean="0"/>
              <a:t>rgba</a:t>
            </a:r>
            <a:endParaRPr lang="en-US" dirty="0" smtClean="0"/>
          </a:p>
          <a:p>
            <a:r>
              <a:rPr lang="en-US" dirty="0" smtClean="0"/>
              <a:t>You can also use display</a:t>
            </a:r>
          </a:p>
          <a:p>
            <a:pPr lvl="1"/>
            <a:r>
              <a:rPr lang="en-US" dirty="0" smtClean="0"/>
              <a:t>none (or inline, or block)</a:t>
            </a:r>
          </a:p>
          <a:p>
            <a:r>
              <a:rPr lang="en-US" dirty="0" smtClean="0"/>
              <a:t>You can do </a:t>
            </a:r>
            <a:r>
              <a:rPr lang="en-US" dirty="0" err="1" smtClean="0"/>
              <a:t>visibility:hidden</a:t>
            </a:r>
            <a:endParaRPr lang="en-US" dirty="0" smtClean="0"/>
          </a:p>
          <a:p>
            <a:r>
              <a:rPr lang="en-US" dirty="0" smtClean="0"/>
              <a:t>To really get an item away from the site, </a:t>
            </a:r>
            <a:r>
              <a:rPr lang="en-US" dirty="0" err="1" smtClean="0"/>
              <a:t>display:none</a:t>
            </a:r>
            <a:r>
              <a:rPr lang="en-US" dirty="0" smtClean="0"/>
              <a:t> is preferable as it will not take up any space</a:t>
            </a:r>
          </a:p>
          <a:p>
            <a:pPr lvl="1"/>
            <a:r>
              <a:rPr lang="en-US" dirty="0" smtClean="0"/>
              <a:t>The other methods will have a blank item sitting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positioning (default)</a:t>
            </a:r>
          </a:p>
          <a:p>
            <a:pPr lvl="1"/>
            <a:r>
              <a:rPr lang="en-US" dirty="0"/>
              <a:t>Position decided by the normal flow of the page, unaffected by top, bottom, left and right</a:t>
            </a:r>
          </a:p>
          <a:p>
            <a:r>
              <a:rPr lang="en-US" dirty="0"/>
              <a:t>Fixed Positioning</a:t>
            </a:r>
          </a:p>
          <a:p>
            <a:pPr lvl="1"/>
            <a:r>
              <a:rPr lang="en-US" dirty="0"/>
              <a:t>Position relative to browser window</a:t>
            </a:r>
          </a:p>
          <a:p>
            <a:r>
              <a:rPr lang="en-US" dirty="0"/>
              <a:t>Relative Positioning</a:t>
            </a:r>
          </a:p>
          <a:p>
            <a:pPr lvl="1"/>
            <a:r>
              <a:rPr lang="en-US" dirty="0"/>
              <a:t>Relative to its normal position (can take negative values)</a:t>
            </a:r>
          </a:p>
          <a:p>
            <a:r>
              <a:rPr lang="en-US" dirty="0"/>
              <a:t>Absolute Positioning</a:t>
            </a:r>
          </a:p>
          <a:p>
            <a:pPr lvl="1"/>
            <a:r>
              <a:rPr lang="en-US" dirty="0"/>
              <a:t>Relative to the first parent element that is not static (or &lt;html&gt; if no such parent)</a:t>
            </a:r>
          </a:p>
          <a:p>
            <a:r>
              <a:rPr lang="en-US" dirty="0"/>
              <a:t>If you have overlapping, you can use z-index to determine the layers order (higher number means top most)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8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top, right, left &amp; bottom: (auto, length, %)</a:t>
            </a:r>
          </a:p>
          <a:p>
            <a:r>
              <a:rPr lang="en-US" dirty="0"/>
              <a:t>clip: </a:t>
            </a:r>
            <a:r>
              <a:rPr lang="en-US" dirty="0" err="1"/>
              <a:t>rect</a:t>
            </a:r>
            <a:r>
              <a:rPr lang="en-US" dirty="0"/>
              <a:t>(top, right, bottom, left)</a:t>
            </a:r>
          </a:p>
          <a:p>
            <a:pPr lvl="1"/>
            <a:r>
              <a:rPr lang="en-US" dirty="0"/>
              <a:t>Allows to cut an absolutely positioned element</a:t>
            </a:r>
          </a:p>
          <a:p>
            <a:r>
              <a:rPr lang="en-US" dirty="0"/>
              <a:t>overflow: (auto, hidden, scroll, visible)</a:t>
            </a:r>
          </a:p>
          <a:p>
            <a:r>
              <a:rPr lang="en-US" dirty="0"/>
              <a:t>position: (absolute, fixed, relative, static)</a:t>
            </a:r>
          </a:p>
          <a:p>
            <a:r>
              <a:rPr lang="en-US" dirty="0"/>
              <a:t>z-index: (number, auto</a:t>
            </a:r>
            <a:r>
              <a:rPr lang="en-US" dirty="0" smtClean="0"/>
              <a:t>) higher numbers show on top. Only works with position: absolute, relative or fixed.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4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take the amount of space available, and reorganize as needed</a:t>
            </a:r>
          </a:p>
          <a:p>
            <a:r>
              <a:rPr lang="en-US" dirty="0" smtClean="0"/>
              <a:t>Nice replacement for silly tables!</a:t>
            </a:r>
          </a:p>
          <a:p>
            <a:r>
              <a:rPr lang="en-US" dirty="0" smtClean="0"/>
              <a:t>Use float: right or left</a:t>
            </a:r>
          </a:p>
          <a:p>
            <a:r>
              <a:rPr lang="en-US" dirty="0" smtClean="0"/>
              <a:t>You can clear a line with</a:t>
            </a:r>
          </a:p>
          <a:p>
            <a:pPr lvl="1"/>
            <a:r>
              <a:rPr lang="en-US" dirty="0" smtClean="0"/>
              <a:t>clear: left/right/both/none/inherit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8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Cursor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cursor:</a:t>
            </a:r>
          </a:p>
          <a:p>
            <a:pPr lvl="1"/>
            <a:r>
              <a:rPr lang="en-US" i="1" dirty="0" err="1"/>
              <a:t>url</a:t>
            </a:r>
            <a:r>
              <a:rPr lang="en-US" i="1" dirty="0"/>
              <a:t>(‘</a:t>
            </a:r>
            <a:r>
              <a:rPr lang="en-US" i="1" dirty="0" err="1"/>
              <a:t>image.gif</a:t>
            </a:r>
            <a:r>
              <a:rPr lang="en-US" i="1" dirty="0"/>
              <a:t>’), </a:t>
            </a:r>
            <a:r>
              <a:rPr lang="en-US" i="1" dirty="0" err="1"/>
              <a:t>url</a:t>
            </a:r>
            <a:r>
              <a:rPr lang="en-US" i="1" dirty="0"/>
              <a:t>(‘</a:t>
            </a:r>
            <a:r>
              <a:rPr lang="en-US" i="1" dirty="0" err="1"/>
              <a:t>something.cur</a:t>
            </a:r>
            <a:r>
              <a:rPr lang="en-US" i="1" dirty="0"/>
              <a:t>’), auto;</a:t>
            </a:r>
          </a:p>
          <a:p>
            <a:pPr lvl="1"/>
            <a:r>
              <a:rPr lang="en-US" dirty="0"/>
              <a:t>crosshair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{n, ne, e, se, s, </a:t>
            </a:r>
            <a:r>
              <a:rPr lang="en-US" dirty="0" err="1"/>
              <a:t>sw</a:t>
            </a:r>
            <a:r>
              <a:rPr lang="en-US" dirty="0"/>
              <a:t>, w, </a:t>
            </a:r>
            <a:r>
              <a:rPr lang="en-US" dirty="0" err="1"/>
              <a:t>nw</a:t>
            </a:r>
            <a:r>
              <a:rPr lang="en-US" dirty="0"/>
              <a:t>}-resize</a:t>
            </a:r>
          </a:p>
          <a:p>
            <a:pPr lvl="2"/>
            <a:r>
              <a:rPr lang="en-US" dirty="0"/>
              <a:t>For example se-resize</a:t>
            </a:r>
          </a:p>
          <a:p>
            <a:pPr lvl="1"/>
            <a:r>
              <a:rPr lang="en-US" dirty="0"/>
              <a:t>help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pointer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4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Making your site responsive!</a:t>
            </a:r>
          </a:p>
          <a:p>
            <a:r>
              <a:rPr lang="en-US" dirty="0" smtClean="0"/>
              <a:t>Just need to make your regular </a:t>
            </a:r>
            <a:r>
              <a:rPr lang="en-US" dirty="0" err="1" smtClean="0"/>
              <a:t>stylesheet</a:t>
            </a:r>
            <a:r>
              <a:rPr lang="en-US" dirty="0" smtClean="0"/>
              <a:t>, then specify what changes given some sizes of screens (or device used)</a:t>
            </a:r>
          </a:p>
          <a:p>
            <a:r>
              <a:rPr lang="en-US" dirty="0" smtClean="0"/>
              <a:t>@media screen and (max-width: 400px)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Would allow you to specify what your site should look like if the width of the browser is 400px or less</a:t>
            </a:r>
          </a:p>
          <a:p>
            <a:r>
              <a:rPr lang="en-US" dirty="0" smtClean="0"/>
              <a:t>Use this EXTENSIVELY!</a:t>
            </a:r>
          </a:p>
          <a:p>
            <a:r>
              <a:rPr lang="en-US" dirty="0" smtClean="0"/>
              <a:t>Ideally you want to have 3 versions:</a:t>
            </a:r>
          </a:p>
          <a:p>
            <a:pPr lvl="1"/>
            <a:r>
              <a:rPr lang="en-US" dirty="0" smtClean="0"/>
              <a:t>Desktop screen</a:t>
            </a:r>
          </a:p>
          <a:p>
            <a:pPr lvl="1"/>
            <a:r>
              <a:rPr lang="en-US" dirty="0" smtClean="0"/>
              <a:t>Tablet Screen (horizontal layout)</a:t>
            </a:r>
          </a:p>
          <a:p>
            <a:pPr lvl="1"/>
            <a:r>
              <a:rPr lang="en-US" dirty="0" smtClean="0"/>
              <a:t>Phone Screen (vertical layout)</a:t>
            </a:r>
          </a:p>
          <a:p>
            <a:r>
              <a:rPr lang="en-US" dirty="0" smtClean="0"/>
              <a:t>Hide unnecessary things with display: none;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3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style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CONTENT, CONTENT, CONTENT!</a:t>
            </a:r>
          </a:p>
          <a:p>
            <a:r>
              <a:rPr lang="en-US" dirty="0" smtClean="0"/>
              <a:t>Your HTML should be cleanly organized, use the right tag for the job, don’t just go to DIV by default</a:t>
            </a:r>
          </a:p>
          <a:p>
            <a:r>
              <a:rPr lang="en-US" dirty="0" smtClean="0"/>
              <a:t>Use section for a main area of content with a title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nav</a:t>
            </a:r>
            <a:r>
              <a:rPr lang="en-US" dirty="0" smtClean="0"/>
              <a:t> for a navigational part of your site that keeps you on your domain</a:t>
            </a:r>
          </a:p>
          <a:p>
            <a:r>
              <a:rPr lang="en-US" dirty="0" smtClean="0"/>
              <a:t>Use article for content of similar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selective inclusion of </a:t>
            </a:r>
            <a:r>
              <a:rPr lang="en-US" dirty="0" err="1" smtClean="0"/>
              <a:t>stylesheets</a:t>
            </a:r>
            <a:r>
              <a:rPr lang="en-US" dirty="0" smtClean="0"/>
              <a:t> to keep things cleaner</a:t>
            </a:r>
          </a:p>
          <a:p>
            <a:pPr lvl="1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media=“screen and (max-device-width:480px)” </a:t>
            </a:r>
            <a:r>
              <a:rPr lang="en-US" dirty="0" err="1" smtClean="0"/>
              <a:t>href</a:t>
            </a:r>
            <a:r>
              <a:rPr lang="en-US" dirty="0" smtClean="0"/>
              <a:t>=“styles/</a:t>
            </a:r>
            <a:r>
              <a:rPr lang="en-US" dirty="0" err="1" smtClean="0"/>
              <a:t>small.css</a:t>
            </a:r>
            <a:r>
              <a:rPr lang="en-US" dirty="0" smtClean="0"/>
              <a:t>” /&gt;</a:t>
            </a:r>
          </a:p>
          <a:p>
            <a:r>
              <a:rPr lang="en-US" dirty="0" smtClean="0"/>
              <a:t>Use </a:t>
            </a:r>
            <a:r>
              <a:rPr lang="en-US" dirty="0"/>
              <a:t>tools like </a:t>
            </a:r>
            <a:r>
              <a:rPr lang="en-US" dirty="0">
                <a:hlinkClick r:id="rId2"/>
              </a:rPr>
              <a:t>http://responsivepx.com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find at which sizes your site breaks, make media queries for it!</a:t>
            </a:r>
          </a:p>
          <a:p>
            <a:r>
              <a:rPr lang="en-US" dirty="0" smtClean="0"/>
              <a:t>You </a:t>
            </a:r>
            <a:r>
              <a:rPr lang="en-US" dirty="0"/>
              <a:t>can also use </a:t>
            </a:r>
            <a:r>
              <a:rPr lang="en-US" dirty="0">
                <a:hlinkClick r:id="rId3"/>
              </a:rPr>
              <a:t>http://resizemybrowser.com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to see what your site looks like in the resolutions of the most commonly used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4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selectors you should already know are</a:t>
            </a:r>
          </a:p>
          <a:p>
            <a:pPr lvl="1"/>
            <a:r>
              <a:rPr lang="en-US" dirty="0" err="1" smtClean="0"/>
              <a:t>Nameoftag</a:t>
            </a:r>
            <a:endParaRPr lang="en-US" dirty="0"/>
          </a:p>
          <a:p>
            <a:pPr lvl="2"/>
            <a:r>
              <a:rPr lang="en-US" dirty="0" smtClean="0"/>
              <a:t>Selects any tag with that name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nameofid</a:t>
            </a:r>
            <a:endParaRPr lang="en-US" dirty="0" smtClean="0"/>
          </a:p>
          <a:p>
            <a:pPr lvl="2"/>
            <a:r>
              <a:rPr lang="en-US" dirty="0" smtClean="0"/>
              <a:t>Selects the tag with id=“</a:t>
            </a:r>
            <a:r>
              <a:rPr lang="en-US" dirty="0" err="1" smtClean="0"/>
              <a:t>nameofid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nameofclass</a:t>
            </a:r>
            <a:endParaRPr lang="en-US" dirty="0" smtClean="0"/>
          </a:p>
          <a:p>
            <a:pPr lvl="2"/>
            <a:r>
              <a:rPr lang="en-US" dirty="0" smtClean="0"/>
              <a:t>Selects any tag with class=“</a:t>
            </a:r>
            <a:r>
              <a:rPr lang="en-US" dirty="0" err="1" smtClean="0"/>
              <a:t>nameofclass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Nameoftag1, Nameoftag2, …</a:t>
            </a:r>
          </a:p>
          <a:p>
            <a:pPr lvl="2"/>
            <a:r>
              <a:rPr lang="en-US" dirty="0" smtClean="0"/>
              <a:t>Placing selectors with commas is like an “or”. Any one of those selectors will trigger the style</a:t>
            </a:r>
          </a:p>
          <a:p>
            <a:pPr lvl="1"/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Selects everything. Useful to remove all borders and margins before styling the rest (to start from 0, rather than from the browser’s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0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With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select tags (or classes/ids) based on how they are placed in relation to other items</a:t>
            </a:r>
          </a:p>
          <a:p>
            <a:pPr lvl="1"/>
            <a:r>
              <a:rPr lang="en-US" dirty="0" smtClean="0"/>
              <a:t>Element1 Element2</a:t>
            </a:r>
          </a:p>
          <a:p>
            <a:pPr lvl="2"/>
            <a:r>
              <a:rPr lang="en-US" dirty="0" smtClean="0"/>
              <a:t>This means an Element2 which is a descendant of Element1</a:t>
            </a:r>
          </a:p>
          <a:p>
            <a:pPr lvl="1"/>
            <a:r>
              <a:rPr lang="en-US" dirty="0" smtClean="0"/>
              <a:t>Element1&gt;Element2</a:t>
            </a:r>
          </a:p>
          <a:p>
            <a:pPr lvl="2"/>
            <a:r>
              <a:rPr lang="en-US" dirty="0" smtClean="0"/>
              <a:t>E2 as a direct child of E1</a:t>
            </a:r>
          </a:p>
          <a:p>
            <a:pPr lvl="1"/>
            <a:r>
              <a:rPr lang="en-US" dirty="0" smtClean="0"/>
              <a:t>E1+E2</a:t>
            </a:r>
          </a:p>
          <a:p>
            <a:pPr lvl="2"/>
            <a:r>
              <a:rPr lang="en-US" dirty="0" smtClean="0"/>
              <a:t>E2 placed immediately after E1 (at same level)</a:t>
            </a:r>
          </a:p>
          <a:p>
            <a:pPr lvl="1"/>
            <a:r>
              <a:rPr lang="en-US" dirty="0" smtClean="0"/>
              <a:t>E1~E2</a:t>
            </a:r>
          </a:p>
          <a:p>
            <a:pPr lvl="2"/>
            <a:r>
              <a:rPr lang="en-US" dirty="0" smtClean="0"/>
              <a:t>E2 placed after E1 (at same level)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1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Behind a standard selector you can use brackets to specify things to look for</a:t>
            </a:r>
          </a:p>
          <a:p>
            <a:r>
              <a:rPr lang="en-US" dirty="0" smtClean="0"/>
              <a:t>[attribute]</a:t>
            </a:r>
          </a:p>
          <a:p>
            <a:pPr lvl="1"/>
            <a:r>
              <a:rPr lang="en-US" dirty="0" smtClean="0"/>
              <a:t>Element with that attribute (regardless of value)</a:t>
            </a:r>
          </a:p>
          <a:p>
            <a:r>
              <a:rPr lang="en-US" dirty="0" smtClean="0"/>
              <a:t>[attribute=value]</a:t>
            </a:r>
          </a:p>
          <a:p>
            <a:pPr lvl="1"/>
            <a:r>
              <a:rPr lang="en-US" dirty="0" smtClean="0"/>
              <a:t>Element whose attribute = value</a:t>
            </a:r>
          </a:p>
          <a:p>
            <a:r>
              <a:rPr lang="en-US" dirty="0" smtClean="0"/>
              <a:t>[attribute*=value]</a:t>
            </a:r>
          </a:p>
          <a:p>
            <a:pPr lvl="1"/>
            <a:r>
              <a:rPr lang="en-US" dirty="0" smtClean="0"/>
              <a:t>Element whose attribute contains the word value</a:t>
            </a:r>
          </a:p>
          <a:p>
            <a:r>
              <a:rPr lang="en-US" dirty="0" smtClean="0"/>
              <a:t>[attribute^=value]</a:t>
            </a:r>
          </a:p>
          <a:p>
            <a:pPr lvl="1"/>
            <a:r>
              <a:rPr lang="en-US" dirty="0" smtClean="0"/>
              <a:t>Element whose attribute start with value</a:t>
            </a:r>
          </a:p>
          <a:p>
            <a:r>
              <a:rPr lang="en-US" dirty="0" smtClean="0"/>
              <a:t>[attribute$=value]</a:t>
            </a:r>
          </a:p>
          <a:p>
            <a:pPr lvl="1"/>
            <a:r>
              <a:rPr lang="en-US" dirty="0" smtClean="0"/>
              <a:t>Element whose attribute end with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Narrowing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::first-letter  ::first-line</a:t>
            </a:r>
          </a:p>
          <a:p>
            <a:pPr lvl="1"/>
            <a:r>
              <a:rPr lang="en-US" sz="2800" dirty="0" smtClean="0"/>
              <a:t>Make your paragraphs pop by changing how they start!</a:t>
            </a:r>
          </a:p>
          <a:p>
            <a:r>
              <a:rPr lang="en-US" sz="3500" dirty="0" smtClean="0"/>
              <a:t>:first-child :last-child</a:t>
            </a:r>
          </a:p>
          <a:p>
            <a:pPr lvl="1"/>
            <a:r>
              <a:rPr lang="en-US" sz="2800" dirty="0" smtClean="0"/>
              <a:t>Based on the DOM hierarchy, if the item is the first/last child of its parent. Same as :nth-child(1)/ :nth-last-child(1)</a:t>
            </a:r>
          </a:p>
          <a:p>
            <a:r>
              <a:rPr lang="en-US" sz="3500" dirty="0" smtClean="0"/>
              <a:t>:first-of-type :last-of-type  :only-of-type</a:t>
            </a:r>
          </a:p>
          <a:p>
            <a:pPr lvl="1"/>
            <a:r>
              <a:rPr lang="en-US" sz="2800" dirty="0" smtClean="0"/>
              <a:t>First/last/only child of its parent with that tag</a:t>
            </a:r>
          </a:p>
          <a:p>
            <a:r>
              <a:rPr lang="en-US" sz="3500" dirty="0" smtClean="0"/>
              <a:t>:only-child</a:t>
            </a:r>
          </a:p>
          <a:p>
            <a:pPr lvl="1"/>
            <a:r>
              <a:rPr lang="en-US" sz="2800" dirty="0" smtClean="0"/>
              <a:t>Item who is the sole child of its parent</a:t>
            </a:r>
          </a:p>
          <a:p>
            <a:r>
              <a:rPr lang="en-US" sz="3500" dirty="0" smtClean="0"/>
              <a:t>:nth-child(n) :nth-last-child(n) :nth-of-type(n) :nth-last-of-type(n)</a:t>
            </a:r>
          </a:p>
          <a:p>
            <a:pPr lvl="1"/>
            <a:r>
              <a:rPr lang="en-US" sz="2800" dirty="0" smtClean="0"/>
              <a:t>Be creative! You can use formulas instead of a direct value. Anything of the form </a:t>
            </a:r>
            <a:r>
              <a:rPr lang="en-US" sz="2800" dirty="0" err="1" smtClean="0"/>
              <a:t>an+b</a:t>
            </a:r>
            <a:endParaRPr lang="en-US" sz="2800" dirty="0" smtClean="0"/>
          </a:p>
          <a:p>
            <a:pPr lvl="1"/>
            <a:r>
              <a:rPr lang="en-US" sz="2800" dirty="0" smtClean="0"/>
              <a:t>CSS starts counting at 1, not 0. Keep that in mind!</a:t>
            </a:r>
          </a:p>
          <a:p>
            <a:r>
              <a:rPr lang="en-US" sz="3500" dirty="0" smtClean="0"/>
              <a:t>:empty</a:t>
            </a:r>
          </a:p>
          <a:p>
            <a:pPr lvl="1"/>
            <a:r>
              <a:rPr lang="en-US" sz="2800" dirty="0" smtClean="0"/>
              <a:t>Tag with no children (not even text)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7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based 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08382"/>
            <a:ext cx="8204507" cy="4978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:link :visited :active :hover</a:t>
            </a:r>
          </a:p>
          <a:p>
            <a:pPr lvl="1"/>
            <a:r>
              <a:rPr lang="en-US" sz="1600" dirty="0" smtClean="0"/>
              <a:t>You should know these already</a:t>
            </a:r>
          </a:p>
          <a:p>
            <a:r>
              <a:rPr lang="en-US" sz="1800" dirty="0" smtClean="0"/>
              <a:t>:focus</a:t>
            </a:r>
          </a:p>
          <a:p>
            <a:pPr lvl="1"/>
            <a:r>
              <a:rPr lang="en-US" sz="1600" dirty="0" smtClean="0"/>
              <a:t>Usually on input tags in forms</a:t>
            </a:r>
          </a:p>
          <a:p>
            <a:r>
              <a:rPr lang="en-US" sz="1800" dirty="0" smtClean="0"/>
              <a:t>:disabled  :enabled  :checked</a:t>
            </a:r>
          </a:p>
          <a:p>
            <a:pPr lvl="1"/>
            <a:r>
              <a:rPr lang="en-US" sz="1600" dirty="0" smtClean="0"/>
              <a:t>Useful on inputs</a:t>
            </a:r>
          </a:p>
          <a:p>
            <a:r>
              <a:rPr lang="en-US" sz="1800" dirty="0" smtClean="0"/>
              <a:t>:target</a:t>
            </a:r>
          </a:p>
          <a:p>
            <a:pPr lvl="1"/>
            <a:r>
              <a:rPr lang="en-US" sz="1600" dirty="0" smtClean="0"/>
              <a:t>Used with anchor targets, like #</a:t>
            </a:r>
            <a:r>
              <a:rPr lang="en-US" sz="1600" dirty="0" err="1" smtClean="0"/>
              <a:t>test:target</a:t>
            </a:r>
            <a:r>
              <a:rPr lang="en-US" sz="1600" dirty="0" smtClean="0"/>
              <a:t> will select if the anchor name test is currently targeted</a:t>
            </a:r>
          </a:p>
          <a:p>
            <a:r>
              <a:rPr lang="en-US" sz="1800" dirty="0" smtClean="0"/>
              <a:t>:not(selector)</a:t>
            </a:r>
          </a:p>
          <a:p>
            <a:pPr lvl="1"/>
            <a:r>
              <a:rPr lang="en-US" sz="1600" dirty="0" smtClean="0"/>
              <a:t>Anything not matching that selector</a:t>
            </a:r>
          </a:p>
          <a:p>
            <a:pPr lvl="1"/>
            <a:r>
              <a:rPr lang="en-US" sz="1600" dirty="0" smtClean="0"/>
              <a:t>e.g. :not(p)  selects any no Paragraph</a:t>
            </a:r>
          </a:p>
          <a:p>
            <a:r>
              <a:rPr lang="en-US" sz="1800" dirty="0" smtClean="0"/>
              <a:t>::selection</a:t>
            </a:r>
          </a:p>
          <a:p>
            <a:pPr lvl="1"/>
            <a:r>
              <a:rPr lang="en-US" sz="1600" dirty="0" smtClean="0"/>
              <a:t>Whatever your mouse has selected so far</a:t>
            </a:r>
          </a:p>
          <a:p>
            <a:r>
              <a:rPr lang="en-US" sz="1800" dirty="0" smtClean="0"/>
              <a:t>:root</a:t>
            </a:r>
          </a:p>
          <a:p>
            <a:pPr lvl="1"/>
            <a:r>
              <a:rPr lang="en-US" sz="1600" dirty="0" smtClean="0"/>
              <a:t>Document’s root element</a:t>
            </a:r>
          </a:p>
          <a:p>
            <a:pPr lvl="1"/>
            <a:endParaRPr lang="en-US" sz="1200" dirty="0" smtClean="0"/>
          </a:p>
          <a:p>
            <a:endParaRPr lang="en-US" sz="1400" dirty="0" smtClean="0"/>
          </a:p>
          <a:p>
            <a:pPr lvl="1"/>
            <a:endParaRPr lang="en-US" sz="600" dirty="0" smtClean="0"/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24884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CSS3 to add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:before and :after</a:t>
            </a:r>
          </a:p>
          <a:p>
            <a:pPr lvl="1"/>
            <a:r>
              <a:rPr lang="en-US" dirty="0" smtClean="0"/>
              <a:t>This can be combined, like </a:t>
            </a:r>
            <a:r>
              <a:rPr lang="en-US" dirty="0" err="1" smtClean="0"/>
              <a:t>a:hover:after</a:t>
            </a:r>
            <a:endParaRPr lang="en-US" dirty="0" smtClean="0"/>
          </a:p>
          <a:p>
            <a:pPr lvl="1"/>
            <a:r>
              <a:rPr lang="en-US" dirty="0" smtClean="0"/>
              <a:t>Then add “content:” to set up what goes there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err="1" smtClean="0"/>
              <a:t>attributename</a:t>
            </a:r>
            <a:r>
              <a:rPr lang="en-US" dirty="0" smtClean="0"/>
              <a:t>) to show the content of that attribute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12291</TotalTime>
  <Words>2293</Words>
  <Application>Microsoft Macintosh PowerPoint</Application>
  <PresentationFormat>On-screen Show (4:3)</PresentationFormat>
  <Paragraphs>284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Web Programming 2</vt:lpstr>
      <vt:lpstr>So you know CSS3</vt:lpstr>
      <vt:lpstr>Before we style things</vt:lpstr>
      <vt:lpstr>The Basics</vt:lpstr>
      <vt:lpstr>Selecting With Hierarchies</vt:lpstr>
      <vt:lpstr>Narrowing It Down</vt:lpstr>
      <vt:lpstr>Intelligent Narrowing</vt:lpstr>
      <vt:lpstr>Selecting based on state</vt:lpstr>
      <vt:lpstr>Using CSS3 to add content</vt:lpstr>
      <vt:lpstr>CSS3 Cool Forms Tricks</vt:lpstr>
      <vt:lpstr>Styling Backgrounds</vt:lpstr>
      <vt:lpstr>Backgrounds CSS3 Style</vt:lpstr>
      <vt:lpstr>Text Styling</vt:lpstr>
      <vt:lpstr>Text Styling Continued</vt:lpstr>
      <vt:lpstr>Fonts</vt:lpstr>
      <vt:lpstr>Using true fonts</vt:lpstr>
      <vt:lpstr>Legal Warning!!!</vt:lpstr>
      <vt:lpstr>Styling Lists</vt:lpstr>
      <vt:lpstr>Styling Tables</vt:lpstr>
      <vt:lpstr>Understanding the Box Model</vt:lpstr>
      <vt:lpstr>Understanding Multiple Inputs on 1 line</vt:lpstr>
      <vt:lpstr>Box Properties</vt:lpstr>
      <vt:lpstr>Setting up sizes</vt:lpstr>
      <vt:lpstr>Visibility</vt:lpstr>
      <vt:lpstr>Positioning</vt:lpstr>
      <vt:lpstr>Position Properties</vt:lpstr>
      <vt:lpstr>Floating Items</vt:lpstr>
      <vt:lpstr>Changing the Cursor Look</vt:lpstr>
      <vt:lpstr>Media Queries</vt:lpstr>
      <vt:lpstr>More on Media Queries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46</cp:revision>
  <dcterms:created xsi:type="dcterms:W3CDTF">2013-01-17T14:39:50Z</dcterms:created>
  <dcterms:modified xsi:type="dcterms:W3CDTF">2014-01-24T18:03:33Z</dcterms:modified>
</cp:coreProperties>
</file>