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5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3" d="100"/>
          <a:sy n="123" d="100"/>
        </p:scale>
        <p:origin x="-7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E91B55-30AC-0B4A-90E4-FBBDA8E8B049}" type="datetimeFigureOut">
              <a:rPr lang="en-US" smtClean="0"/>
              <a:t>1/30/14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A1791-567D-8242-A8BB-4B8F3DC2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91B55-30AC-0B4A-90E4-FBBDA8E8B049}" type="datetimeFigureOut">
              <a:rPr lang="en-US" smtClean="0"/>
              <a:t>1/30/14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A1791-567D-8242-A8BB-4B8F3DC2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91B55-30AC-0B4A-90E4-FBBDA8E8B049}" type="datetimeFigureOut">
              <a:rPr lang="en-US" smtClean="0"/>
              <a:t>1/30/14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A1791-567D-8242-A8BB-4B8F3DC2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91B55-30AC-0B4A-90E4-FBBDA8E8B049}" type="datetimeFigureOut">
              <a:rPr lang="en-US" smtClean="0"/>
              <a:t>1/30/14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A1791-567D-8242-A8BB-4B8F3DC2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E91B55-30AC-0B4A-90E4-FBBDA8E8B049}" type="datetimeFigureOut">
              <a:rPr lang="en-US" smtClean="0"/>
              <a:t>1/30/14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A1791-567D-8242-A8BB-4B8F3DC2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E91B55-30AC-0B4A-90E4-FBBDA8E8B049}" type="datetimeFigureOut">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A1791-567D-8242-A8BB-4B8F3DC2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E91B55-30AC-0B4A-90E4-FBBDA8E8B049}" type="datetimeFigureOut">
              <a:rPr lang="en-US" smtClean="0"/>
              <a:t>1/30/14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A1791-567D-8242-A8BB-4B8F3DC2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E91B55-30AC-0B4A-90E4-FBBDA8E8B049}" type="datetimeFigureOut">
              <a:rPr lang="en-US" smtClean="0"/>
              <a:t>1/30/14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A1791-567D-8242-A8BB-4B8F3DC2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91B55-30AC-0B4A-90E4-FBBDA8E8B049}" type="datetimeFigureOut">
              <a:rPr lang="en-US" smtClean="0"/>
              <a:t>1/30/14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A1791-567D-8242-A8BB-4B8F3DC2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E91B55-30AC-0B4A-90E4-FBBDA8E8B049}" type="datetimeFigureOut">
              <a:rPr lang="en-US" smtClean="0"/>
              <a:t>1/30/14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A1791-567D-8242-A8BB-4B8F3DC2BA1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4E91B55-30AC-0B4A-90E4-FBBDA8E8B049}" type="datetimeFigureOut">
              <a:rPr lang="en-US" smtClean="0"/>
              <a:t>1/30/14</a:t>
            </a:fld>
            <a:endParaRPr lang="en-US"/>
          </a:p>
        </p:txBody>
      </p:sp>
      <p:sp>
        <p:nvSpPr>
          <p:cNvPr id="9" name="Slide Number Placeholder 8"/>
          <p:cNvSpPr>
            <a:spLocks noGrp="1"/>
          </p:cNvSpPr>
          <p:nvPr>
            <p:ph type="sldNum" sz="quarter" idx="11"/>
          </p:nvPr>
        </p:nvSpPr>
        <p:spPr/>
        <p:txBody>
          <a:bodyPr/>
          <a:lstStyle/>
          <a:p>
            <a:fld id="{5B2A1791-567D-8242-A8BB-4B8F3DC2BA1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B2A1791-567D-8242-A8BB-4B8F3DC2BA1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4E91B55-30AC-0B4A-90E4-FBBDA8E8B049}" type="datetimeFigureOut">
              <a:rPr lang="en-US" smtClean="0"/>
              <a:t>1/30/14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css3-transitions/%23animatable-properti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leaverou.github.com/animatable/" TargetMode="External"/><Relationship Id="rId4" Type="http://schemas.openxmlformats.org/officeDocument/2006/relationships/hyperlink" Target="http://www.canisue.com" TargetMode="External"/><Relationship Id="rId1" Type="http://schemas.openxmlformats.org/officeDocument/2006/relationships/slideLayout" Target="../slideLayouts/slideLayout2.xml"/><Relationship Id="rId2" Type="http://schemas.openxmlformats.org/officeDocument/2006/relationships/hyperlink" Target="http://gradients.glrza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Programming 2</a:t>
            </a:r>
            <a:endParaRPr lang="en-US" dirty="0"/>
          </a:p>
        </p:txBody>
      </p:sp>
      <p:sp>
        <p:nvSpPr>
          <p:cNvPr id="3" name="Subtitle 2"/>
          <p:cNvSpPr>
            <a:spLocks noGrp="1"/>
          </p:cNvSpPr>
          <p:nvPr>
            <p:ph type="subTitle" idx="1"/>
          </p:nvPr>
        </p:nvSpPr>
        <p:spPr/>
        <p:txBody>
          <a:bodyPr/>
          <a:lstStyle/>
          <a:p>
            <a:r>
              <a:rPr lang="en-US" dirty="0" smtClean="0"/>
              <a:t>2 – Advanced features</a:t>
            </a:r>
            <a:endParaRPr lang="en-US" dirty="0"/>
          </a:p>
        </p:txBody>
      </p:sp>
    </p:spTree>
    <p:extLst>
      <p:ext uri="{BB962C8B-B14F-4D97-AF65-F5344CB8AC3E}">
        <p14:creationId xmlns:p14="http://schemas.microsoft.com/office/powerpoint/2010/main" val="19061446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advantage of Flex</a:t>
            </a:r>
            <a:endParaRPr lang="en-US" dirty="0"/>
          </a:p>
        </p:txBody>
      </p:sp>
      <p:sp>
        <p:nvSpPr>
          <p:cNvPr id="3" name="Content Placeholder 2"/>
          <p:cNvSpPr>
            <a:spLocks noGrp="1"/>
          </p:cNvSpPr>
          <p:nvPr>
            <p:ph idx="1"/>
          </p:nvPr>
        </p:nvSpPr>
        <p:spPr/>
        <p:txBody>
          <a:bodyPr/>
          <a:lstStyle/>
          <a:p>
            <a:r>
              <a:rPr lang="en-US" dirty="0" smtClean="0"/>
              <a:t>With the attribute flex you can make a flex item take up the entire unused space</a:t>
            </a:r>
          </a:p>
          <a:p>
            <a:pPr lvl="1"/>
            <a:r>
              <a:rPr lang="en-US" dirty="0" smtClean="0"/>
              <a:t>Simply do </a:t>
            </a:r>
            <a:r>
              <a:rPr lang="en-US" i="1" dirty="0" smtClean="0"/>
              <a:t>flex: 1;</a:t>
            </a:r>
            <a:r>
              <a:rPr lang="en-US" dirty="0" smtClean="0"/>
              <a:t> to make the item “flexible”</a:t>
            </a:r>
          </a:p>
          <a:p>
            <a:pPr lvl="1"/>
            <a:r>
              <a:rPr lang="en-US" dirty="0" smtClean="0"/>
              <a:t>A flex of </a:t>
            </a:r>
            <a:r>
              <a:rPr lang="en-US" i="1" dirty="0" smtClean="0"/>
              <a:t>auto</a:t>
            </a:r>
            <a:r>
              <a:rPr lang="en-US" dirty="0" smtClean="0"/>
              <a:t> will make all items share all the space available on the line</a:t>
            </a:r>
          </a:p>
          <a:p>
            <a:r>
              <a:rPr lang="en-US" dirty="0" smtClean="0"/>
              <a:t>Combining this with “order” should allow you to reorganize your code in a much cleaner way!</a:t>
            </a:r>
          </a:p>
          <a:p>
            <a:pPr lvl="1"/>
            <a:r>
              <a:rPr lang="en-US" dirty="0" smtClean="0"/>
              <a:t>Content first!</a:t>
            </a:r>
          </a:p>
          <a:p>
            <a:pPr lvl="1"/>
            <a:r>
              <a:rPr lang="en-US" dirty="0" smtClean="0"/>
              <a:t>Then navigation</a:t>
            </a:r>
          </a:p>
          <a:p>
            <a:pPr lvl="1"/>
            <a:r>
              <a:rPr lang="en-US" dirty="0" smtClean="0"/>
              <a:t>Banners and other unimportant things last</a:t>
            </a:r>
          </a:p>
          <a:p>
            <a:pPr lvl="1"/>
            <a:endParaRPr lang="en-US" dirty="0" smtClean="0"/>
          </a:p>
        </p:txBody>
      </p:sp>
    </p:spTree>
    <p:extLst>
      <p:ext uri="{BB962C8B-B14F-4D97-AF65-F5344CB8AC3E}">
        <p14:creationId xmlns:p14="http://schemas.microsoft.com/office/powerpoint/2010/main" val="11954783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flex attributes</a:t>
            </a:r>
            <a:endParaRPr lang="en-US" dirty="0"/>
          </a:p>
        </p:txBody>
      </p:sp>
      <p:sp>
        <p:nvSpPr>
          <p:cNvPr id="3" name="Content Placeholder 2"/>
          <p:cNvSpPr>
            <a:spLocks noGrp="1"/>
          </p:cNvSpPr>
          <p:nvPr>
            <p:ph idx="1"/>
          </p:nvPr>
        </p:nvSpPr>
        <p:spPr/>
        <p:txBody>
          <a:bodyPr>
            <a:normAutofit lnSpcReduction="10000"/>
          </a:bodyPr>
          <a:lstStyle/>
          <a:p>
            <a:r>
              <a:rPr lang="en-US" dirty="0" smtClean="0"/>
              <a:t>flex-basis</a:t>
            </a:r>
          </a:p>
          <a:p>
            <a:pPr lvl="1"/>
            <a:r>
              <a:rPr lang="en-US" dirty="0" smtClean="0"/>
              <a:t>Sets the “initial” main size of the flex item before free space is distributed</a:t>
            </a:r>
          </a:p>
          <a:p>
            <a:r>
              <a:rPr lang="en-US" dirty="0" smtClean="0"/>
              <a:t>flex-shrink</a:t>
            </a:r>
          </a:p>
          <a:p>
            <a:pPr lvl="1"/>
            <a:r>
              <a:rPr lang="en-US" dirty="0" smtClean="0"/>
              <a:t>Takes a number (default being 1) with the shrink factor of a flex item</a:t>
            </a:r>
          </a:p>
          <a:p>
            <a:pPr lvl="1"/>
            <a:r>
              <a:rPr lang="en-US" dirty="0" smtClean="0"/>
              <a:t>The number represents a ratio compared to other items</a:t>
            </a:r>
          </a:p>
          <a:p>
            <a:pPr lvl="1"/>
            <a:r>
              <a:rPr lang="en-US" dirty="0" smtClean="0"/>
              <a:t>0 means no shrink</a:t>
            </a:r>
          </a:p>
          <a:p>
            <a:pPr lvl="1"/>
            <a:r>
              <a:rPr lang="en-US" dirty="0" smtClean="0"/>
              <a:t>2 means shrink twice as much as those with 1</a:t>
            </a:r>
          </a:p>
          <a:p>
            <a:r>
              <a:rPr lang="en-US" dirty="0" smtClean="0"/>
              <a:t>flex-grow</a:t>
            </a:r>
          </a:p>
          <a:p>
            <a:pPr lvl="1"/>
            <a:r>
              <a:rPr lang="en-US" dirty="0" smtClean="0"/>
              <a:t>Takes a number (default being 1) with the grow factor</a:t>
            </a:r>
          </a:p>
          <a:p>
            <a:pPr lvl="1"/>
            <a:r>
              <a:rPr lang="en-US" dirty="0" smtClean="0"/>
              <a:t>Like shrink but when growing</a:t>
            </a:r>
          </a:p>
          <a:p>
            <a:r>
              <a:rPr lang="en-US" dirty="0" smtClean="0"/>
              <a:t>Can be set up with shorthand form</a:t>
            </a:r>
          </a:p>
          <a:p>
            <a:pPr lvl="1"/>
            <a:r>
              <a:rPr lang="en-US" dirty="0" smtClean="0"/>
              <a:t>flex: &lt;grow&gt; &lt;shrink&gt; &lt;basis&gt;</a:t>
            </a:r>
          </a:p>
        </p:txBody>
      </p:sp>
    </p:spTree>
    <p:extLst>
      <p:ext uri="{BB962C8B-B14F-4D97-AF65-F5344CB8AC3E}">
        <p14:creationId xmlns:p14="http://schemas.microsoft.com/office/powerpoint/2010/main" val="17153070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Flex values</a:t>
            </a:r>
            <a:endParaRPr lang="en-US" dirty="0"/>
          </a:p>
        </p:txBody>
      </p:sp>
      <p:sp>
        <p:nvSpPr>
          <p:cNvPr id="3" name="Content Placeholder 2"/>
          <p:cNvSpPr>
            <a:spLocks noGrp="1"/>
          </p:cNvSpPr>
          <p:nvPr>
            <p:ph idx="1"/>
          </p:nvPr>
        </p:nvSpPr>
        <p:spPr/>
        <p:txBody>
          <a:bodyPr/>
          <a:lstStyle/>
          <a:p>
            <a:r>
              <a:rPr lang="en-US" dirty="0" smtClean="0"/>
              <a:t>flex: 0 auto; or flex: initial;</a:t>
            </a:r>
          </a:p>
          <a:p>
            <a:pPr lvl="1"/>
            <a:r>
              <a:rPr lang="en-US" dirty="0" smtClean="0"/>
              <a:t>Makes the item shrinkable but not </a:t>
            </a:r>
            <a:r>
              <a:rPr lang="en-US" dirty="0" err="1" smtClean="0"/>
              <a:t>growable</a:t>
            </a:r>
            <a:endParaRPr lang="en-US" dirty="0" smtClean="0"/>
          </a:p>
          <a:p>
            <a:r>
              <a:rPr lang="en-US" dirty="0" smtClean="0"/>
              <a:t>flex: auto;</a:t>
            </a:r>
          </a:p>
          <a:p>
            <a:pPr lvl="1"/>
            <a:r>
              <a:rPr lang="en-US" dirty="0" smtClean="0"/>
              <a:t>Seen earlier, shares the extra free space, which is absorbed evenly by “auto” flex items</a:t>
            </a:r>
          </a:p>
          <a:p>
            <a:r>
              <a:rPr lang="en-US" dirty="0" smtClean="0"/>
              <a:t>flex: none;</a:t>
            </a:r>
          </a:p>
          <a:p>
            <a:pPr lvl="1"/>
            <a:r>
              <a:rPr lang="en-US" dirty="0" smtClean="0"/>
              <a:t>Same as 0 0 auto. Items become inflexible</a:t>
            </a:r>
          </a:p>
          <a:p>
            <a:r>
              <a:rPr lang="en-US" dirty="0" smtClean="0"/>
              <a:t>flex: &lt;positive number&gt;;</a:t>
            </a:r>
          </a:p>
          <a:p>
            <a:pPr lvl="1"/>
            <a:r>
              <a:rPr lang="en-US" dirty="0" smtClean="0"/>
              <a:t>Same as flex: &lt;number&gt; 1 0px;</a:t>
            </a:r>
            <a:endParaRPr lang="en-US" dirty="0"/>
          </a:p>
        </p:txBody>
      </p:sp>
    </p:spTree>
    <p:extLst>
      <p:ext uri="{BB962C8B-B14F-4D97-AF65-F5344CB8AC3E}">
        <p14:creationId xmlns:p14="http://schemas.microsoft.com/office/powerpoint/2010/main" val="13219373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Aligning your flex items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can play around with your margin</a:t>
            </a:r>
          </a:p>
          <a:p>
            <a:pPr lvl="1"/>
            <a:r>
              <a:rPr lang="en-US" dirty="0" smtClean="0"/>
              <a:t>You could have items sharing the space with an auto margin (which is assumes 0 if your items take up the free space)</a:t>
            </a:r>
          </a:p>
          <a:p>
            <a:pPr lvl="1"/>
            <a:r>
              <a:rPr lang="en-US" dirty="0" smtClean="0"/>
              <a:t>Could be used to position items right or left of a </a:t>
            </a:r>
            <a:r>
              <a:rPr lang="en-US" dirty="0" err="1" smtClean="0"/>
              <a:t>flexbox</a:t>
            </a:r>
            <a:endParaRPr lang="en-US" dirty="0" smtClean="0"/>
          </a:p>
          <a:p>
            <a:pPr lvl="1"/>
            <a:r>
              <a:rPr lang="en-US" dirty="0" smtClean="0"/>
              <a:t>Check the example shown in class</a:t>
            </a:r>
          </a:p>
          <a:p>
            <a:r>
              <a:rPr lang="en-US" dirty="0" smtClean="0"/>
              <a:t>You can also justify-content</a:t>
            </a:r>
          </a:p>
          <a:p>
            <a:pPr lvl="1"/>
            <a:r>
              <a:rPr lang="en-US" dirty="0" smtClean="0"/>
              <a:t>flex-start</a:t>
            </a:r>
          </a:p>
          <a:p>
            <a:pPr lvl="2"/>
            <a:r>
              <a:rPr lang="en-US" dirty="0" smtClean="0"/>
              <a:t>Items packed towards the start of the line</a:t>
            </a:r>
          </a:p>
          <a:p>
            <a:pPr lvl="1"/>
            <a:r>
              <a:rPr lang="en-US" dirty="0" smtClean="0"/>
              <a:t>flex-end</a:t>
            </a:r>
          </a:p>
          <a:p>
            <a:pPr lvl="2"/>
            <a:r>
              <a:rPr lang="en-US" dirty="0" smtClean="0"/>
              <a:t>Items packed towards the end of the line</a:t>
            </a:r>
          </a:p>
          <a:p>
            <a:pPr lvl="1"/>
            <a:r>
              <a:rPr lang="en-US" dirty="0" smtClean="0"/>
              <a:t>center</a:t>
            </a:r>
          </a:p>
          <a:p>
            <a:pPr lvl="2"/>
            <a:r>
              <a:rPr lang="en-US" dirty="0" smtClean="0"/>
              <a:t>Items packed towards the center</a:t>
            </a:r>
          </a:p>
          <a:p>
            <a:pPr lvl="1"/>
            <a:r>
              <a:rPr lang="en-US" dirty="0" smtClean="0"/>
              <a:t>space-between</a:t>
            </a:r>
          </a:p>
          <a:p>
            <a:pPr lvl="2"/>
            <a:r>
              <a:rPr lang="en-US" dirty="0" smtClean="0"/>
              <a:t>Any empty space is split up between items, but not before first or after last</a:t>
            </a:r>
          </a:p>
          <a:p>
            <a:pPr lvl="1"/>
            <a:r>
              <a:rPr lang="en-US" dirty="0" smtClean="0"/>
              <a:t>space-around</a:t>
            </a:r>
          </a:p>
          <a:p>
            <a:pPr lvl="2"/>
            <a:r>
              <a:rPr lang="en-US" dirty="0" smtClean="0"/>
              <a:t>Any empty space is split around all items.</a:t>
            </a:r>
          </a:p>
        </p:txBody>
      </p:sp>
    </p:spTree>
    <p:extLst>
      <p:ext uri="{BB962C8B-B14F-4D97-AF65-F5344CB8AC3E}">
        <p14:creationId xmlns:p14="http://schemas.microsoft.com/office/powerpoint/2010/main" val="17041953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justify-content</a:t>
            </a:r>
            <a:endParaRPr lang="en-US" dirty="0"/>
          </a:p>
        </p:txBody>
      </p:sp>
      <p:pic>
        <p:nvPicPr>
          <p:cNvPr id="4" name="Content Placeholder 3"/>
          <p:cNvPicPr>
            <a:picLocks noGrp="1" noChangeAspect="1"/>
          </p:cNvPicPr>
          <p:nvPr>
            <p:ph idx="1"/>
          </p:nvPr>
        </p:nvPicPr>
        <p:blipFill>
          <a:blip r:embed="rId2"/>
          <a:srcRect t="-8800" b="-8800"/>
          <a:stretch>
            <a:fillRect/>
          </a:stretch>
        </p:blipFill>
        <p:spPr/>
      </p:pic>
    </p:spTree>
    <p:extLst>
      <p:ext uri="{BB962C8B-B14F-4D97-AF65-F5344CB8AC3E}">
        <p14:creationId xmlns:p14="http://schemas.microsoft.com/office/powerpoint/2010/main" val="40334761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align-items and align-self</a:t>
            </a:r>
            <a:endParaRPr lang="en-US" dirty="0"/>
          </a:p>
        </p:txBody>
      </p:sp>
      <p:sp>
        <p:nvSpPr>
          <p:cNvPr id="3" name="Content Placeholder 2"/>
          <p:cNvSpPr>
            <a:spLocks noGrp="1"/>
          </p:cNvSpPr>
          <p:nvPr>
            <p:ph idx="1"/>
          </p:nvPr>
        </p:nvSpPr>
        <p:spPr/>
        <p:txBody>
          <a:bodyPr/>
          <a:lstStyle/>
          <a:p>
            <a:r>
              <a:rPr lang="en-US" dirty="0" smtClean="0"/>
              <a:t>Instead of relying on margins for alignment, use these 2 attributes</a:t>
            </a:r>
          </a:p>
          <a:p>
            <a:r>
              <a:rPr lang="en-US" dirty="0" smtClean="0"/>
              <a:t>The previous attributes helps the alignment in the cross axis, but to align in the perpendicular direction (main axis) use align-self or align-items</a:t>
            </a:r>
          </a:p>
          <a:p>
            <a:pPr lvl="1"/>
            <a:r>
              <a:rPr lang="en-US" dirty="0" smtClean="0"/>
              <a:t>flex-start / flex-end / center / baseline / stretch</a:t>
            </a:r>
          </a:p>
          <a:p>
            <a:r>
              <a:rPr lang="en-US" dirty="0" smtClean="0"/>
              <a:t>Use align-items to set the default for all items</a:t>
            </a:r>
          </a:p>
          <a:p>
            <a:r>
              <a:rPr lang="en-US" dirty="0" smtClean="0"/>
              <a:t>Use align-self to overwrite the default behavior</a:t>
            </a:r>
          </a:p>
          <a:p>
            <a:r>
              <a:rPr lang="en-US" dirty="0" smtClean="0"/>
              <a:t>See picture on next slide</a:t>
            </a:r>
            <a:endParaRPr lang="en-US" dirty="0"/>
          </a:p>
        </p:txBody>
      </p:sp>
    </p:spTree>
    <p:extLst>
      <p:ext uri="{BB962C8B-B14F-4D97-AF65-F5344CB8AC3E}">
        <p14:creationId xmlns:p14="http://schemas.microsoft.com/office/powerpoint/2010/main" val="18327810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align-self</a:t>
            </a:r>
            <a:endParaRPr lang="en-US" dirty="0"/>
          </a:p>
        </p:txBody>
      </p:sp>
      <p:pic>
        <p:nvPicPr>
          <p:cNvPr id="4" name="Content Placeholder 3"/>
          <p:cNvPicPr>
            <a:picLocks noGrp="1" noChangeAspect="1"/>
          </p:cNvPicPr>
          <p:nvPr>
            <p:ph idx="1"/>
          </p:nvPr>
        </p:nvPicPr>
        <p:blipFill>
          <a:blip r:embed="rId2"/>
          <a:srcRect l="-8899" r="-8899"/>
          <a:stretch>
            <a:fillRect/>
          </a:stretch>
        </p:blipFill>
        <p:spPr/>
      </p:pic>
    </p:spTree>
    <p:extLst>
      <p:ext uri="{BB962C8B-B14F-4D97-AF65-F5344CB8AC3E}">
        <p14:creationId xmlns:p14="http://schemas.microsoft.com/office/powerpoint/2010/main" val="38051717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align-content</a:t>
            </a:r>
            <a:endParaRPr lang="en-US" dirty="0"/>
          </a:p>
        </p:txBody>
      </p:sp>
      <p:sp>
        <p:nvSpPr>
          <p:cNvPr id="3" name="Content Placeholder 2"/>
          <p:cNvSpPr>
            <a:spLocks noGrp="1"/>
          </p:cNvSpPr>
          <p:nvPr>
            <p:ph idx="1"/>
          </p:nvPr>
        </p:nvSpPr>
        <p:spPr/>
        <p:txBody>
          <a:bodyPr/>
          <a:lstStyle/>
          <a:p>
            <a:r>
              <a:rPr lang="en-US" dirty="0" smtClean="0"/>
              <a:t>Similar to justify-content but using the cross axis if there are more than a single line of content</a:t>
            </a:r>
          </a:p>
          <a:p>
            <a:r>
              <a:rPr lang="en-US" dirty="0" smtClean="0"/>
              <a:t>Takes the same attributes as justify-content</a:t>
            </a:r>
          </a:p>
          <a:p>
            <a:endParaRPr lang="en-US" dirty="0"/>
          </a:p>
        </p:txBody>
      </p:sp>
      <p:pic>
        <p:nvPicPr>
          <p:cNvPr id="4" name="Picture 3"/>
          <p:cNvPicPr>
            <a:picLocks noChangeAspect="1"/>
          </p:cNvPicPr>
          <p:nvPr/>
        </p:nvPicPr>
        <p:blipFill>
          <a:blip r:embed="rId2"/>
          <a:stretch>
            <a:fillRect/>
          </a:stretch>
        </p:blipFill>
        <p:spPr>
          <a:xfrm>
            <a:off x="1246301" y="2969667"/>
            <a:ext cx="6017859" cy="3602042"/>
          </a:xfrm>
          <a:prstGeom prst="rect">
            <a:avLst/>
          </a:prstGeom>
        </p:spPr>
      </p:pic>
    </p:spTree>
    <p:extLst>
      <p:ext uri="{BB962C8B-B14F-4D97-AF65-F5344CB8AC3E}">
        <p14:creationId xmlns:p14="http://schemas.microsoft.com/office/powerpoint/2010/main" val="18594916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grid</a:t>
            </a:r>
            <a:endParaRPr lang="en-US" dirty="0"/>
          </a:p>
        </p:txBody>
      </p:sp>
      <p:sp>
        <p:nvSpPr>
          <p:cNvPr id="3" name="Content Placeholder 2"/>
          <p:cNvSpPr>
            <a:spLocks noGrp="1"/>
          </p:cNvSpPr>
          <p:nvPr>
            <p:ph idx="1"/>
          </p:nvPr>
        </p:nvSpPr>
        <p:spPr/>
        <p:txBody>
          <a:bodyPr>
            <a:normAutofit fontScale="92500"/>
          </a:bodyPr>
          <a:lstStyle/>
          <a:p>
            <a:r>
              <a:rPr lang="en-US" dirty="0" smtClean="0"/>
              <a:t>Another new approach of layouts is the use of grids</a:t>
            </a:r>
          </a:p>
          <a:p>
            <a:r>
              <a:rPr lang="en-US" dirty="0" smtClean="0"/>
              <a:t>This is another one of those properties that has been completely revamped in the past few months (or should I say weeks)</a:t>
            </a:r>
          </a:p>
          <a:p>
            <a:r>
              <a:rPr lang="en-US" dirty="0" smtClean="0"/>
              <a:t>Background:</a:t>
            </a:r>
          </a:p>
          <a:p>
            <a:pPr lvl="1"/>
            <a:r>
              <a:rPr lang="en-US" dirty="0" smtClean="0"/>
              <a:t>The regular floating items, tables (yuk), or other classic layout technique tends to be too volatile when sizes change, and doing proper media queries for all scenarios can be a burden</a:t>
            </a:r>
          </a:p>
          <a:p>
            <a:pPr lvl="1"/>
            <a:r>
              <a:rPr lang="en-US" dirty="0" smtClean="0"/>
              <a:t>Once solution is the </a:t>
            </a:r>
            <a:r>
              <a:rPr lang="en-US" dirty="0" err="1" smtClean="0"/>
              <a:t>flexboxes</a:t>
            </a:r>
            <a:r>
              <a:rPr lang="en-US" dirty="0" smtClean="0"/>
              <a:t> we just saw</a:t>
            </a:r>
          </a:p>
          <a:p>
            <a:pPr lvl="1"/>
            <a:r>
              <a:rPr lang="en-US" dirty="0" smtClean="0"/>
              <a:t>You can also use grids, which make repositioning of items much easier than traditional techniques</a:t>
            </a:r>
          </a:p>
          <a:p>
            <a:r>
              <a:rPr lang="en-US" dirty="0" smtClean="0"/>
              <a:t>Idea</a:t>
            </a:r>
          </a:p>
          <a:p>
            <a:pPr lvl="1"/>
            <a:r>
              <a:rPr lang="en-US" dirty="0" smtClean="0"/>
              <a:t>Break up your site into a set of columns and rows, and decide on grid areas that fit those lines. Then simply assign content to specific grid areas</a:t>
            </a:r>
            <a:endParaRPr lang="en-US" dirty="0"/>
          </a:p>
        </p:txBody>
      </p:sp>
    </p:spTree>
    <p:extLst>
      <p:ext uri="{BB962C8B-B14F-4D97-AF65-F5344CB8AC3E}">
        <p14:creationId xmlns:p14="http://schemas.microsoft.com/office/powerpoint/2010/main" val="23436372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continued…</a:t>
            </a:r>
            <a:endParaRPr lang="en-US" dirty="0"/>
          </a:p>
        </p:txBody>
      </p:sp>
      <p:sp>
        <p:nvSpPr>
          <p:cNvPr id="3" name="Content Placeholder 2"/>
          <p:cNvSpPr>
            <a:spLocks noGrp="1"/>
          </p:cNvSpPr>
          <p:nvPr>
            <p:ph idx="1"/>
          </p:nvPr>
        </p:nvSpPr>
        <p:spPr/>
        <p:txBody>
          <a:bodyPr/>
          <a:lstStyle/>
          <a:p>
            <a:r>
              <a:rPr lang="en-US" dirty="0" smtClean="0"/>
              <a:t>Turns out it is not yet supported in many browsers, so we’ll delay this a bit</a:t>
            </a:r>
            <a:r>
              <a:rPr lang="en-US" dirty="0" smtClean="0"/>
              <a:t>. (Current draft is from Jan 24 2014)</a:t>
            </a:r>
          </a:p>
          <a:p>
            <a:r>
              <a:rPr lang="en-US" dirty="0" smtClean="0"/>
              <a:t>Currently 10.6% of browser versions out there support it… And by that I mean, only MSIE 10, 11 and mobile…</a:t>
            </a:r>
          </a:p>
          <a:p>
            <a:r>
              <a:rPr lang="en-US" dirty="0" err="1" smtClean="0"/>
              <a:t>Flexboxes</a:t>
            </a:r>
            <a:r>
              <a:rPr lang="en-US" dirty="0" smtClean="0"/>
              <a:t> are however fully supported! though require the prefix -</a:t>
            </a:r>
            <a:r>
              <a:rPr lang="en-US" dirty="0" err="1" smtClean="0"/>
              <a:t>webkit</a:t>
            </a:r>
            <a:r>
              <a:rPr lang="en-US" dirty="0" smtClean="0"/>
              <a:t>- </a:t>
            </a:r>
            <a:r>
              <a:rPr lang="en-US" dirty="0" smtClean="0"/>
              <a:t>or -</a:t>
            </a:r>
            <a:r>
              <a:rPr lang="en-US" dirty="0" err="1" smtClean="0"/>
              <a:t>ms</a:t>
            </a:r>
            <a:r>
              <a:rPr lang="en-US" dirty="0" smtClean="0"/>
              <a:t>- in some browsers (even MSIE 11 supports it without -</a:t>
            </a:r>
            <a:r>
              <a:rPr lang="en-US" dirty="0" err="1" smtClean="0"/>
              <a:t>ms</a:t>
            </a:r>
            <a:r>
              <a:rPr lang="en-US" dirty="0" smtClean="0"/>
              <a:t>-)</a:t>
            </a:r>
            <a:endParaRPr lang="en-US" dirty="0"/>
          </a:p>
        </p:txBody>
      </p:sp>
    </p:spTree>
    <p:extLst>
      <p:ext uri="{BB962C8B-B14F-4D97-AF65-F5344CB8AC3E}">
        <p14:creationId xmlns:p14="http://schemas.microsoft.com/office/powerpoint/2010/main" val="35274702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multiple backgrounds</a:t>
            </a:r>
            <a:endParaRPr lang="en-US" dirty="0"/>
          </a:p>
        </p:txBody>
      </p:sp>
      <p:sp>
        <p:nvSpPr>
          <p:cNvPr id="3" name="Content Placeholder 2"/>
          <p:cNvSpPr>
            <a:spLocks noGrp="1"/>
          </p:cNvSpPr>
          <p:nvPr>
            <p:ph idx="1"/>
          </p:nvPr>
        </p:nvSpPr>
        <p:spPr/>
        <p:txBody>
          <a:bodyPr>
            <a:normAutofit/>
          </a:bodyPr>
          <a:lstStyle/>
          <a:p>
            <a:r>
              <a:rPr lang="en-US" dirty="0" smtClean="0"/>
              <a:t>Why have a boring single background when you can have multiple ones!</a:t>
            </a:r>
          </a:p>
          <a:p>
            <a:r>
              <a:rPr lang="en-US" dirty="0" smtClean="0"/>
              <a:t>To do so, simply use the background attributes as usual, but put the items one after the other, separated by commas</a:t>
            </a:r>
          </a:p>
          <a:p>
            <a:r>
              <a:rPr lang="en-US" dirty="0" smtClean="0"/>
              <a:t>e.g.</a:t>
            </a:r>
          </a:p>
          <a:p>
            <a:pPr lvl="1"/>
            <a:r>
              <a:rPr lang="en-US" dirty="0" smtClean="0"/>
              <a:t>background</a:t>
            </a:r>
            <a:r>
              <a:rPr lang="en-US" dirty="0"/>
              <a:t>-image: </a:t>
            </a:r>
            <a:r>
              <a:rPr lang="en-US" dirty="0" err="1"/>
              <a:t>url</a:t>
            </a:r>
            <a:r>
              <a:rPr lang="en-US" dirty="0"/>
              <a:t>(./</a:t>
            </a:r>
            <a:r>
              <a:rPr lang="en-US" dirty="0" err="1"/>
              <a:t>st.jpg</a:t>
            </a:r>
            <a:r>
              <a:rPr lang="en-US" dirty="0"/>
              <a:t>), </a:t>
            </a:r>
            <a:r>
              <a:rPr lang="en-US" dirty="0" err="1"/>
              <a:t>url</a:t>
            </a:r>
            <a:r>
              <a:rPr lang="en-US" dirty="0"/>
              <a:t>(./</a:t>
            </a:r>
            <a:r>
              <a:rPr lang="en-US" dirty="0" err="1"/>
              <a:t>bg.jpg</a:t>
            </a:r>
            <a:r>
              <a:rPr lang="en-US" dirty="0"/>
              <a:t>);</a:t>
            </a:r>
          </a:p>
          <a:p>
            <a:pPr lvl="1"/>
            <a:r>
              <a:rPr lang="en-US" dirty="0" smtClean="0"/>
              <a:t>background</a:t>
            </a:r>
            <a:r>
              <a:rPr lang="en-US" dirty="0"/>
              <a:t>-size:4em auto, 100% 100%;</a:t>
            </a:r>
          </a:p>
          <a:p>
            <a:pPr lvl="1"/>
            <a:r>
              <a:rPr lang="en-US" dirty="0" smtClean="0"/>
              <a:t>background</a:t>
            </a:r>
            <a:r>
              <a:rPr lang="en-US" dirty="0"/>
              <a:t>-position: bottom right, 0 0;</a:t>
            </a:r>
          </a:p>
          <a:p>
            <a:pPr lvl="1"/>
            <a:r>
              <a:rPr lang="en-US" dirty="0" smtClean="0"/>
              <a:t>background</a:t>
            </a:r>
            <a:r>
              <a:rPr lang="en-US" dirty="0"/>
              <a:t>-repeat: no-repeat, no-repeat;</a:t>
            </a:r>
          </a:p>
        </p:txBody>
      </p:sp>
    </p:spTree>
    <p:extLst>
      <p:ext uri="{BB962C8B-B14F-4D97-AF65-F5344CB8AC3E}">
        <p14:creationId xmlns:p14="http://schemas.microsoft.com/office/powerpoint/2010/main" val="11623130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Transitions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Transitions are a nice way to create animations without needing complex JS or JQ to do it</a:t>
            </a:r>
          </a:p>
          <a:p>
            <a:r>
              <a:rPr lang="en-US" dirty="0" smtClean="0"/>
              <a:t>Simply change 2 attributes and decide how quickly you want to transition from one to the other</a:t>
            </a:r>
          </a:p>
          <a:p>
            <a:r>
              <a:rPr lang="en-US" dirty="0" smtClean="0"/>
              <a:t>Use 4 properties to decide on how it will behave</a:t>
            </a:r>
          </a:p>
          <a:p>
            <a:pPr lvl="1"/>
            <a:r>
              <a:rPr lang="en-US" dirty="0" smtClean="0"/>
              <a:t>transition-property</a:t>
            </a:r>
          </a:p>
          <a:p>
            <a:pPr lvl="2"/>
            <a:r>
              <a:rPr lang="en-US" dirty="0" smtClean="0"/>
              <a:t>Decides which attribute(s) will be affected by the transition</a:t>
            </a:r>
          </a:p>
          <a:p>
            <a:pPr lvl="1"/>
            <a:r>
              <a:rPr lang="en-US" dirty="0" smtClean="0"/>
              <a:t>transition-duration</a:t>
            </a:r>
          </a:p>
          <a:p>
            <a:pPr lvl="2"/>
            <a:r>
              <a:rPr lang="en-US" dirty="0" smtClean="0"/>
              <a:t>How long will it take to transition?</a:t>
            </a:r>
          </a:p>
          <a:p>
            <a:pPr lvl="1"/>
            <a:r>
              <a:rPr lang="en-US" dirty="0" smtClean="0"/>
              <a:t>transition-timing-function</a:t>
            </a:r>
          </a:p>
          <a:p>
            <a:pPr lvl="2"/>
            <a:r>
              <a:rPr lang="en-US" dirty="0" smtClean="0"/>
              <a:t>Should it accelerate? Slow down? Be steady?</a:t>
            </a:r>
          </a:p>
          <a:p>
            <a:pPr lvl="1"/>
            <a:r>
              <a:rPr lang="en-US" dirty="0" smtClean="0"/>
              <a:t>transition-delay</a:t>
            </a:r>
          </a:p>
          <a:p>
            <a:pPr lvl="2"/>
            <a:r>
              <a:rPr lang="en-US" dirty="0" smtClean="0"/>
              <a:t>How long before it starts?</a:t>
            </a:r>
          </a:p>
          <a:p>
            <a:pPr lvl="1"/>
            <a:r>
              <a:rPr lang="en-US" dirty="0" smtClean="0"/>
              <a:t>Or use transition: property duration timing delay</a:t>
            </a:r>
            <a:endParaRPr lang="en-US" dirty="0"/>
          </a:p>
        </p:txBody>
      </p:sp>
    </p:spTree>
    <p:extLst>
      <p:ext uri="{BB962C8B-B14F-4D97-AF65-F5344CB8AC3E}">
        <p14:creationId xmlns:p14="http://schemas.microsoft.com/office/powerpoint/2010/main" val="31024390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Property</a:t>
            </a:r>
            <a:endParaRPr lang="en-US" dirty="0"/>
          </a:p>
        </p:txBody>
      </p:sp>
      <p:sp>
        <p:nvSpPr>
          <p:cNvPr id="3" name="Content Placeholder 2"/>
          <p:cNvSpPr>
            <a:spLocks noGrp="1"/>
          </p:cNvSpPr>
          <p:nvPr>
            <p:ph idx="1"/>
          </p:nvPr>
        </p:nvSpPr>
        <p:spPr/>
        <p:txBody>
          <a:bodyPr/>
          <a:lstStyle/>
          <a:p>
            <a:r>
              <a:rPr lang="en-US" dirty="0" smtClean="0"/>
              <a:t>That attribute could be any of the following</a:t>
            </a:r>
          </a:p>
          <a:p>
            <a:pPr lvl="1"/>
            <a:r>
              <a:rPr lang="en-US" dirty="0" smtClean="0"/>
              <a:t>none (if you want to stop transitioning)</a:t>
            </a:r>
          </a:p>
          <a:p>
            <a:pPr lvl="1"/>
            <a:r>
              <a:rPr lang="en-US" dirty="0" smtClean="0"/>
              <a:t>all (to transition all changes)</a:t>
            </a:r>
          </a:p>
          <a:p>
            <a:pPr lvl="1"/>
            <a:r>
              <a:rPr lang="en-US" dirty="0" smtClean="0"/>
              <a:t>type1, type2, type3 (to enumerate a list of attributes to transition)</a:t>
            </a:r>
          </a:p>
          <a:p>
            <a:r>
              <a:rPr lang="en-US" dirty="0" smtClean="0"/>
              <a:t>The list of </a:t>
            </a:r>
            <a:r>
              <a:rPr lang="en-US" dirty="0" err="1" smtClean="0"/>
              <a:t>animatable</a:t>
            </a:r>
            <a:r>
              <a:rPr lang="en-US" dirty="0" smtClean="0"/>
              <a:t> properties is huge, so just assume that anything you may want to change can be animated</a:t>
            </a:r>
          </a:p>
          <a:p>
            <a:r>
              <a:rPr lang="en-US" dirty="0">
                <a:hlinkClick r:id="rId2"/>
              </a:rPr>
              <a:t>http://www.w3.org/TR/css3-transitions/#animatable-properties</a:t>
            </a:r>
            <a:r>
              <a:rPr lang="en-US" dirty="0" smtClean="0">
                <a:hlinkClick r:id="rId2"/>
              </a:rPr>
              <a:t>-</a:t>
            </a:r>
            <a:endParaRPr lang="en-US" dirty="0" smtClean="0"/>
          </a:p>
          <a:p>
            <a:pPr lvl="1"/>
            <a:r>
              <a:rPr lang="en-US" dirty="0" smtClean="0"/>
              <a:t>(For the full list)</a:t>
            </a:r>
          </a:p>
          <a:p>
            <a:endParaRPr lang="en-US" dirty="0"/>
          </a:p>
        </p:txBody>
      </p:sp>
    </p:spTree>
    <p:extLst>
      <p:ext uri="{BB962C8B-B14F-4D97-AF65-F5344CB8AC3E}">
        <p14:creationId xmlns:p14="http://schemas.microsoft.com/office/powerpoint/2010/main" val="12933253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Timing Function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can use the simple ones</a:t>
            </a:r>
          </a:p>
          <a:p>
            <a:pPr lvl="1"/>
            <a:r>
              <a:rPr lang="en-US" dirty="0" smtClean="0"/>
              <a:t>ease, linear, ease-in, ease-out, ease-in-out, step-start, step-end</a:t>
            </a:r>
          </a:p>
          <a:p>
            <a:r>
              <a:rPr lang="en-US" dirty="0" smtClean="0"/>
              <a:t>Or go crazy with your Math hats on</a:t>
            </a:r>
          </a:p>
          <a:p>
            <a:pPr lvl="1"/>
            <a:r>
              <a:rPr lang="en-US" dirty="0" smtClean="0"/>
              <a:t>steps(number, [start | end])</a:t>
            </a:r>
          </a:p>
          <a:p>
            <a:pPr lvl="1"/>
            <a:r>
              <a:rPr lang="en-US" dirty="0" smtClean="0"/>
              <a:t>cubic-</a:t>
            </a:r>
            <a:r>
              <a:rPr lang="en-US" dirty="0" err="1" smtClean="0"/>
              <a:t>bezier</a:t>
            </a:r>
            <a:r>
              <a:rPr lang="en-US" dirty="0" smtClean="0"/>
              <a:t>(</a:t>
            </a:r>
            <a:r>
              <a:rPr lang="en-US" dirty="0" err="1" smtClean="0"/>
              <a:t>num</a:t>
            </a:r>
            <a:r>
              <a:rPr lang="en-US" dirty="0" smtClean="0"/>
              <a:t>, </a:t>
            </a:r>
            <a:r>
              <a:rPr lang="en-US" dirty="0" err="1" smtClean="0"/>
              <a:t>num</a:t>
            </a:r>
            <a:r>
              <a:rPr lang="en-US" dirty="0" smtClean="0"/>
              <a:t>, </a:t>
            </a:r>
            <a:r>
              <a:rPr lang="en-US" dirty="0" err="1" smtClean="0"/>
              <a:t>num</a:t>
            </a:r>
            <a:r>
              <a:rPr lang="en-US" dirty="0" smtClean="0"/>
              <a:t>, </a:t>
            </a:r>
            <a:r>
              <a:rPr lang="en-US" dirty="0" err="1" smtClean="0"/>
              <a:t>num</a:t>
            </a:r>
            <a:r>
              <a:rPr lang="en-US" dirty="0" smtClean="0"/>
              <a:t>)</a:t>
            </a:r>
          </a:p>
          <a:p>
            <a:pPr lvl="1"/>
            <a:r>
              <a:rPr lang="en-US" dirty="0" err="1" smtClean="0"/>
              <a:t>etc</a:t>
            </a:r>
            <a:r>
              <a:rPr lang="en-US" dirty="0" smtClean="0"/>
              <a:t> </a:t>
            </a:r>
            <a:r>
              <a:rPr lang="en-US" dirty="0" err="1" smtClean="0"/>
              <a:t>etc</a:t>
            </a:r>
            <a:endParaRPr lang="en-US" dirty="0" smtClean="0"/>
          </a:p>
          <a:p>
            <a:pPr lvl="1"/>
            <a:r>
              <a:rPr lang="en-US" dirty="0" smtClean="0"/>
              <a:t>You should probably find enough to play around with the basic ones</a:t>
            </a:r>
          </a:p>
          <a:p>
            <a:r>
              <a:rPr lang="en-US" dirty="0" smtClean="0"/>
              <a:t>The delay and duration are set in seconds (with a default value of 0s) or milliseconds (s or </a:t>
            </a:r>
            <a:r>
              <a:rPr lang="en-US" dirty="0" err="1" smtClean="0"/>
              <a:t>ms</a:t>
            </a:r>
            <a:r>
              <a:rPr lang="en-US" dirty="0" smtClean="0"/>
              <a:t> behind your number)</a:t>
            </a:r>
          </a:p>
          <a:p>
            <a:r>
              <a:rPr lang="en-US" dirty="0" smtClean="0"/>
              <a:t>Negative delays are also accepted</a:t>
            </a:r>
          </a:p>
          <a:p>
            <a:pPr lvl="1"/>
            <a:r>
              <a:rPr lang="en-US" dirty="0" smtClean="0"/>
              <a:t>In those cases it will start when normally triggered, but “catch up” in the animation as if it had started that amount of time earlier</a:t>
            </a:r>
          </a:p>
          <a:p>
            <a:pPr lvl="1"/>
            <a:r>
              <a:rPr lang="en-US" dirty="0" smtClean="0"/>
              <a:t>e.g. A duration of 5s with delay of -3 will have the animation last 2 seconds and start on the 3</a:t>
            </a:r>
            <a:r>
              <a:rPr lang="en-US" baseline="30000" dirty="0" smtClean="0"/>
              <a:t>rd</a:t>
            </a:r>
            <a:r>
              <a:rPr lang="en-US" dirty="0" smtClean="0"/>
              <a:t> second of the normal animation</a:t>
            </a:r>
          </a:p>
          <a:p>
            <a:pPr lvl="1"/>
            <a:endParaRPr lang="en-US" dirty="0"/>
          </a:p>
        </p:txBody>
      </p:sp>
    </p:spTree>
    <p:extLst>
      <p:ext uri="{BB962C8B-B14F-4D97-AF65-F5344CB8AC3E}">
        <p14:creationId xmlns:p14="http://schemas.microsoft.com/office/powerpoint/2010/main" val="38083187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Cubic Bezier</a:t>
            </a:r>
            <a:endParaRPr lang="en-US" dirty="0"/>
          </a:p>
        </p:txBody>
      </p:sp>
      <p:pic>
        <p:nvPicPr>
          <p:cNvPr id="4" name="Content Placeholder 3"/>
          <p:cNvPicPr>
            <a:picLocks noGrp="1" noChangeAspect="1"/>
          </p:cNvPicPr>
          <p:nvPr>
            <p:ph idx="1"/>
          </p:nvPr>
        </p:nvPicPr>
        <p:blipFill>
          <a:blip r:embed="rId2"/>
          <a:srcRect l="-23502" r="-23502"/>
          <a:stretch>
            <a:fillRect/>
          </a:stretch>
        </p:blipFill>
        <p:spPr>
          <a:xfrm>
            <a:off x="-1311362" y="1600200"/>
            <a:ext cx="7620000" cy="4800600"/>
          </a:xfrm>
        </p:spPr>
      </p:pic>
      <p:sp>
        <p:nvSpPr>
          <p:cNvPr id="5" name="TextBox 4"/>
          <p:cNvSpPr txBox="1"/>
          <p:nvPr/>
        </p:nvSpPr>
        <p:spPr>
          <a:xfrm>
            <a:off x="4897154" y="1929337"/>
            <a:ext cx="3180046" cy="2031325"/>
          </a:xfrm>
          <a:prstGeom prst="rect">
            <a:avLst/>
          </a:prstGeom>
          <a:noFill/>
        </p:spPr>
        <p:txBody>
          <a:bodyPr wrap="square" rtlCol="0">
            <a:spAutoFit/>
          </a:bodyPr>
          <a:lstStyle/>
          <a:p>
            <a:r>
              <a:rPr lang="en-US" dirty="0" smtClean="0"/>
              <a:t>Basically, your P0 and P3 points are always fixed at 0,0 and 1,1 respectively</a:t>
            </a:r>
          </a:p>
          <a:p>
            <a:r>
              <a:rPr lang="en-US" dirty="0" smtClean="0"/>
              <a:t>Now pick where p1 and p2 are, and voila!</a:t>
            </a:r>
          </a:p>
          <a:p>
            <a:r>
              <a:rPr lang="en-US" dirty="0" smtClean="0"/>
              <a:t>Set the attributes as p1.x, p1.y, p2.x, p2.y</a:t>
            </a:r>
            <a:endParaRPr lang="en-US" dirty="0"/>
          </a:p>
        </p:txBody>
      </p:sp>
    </p:spTree>
    <p:extLst>
      <p:ext uri="{BB962C8B-B14F-4D97-AF65-F5344CB8AC3E}">
        <p14:creationId xmlns:p14="http://schemas.microsoft.com/office/powerpoint/2010/main" val="14042408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fun in motion: Transforms!</a:t>
            </a:r>
            <a:endParaRPr lang="en-US" dirty="0"/>
          </a:p>
        </p:txBody>
      </p:sp>
      <p:sp>
        <p:nvSpPr>
          <p:cNvPr id="3" name="Content Placeholder 2"/>
          <p:cNvSpPr>
            <a:spLocks noGrp="1"/>
          </p:cNvSpPr>
          <p:nvPr>
            <p:ph idx="1"/>
          </p:nvPr>
        </p:nvSpPr>
        <p:spPr/>
        <p:txBody>
          <a:bodyPr/>
          <a:lstStyle/>
          <a:p>
            <a:r>
              <a:rPr lang="en-US" dirty="0" smtClean="0"/>
              <a:t>Transforms allow you to move, rotate, scale, skew, </a:t>
            </a:r>
            <a:r>
              <a:rPr lang="en-US" dirty="0" err="1" smtClean="0"/>
              <a:t>etc</a:t>
            </a:r>
            <a:r>
              <a:rPr lang="en-US" dirty="0" smtClean="0"/>
              <a:t> </a:t>
            </a:r>
            <a:r>
              <a:rPr lang="en-US" dirty="0" err="1" smtClean="0"/>
              <a:t>etc</a:t>
            </a:r>
            <a:r>
              <a:rPr lang="en-US" dirty="0" smtClean="0"/>
              <a:t> any item on your page</a:t>
            </a:r>
          </a:p>
          <a:p>
            <a:r>
              <a:rPr lang="en-US" dirty="0" smtClean="0"/>
              <a:t>Combine this with transitions for really cool effects!</a:t>
            </a:r>
          </a:p>
          <a:p>
            <a:r>
              <a:rPr lang="en-US" dirty="0" smtClean="0"/>
              <a:t>You can put multiple transforms at once, but don’t go to crazy</a:t>
            </a:r>
          </a:p>
          <a:p>
            <a:r>
              <a:rPr lang="en-US" dirty="0" smtClean="0"/>
              <a:t>We don’t want transforms to become the “animated gifs” of the 2010s</a:t>
            </a:r>
          </a:p>
          <a:p>
            <a:r>
              <a:rPr lang="en-US" dirty="0" smtClean="0"/>
              <a:t>transform: function()</a:t>
            </a:r>
          </a:p>
          <a:p>
            <a:pPr lvl="1"/>
            <a:r>
              <a:rPr lang="en-US" dirty="0" smtClean="0"/>
              <a:t>As usual, you may have to do –</a:t>
            </a:r>
            <a:r>
              <a:rPr lang="en-US" dirty="0" err="1" smtClean="0"/>
              <a:t>moz</a:t>
            </a:r>
            <a:r>
              <a:rPr lang="en-US" dirty="0" smtClean="0"/>
              <a:t>- -</a:t>
            </a:r>
            <a:r>
              <a:rPr lang="en-US" dirty="0" err="1" smtClean="0"/>
              <a:t>webkit</a:t>
            </a:r>
            <a:r>
              <a:rPr lang="en-US" dirty="0" smtClean="0"/>
              <a:t>- -o- or –</a:t>
            </a:r>
            <a:r>
              <a:rPr lang="en-US" dirty="0" err="1" smtClean="0"/>
              <a:t>ms</a:t>
            </a:r>
            <a:r>
              <a:rPr lang="en-US" dirty="0" smtClean="0"/>
              <a:t>- </a:t>
            </a:r>
          </a:p>
          <a:p>
            <a:pPr lvl="1"/>
            <a:r>
              <a:rPr lang="en-US" dirty="0" err="1" smtClean="0"/>
              <a:t>Webkit</a:t>
            </a:r>
            <a:r>
              <a:rPr lang="en-US" dirty="0" smtClean="0"/>
              <a:t> is currently the only one supporting 3D transforms</a:t>
            </a:r>
            <a:endParaRPr lang="en-US" dirty="0"/>
          </a:p>
        </p:txBody>
      </p:sp>
    </p:spTree>
    <p:extLst>
      <p:ext uri="{BB962C8B-B14F-4D97-AF65-F5344CB8AC3E}">
        <p14:creationId xmlns:p14="http://schemas.microsoft.com/office/powerpoint/2010/main" val="15063847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none</a:t>
            </a:r>
          </a:p>
          <a:p>
            <a:pPr lvl="1"/>
            <a:r>
              <a:rPr lang="en-US" dirty="0" smtClean="0"/>
              <a:t>Useful to stop transforms</a:t>
            </a:r>
          </a:p>
          <a:p>
            <a:r>
              <a:rPr lang="en-US" dirty="0" smtClean="0"/>
              <a:t>matrix(</a:t>
            </a:r>
            <a:r>
              <a:rPr lang="en-US" dirty="0" err="1" smtClean="0"/>
              <a:t>n,n,n,n,n,n</a:t>
            </a:r>
            <a:r>
              <a:rPr lang="en-US" dirty="0" smtClean="0"/>
              <a:t>) matrix3d(</a:t>
            </a:r>
            <a:r>
              <a:rPr lang="en-US" dirty="0" err="1" smtClean="0"/>
              <a:t>n,n,n,n,n,n,n,n,n,n,n,n,n,n,n,n</a:t>
            </a:r>
            <a:r>
              <a:rPr lang="en-US" dirty="0" smtClean="0"/>
              <a:t>)</a:t>
            </a:r>
          </a:p>
          <a:p>
            <a:pPr lvl="1"/>
            <a:r>
              <a:rPr lang="en-US" dirty="0" smtClean="0"/>
              <a:t>2d and 3d matrix transformations with 6 or 16 (4x4) values</a:t>
            </a:r>
          </a:p>
          <a:p>
            <a:r>
              <a:rPr lang="en-US" dirty="0" smtClean="0"/>
              <a:t>translate(</a:t>
            </a:r>
            <a:r>
              <a:rPr lang="en-US" dirty="0" err="1" smtClean="0"/>
              <a:t>x,y</a:t>
            </a:r>
            <a:r>
              <a:rPr lang="en-US" dirty="0" smtClean="0"/>
              <a:t>) translate3d(</a:t>
            </a:r>
            <a:r>
              <a:rPr lang="en-US" dirty="0" err="1" smtClean="0"/>
              <a:t>x,y,z</a:t>
            </a:r>
            <a:r>
              <a:rPr lang="en-US" dirty="0" smtClean="0"/>
              <a:t>)</a:t>
            </a:r>
          </a:p>
          <a:p>
            <a:pPr lvl="1"/>
            <a:r>
              <a:rPr lang="en-US" dirty="0" smtClean="0"/>
              <a:t>Moves the item through 2 or 3 dimensions</a:t>
            </a:r>
          </a:p>
          <a:p>
            <a:r>
              <a:rPr lang="en-US" dirty="0" err="1" smtClean="0"/>
              <a:t>translateX</a:t>
            </a:r>
            <a:r>
              <a:rPr lang="en-US" dirty="0" smtClean="0"/>
              <a:t>(x) </a:t>
            </a:r>
            <a:r>
              <a:rPr lang="en-US" dirty="0" err="1" smtClean="0"/>
              <a:t>translateY</a:t>
            </a:r>
            <a:r>
              <a:rPr lang="en-US" dirty="0" smtClean="0"/>
              <a:t>(y) </a:t>
            </a:r>
            <a:r>
              <a:rPr lang="en-US" dirty="0" err="1" smtClean="0"/>
              <a:t>translateZ</a:t>
            </a:r>
            <a:r>
              <a:rPr lang="en-US" dirty="0" smtClean="0"/>
              <a:t>(z)</a:t>
            </a:r>
          </a:p>
          <a:p>
            <a:pPr lvl="1"/>
            <a:r>
              <a:rPr lang="en-US" dirty="0" smtClean="0"/>
              <a:t>Same as translate(x, 0), translate(0, y), translate(0,0,z) respectively</a:t>
            </a:r>
          </a:p>
          <a:p>
            <a:r>
              <a:rPr lang="en-US" dirty="0" smtClean="0"/>
              <a:t>scale(</a:t>
            </a:r>
            <a:r>
              <a:rPr lang="en-US" dirty="0" err="1" smtClean="0"/>
              <a:t>x,y</a:t>
            </a:r>
            <a:r>
              <a:rPr lang="en-US" dirty="0" smtClean="0"/>
              <a:t>) scale(</a:t>
            </a:r>
            <a:r>
              <a:rPr lang="en-US" dirty="0" err="1" smtClean="0"/>
              <a:t>x,y,z</a:t>
            </a:r>
            <a:r>
              <a:rPr lang="en-US" dirty="0" smtClean="0"/>
              <a:t>) </a:t>
            </a:r>
            <a:r>
              <a:rPr lang="en-US" dirty="0" err="1" smtClean="0"/>
              <a:t>scaleX</a:t>
            </a:r>
            <a:r>
              <a:rPr lang="en-US" dirty="0" smtClean="0"/>
              <a:t>(x) </a:t>
            </a:r>
            <a:r>
              <a:rPr lang="en-US" dirty="0" err="1" smtClean="0"/>
              <a:t>scaleY</a:t>
            </a:r>
            <a:r>
              <a:rPr lang="en-US" dirty="0" smtClean="0"/>
              <a:t>(y) </a:t>
            </a:r>
            <a:r>
              <a:rPr lang="en-US" dirty="0" err="1" smtClean="0"/>
              <a:t>scaleZ</a:t>
            </a:r>
            <a:r>
              <a:rPr lang="en-US" dirty="0" smtClean="0"/>
              <a:t>(z)</a:t>
            </a:r>
          </a:p>
          <a:p>
            <a:pPr lvl="1"/>
            <a:r>
              <a:rPr lang="en-US" dirty="0" smtClean="0"/>
              <a:t>Grow/shrink an item. 1 means 100%, 0.5 means 50%, </a:t>
            </a:r>
            <a:r>
              <a:rPr lang="en-US" dirty="0" err="1" smtClean="0"/>
              <a:t>etc</a:t>
            </a:r>
            <a:r>
              <a:rPr lang="en-US" dirty="0" smtClean="0"/>
              <a:t> </a:t>
            </a:r>
            <a:r>
              <a:rPr lang="en-US" dirty="0" err="1" smtClean="0"/>
              <a:t>etc</a:t>
            </a:r>
            <a:endParaRPr lang="en-US" dirty="0" smtClean="0"/>
          </a:p>
          <a:p>
            <a:r>
              <a:rPr lang="en-US" dirty="0" smtClean="0"/>
              <a:t>rotate(angle)</a:t>
            </a:r>
          </a:p>
          <a:p>
            <a:pPr lvl="1"/>
            <a:r>
              <a:rPr lang="en-US" dirty="0" smtClean="0"/>
              <a:t>Angle written as x </a:t>
            </a:r>
            <a:r>
              <a:rPr lang="en-US" dirty="0" err="1" smtClean="0"/>
              <a:t>deg</a:t>
            </a:r>
            <a:r>
              <a:rPr lang="en-US" dirty="0" smtClean="0"/>
              <a:t> (e.g. 90deg). Calculated as </a:t>
            </a:r>
            <a:r>
              <a:rPr lang="en-US" smtClean="0"/>
              <a:t>a counter-clockwise </a:t>
            </a:r>
            <a:r>
              <a:rPr lang="en-US" dirty="0" smtClean="0"/>
              <a:t>rotation when using positive numbers</a:t>
            </a:r>
          </a:p>
          <a:p>
            <a:r>
              <a:rPr lang="en-US" dirty="0" smtClean="0"/>
              <a:t>rotate(</a:t>
            </a:r>
            <a:r>
              <a:rPr lang="en-US" dirty="0" err="1" smtClean="0"/>
              <a:t>x,y,z,angle</a:t>
            </a:r>
            <a:r>
              <a:rPr lang="en-US" dirty="0" smtClean="0"/>
              <a:t>) </a:t>
            </a:r>
            <a:r>
              <a:rPr lang="en-US" dirty="0" err="1" smtClean="0"/>
              <a:t>rotateX</a:t>
            </a:r>
            <a:r>
              <a:rPr lang="en-US" dirty="0" smtClean="0"/>
              <a:t>(angle) </a:t>
            </a:r>
            <a:r>
              <a:rPr lang="en-US" dirty="0" err="1" smtClean="0"/>
              <a:t>rotateY</a:t>
            </a:r>
            <a:r>
              <a:rPr lang="en-US" dirty="0" smtClean="0"/>
              <a:t>(angle) </a:t>
            </a:r>
            <a:r>
              <a:rPr lang="en-US" dirty="0" err="1" smtClean="0"/>
              <a:t>rotateZ</a:t>
            </a:r>
            <a:r>
              <a:rPr lang="en-US" dirty="0" smtClean="0"/>
              <a:t>(angle)</a:t>
            </a:r>
          </a:p>
          <a:p>
            <a:pPr lvl="1"/>
            <a:r>
              <a:rPr lang="en-US" dirty="0" smtClean="0"/>
              <a:t>3D rotation</a:t>
            </a:r>
          </a:p>
          <a:p>
            <a:r>
              <a:rPr lang="en-US" dirty="0" smtClean="0"/>
              <a:t>skew(x-angle, y-angle) </a:t>
            </a:r>
            <a:r>
              <a:rPr lang="en-US" dirty="0" err="1" smtClean="0"/>
              <a:t>skewX</a:t>
            </a:r>
            <a:r>
              <a:rPr lang="en-US" dirty="0" smtClean="0"/>
              <a:t>(angle) </a:t>
            </a:r>
            <a:r>
              <a:rPr lang="en-US" dirty="0" err="1" smtClean="0"/>
              <a:t>skewY</a:t>
            </a:r>
            <a:r>
              <a:rPr lang="en-US" dirty="0" smtClean="0"/>
              <a:t>(angle)</a:t>
            </a:r>
          </a:p>
          <a:p>
            <a:pPr lvl="1"/>
            <a:r>
              <a:rPr lang="en-US" dirty="0" smtClean="0"/>
              <a:t>Skews your item</a:t>
            </a:r>
          </a:p>
          <a:p>
            <a:r>
              <a:rPr lang="en-US" dirty="0" smtClean="0"/>
              <a:t>perspective(n)</a:t>
            </a:r>
          </a:p>
          <a:p>
            <a:pPr lvl="1"/>
            <a:r>
              <a:rPr lang="en-US" dirty="0" smtClean="0"/>
              <a:t>Defines the perspective view for a 3D transformed item</a:t>
            </a:r>
          </a:p>
          <a:p>
            <a:endParaRPr lang="en-US" dirty="0" smtClean="0"/>
          </a:p>
          <a:p>
            <a:endParaRPr lang="en-US" dirty="0" smtClean="0"/>
          </a:p>
          <a:p>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471219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reference/help sites</a:t>
            </a:r>
            <a:endParaRPr lang="en-US" dirty="0"/>
          </a:p>
        </p:txBody>
      </p:sp>
      <p:sp>
        <p:nvSpPr>
          <p:cNvPr id="3" name="Content Placeholder 2"/>
          <p:cNvSpPr>
            <a:spLocks noGrp="1"/>
          </p:cNvSpPr>
          <p:nvPr>
            <p:ph idx="1"/>
          </p:nvPr>
        </p:nvSpPr>
        <p:spPr/>
        <p:txBody>
          <a:bodyPr/>
          <a:lstStyle/>
          <a:p>
            <a:r>
              <a:rPr lang="en-US" dirty="0" smtClean="0"/>
              <a:t>Want to make nice gradient background? No problem!</a:t>
            </a:r>
          </a:p>
          <a:p>
            <a:r>
              <a:rPr lang="en-US" dirty="0" smtClean="0"/>
              <a:t>Learn to do it manually, or use this site</a:t>
            </a:r>
          </a:p>
          <a:p>
            <a:pPr lvl="1"/>
            <a:r>
              <a:rPr lang="en-US" dirty="0">
                <a:hlinkClick r:id="rId2"/>
              </a:rPr>
              <a:t>http://gradients.glrzad.com</a:t>
            </a:r>
            <a:r>
              <a:rPr lang="en-US" dirty="0" smtClean="0">
                <a:hlinkClick r:id="rId2"/>
              </a:rPr>
              <a:t>/</a:t>
            </a:r>
            <a:endParaRPr lang="en-US" dirty="0" smtClean="0"/>
          </a:p>
          <a:p>
            <a:r>
              <a:rPr lang="en-US" dirty="0" smtClean="0"/>
              <a:t>Other useful sites to use as reference</a:t>
            </a:r>
          </a:p>
          <a:p>
            <a:pPr lvl="1"/>
            <a:r>
              <a:rPr lang="en-US" dirty="0">
                <a:hlinkClick r:id="rId3"/>
              </a:rPr>
              <a:t>http://leaverou.github.com/animatable</a:t>
            </a:r>
            <a:r>
              <a:rPr lang="en-US" dirty="0" smtClean="0">
                <a:hlinkClick r:id="rId3"/>
              </a:rPr>
              <a:t>/</a:t>
            </a:r>
            <a:r>
              <a:rPr lang="en-US" dirty="0" smtClean="0"/>
              <a:t> (for animations</a:t>
            </a:r>
            <a:r>
              <a:rPr lang="en-US" dirty="0" smtClean="0"/>
              <a:t>)</a:t>
            </a:r>
          </a:p>
          <a:p>
            <a:pPr lvl="1"/>
            <a:r>
              <a:rPr lang="en-US" dirty="0" smtClean="0">
                <a:hlinkClick r:id="rId4"/>
              </a:rPr>
              <a:t>http://www.canisue.com</a:t>
            </a:r>
            <a:r>
              <a:rPr lang="en-US" dirty="0" smtClean="0"/>
              <a:t> (to check the current state of new features and possible need </a:t>
            </a:r>
            <a:r>
              <a:rPr lang="en-US" smtClean="0"/>
              <a:t>of prefixes)</a:t>
            </a:r>
            <a:endParaRPr lang="en-US" dirty="0" smtClean="0"/>
          </a:p>
          <a:p>
            <a:pPr lvl="1"/>
            <a:endParaRPr lang="en-US" dirty="0"/>
          </a:p>
          <a:p>
            <a:endParaRPr lang="en-US" dirty="0"/>
          </a:p>
        </p:txBody>
      </p:sp>
    </p:spTree>
    <p:extLst>
      <p:ext uri="{BB962C8B-B14F-4D97-AF65-F5344CB8AC3E}">
        <p14:creationId xmlns:p14="http://schemas.microsoft.com/office/powerpoint/2010/main" val="37028848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display style</a:t>
            </a:r>
            <a:endParaRPr lang="en-US" dirty="0"/>
          </a:p>
        </p:txBody>
      </p:sp>
      <p:sp>
        <p:nvSpPr>
          <p:cNvPr id="3" name="Content Placeholder 2"/>
          <p:cNvSpPr>
            <a:spLocks noGrp="1"/>
          </p:cNvSpPr>
          <p:nvPr>
            <p:ph idx="1"/>
          </p:nvPr>
        </p:nvSpPr>
        <p:spPr/>
        <p:txBody>
          <a:bodyPr/>
          <a:lstStyle/>
          <a:p>
            <a:r>
              <a:rPr lang="en-US" dirty="0" smtClean="0"/>
              <a:t>We already have seen the display property with values</a:t>
            </a:r>
          </a:p>
          <a:p>
            <a:pPr lvl="1"/>
            <a:r>
              <a:rPr lang="en-US" dirty="0" smtClean="0"/>
              <a:t>none (hides the item)</a:t>
            </a:r>
          </a:p>
          <a:p>
            <a:pPr lvl="1"/>
            <a:r>
              <a:rPr lang="en-US" dirty="0" smtClean="0"/>
              <a:t>inline (default, which places items in a line, useful on lists)</a:t>
            </a:r>
          </a:p>
          <a:p>
            <a:r>
              <a:rPr lang="en-US" dirty="0" smtClean="0"/>
              <a:t>There are other interesting display options</a:t>
            </a:r>
          </a:p>
          <a:p>
            <a:r>
              <a:rPr lang="en-US" dirty="0" smtClean="0"/>
              <a:t>Block</a:t>
            </a:r>
          </a:p>
          <a:p>
            <a:pPr lvl="1"/>
            <a:r>
              <a:rPr lang="en-US" dirty="0" smtClean="0"/>
              <a:t>Allows you to treat the item as an individual block, will automatically break around it</a:t>
            </a:r>
          </a:p>
          <a:p>
            <a:r>
              <a:rPr lang="en-US" dirty="0" smtClean="0"/>
              <a:t>Inline-block</a:t>
            </a:r>
          </a:p>
          <a:p>
            <a:pPr lvl="1"/>
            <a:r>
              <a:rPr lang="en-US" dirty="0" smtClean="0"/>
              <a:t>Puts item as a block but on the same line as previous item</a:t>
            </a:r>
          </a:p>
          <a:p>
            <a:r>
              <a:rPr lang="en-US" dirty="0" smtClean="0"/>
              <a:t>table</a:t>
            </a:r>
          </a:p>
          <a:p>
            <a:pPr lvl="1"/>
            <a:r>
              <a:rPr lang="en-US" dirty="0" smtClean="0"/>
              <a:t>Displays the element as a table</a:t>
            </a:r>
          </a:p>
          <a:p>
            <a:pPr lvl="1"/>
            <a:endParaRPr lang="en-US" dirty="0" smtClean="0"/>
          </a:p>
          <a:p>
            <a:pPr lvl="1"/>
            <a:endParaRPr lang="en-US" dirty="0"/>
          </a:p>
        </p:txBody>
      </p:sp>
    </p:spTree>
    <p:extLst>
      <p:ext uri="{BB962C8B-B14F-4D97-AF65-F5344CB8AC3E}">
        <p14:creationId xmlns:p14="http://schemas.microsoft.com/office/powerpoint/2010/main" val="12201494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Flexible Boxes (or </a:t>
            </a:r>
            <a:r>
              <a:rPr lang="en-US" dirty="0" err="1" smtClean="0"/>
              <a:t>Flexbox</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This is one of those cool things that is not fully implemented, has endured countless changes since first proposed in 2009</a:t>
            </a:r>
          </a:p>
          <a:p>
            <a:r>
              <a:rPr lang="en-US" dirty="0" smtClean="0"/>
              <a:t>There are about 3 different types of syntax:</a:t>
            </a:r>
          </a:p>
          <a:p>
            <a:pPr lvl="1"/>
            <a:r>
              <a:rPr lang="en-US" dirty="0" smtClean="0"/>
              <a:t>Pre-2009</a:t>
            </a:r>
          </a:p>
          <a:p>
            <a:pPr lvl="1"/>
            <a:r>
              <a:rPr lang="en-US" dirty="0" smtClean="0"/>
              <a:t>Mid-2011</a:t>
            </a:r>
          </a:p>
          <a:p>
            <a:pPr lvl="1"/>
            <a:r>
              <a:rPr lang="en-US" dirty="0" smtClean="0"/>
              <a:t>Mid-2012 (</a:t>
            </a:r>
            <a:r>
              <a:rPr lang="en-US" dirty="0" smtClean="0">
                <a:sym typeface="Wingdings"/>
              </a:rPr>
              <a:t>We’ll study this </a:t>
            </a:r>
            <a:r>
              <a:rPr lang="en-US" dirty="0" smtClean="0">
                <a:sym typeface="Wingdings"/>
              </a:rPr>
              <a:t>one)</a:t>
            </a:r>
            <a:endParaRPr lang="en-US" dirty="0" smtClean="0">
              <a:sym typeface="Wingdings"/>
            </a:endParaRPr>
          </a:p>
          <a:p>
            <a:r>
              <a:rPr lang="en-US" dirty="0" smtClean="0"/>
              <a:t>OK, that’s good and all, but what is </a:t>
            </a:r>
            <a:r>
              <a:rPr lang="en-US" dirty="0" err="1" smtClean="0"/>
              <a:t>flexbox</a:t>
            </a:r>
            <a:r>
              <a:rPr lang="en-US" dirty="0" smtClean="0"/>
              <a:t>?</a:t>
            </a:r>
          </a:p>
          <a:p>
            <a:pPr lvl="1"/>
            <a:r>
              <a:rPr lang="en-US" dirty="0" smtClean="0"/>
              <a:t>It is a way to organize items in a container in a more “flexible” way than using float, tables, grids, or other things you may have seen</a:t>
            </a:r>
          </a:p>
          <a:p>
            <a:r>
              <a:rPr lang="en-US" dirty="0" smtClean="0"/>
              <a:t>First things first: make the container be a </a:t>
            </a:r>
            <a:r>
              <a:rPr lang="en-US" dirty="0" err="1" smtClean="0"/>
              <a:t>flexbox</a:t>
            </a:r>
            <a:r>
              <a:rPr lang="en-US" dirty="0" smtClean="0"/>
              <a:t> container</a:t>
            </a:r>
          </a:p>
          <a:p>
            <a:pPr lvl="1"/>
            <a:r>
              <a:rPr lang="en-US" dirty="0" smtClean="0"/>
              <a:t>display: flex;  // </a:t>
            </a:r>
            <a:r>
              <a:rPr lang="en-US" dirty="0" smtClean="0"/>
              <a:t>you may need to </a:t>
            </a:r>
            <a:r>
              <a:rPr lang="en-US" dirty="0" smtClean="0"/>
              <a:t>pre-pend –</a:t>
            </a:r>
            <a:r>
              <a:rPr lang="en-US" dirty="0" err="1" smtClean="0"/>
              <a:t>ms</a:t>
            </a:r>
            <a:r>
              <a:rPr lang="en-US" dirty="0" smtClean="0"/>
              <a:t>- </a:t>
            </a:r>
            <a:r>
              <a:rPr lang="en-US" dirty="0" smtClean="0"/>
              <a:t>or –</a:t>
            </a:r>
            <a:r>
              <a:rPr lang="en-US" dirty="0" err="1" smtClean="0"/>
              <a:t>webkit</a:t>
            </a:r>
            <a:r>
              <a:rPr lang="en-US" dirty="0" smtClean="0"/>
              <a:t>-</a:t>
            </a:r>
          </a:p>
          <a:p>
            <a:pPr lvl="1"/>
            <a:r>
              <a:rPr lang="en-US" dirty="0" smtClean="0"/>
              <a:t>Can also use inline-flex</a:t>
            </a:r>
          </a:p>
        </p:txBody>
      </p:sp>
    </p:spTree>
    <p:extLst>
      <p:ext uri="{BB962C8B-B14F-4D97-AF65-F5344CB8AC3E}">
        <p14:creationId xmlns:p14="http://schemas.microsoft.com/office/powerpoint/2010/main" val="5174221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 Properties</a:t>
            </a:r>
            <a:endParaRPr lang="en-US" dirty="0"/>
          </a:p>
        </p:txBody>
      </p:sp>
      <p:sp>
        <p:nvSpPr>
          <p:cNvPr id="3" name="Content Placeholder 2"/>
          <p:cNvSpPr>
            <a:spLocks noGrp="1"/>
          </p:cNvSpPr>
          <p:nvPr>
            <p:ph idx="1"/>
          </p:nvPr>
        </p:nvSpPr>
        <p:spPr/>
        <p:txBody>
          <a:bodyPr/>
          <a:lstStyle/>
          <a:p>
            <a:r>
              <a:rPr lang="en-US" dirty="0"/>
              <a:t>Pick the direction of the box</a:t>
            </a:r>
          </a:p>
          <a:p>
            <a:pPr lvl="1"/>
            <a:r>
              <a:rPr lang="en-US" dirty="0"/>
              <a:t>flex-direction: column; // or row, row-reverse, column-reverse</a:t>
            </a:r>
          </a:p>
          <a:p>
            <a:r>
              <a:rPr lang="en-US" dirty="0"/>
              <a:t>Should the flow be fixed or break when needed?</a:t>
            </a:r>
          </a:p>
          <a:p>
            <a:pPr lvl="1"/>
            <a:r>
              <a:rPr lang="en-US" dirty="0"/>
              <a:t>flex-wrap: wrap; // or </a:t>
            </a:r>
            <a:r>
              <a:rPr lang="en-US" dirty="0" err="1"/>
              <a:t>nowrap</a:t>
            </a:r>
            <a:r>
              <a:rPr lang="en-US" dirty="0"/>
              <a:t>, wrap-reverse </a:t>
            </a:r>
          </a:p>
          <a:p>
            <a:r>
              <a:rPr lang="en-US" dirty="0"/>
              <a:t>Shorthand version:</a:t>
            </a:r>
          </a:p>
          <a:p>
            <a:pPr lvl="1"/>
            <a:r>
              <a:rPr lang="en-US" dirty="0"/>
              <a:t>flex-flow: row wrap;  // combines direction &amp; wrap</a:t>
            </a:r>
          </a:p>
          <a:p>
            <a:endParaRPr lang="en-US" dirty="0"/>
          </a:p>
        </p:txBody>
      </p:sp>
    </p:spTree>
    <p:extLst>
      <p:ext uri="{BB962C8B-B14F-4D97-AF65-F5344CB8AC3E}">
        <p14:creationId xmlns:p14="http://schemas.microsoft.com/office/powerpoint/2010/main" val="7091059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Flex Terminology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Flex container</a:t>
            </a:r>
          </a:p>
          <a:p>
            <a:pPr lvl="1"/>
            <a:r>
              <a:rPr lang="en-US" dirty="0" smtClean="0"/>
              <a:t>Container that holds the items to be positioned</a:t>
            </a:r>
          </a:p>
          <a:p>
            <a:r>
              <a:rPr lang="en-US" dirty="0" smtClean="0"/>
              <a:t>Flex item</a:t>
            </a:r>
          </a:p>
          <a:p>
            <a:pPr lvl="1"/>
            <a:r>
              <a:rPr lang="en-US" dirty="0" smtClean="0"/>
              <a:t>Item placed inside the container</a:t>
            </a:r>
          </a:p>
          <a:p>
            <a:r>
              <a:rPr lang="en-US" dirty="0" smtClean="0"/>
              <a:t>Main axis/dimension</a:t>
            </a:r>
          </a:p>
          <a:p>
            <a:pPr lvl="1"/>
            <a:r>
              <a:rPr lang="en-US" dirty="0" smtClean="0"/>
              <a:t>Main axis along which items are positioned, extends to main dimension</a:t>
            </a:r>
          </a:p>
          <a:p>
            <a:r>
              <a:rPr lang="en-US" dirty="0" smtClean="0"/>
              <a:t>Main start/end</a:t>
            </a:r>
          </a:p>
          <a:p>
            <a:pPr lvl="1"/>
            <a:r>
              <a:rPr lang="en-US" dirty="0" smtClean="0"/>
              <a:t>Items are placed starting on main start and heading to main end</a:t>
            </a:r>
          </a:p>
          <a:p>
            <a:pPr lvl="1"/>
            <a:r>
              <a:rPr lang="en-US" dirty="0" smtClean="0"/>
              <a:t>start could be at the bottom or the right</a:t>
            </a:r>
          </a:p>
          <a:p>
            <a:r>
              <a:rPr lang="en-US" dirty="0" smtClean="0"/>
              <a:t>Main size / size property</a:t>
            </a:r>
          </a:p>
          <a:p>
            <a:pPr lvl="1"/>
            <a:r>
              <a:rPr lang="en-US" dirty="0" smtClean="0"/>
              <a:t>Flex item’s size (height/width) in the direction of the dimension is the main size. Size property height/width is the same direction as the dimension (vertical/horizontal)</a:t>
            </a:r>
          </a:p>
          <a:p>
            <a:r>
              <a:rPr lang="en-US" dirty="0" smtClean="0"/>
              <a:t>Cross axis/dimension/start/end/size/size property</a:t>
            </a:r>
          </a:p>
          <a:p>
            <a:pPr lvl="1"/>
            <a:r>
              <a:rPr lang="en-US" dirty="0" smtClean="0"/>
              <a:t>It is the perpendicular to the main</a:t>
            </a:r>
          </a:p>
          <a:p>
            <a:pPr lvl="1"/>
            <a:r>
              <a:rPr lang="en-US" dirty="0" smtClean="0"/>
              <a:t>A “cross” start/end defines a flex line or column</a:t>
            </a:r>
          </a:p>
          <a:p>
            <a:endParaRPr lang="en-US" dirty="0"/>
          </a:p>
        </p:txBody>
      </p:sp>
    </p:spTree>
    <p:extLst>
      <p:ext uri="{BB962C8B-B14F-4D97-AF65-F5344CB8AC3E}">
        <p14:creationId xmlns:p14="http://schemas.microsoft.com/office/powerpoint/2010/main" val="31430951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on a “row” flex</a:t>
            </a:r>
            <a:endParaRPr lang="en-US" dirty="0"/>
          </a:p>
        </p:txBody>
      </p:sp>
      <p:pic>
        <p:nvPicPr>
          <p:cNvPr id="4" name="Content Placeholder 3"/>
          <p:cNvPicPr>
            <a:picLocks noGrp="1" noChangeAspect="1"/>
          </p:cNvPicPr>
          <p:nvPr>
            <p:ph idx="1"/>
          </p:nvPr>
        </p:nvPicPr>
        <p:blipFill>
          <a:blip r:embed="rId2"/>
          <a:srcRect t="-23235" b="-23235"/>
          <a:stretch>
            <a:fillRect/>
          </a:stretch>
        </p:blipFill>
        <p:spPr>
          <a:xfrm>
            <a:off x="457200" y="1417638"/>
            <a:ext cx="7620000" cy="4800600"/>
          </a:xfrm>
          <a:prstGeom prst="rect">
            <a:avLst/>
          </a:prstGeom>
        </p:spPr>
      </p:pic>
    </p:spTree>
    <p:extLst>
      <p:ext uri="{BB962C8B-B14F-4D97-AF65-F5344CB8AC3E}">
        <p14:creationId xmlns:p14="http://schemas.microsoft.com/office/powerpoint/2010/main" val="1464534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flex container will act as a block that maintains its flex items as you decide to</a:t>
            </a:r>
          </a:p>
          <a:p>
            <a:r>
              <a:rPr lang="en-US" dirty="0" smtClean="0"/>
              <a:t>Float items will not enter the flex container</a:t>
            </a:r>
          </a:p>
          <a:p>
            <a:r>
              <a:rPr lang="en-US" dirty="0" smtClean="0"/>
              <a:t>You can set the overflow attribute as with block containers</a:t>
            </a:r>
          </a:p>
          <a:p>
            <a:r>
              <a:rPr lang="en-US" dirty="0" smtClean="0"/>
              <a:t>Since it is NOT a block, some attributes will not work in it</a:t>
            </a:r>
          </a:p>
          <a:p>
            <a:pPr lvl="1"/>
            <a:r>
              <a:rPr lang="en-US" dirty="0" smtClean="0"/>
              <a:t>All multi-column support</a:t>
            </a:r>
          </a:p>
          <a:p>
            <a:pPr lvl="1"/>
            <a:r>
              <a:rPr lang="en-US" dirty="0" smtClean="0"/>
              <a:t>float/clear (though your flex container could be float)</a:t>
            </a:r>
          </a:p>
          <a:p>
            <a:pPr lvl="1"/>
            <a:r>
              <a:rPr lang="en-US" dirty="0" smtClean="0"/>
              <a:t>vertical-align</a:t>
            </a:r>
          </a:p>
          <a:p>
            <a:pPr lvl="1"/>
            <a:r>
              <a:rPr lang="en-US" dirty="0" smtClean="0"/>
              <a:t>::first-line ::first-letter</a:t>
            </a:r>
          </a:p>
          <a:p>
            <a:r>
              <a:rPr lang="en-US" dirty="0" smtClean="0"/>
              <a:t>Don’t go around fixing the position of the flex items, they’ll be placed by the flex container</a:t>
            </a:r>
          </a:p>
          <a:p>
            <a:pPr lvl="1"/>
            <a:r>
              <a:rPr lang="en-US" dirty="0" smtClean="0"/>
              <a:t>You can use </a:t>
            </a:r>
            <a:r>
              <a:rPr lang="en-US" i="1" dirty="0" smtClean="0"/>
              <a:t>order</a:t>
            </a:r>
            <a:r>
              <a:rPr lang="en-US" dirty="0" smtClean="0"/>
              <a:t> to change the </a:t>
            </a:r>
            <a:r>
              <a:rPr lang="en-US" dirty="0" smtClean="0"/>
              <a:t>position</a:t>
            </a:r>
            <a:endParaRPr lang="en-US" dirty="0" smtClean="0"/>
          </a:p>
          <a:p>
            <a:r>
              <a:rPr lang="en-US" dirty="0" smtClean="0"/>
              <a:t>If you want to have the set of items centered in the container, give them auto margins</a:t>
            </a:r>
          </a:p>
          <a:p>
            <a:r>
              <a:rPr lang="en-US" dirty="0" smtClean="0"/>
              <a:t>The flow will always adjust based on the natural text order</a:t>
            </a:r>
          </a:p>
          <a:p>
            <a:pPr lvl="1"/>
            <a:r>
              <a:rPr lang="en-US" dirty="0" smtClean="0"/>
              <a:t>e.g. In </a:t>
            </a:r>
            <a:r>
              <a:rPr lang="en-US" dirty="0"/>
              <a:t>J</a:t>
            </a:r>
            <a:r>
              <a:rPr lang="en-US" dirty="0" smtClean="0"/>
              <a:t>apanese, with writing-mode: vertical-</a:t>
            </a:r>
            <a:r>
              <a:rPr lang="en-US" dirty="0" err="1" smtClean="0"/>
              <a:t>rl</a:t>
            </a:r>
            <a:r>
              <a:rPr lang="en-US" dirty="0" smtClean="0"/>
              <a:t>; a flex-flow: row wrap will make columns from right to left. The same flex-flow with writing-mode: horizontal-</a:t>
            </a:r>
            <a:r>
              <a:rPr lang="en-US" dirty="0" err="1" smtClean="0"/>
              <a:t>tb</a:t>
            </a:r>
            <a:r>
              <a:rPr lang="en-US" dirty="0" smtClean="0"/>
              <a:t>; will do rows from left to right.</a:t>
            </a:r>
            <a:endParaRPr lang="en-US" dirty="0"/>
          </a:p>
        </p:txBody>
      </p:sp>
    </p:spTree>
    <p:extLst>
      <p:ext uri="{BB962C8B-B14F-4D97-AF65-F5344CB8AC3E}">
        <p14:creationId xmlns:p14="http://schemas.microsoft.com/office/powerpoint/2010/main" val="17637625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Hiding/Moving Flex Items</a:t>
            </a:r>
            <a:endParaRPr lang="en-US" dirty="0"/>
          </a:p>
        </p:txBody>
      </p:sp>
      <p:sp>
        <p:nvSpPr>
          <p:cNvPr id="3" name="Content Placeholder 2"/>
          <p:cNvSpPr>
            <a:spLocks noGrp="1"/>
          </p:cNvSpPr>
          <p:nvPr>
            <p:ph idx="1"/>
          </p:nvPr>
        </p:nvSpPr>
        <p:spPr/>
        <p:txBody>
          <a:bodyPr>
            <a:normAutofit fontScale="92500"/>
          </a:bodyPr>
          <a:lstStyle/>
          <a:p>
            <a:r>
              <a:rPr lang="en-US" dirty="0" smtClean="0"/>
              <a:t>Rather than using </a:t>
            </a:r>
            <a:r>
              <a:rPr lang="en-US" dirty="0" err="1" smtClean="0"/>
              <a:t>display:none</a:t>
            </a:r>
            <a:r>
              <a:rPr lang="en-US" dirty="0" smtClean="0"/>
              <a:t> which essentially removes the item, or visibility: none which keeps a blank block, use visibility: collapse</a:t>
            </a:r>
          </a:p>
          <a:p>
            <a:pPr lvl="1"/>
            <a:r>
              <a:rPr lang="en-US" dirty="0" smtClean="0"/>
              <a:t>This ensures that the cross-size remains stable regardless of which item is hidden</a:t>
            </a:r>
          </a:p>
          <a:p>
            <a:r>
              <a:rPr lang="en-US" dirty="0" smtClean="0"/>
              <a:t>The default value of order will always be 0.</a:t>
            </a:r>
          </a:p>
          <a:p>
            <a:pPr lvl="1"/>
            <a:r>
              <a:rPr lang="en-US" dirty="0" smtClean="0"/>
              <a:t>A negative order will be shown first</a:t>
            </a:r>
          </a:p>
          <a:p>
            <a:pPr lvl="1"/>
            <a:r>
              <a:rPr lang="en-US" dirty="0" smtClean="0"/>
              <a:t>A higher number will be shown last</a:t>
            </a:r>
          </a:p>
          <a:p>
            <a:pPr lvl="1"/>
            <a:r>
              <a:rPr lang="en-US" dirty="0" smtClean="0"/>
              <a:t>If orders are equal they are in code-order</a:t>
            </a:r>
          </a:p>
          <a:p>
            <a:r>
              <a:rPr lang="en-US" dirty="0" smtClean="0"/>
              <a:t>Be aware that using collapse or reordering the items will only affect the visual output, and will not alter the logical code order. You can use this to ensure that the site functions correctly for the blind</a:t>
            </a:r>
          </a:p>
          <a:p>
            <a:pPr lvl="1"/>
            <a:r>
              <a:rPr lang="en-US" dirty="0" smtClean="0"/>
              <a:t>On the down side, if you use tab to navigate, your focus will be flying all over the place</a:t>
            </a:r>
            <a:endParaRPr lang="en-US" dirty="0"/>
          </a:p>
        </p:txBody>
      </p:sp>
    </p:spTree>
    <p:extLst>
      <p:ext uri="{BB962C8B-B14F-4D97-AF65-F5344CB8AC3E}">
        <p14:creationId xmlns:p14="http://schemas.microsoft.com/office/powerpoint/2010/main" val="39836104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1594</TotalTime>
  <Words>2392</Words>
  <Application>Microsoft Macintosh PowerPoint</Application>
  <PresentationFormat>On-screen Show (4:3)</PresentationFormat>
  <Paragraphs>224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Adjacency</vt:lpstr>
      <vt:lpstr>Web Programming 2</vt:lpstr>
      <vt:lpstr>Using multiple backgrounds</vt:lpstr>
      <vt:lpstr>Changing the display style</vt:lpstr>
      <vt:lpstr>Using Flexible Boxes (or Flexbox)</vt:lpstr>
      <vt:lpstr>Flex Properties</vt:lpstr>
      <vt:lpstr>Understanding Flex Terminology</vt:lpstr>
      <vt:lpstr>Example on a “row” flex</vt:lpstr>
      <vt:lpstr>Behavior</vt:lpstr>
      <vt:lpstr>Hiding/Moving Flex Items</vt:lpstr>
      <vt:lpstr>Taking advantage of Flex</vt:lpstr>
      <vt:lpstr>Other flex attributes</vt:lpstr>
      <vt:lpstr>Typical Flex values</vt:lpstr>
      <vt:lpstr>Aligning your flex items</vt:lpstr>
      <vt:lpstr>Illustration of justify-content</vt:lpstr>
      <vt:lpstr>Using align-items and align-self</vt:lpstr>
      <vt:lpstr>Illustration of align-self</vt:lpstr>
      <vt:lpstr>Using align-content</vt:lpstr>
      <vt:lpstr>Using the grid</vt:lpstr>
      <vt:lpstr>To be continued…</vt:lpstr>
      <vt:lpstr>Using Transitions</vt:lpstr>
      <vt:lpstr>Transition Property</vt:lpstr>
      <vt:lpstr>Transition Timing Function</vt:lpstr>
      <vt:lpstr>Understanding Cubic Bezier</vt:lpstr>
      <vt:lpstr>More fun in motion: Transforms!</vt:lpstr>
      <vt:lpstr>The functions</vt:lpstr>
      <vt:lpstr>Useful reference/help sites</vt:lpstr>
    </vt:vector>
  </TitlesOfParts>
  <Company>Stevens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2</dc:title>
  <dc:creator>Steven Gabarro</dc:creator>
  <cp:lastModifiedBy>Steven Gabarro</cp:lastModifiedBy>
  <cp:revision>49</cp:revision>
  <dcterms:created xsi:type="dcterms:W3CDTF">2013-02-06T23:57:55Z</dcterms:created>
  <dcterms:modified xsi:type="dcterms:W3CDTF">2014-01-30T21:30:21Z</dcterms:modified>
</cp:coreProperties>
</file>