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7" r:id="rId20"/>
    <p:sldId id="275" r:id="rId21"/>
    <p:sldId id="278" r:id="rId22"/>
    <p:sldId id="279" r:id="rId23"/>
    <p:sldId id="276" r:id="rId2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12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Note that, in Kai’s work only offers an inspiration for parallel processing, did not offer a complete calibration method, because he did not offer the method to get Zw.</a:t>
            </a:r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9766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Note that, in Kai’s work only offers an inspiration for parallel processing, did not offer a complete calibration method, because he did not offer the method to get </a:t>
            </a:r>
            <a:r>
              <a:rPr lang="en-US" dirty="0" err="1"/>
              <a:t>Zw</a:t>
            </a:r>
            <a:r>
              <a:rPr lang="en-US" dirty="0"/>
              <a:t>.</a:t>
            </a:r>
          </a:p>
        </p:txBody>
      </p:sp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8519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Note that, in Kai’s work only offers an inspiration for parallel processing, did not offer a complete calibration method, because he did not offer the method to get Zw.</a:t>
            </a:r>
          </a:p>
        </p:txBody>
      </p:sp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67589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Note that, in Kai’s work only offers an inspiration for parallel processing, did not offer a complete calibration method, because he did not offer the method to get Zw.</a:t>
            </a:r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Note that, in Kai’s work only offers an inspiration for parallel processing, did not offer a complete calibration method, because he did not offer the method to get Zw.</a:t>
            </a:r>
          </a:p>
        </p:txBody>
      </p:sp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7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标题和竖排文字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3833018" y="-1623217"/>
            <a:ext cx="4525963" cy="1097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垂直排列标题与 文本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7285037" y="1828801"/>
            <a:ext cx="5851525" cy="274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1697037" y="-812798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914400" y="2130425"/>
            <a:ext cx="103632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3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963083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963083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53847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6197600" y="1600200"/>
            <a:ext cx="53847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09600" y="1535112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6193367" y="1535112"/>
            <a:ext cx="5389032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6193367" y="2174875"/>
            <a:ext cx="5389032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内容与标题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609600" y="273050"/>
            <a:ext cx="4011084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4766732" y="273051"/>
            <a:ext cx="6815666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609600" y="1435100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图片与标题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2389716" y="4800600"/>
            <a:ext cx="7315200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2389716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2389716" y="5367337"/>
            <a:ext cx="7315200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7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7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21.png"/><Relationship Id="rId9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4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2.emf"/><Relationship Id="rId4" Type="http://schemas.openxmlformats.org/officeDocument/2006/relationships/image" Target="../media/image3.png"/><Relationship Id="rId9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609600" y="1075025"/>
            <a:ext cx="10972800" cy="1851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959"/>
              <a:t>Simple Parallel Calibration and 3D Reconstruction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959"/>
              <a:t>in Real-Timefor RGB-D Cameras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3647800" y="3771950"/>
            <a:ext cx="5554800" cy="2513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Dr. Lau,  advisor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Dr. Hastings, committee member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Dr. Cheung,  committee member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				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Presented By:  Sen Li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0" y="1807395"/>
            <a:ext cx="9239100" cy="677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from Camera Space to Image Space</a:t>
            </a:r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" y="2360344"/>
            <a:ext cx="5057399" cy="230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Shape 1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50" y="5125900"/>
            <a:ext cx="1276588" cy="73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Shape 1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81324" y="5139637"/>
            <a:ext cx="2067075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50437" y="2163787"/>
            <a:ext cx="2943225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35987" y="3130225"/>
            <a:ext cx="5467350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Shape 16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34937" y="4372862"/>
            <a:ext cx="7134225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Shape 16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879662" y="5548837"/>
            <a:ext cx="1666875" cy="105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552299" y="5840337"/>
            <a:ext cx="2067000" cy="474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/>
              <a:t>Intrinsic Matrix</a:t>
            </a:r>
          </a:p>
        </p:txBody>
      </p:sp>
      <p:sp>
        <p:nvSpPr>
          <p:cNvPr id="13" name="Shape 128"/>
          <p:cNvSpPr txBox="1">
            <a:spLocks noGrp="1"/>
          </p:cNvSpPr>
          <p:nvPr>
            <p:ph type="title"/>
          </p:nvPr>
        </p:nvSpPr>
        <p:spPr>
          <a:xfrm>
            <a:off x="533391" y="313001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Pinhole-Camera Model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0" y="1807395"/>
            <a:ext cx="9239100" cy="677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from World Space to Camera Space</a:t>
            </a:r>
          </a:p>
        </p:txBody>
      </p:sp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2638412"/>
            <a:ext cx="6705600" cy="421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Shape 1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9487" y="2393562"/>
            <a:ext cx="3371850" cy="10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Shape 1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82812" y="3710900"/>
            <a:ext cx="4010025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7897550" y="5560525"/>
            <a:ext cx="2271300" cy="474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/>
              <a:t>Extrinsic Matrix</a:t>
            </a:r>
          </a:p>
        </p:txBody>
      </p:sp>
      <p:pic>
        <p:nvPicPr>
          <p:cNvPr id="178" name="Shape 17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140250" y="5560525"/>
            <a:ext cx="1181100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128"/>
          <p:cNvSpPr txBox="1">
            <a:spLocks noGrp="1"/>
          </p:cNvSpPr>
          <p:nvPr>
            <p:ph type="title"/>
          </p:nvPr>
        </p:nvSpPr>
        <p:spPr>
          <a:xfrm>
            <a:off x="533391" y="313001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Pinhole-Camera Model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0" y="1807400"/>
            <a:ext cx="5042400" cy="677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Pinhole Camera Matrix M</a:t>
            </a:r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50800"/>
            <a:ext cx="4191899" cy="263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7033400" y="4633750"/>
            <a:ext cx="3185700" cy="474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/>
              <a:t>Pinhole Camera Matrix :</a:t>
            </a:r>
          </a:p>
        </p:txBody>
      </p:sp>
      <p:pic>
        <p:nvPicPr>
          <p:cNvPr id="187" name="Shape 1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10512" y="1983087"/>
            <a:ext cx="1666875" cy="105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983149" y="2274587"/>
            <a:ext cx="2067000" cy="474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/>
              <a:t>Intrinsic Matrix</a:t>
            </a:r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7015600" y="3230862"/>
            <a:ext cx="2271300" cy="474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/>
              <a:t>Extrinsic Matrix</a:t>
            </a:r>
          </a:p>
        </p:txBody>
      </p:sp>
      <p:pic>
        <p:nvPicPr>
          <p:cNvPr id="190" name="Shape 1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58300" y="3230862"/>
            <a:ext cx="1181100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Shape 19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12" y="5334000"/>
            <a:ext cx="5724525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Shape 19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96700" y="5257787"/>
            <a:ext cx="4229100" cy="10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28"/>
          <p:cNvSpPr txBox="1">
            <a:spLocks noGrp="1"/>
          </p:cNvSpPr>
          <p:nvPr>
            <p:ph type="title"/>
          </p:nvPr>
        </p:nvSpPr>
        <p:spPr>
          <a:xfrm>
            <a:off x="533391" y="313001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Pinhole-Camera Model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533391" y="272541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Pinhole-Camera Model </a:t>
            </a:r>
          </a:p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based calibration and reconstruction</a:t>
            </a:r>
          </a:p>
        </p:txBody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0" y="2883725"/>
            <a:ext cx="2067000" cy="21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/>
              <a:t>Solve 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dirty="0"/>
              <a:t>   Pinhole 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dirty="0"/>
              <a:t>   Camera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dirty="0"/>
              <a:t>    Matrix</a:t>
            </a:r>
          </a:p>
        </p:txBody>
      </p:sp>
      <p:pic>
        <p:nvPicPr>
          <p:cNvPr id="19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8612" y="1830012"/>
            <a:ext cx="7162800" cy="82867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2141325" y="4855800"/>
            <a:ext cx="2180700" cy="474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/>
              <a:t>with n points:</a:t>
            </a:r>
          </a:p>
        </p:txBody>
      </p:sp>
      <p:pic>
        <p:nvPicPr>
          <p:cNvPr id="201" name="Shape 2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8137" y="2719387"/>
            <a:ext cx="8010525" cy="4010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2141325" y="2004550"/>
            <a:ext cx="2180700" cy="474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/>
              <a:t>with 1 point:</a:t>
            </a:r>
          </a:p>
        </p:txBody>
      </p:sp>
      <p:pic>
        <p:nvPicPr>
          <p:cNvPr id="203" name="Shape 20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525" y="5824537"/>
            <a:ext cx="2647950" cy="98107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3625900" y="6060650"/>
            <a:ext cx="7035300" cy="645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/>
              <a:t>Homogeneous  system, always has all zeros solution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/>
              <a:t>Select </a:t>
            </a:r>
          </a:p>
        </p:txBody>
      </p:sp>
      <p:pic>
        <p:nvPicPr>
          <p:cNvPr id="205" name="Shape 20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52962" y="6500812"/>
            <a:ext cx="752475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Shape 20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24562" y="3605212"/>
            <a:ext cx="752475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533391" y="272541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Pinhole-Camera Model </a:t>
            </a:r>
          </a:p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based calibration and reconstruction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0" y="2883725"/>
            <a:ext cx="2067000" cy="21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Solve 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/>
              <a:t>   Pinhole 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/>
              <a:t>   Camera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/>
              <a:t>    Matrix</a:t>
            </a:r>
          </a:p>
        </p:txBody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2522325" y="2874600"/>
            <a:ext cx="2180700" cy="474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/>
              <a:t>with n points:</a:t>
            </a:r>
          </a:p>
        </p:txBody>
      </p:sp>
      <p:pic>
        <p:nvPicPr>
          <p:cNvPr id="214" name="Shape 2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25" y="5824537"/>
            <a:ext cx="2647950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Shape 2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5812" y="1512112"/>
            <a:ext cx="7534275" cy="362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Shape 2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01562" y="4906975"/>
            <a:ext cx="1647825" cy="27622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4181500" y="4807950"/>
            <a:ext cx="2987400" cy="474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/>
              <a:t>pseudo inverse 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/>
              <a:t>to determine a best-fit</a:t>
            </a:r>
          </a:p>
        </p:txBody>
      </p:sp>
      <p:pic>
        <p:nvPicPr>
          <p:cNvPr id="218" name="Shape 2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69137" y="5805487"/>
            <a:ext cx="3267075" cy="101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533391" y="272541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Pinhole-Camera Model </a:t>
            </a:r>
          </a:p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based calibration and reconstruction</a:t>
            </a:r>
          </a:p>
        </p:txBody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0" y="1807395"/>
            <a:ext cx="9239100" cy="677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Recover Intrinsic and Extrinsic Camera Matrix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25" name="Shape 2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3637" y="3181737"/>
            <a:ext cx="1666875" cy="105727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436274" y="3473237"/>
            <a:ext cx="2067000" cy="474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/>
              <a:t>Intrinsic Matrix</a:t>
            </a:r>
          </a:p>
        </p:txBody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468725" y="4429512"/>
            <a:ext cx="2271300" cy="474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/>
              <a:t>Extrinsic Matrix</a:t>
            </a:r>
          </a:p>
        </p:txBody>
      </p:sp>
      <p:pic>
        <p:nvPicPr>
          <p:cNvPr id="228" name="Shape 2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1425" y="4429512"/>
            <a:ext cx="1181100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Shape 2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44787" y="2863650"/>
            <a:ext cx="4581525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Shape 2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04862" y="4675025"/>
            <a:ext cx="3286125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Shape 2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066100" y="5663875"/>
            <a:ext cx="323850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Shape 2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842250" y="6378887"/>
            <a:ext cx="771525" cy="29527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543075" y="5777145"/>
            <a:ext cx="3583800" cy="8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dirty="0"/>
              <a:t>K: upper triangular matrix 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dirty="0"/>
              <a:t>  : orthogonal</a:t>
            </a:r>
          </a:p>
        </p:txBody>
      </p:sp>
      <p:pic>
        <p:nvPicPr>
          <p:cNvPr id="234" name="Shape 23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22502" y="6212212"/>
            <a:ext cx="438150" cy="32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Shape 23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126875" y="6364625"/>
            <a:ext cx="3148699" cy="32385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4192399" y="6026250"/>
            <a:ext cx="2646900" cy="474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/>
              <a:t>RQ decomposition</a:t>
            </a:r>
          </a:p>
        </p:txBody>
      </p:sp>
      <p:pic>
        <p:nvPicPr>
          <p:cNvPr id="237" name="Shape 2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263200" y="4903825"/>
            <a:ext cx="323850" cy="1255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Shape 23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0263200" y="6364600"/>
            <a:ext cx="400050" cy="32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533391" y="272541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Pinhole-Camera Model </a:t>
            </a:r>
          </a:p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based calibration and reconstruction</a:t>
            </a:r>
          </a:p>
        </p:txBody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0" y="1807395"/>
            <a:ext cx="9239100" cy="677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Lens Distortion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45" name="Shape 2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4000" y="2203862"/>
            <a:ext cx="5924550" cy="446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795525" y="-152400"/>
            <a:ext cx="11777700" cy="677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From Camera Space to Image Space with Lens Distortions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51" name="Shape 2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025" y="701799"/>
            <a:ext cx="10732912" cy="607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1183400" cy="677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from Camera Space to Image Space Considering Lens Distortions</a:t>
            </a:r>
          </a:p>
        </p:txBody>
      </p:sp>
      <p:pic>
        <p:nvPicPr>
          <p:cNvPr id="257" name="Shape 2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6825" y="585787"/>
            <a:ext cx="9048750" cy="416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Shape 2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5912" y="5500325"/>
            <a:ext cx="2219325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Shape 2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29962" y="5553287"/>
            <a:ext cx="5095875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Shape 26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49237" y="6501250"/>
            <a:ext cx="1504950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3895525" y="6416500"/>
            <a:ext cx="3005100" cy="474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/>
              <a:t>Distortion Parameters:</a:t>
            </a:r>
          </a:p>
        </p:txBody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0" y="4850012"/>
            <a:ext cx="11183400" cy="677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Solve Lens Distortions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Academic </a:t>
            </a: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62000" y="1436981"/>
            <a:ext cx="3979933" cy="5894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just" rtl="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Pinhole-Camera Model</a:t>
            </a:r>
            <a:endParaRPr sz="2800" dirty="0">
              <a:solidFill>
                <a:schemeClr val="tx1"/>
              </a:solidFill>
            </a:endParaRP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762000" y="4044117"/>
            <a:ext cx="10972800" cy="733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indent="-457200" algn="just">
              <a:spcBef>
                <a:spcPts val="0"/>
              </a:spcBef>
              <a:buClr>
                <a:srgbClr val="C00000"/>
              </a:buClr>
            </a:pPr>
            <a:r>
              <a:rPr lang="en-US" sz="2800" b="0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Kai</a:t>
            </a:r>
            <a:r>
              <a:rPr lang="en-US" sz="2800" dirty="0">
                <a:solidFill>
                  <a:srgbClr val="C00000"/>
                </a:solidFill>
              </a:rPr>
              <a:t>’s [1] : A Natural Parallel Reconstruction</a:t>
            </a:r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2937" y="2091357"/>
            <a:ext cx="9172575" cy="1762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762000" y="6084442"/>
            <a:ext cx="11135592" cy="733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just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dirty="0"/>
              <a:t>Inspiration: Per-pixel 3D reconstruction</a:t>
            </a:r>
          </a:p>
        </p:txBody>
      </p:sp>
      <p:pic>
        <p:nvPicPr>
          <p:cNvPr id="114" name="Shape 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8550" y="4699400"/>
            <a:ext cx="2952750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35112" y="4922375"/>
            <a:ext cx="733425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82250" y="5103350"/>
            <a:ext cx="733425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72104" y="4862173"/>
            <a:ext cx="5225488" cy="87539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791424" y="1457856"/>
            <a:ext cx="43030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Clr>
                <a:srgbClr val="980000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(Reconstruction and Calibration)</a:t>
            </a:r>
          </a:p>
        </p:txBody>
      </p:sp>
    </p:spTree>
    <p:extLst>
      <p:ext uri="{BB962C8B-B14F-4D97-AF65-F5344CB8AC3E}">
        <p14:creationId xmlns:p14="http://schemas.microsoft.com/office/powerpoint/2010/main" val="3351598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Outline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09600" y="1221897"/>
            <a:ext cx="10972800" cy="53892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>
                <a:solidFill>
                  <a:srgbClr val="C00000"/>
                </a:solidFill>
              </a:rPr>
              <a:t>Introduction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/>
              <a:t>Academic Background: </a:t>
            </a:r>
          </a:p>
          <a:p>
            <a:pPr lvl="1">
              <a:spcBef>
                <a:spcPts val="64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Pinhole Camera Model (Camera calibration / 3D reconstruction)</a:t>
            </a:r>
          </a:p>
          <a:p>
            <a:pPr lvl="1">
              <a:spcBef>
                <a:spcPts val="64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Kai’s per-pixel 3D reconstruction on GPU</a:t>
            </a:r>
          </a:p>
          <a:p>
            <a:pPr lvl="1">
              <a:spcBef>
                <a:spcPts val="64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Inspiration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/>
              <a:t>Natural GPU Calibration and Reconstruction Method:</a:t>
            </a:r>
          </a:p>
          <a:p>
            <a:pPr lvl="1">
              <a:spcBef>
                <a:spcPts val="64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Calibration system</a:t>
            </a:r>
          </a:p>
          <a:p>
            <a:pPr lvl="1">
              <a:spcBef>
                <a:spcPts val="64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Calibration procedures</a:t>
            </a:r>
          </a:p>
          <a:p>
            <a:pPr marR="0" lvl="1" algn="l" rtl="0">
              <a:spcBef>
                <a:spcPts val="64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Undistorted 3D Reconstruction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/>
              <a:t>Conclusion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xfrm>
            <a:off x="674925" y="363871"/>
            <a:ext cx="10972800" cy="79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Academic </a:t>
            </a: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762000" y="1148517"/>
            <a:ext cx="10972800" cy="733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just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Kai</a:t>
            </a:r>
            <a:r>
              <a:rPr lang="en-US" sz="2800" dirty="0">
                <a:solidFill>
                  <a:srgbClr val="000000"/>
                </a:solidFill>
              </a:rPr>
              <a:t>’s [1] inspiration: Natural Parallel Reconstruction</a:t>
            </a:r>
          </a:p>
        </p:txBody>
      </p:sp>
      <p:pic>
        <p:nvPicPr>
          <p:cNvPr id="283" name="Shape 2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6650" y="1803787"/>
            <a:ext cx="457200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Shape 2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8550" y="1803800"/>
            <a:ext cx="2952750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Shape 2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35112" y="2026775"/>
            <a:ext cx="733425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Shape 28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82250" y="2207750"/>
            <a:ext cx="733425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Shape 28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20275" y="3118034"/>
            <a:ext cx="7658100" cy="290512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8" name="Shape 28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6236842"/>
                <a:ext cx="11193308" cy="73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lvl="0" indent="-342900" algn="just">
                  <a:spcBef>
                    <a:spcPts val="0"/>
                  </a:spcBef>
                  <a:buClr>
                    <a:srgbClr val="980000"/>
                  </a:buClr>
                </a:pPr>
                <a:r>
                  <a:rPr lang="en-US" sz="2800" dirty="0">
                    <a:solidFill>
                      <a:srgbClr val="980000"/>
                    </a:solidFill>
                  </a:rPr>
                  <a:t>Inspiration:  </a:t>
                </a:r>
                <a:r>
                  <a:rPr lang="en-US" sz="2400" dirty="0">
                    <a:solidFill>
                      <a:srgbClr val="980000"/>
                    </a:solidFill>
                  </a:rPr>
                  <a:t>get per-pixel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98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400" dirty="0">
                    <a:solidFill>
                      <a:srgbClr val="980000"/>
                    </a:solidFill>
                  </a:rPr>
                  <a:t>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rgbClr val="98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98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98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980000"/>
                    </a:solidFill>
                  </a:rPr>
                  <a:t> mapping, such that do per-pixel 3D reconstruction</a:t>
                </a:r>
              </a:p>
            </p:txBody>
          </p:sp>
        </mc:Choice>
        <mc:Fallback xmlns="">
          <p:sp>
            <p:nvSpPr>
              <p:cNvPr id="288" name="Shape 28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6236842"/>
                <a:ext cx="11193308" cy="733800"/>
              </a:xfrm>
              <a:prstGeom prst="rect">
                <a:avLst/>
              </a:prstGeom>
              <a:blipFill>
                <a:blip r:embed="rId8"/>
                <a:stretch>
                  <a:fillRect l="-1035" t="-7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Outline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09600" y="1221897"/>
            <a:ext cx="10972800" cy="53892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</a:rPr>
              <a:t>Introduction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/>
              <a:t>Academic Background: </a:t>
            </a:r>
          </a:p>
          <a:p>
            <a:pPr lvl="1">
              <a:spcBef>
                <a:spcPts val="64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Pinhole Camera Model (Camera calibration / 3D reconstruction)</a:t>
            </a:r>
          </a:p>
          <a:p>
            <a:pPr lvl="1">
              <a:spcBef>
                <a:spcPts val="64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Kai’s per-pixel 3D reconstruction on GPU</a:t>
            </a:r>
          </a:p>
          <a:p>
            <a:pPr lvl="1">
              <a:spcBef>
                <a:spcPts val="64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Inspiration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>
                <a:solidFill>
                  <a:srgbClr val="C00000"/>
                </a:solidFill>
              </a:rPr>
              <a:t>Natural GPU Calibration and Reconstruction Method:</a:t>
            </a:r>
          </a:p>
          <a:p>
            <a:pPr lvl="1">
              <a:spcBef>
                <a:spcPts val="64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Calibration system</a:t>
            </a:r>
          </a:p>
          <a:p>
            <a:pPr lvl="1">
              <a:spcBef>
                <a:spcPts val="64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Calibration procedures</a:t>
            </a:r>
          </a:p>
          <a:p>
            <a:pPr marR="0" lvl="1" algn="l" rtl="0">
              <a:spcBef>
                <a:spcPts val="64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Undistorted 3D Reconstruction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/>
              <a:t>Conclusion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618137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dirty="0"/>
              <a:t>Natural GPU Calibration and Reconstruction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1294727"/>
            <a:ext cx="10972800" cy="26380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indent="-457200" algn="just">
              <a:spcBef>
                <a:spcPts val="0"/>
              </a:spcBef>
            </a:pPr>
            <a:r>
              <a:rPr lang="en-US" sz="2800" dirty="0"/>
              <a:t>Calibration System</a:t>
            </a:r>
          </a:p>
          <a:p>
            <a:pPr marL="457200" indent="-457200" algn="just">
              <a:spcBef>
                <a:spcPts val="0"/>
              </a:spcBef>
            </a:pPr>
            <a:r>
              <a:rPr lang="en-US" sz="2800" dirty="0"/>
              <a:t>Calibration Procedures</a:t>
            </a:r>
          </a:p>
          <a:p>
            <a:pPr marL="457200" indent="-457200" algn="just">
              <a:spcBef>
                <a:spcPts val="0"/>
              </a:spcBef>
            </a:pPr>
            <a:r>
              <a:rPr lang="en-US" sz="2800" dirty="0"/>
              <a:t>Undistorted 3D Reconstruction</a:t>
            </a:r>
          </a:p>
          <a:p>
            <a:pPr marL="457200" indent="-457200" algn="just">
              <a:spcBef>
                <a:spcPts val="0"/>
              </a:spcBef>
            </a:pPr>
            <a:endParaRPr lang="en-US" sz="2800" dirty="0"/>
          </a:p>
          <a:p>
            <a:pPr marL="857250" lvl="1" indent="-457200" algn="just"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Calibration system</a:t>
            </a:r>
          </a:p>
          <a:p>
            <a:pPr marL="857250" lvl="1" indent="-457200" algn="just"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Calibration procedures</a:t>
            </a:r>
          </a:p>
          <a:p>
            <a:pPr marL="857250" lvl="1" indent="-457200" algn="just"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Undistorted 3D reconstruction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990573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title"/>
          </p:nvPr>
        </p:nvSpPr>
        <p:spPr>
          <a:xfrm>
            <a:off x="285750" y="2027238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100" y="1417649"/>
            <a:ext cx="10972800" cy="5515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</a:pPr>
            <a:r>
              <a:rPr lang="en-US"/>
              <a:t>Goal:   given a RGB-D camera,  show undistorted 3D         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/>
              <a:t>               reconstruction with color (RGB) on GPU </a:t>
            </a:r>
          </a:p>
          <a:p>
            <a:pPr lvl="0">
              <a:spcBef>
                <a:spcPts val="0"/>
              </a:spcBef>
              <a:buSzPct val="100000"/>
            </a:pPr>
            <a:r>
              <a:rPr lang="en-US"/>
              <a:t>Camera: KinectV2 </a:t>
            </a:r>
          </a:p>
          <a:p>
            <a:pPr lvl="0" rtl="0">
              <a:spcBef>
                <a:spcPts val="0"/>
              </a:spcBef>
              <a:buSzPct val="100000"/>
            </a:pPr>
            <a:r>
              <a:rPr lang="en-US"/>
              <a:t>Streams: </a:t>
            </a:r>
          </a:p>
          <a:p>
            <a:pPr marL="914400" lvl="0" indent="457200" rtl="0">
              <a:spcBef>
                <a:spcPts val="0"/>
              </a:spcBef>
              <a:buNone/>
            </a:pPr>
            <a:r>
              <a:rPr lang="en-US"/>
              <a:t>   Depth, NearIR: 424 * 512 ;     RGB : 1080 * 1920</a:t>
            </a:r>
          </a:p>
          <a:p>
            <a:pPr lvl="0" rtl="0">
              <a:spcBef>
                <a:spcPts val="0"/>
              </a:spcBef>
            </a:pPr>
            <a:r>
              <a:rPr lang="en-US"/>
              <a:t>Plan: </a:t>
            </a:r>
          </a:p>
          <a:p>
            <a:pPr lvl="1" rtl="0">
              <a:spcBef>
                <a:spcPts val="0"/>
              </a:spcBef>
            </a:pPr>
            <a:r>
              <a:rPr lang="en-US"/>
              <a:t>determine best-fit calibration system</a:t>
            </a:r>
          </a:p>
          <a:p>
            <a:pPr lvl="1" rtl="0">
              <a:spcBef>
                <a:spcPts val="0"/>
              </a:spcBef>
            </a:pPr>
            <a:r>
              <a:rPr lang="en-US"/>
              <a:t>choose corresponding parallel (on GPU) calibration method</a:t>
            </a:r>
          </a:p>
          <a:p>
            <a:pPr lvl="1" rtl="0">
              <a:spcBef>
                <a:spcPts val="0"/>
              </a:spcBef>
            </a:pPr>
            <a:r>
              <a:rPr lang="en-US"/>
              <a:t>build models in demand</a:t>
            </a:r>
          </a:p>
          <a:p>
            <a:pPr lvl="1" rtl="0">
              <a:spcBef>
                <a:spcPts val="0"/>
              </a:spcBef>
            </a:pPr>
            <a:r>
              <a:rPr lang="en-US"/>
              <a:t>calibrate and reconstruct</a:t>
            </a:r>
          </a:p>
          <a:p>
            <a:pPr marL="914400" lvl="0" indent="387350" rtl="0"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endParaRPr/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Academic </a:t>
            </a: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62000" y="1436981"/>
            <a:ext cx="3905755" cy="5894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just" rtl="0">
              <a:spcBef>
                <a:spcPts val="0"/>
              </a:spcBef>
              <a:buClr>
                <a:srgbClr val="980000"/>
              </a:buClr>
              <a:buSzPct val="100000"/>
              <a:buFont typeface="Arial"/>
              <a:buChar char="•"/>
            </a:pPr>
            <a:r>
              <a:rPr lang="en-US" sz="2800" dirty="0">
                <a:solidFill>
                  <a:srgbClr val="980000"/>
                </a:solidFill>
              </a:rPr>
              <a:t>Pinhole-Camera Model</a:t>
            </a:r>
            <a:endParaRPr sz="2800" dirty="0"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762000" y="4044117"/>
            <a:ext cx="10972800" cy="733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just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Kai</a:t>
            </a:r>
            <a:r>
              <a:rPr lang="en-US" sz="2800" dirty="0"/>
              <a:t>’s [1] : A </a:t>
            </a:r>
            <a:r>
              <a:rPr lang="en-US" sz="2800" dirty="0">
                <a:solidFill>
                  <a:srgbClr val="000000"/>
                </a:solidFill>
              </a:rPr>
              <a:t>Natural Parallel Reconstruction</a:t>
            </a:r>
          </a:p>
        </p:txBody>
      </p:sp>
      <p:pic>
        <p:nvPicPr>
          <p:cNvPr id="110" name="Shape 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2937" y="2091357"/>
            <a:ext cx="9172575" cy="1762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762000" y="6084442"/>
            <a:ext cx="6180966" cy="733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just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dirty="0"/>
              <a:t>Inspiration: find a way to get per-pixel </a:t>
            </a:r>
          </a:p>
        </p:txBody>
      </p:sp>
      <p:pic>
        <p:nvPicPr>
          <p:cNvPr id="114" name="Shape 1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68550" y="4699400"/>
            <a:ext cx="2952750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35112" y="4922375"/>
            <a:ext cx="733425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82250" y="5103350"/>
            <a:ext cx="733425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2104" y="4862173"/>
            <a:ext cx="5225488" cy="87539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631874" y="1436981"/>
            <a:ext cx="43030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Clr>
                <a:srgbClr val="980000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(Reconstruction and Calibration)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1233746"/>
              </p:ext>
            </p:extLst>
          </p:nvPr>
        </p:nvGraphicFramePr>
        <p:xfrm>
          <a:off x="6807691" y="6153559"/>
          <a:ext cx="474223" cy="374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9" imgW="530987" imgH="418747" progId="Equation.DSMT4">
                  <p:embed/>
                </p:oleObj>
              </mc:Choice>
              <mc:Fallback>
                <p:oleObj name="Equation" r:id="rId9" imgW="530987" imgH="418747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807691" y="6153559"/>
                        <a:ext cx="474223" cy="3748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dirty="0"/>
              <a:t>Pinhole-Camera Model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dirty="0"/>
              <a:t>based calibration and reconstruction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2379099"/>
            <a:ext cx="10972800" cy="1553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just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dirty="0"/>
              <a:t>Pinhole Camera Model</a:t>
            </a:r>
          </a:p>
          <a:p>
            <a:pPr marL="342900" marR="0" lvl="0" indent="-342900" algn="just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dirty="0"/>
              <a:t>Derive Pinhole Camera Matrix</a:t>
            </a:r>
          </a:p>
          <a:p>
            <a:pPr marL="342900" marR="0" lvl="0" indent="-342900" algn="just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dirty="0"/>
              <a:t>Solve Pinhole Camera Matrix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703800" y="4628324"/>
            <a:ext cx="10972800" cy="1553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just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/>
              <a:t>Lens Distortion</a:t>
            </a:r>
          </a:p>
          <a:p>
            <a:pPr marL="342900" marR="0" lvl="0" indent="-342900" algn="just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/>
              <a:t>Solve Lens Distortion</a:t>
            </a:r>
          </a:p>
          <a:p>
            <a:pPr marL="0" marR="0" lvl="0" indent="0" algn="just" rtl="0">
              <a:spcBef>
                <a:spcPts val="0"/>
              </a:spcBef>
              <a:buNone/>
            </a:pPr>
            <a:endParaRPr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533391" y="313001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Pinhole-Camera Model 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0" y="1807395"/>
            <a:ext cx="9239100" cy="677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Pinhole Camera</a:t>
            </a:r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9375" y="2083000"/>
            <a:ext cx="5997499" cy="4562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0" y="1807395"/>
            <a:ext cx="9239100" cy="677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/>
              <a:t>Virtual Focal Plane 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dirty="0"/>
              <a:t>     of a Pinhole Camera</a:t>
            </a:r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7976" y="1456001"/>
            <a:ext cx="5911124" cy="5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128"/>
          <p:cNvSpPr txBox="1">
            <a:spLocks/>
          </p:cNvSpPr>
          <p:nvPr/>
        </p:nvSpPr>
        <p:spPr>
          <a:xfrm>
            <a:off x="533391" y="313001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pPr>
              <a:buSzPct val="25000"/>
            </a:pPr>
            <a:r>
              <a:rPr lang="en-US"/>
              <a:t>Pinhole-Camera Model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0" y="1807395"/>
            <a:ext cx="9239100" cy="677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Common Pinhole Camera Model</a:t>
            </a:r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4350" y="2752712"/>
            <a:ext cx="7639050" cy="40290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128"/>
          <p:cNvSpPr txBox="1">
            <a:spLocks noGrp="1"/>
          </p:cNvSpPr>
          <p:nvPr>
            <p:ph type="title"/>
          </p:nvPr>
        </p:nvSpPr>
        <p:spPr>
          <a:xfrm>
            <a:off x="533391" y="313001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Pinhole-Camera Model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0" y="1807395"/>
            <a:ext cx="9239100" cy="677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from Camera Space to Image Space</a:t>
            </a:r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2752712"/>
            <a:ext cx="9020175" cy="410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21350" y="2939950"/>
            <a:ext cx="1276588" cy="73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21349" y="4068700"/>
            <a:ext cx="2067075" cy="7048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128"/>
          <p:cNvSpPr txBox="1">
            <a:spLocks noGrp="1"/>
          </p:cNvSpPr>
          <p:nvPr>
            <p:ph type="title"/>
          </p:nvPr>
        </p:nvSpPr>
        <p:spPr>
          <a:xfrm>
            <a:off x="533391" y="313001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Pinhole-Camera Model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2102</TotalTime>
  <Words>613</Words>
  <Application>Microsoft Office PowerPoint</Application>
  <PresentationFormat>Widescreen</PresentationFormat>
  <Paragraphs>132</Paragraphs>
  <Slides>23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Cambria Math</vt:lpstr>
      <vt:lpstr>Times New Roman</vt:lpstr>
      <vt:lpstr>主题1</vt:lpstr>
      <vt:lpstr>Equation</vt:lpstr>
      <vt:lpstr>Simple Parallel Calibration and 3D Reconstruction in Real-Timefor RGB-D Cameras</vt:lpstr>
      <vt:lpstr>Outline</vt:lpstr>
      <vt:lpstr>Introduction</vt:lpstr>
      <vt:lpstr>Academic Background</vt:lpstr>
      <vt:lpstr>Pinhole-Camera Model  based calibration and reconstruction</vt:lpstr>
      <vt:lpstr>Pinhole-Camera Model </vt:lpstr>
      <vt:lpstr>PowerPoint Presentation</vt:lpstr>
      <vt:lpstr>Pinhole-Camera Model </vt:lpstr>
      <vt:lpstr>Pinhole-Camera Model </vt:lpstr>
      <vt:lpstr>Pinhole-Camera Model </vt:lpstr>
      <vt:lpstr>Pinhole-Camera Model </vt:lpstr>
      <vt:lpstr>Pinhole-Camera Model </vt:lpstr>
      <vt:lpstr>Pinhole-Camera Model  based calibration and reconstruction</vt:lpstr>
      <vt:lpstr>Pinhole-Camera Model  based calibration and reconstruction</vt:lpstr>
      <vt:lpstr>Pinhole-Camera Model  based calibration and reconstruction</vt:lpstr>
      <vt:lpstr>Pinhole-Camera Model  based calibration and reconstruction</vt:lpstr>
      <vt:lpstr>PowerPoint Presentation</vt:lpstr>
      <vt:lpstr>PowerPoint Presentation</vt:lpstr>
      <vt:lpstr>Academic Background</vt:lpstr>
      <vt:lpstr>Academic Background</vt:lpstr>
      <vt:lpstr>Outline</vt:lpstr>
      <vt:lpstr>Natural GPU Calibration and Reconstruction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Parallel Calibration and 3D Reconstruction in Real-Timefor RGB-D Cameras</dc:title>
  <dc:creator>Sen Li</dc:creator>
  <cp:lastModifiedBy>Sen Li</cp:lastModifiedBy>
  <cp:revision>14</cp:revision>
  <dcterms:modified xsi:type="dcterms:W3CDTF">2016-09-25T01:15:57Z</dcterms:modified>
</cp:coreProperties>
</file>