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18" r:id="rId2"/>
  </p:sldMasterIdLst>
  <p:notesMasterIdLst>
    <p:notesMasterId r:id="rId51"/>
  </p:notesMasterIdLst>
  <p:handoutMasterIdLst>
    <p:handoutMasterId r:id="rId52"/>
  </p:handoutMasterIdLst>
  <p:sldIdLst>
    <p:sldId id="256" r:id="rId3"/>
    <p:sldId id="321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9" r:id="rId16"/>
    <p:sldId id="550" r:id="rId17"/>
    <p:sldId id="552" r:id="rId18"/>
    <p:sldId id="612" r:id="rId19"/>
    <p:sldId id="553" r:id="rId20"/>
    <p:sldId id="551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3" r:id="rId40"/>
    <p:sldId id="574" r:id="rId41"/>
    <p:sldId id="575" r:id="rId42"/>
    <p:sldId id="548" r:id="rId43"/>
    <p:sldId id="323" r:id="rId44"/>
    <p:sldId id="601" r:id="rId45"/>
    <p:sldId id="600" r:id="rId46"/>
    <p:sldId id="602" r:id="rId47"/>
    <p:sldId id="325" r:id="rId48"/>
    <p:sldId id="599" r:id="rId49"/>
    <p:sldId id="444" r:id="rId50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54" autoAdjust="0"/>
    <p:restoredTop sz="94660"/>
  </p:normalViewPr>
  <p:slideViewPr>
    <p:cSldViewPr>
      <p:cViewPr varScale="1">
        <p:scale>
          <a:sx n="125" d="100"/>
          <a:sy n="125" d="100"/>
        </p:scale>
        <p:origin x="792" y="8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926727-D38D-4A86-B7DE-9B5A1E259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43D23F-0B58-4E2B-9F1C-7C92BC0B2D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1D12E-02E5-4FD5-9028-2870CD777028}" type="slidenum">
              <a:rPr lang="ru-RU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27ADB87-C576-49A4-BB19-9C1FE165CE9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1E2848F-E80C-4D38-B1E8-D8208418F82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566A099-374A-4DE3-BF47-E2920DC6A67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7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1DED9-7ECA-4E8E-B489-F77FBB3EA1F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60F13-60A4-417D-8C54-1C4A7EA7A7EA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5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4370-FAF4-4EB1-BA24-0CC631DA01CF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30818-9E16-46D4-97EE-93CD1F0FBE65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65407-23B9-44AD-A29A-27E3CB89D097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BEA54-CCC5-4FCF-ABBA-0741D1550950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C33C9-A2D3-4033-B742-E5D7693D727A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20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A9701-6590-4540-A5CB-D2C360E6BEC1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905A45C-C1AD-416A-8229-993C3959EC6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9A600-C19E-4BAB-8F5B-DA6298E4353C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5A2FB-3158-42FA-8F9F-C90A42B7F6F4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8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8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607-61D5-495A-AD06-7D41E0402AD0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E5CDE88-7BB1-4A02-9EE3-0AF9D4C6763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B9084EA-3759-43D5-B93E-CBA60768212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43B267E-CB6E-4CE3-8BC9-1473D4F0849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A0CB529-F0EF-4A99-BBE8-68D0177341A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7A8D75E-47E2-4BD0-A027-99A653F8A47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760582F-8A3B-47A9-A554-0A63FF6868B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3A45A41-BD1D-44F0-9273-FF01AABA028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B7F5D64C-DA09-4ED0-9398-CE5E0042803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8195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D432FEF0-288F-4285-962B-2DC1D845E180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mpich" TargetMode="External"/><Relationship Id="rId2" Type="http://schemas.openxmlformats.org/officeDocument/2006/relationships/hyperlink" Target="http://www.mpiforum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parallel.ru/" TargetMode="External"/><Relationship Id="rId4" Type="http://schemas.openxmlformats.org/officeDocument/2006/relationships/hyperlink" Target="http://www-unix.mcs.anl.gov/mpi/mpich2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hv.ru/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book-home.tcl?isbn=0262692155" TargetMode="External"/><Relationship Id="rId2" Type="http://schemas.openxmlformats.org/officeDocument/2006/relationships/hyperlink" Target="http://www.netlib.org/utk/papers/mpi-book/mpi-book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87560" y="2420888"/>
            <a:ext cx="9906000" cy="1200150"/>
          </a:xfrm>
          <a:noFill/>
        </p:spPr>
        <p:txBody>
          <a:bodyPr>
            <a:spAutoFit/>
          </a:bodyPr>
          <a:lstStyle/>
          <a:p>
            <a:r>
              <a:rPr lang="ru-RU" sz="3600" b="1" dirty="0"/>
              <a:t>Параллельное программирование на основе MPI </a:t>
            </a:r>
            <a:r>
              <a:rPr lang="ru-RU" sz="3600" b="1"/>
              <a:t>(продолжение)</a:t>
            </a:r>
            <a:endParaRPr lang="ru-RU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процессорами…</a:t>
            </a:r>
          </a:p>
          <a:p>
            <a:pPr marL="533400" indent="-533400"/>
            <a:r>
              <a:rPr lang="ru-RU" sz="2400"/>
              <a:t>Возможная схема вычислений и выполнения неблокирующей операции обмена:</a:t>
            </a:r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>
              <a:spcBef>
                <a:spcPct val="50000"/>
              </a:spcBef>
            </a:pPr>
            <a:r>
              <a:rPr lang="ru-RU" sz="2400"/>
              <a:t>Блокирующая операция ожидания завершения операции: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1825" y="3057525"/>
            <a:ext cx="9001125" cy="1739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MPI_Isend</a:t>
            </a:r>
            <a:r>
              <a:rPr lang="en-US">
                <a:latin typeface="Courier New" pitchFamily="49" charset="0"/>
              </a:rPr>
              <a:t>(buf,count,type,dest,tag,comm,&amp;request);</a:t>
            </a:r>
          </a:p>
          <a:p>
            <a:r>
              <a:rPr lang="en-US">
                <a:latin typeface="Courier New" pitchFamily="49" charset="0"/>
              </a:rPr>
              <a:t>…</a:t>
            </a:r>
          </a:p>
          <a:p>
            <a:r>
              <a:rPr lang="en-US">
                <a:latin typeface="Courier New" pitchFamily="49" charset="0"/>
              </a:rPr>
              <a:t>do {</a:t>
            </a:r>
          </a:p>
          <a:p>
            <a:r>
              <a:rPr lang="en-US">
                <a:latin typeface="Courier New" pitchFamily="49" charset="0"/>
              </a:rPr>
              <a:t>  …</a:t>
            </a:r>
          </a:p>
          <a:p>
            <a:r>
              <a:rPr lang="en-US">
                <a:latin typeface="Courier New" pitchFamily="49" charset="0"/>
              </a:rPr>
              <a:t>  MPI_Test(&amp;request,&amp;flag,&amp;status);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} </a:t>
            </a:r>
            <a:r>
              <a:rPr lang="en-US">
                <a:latin typeface="Courier New" pitchFamily="49" charset="0"/>
              </a:rPr>
              <a:t>while</a:t>
            </a:r>
            <a:r>
              <a:rPr lang="ru-RU">
                <a:latin typeface="Courier New" pitchFamily="49" charset="0"/>
              </a:rPr>
              <a:t> ( !</a:t>
            </a:r>
            <a:r>
              <a:rPr lang="en-US">
                <a:latin typeface="Courier New" pitchFamily="49" charset="0"/>
              </a:rPr>
              <a:t>flag</a:t>
            </a:r>
            <a:r>
              <a:rPr lang="ru-RU">
                <a:latin typeface="Courier New" pitchFamily="49" charset="0"/>
              </a:rPr>
              <a:t> );</a:t>
            </a:r>
            <a:endParaRPr lang="en-US">
              <a:latin typeface="Courier New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31825" y="5438775"/>
            <a:ext cx="90011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MPI_Wait</a:t>
            </a:r>
            <a:r>
              <a:rPr lang="en-US">
                <a:latin typeface="Courier New" pitchFamily="49" charset="0"/>
              </a:rPr>
              <a:t>( MPI_Request *request, MPI_status *status);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/>
          <p:cNvSpPr txBox="1">
            <a:spLocks noChangeArrowheads="1"/>
          </p:cNvSpPr>
          <p:nvPr/>
        </p:nvSpPr>
        <p:spPr bwMode="auto">
          <a:xfrm>
            <a:off x="0" y="3717925"/>
            <a:ext cx="9906000" cy="3140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ourier New" pitchFamily="49" charset="0"/>
              </a:rPr>
              <a:t>MPI_Testall</a:t>
            </a:r>
            <a:r>
              <a:rPr lang="ru-RU">
                <a:latin typeface="Courier New" pitchFamily="49" charset="0"/>
              </a:rPr>
              <a:t>  - проверка завершения всех перечисленных операций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       </a:t>
            </a:r>
            <a:r>
              <a:rPr lang="ru-RU">
                <a:latin typeface="Courier New" pitchFamily="49" charset="0"/>
              </a:rPr>
              <a:t>обмена,</a:t>
            </a:r>
          </a:p>
          <a:p>
            <a:r>
              <a:rPr lang="ru-RU" b="1">
                <a:latin typeface="Courier New" pitchFamily="49" charset="0"/>
              </a:rPr>
              <a:t>MPI_Waitall</a:t>
            </a:r>
            <a:r>
              <a:rPr lang="ru-RU">
                <a:latin typeface="Courier New" pitchFamily="49" charset="0"/>
              </a:rPr>
              <a:t>  – ожидание завершения всех операций обмена,</a:t>
            </a:r>
          </a:p>
          <a:p>
            <a:r>
              <a:rPr lang="en-US" b="1">
                <a:latin typeface="Courier New" pitchFamily="49" charset="0"/>
              </a:rPr>
              <a:t>M</a:t>
            </a:r>
            <a:r>
              <a:rPr lang="ru-RU" b="1">
                <a:latin typeface="Courier New" pitchFamily="49" charset="0"/>
              </a:rPr>
              <a:t>PI_Testany</a:t>
            </a:r>
            <a:r>
              <a:rPr lang="ru-RU">
                <a:latin typeface="Courier New" pitchFamily="49" charset="0"/>
              </a:rPr>
              <a:t>  - проверка завершения хотя бы одной из перечисленных </a:t>
            </a:r>
          </a:p>
          <a:p>
            <a:r>
              <a:rPr lang="ru-RU">
                <a:latin typeface="Courier New" pitchFamily="49" charset="0"/>
              </a:rPr>
              <a:t>               операций обмена,</a:t>
            </a:r>
          </a:p>
          <a:p>
            <a:r>
              <a:rPr lang="ru-RU" b="1">
                <a:latin typeface="Courier New" pitchFamily="49" charset="0"/>
              </a:rPr>
              <a:t>MPI_Waitany</a:t>
            </a:r>
            <a:r>
              <a:rPr lang="ru-RU">
                <a:latin typeface="Courier New" pitchFamily="49" charset="0"/>
              </a:rPr>
              <a:t>  – ожидание завершения любой из перечисленных операций</a:t>
            </a:r>
          </a:p>
          <a:p>
            <a:r>
              <a:rPr lang="ru-RU">
                <a:latin typeface="Courier New" pitchFamily="49" charset="0"/>
              </a:rPr>
              <a:t>               обмена,</a:t>
            </a:r>
          </a:p>
          <a:p>
            <a:r>
              <a:rPr lang="ru-RU" b="1">
                <a:latin typeface="Courier New" pitchFamily="49" charset="0"/>
              </a:rPr>
              <a:t>MPI_Testsome</a:t>
            </a:r>
            <a:r>
              <a:rPr lang="ru-RU">
                <a:latin typeface="Courier New" pitchFamily="49" charset="0"/>
              </a:rPr>
              <a:t> - проверка завершения каждой из перечисленных операций</a:t>
            </a:r>
          </a:p>
          <a:p>
            <a:r>
              <a:rPr lang="ru-RU">
                <a:latin typeface="Courier New" pitchFamily="49" charset="0"/>
              </a:rPr>
              <a:t>               обмена,</a:t>
            </a:r>
          </a:p>
          <a:p>
            <a:r>
              <a:rPr lang="ru-RU" b="1">
                <a:latin typeface="Courier New" pitchFamily="49" charset="0"/>
              </a:rPr>
              <a:t>MPI_Waitsome</a:t>
            </a:r>
            <a:r>
              <a:rPr lang="ru-RU">
                <a:latin typeface="Courier New" pitchFamily="49" charset="0"/>
              </a:rPr>
              <a:t> - ожидание завершения хотя бы одной из перечисленных </a:t>
            </a:r>
          </a:p>
          <a:p>
            <a:r>
              <a:rPr lang="ru-RU">
                <a:latin typeface="Courier New" pitchFamily="49" charset="0"/>
              </a:rPr>
              <a:t>               операций обмена и оценка состояния по всем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операциям. </a:t>
            </a:r>
            <a:endParaRPr lang="en-US">
              <a:latin typeface="Courier New" pitchFamily="49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idx="1"/>
          </p:nvPr>
        </p:nvSpPr>
        <p:spPr>
          <a:xfrm>
            <a:off x="0" y="1314450"/>
            <a:ext cx="9906000" cy="5543550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</a:t>
            </a:r>
          </a:p>
          <a:p>
            <a:pPr marL="533400" indent="-533400"/>
            <a:r>
              <a:rPr lang="ru-RU" sz="2400"/>
              <a:t>Дополнительные функций проверки и ожидания неблокирующих операций обмена: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88950" y="908050"/>
            <a:ext cx="9210675" cy="49688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sz="2400" b="1"/>
              <a:t>Одновременное выполнение передачи и приема</a:t>
            </a:r>
            <a:r>
              <a:rPr lang="ru-RU"/>
              <a:t> </a:t>
            </a:r>
            <a:endParaRPr lang="ru-RU" b="1"/>
          </a:p>
          <a:p>
            <a:pPr marL="533400" indent="-533400">
              <a:lnSpc>
                <a:spcPct val="90000"/>
              </a:lnSpc>
              <a:spcBef>
                <a:spcPct val="10000"/>
              </a:spcBef>
            </a:pPr>
            <a:r>
              <a:rPr lang="ru-RU" sz="2000"/>
              <a:t>Функция, позволяющая эффективно одновременно выполнить передачу и прием данных:</a:t>
            </a:r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endParaRPr lang="en-US" sz="2000"/>
          </a:p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r>
              <a:rPr lang="ru-RU" sz="2000"/>
              <a:t>В случае, когда сообщения имеют одинаковый тип, имеется возможность использования единого буфера:</a:t>
            </a:r>
            <a:r>
              <a:rPr lang="ru-RU"/>
              <a:t> 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00025" y="1930400"/>
            <a:ext cx="9599613" cy="25860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MPI_Sendrecv</a:t>
            </a:r>
            <a:r>
              <a:rPr lang="en-US">
                <a:latin typeface="Courier New" pitchFamily="49" charset="0"/>
              </a:rPr>
              <a:t>(</a:t>
            </a:r>
          </a:p>
          <a:p>
            <a:r>
              <a:rPr lang="en-US">
                <a:latin typeface="Courier New" pitchFamily="49" charset="0"/>
              </a:rPr>
              <a:t>  void *sbuf, int scount, MPI_Datatype stype, int dest,   int stag,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void *rbuf, int rcount, MPI_Datatype rtype, int source, int rtag,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MPI_Comm comm, MPI_Status *status),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en-US" b="1">
                <a:latin typeface="Courier New" pitchFamily="49" charset="0"/>
              </a:rPr>
              <a:t>- sbuf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stype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dest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stag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 sz="1600">
                <a:latin typeface="Courier New" pitchFamily="49" charset="0"/>
              </a:rPr>
              <a:t>параметры передаваемого сообщения,</a:t>
            </a:r>
          </a:p>
          <a:p>
            <a:r>
              <a:rPr lang="en-US" b="1">
                <a:latin typeface="Courier New" pitchFamily="49" charset="0"/>
              </a:rPr>
              <a:t>- rbuf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rtype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source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rtag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 sz="1600">
                <a:latin typeface="Courier New" pitchFamily="49" charset="0"/>
              </a:rPr>
              <a:t>параметры принимаемого сообщения,</a:t>
            </a:r>
          </a:p>
          <a:p>
            <a:r>
              <a:rPr lang="en-US" b="1">
                <a:latin typeface="Courier New" pitchFamily="49" charset="0"/>
              </a:rPr>
              <a:t>- comm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 sz="1600">
                <a:latin typeface="Courier New" pitchFamily="49" charset="0"/>
              </a:rPr>
              <a:t>коммуникатор, в рамках которого выполняется передача данных,</a:t>
            </a:r>
          </a:p>
          <a:p>
            <a:r>
              <a:rPr lang="en-US" b="1">
                <a:latin typeface="Courier New" pitchFamily="49" charset="0"/>
              </a:rPr>
              <a:t>- status</a:t>
            </a:r>
            <a:r>
              <a:rPr lang="ru-RU">
                <a:latin typeface="Courier New" pitchFamily="49" charset="0"/>
              </a:rPr>
              <a:t> – </a:t>
            </a:r>
            <a:r>
              <a:rPr lang="ru-RU" sz="1600">
                <a:latin typeface="Courier New" pitchFamily="49" charset="0"/>
              </a:rPr>
              <a:t>структура данных с информацией о результате выполнения операции.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63538" y="5661025"/>
            <a:ext cx="9542462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MPI_Sendrecv_replace</a:t>
            </a:r>
            <a:r>
              <a:rPr lang="en-US">
                <a:latin typeface="Courier New" pitchFamily="49" charset="0"/>
              </a:rPr>
              <a:t>(void *buf, int count, MPI_Datatype type,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stag, int source, int rtag, MPI_Comm comm, </a:t>
            </a:r>
            <a:endParaRPr lang="ru-RU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MPI_Status *status).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endParaRPr lang="ru-RU" b="1"/>
          </a:p>
          <a:p>
            <a:pPr>
              <a:spcBef>
                <a:spcPct val="30000"/>
              </a:spcBef>
            </a:pPr>
            <a:endParaRPr lang="ru-RU"/>
          </a:p>
          <a:p>
            <a:pPr algn="ctr">
              <a:spcBef>
                <a:spcPct val="30000"/>
              </a:spcBef>
              <a:buFont typeface="Wingdings" pitchFamily="2" charset="2"/>
              <a:buNone/>
            </a:pPr>
            <a:r>
              <a:rPr lang="en-US"/>
              <a:t>	</a:t>
            </a:r>
            <a:r>
              <a:rPr lang="ru-RU"/>
              <a:t>Под </a:t>
            </a:r>
            <a:r>
              <a:rPr lang="ru-RU" i="1"/>
              <a:t>коллективными операциями</a:t>
            </a:r>
            <a:r>
              <a:rPr lang="ru-RU"/>
              <a:t> в </a:t>
            </a:r>
            <a:r>
              <a:rPr lang="en-US"/>
              <a:t>MPI </a:t>
            </a:r>
            <a:r>
              <a:rPr lang="ru-RU"/>
              <a:t>понимаются операции данных, в которых принимают участие все процессы используемого коммуникатора </a:t>
            </a:r>
          </a:p>
          <a:p>
            <a:pPr>
              <a:spcBef>
                <a:spcPct val="30000"/>
              </a:spcBef>
            </a:pP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одного процесса всем процессам…</a:t>
            </a:r>
            <a:endParaRPr lang="en-US" b="1"/>
          </a:p>
          <a:p>
            <a:r>
              <a:rPr lang="ru-RU" sz="2400" i="1"/>
              <a:t>Распределение данных</a:t>
            </a:r>
            <a:r>
              <a:rPr lang="en-US" sz="2400"/>
              <a:t> – </a:t>
            </a:r>
            <a:r>
              <a:rPr lang="ru-RU" sz="2400"/>
              <a:t>ведущий процесс (</a:t>
            </a:r>
            <a:r>
              <a:rPr lang="en-US" sz="2400" i="1"/>
              <a:t>root</a:t>
            </a:r>
            <a:r>
              <a:rPr lang="ru-RU" sz="2400"/>
              <a:t>) передает процессам различающиеся данные</a:t>
            </a:r>
            <a:r>
              <a:rPr lang="ru-RU"/>
              <a:t> 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73050" y="3141662"/>
            <a:ext cx="9434513" cy="338368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MPI</a:t>
            </a:r>
            <a:r>
              <a:rPr lang="ru-RU" b="1" dirty="0">
                <a:latin typeface="Courier New" pitchFamily="49" charset="0"/>
              </a:rPr>
              <a:t>_</a:t>
            </a:r>
            <a:r>
              <a:rPr lang="en-US" b="1" dirty="0">
                <a:latin typeface="Courier New" pitchFamily="49" charset="0"/>
              </a:rPr>
              <a:t>Scatter</a:t>
            </a:r>
            <a:r>
              <a:rPr lang="ru-RU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void</a:t>
            </a:r>
            <a:r>
              <a:rPr lang="ru-RU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sbuf</a:t>
            </a:r>
            <a:r>
              <a:rPr lang="ru-RU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scount</a:t>
            </a:r>
            <a:r>
              <a:rPr lang="ru-RU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</a:rPr>
              <a:t>MPI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</a:rPr>
              <a:t>Datatype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stype</a:t>
            </a:r>
            <a:r>
              <a:rPr lang="ru-RU" dirty="0">
                <a:latin typeface="Courier New" pitchFamily="49" charset="0"/>
              </a:rPr>
              <a:t>,</a:t>
            </a:r>
          </a:p>
          <a:p>
            <a:r>
              <a:rPr lang="ru-RU" dirty="0">
                <a:latin typeface="Courier New" pitchFamily="49" charset="0"/>
              </a:rPr>
              <a:t>                </a:t>
            </a:r>
            <a:r>
              <a:rPr lang="en-US" dirty="0">
                <a:latin typeface="Courier New" pitchFamily="49" charset="0"/>
              </a:rPr>
              <a:t>void *</a:t>
            </a:r>
            <a:r>
              <a:rPr lang="en-US" dirty="0" err="1">
                <a:latin typeface="Courier New" pitchFamily="49" charset="0"/>
              </a:rPr>
              <a:t>rbuf,int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rcount,MPI_Datatype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</a:rPr>
              <a:t>              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root, </a:t>
            </a:r>
            <a:r>
              <a:rPr lang="en-US" dirty="0" err="1">
                <a:latin typeface="Courier New" pitchFamily="49" charset="0"/>
              </a:rPr>
              <a:t>MPI_Comm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</a:rPr>
              <a:t>),</a:t>
            </a:r>
            <a:r>
              <a:rPr lang="ru-RU" dirty="0">
                <a:latin typeface="Courier New" pitchFamily="49" charset="0"/>
              </a:rPr>
              <a:t> </a:t>
            </a:r>
          </a:p>
          <a:p>
            <a:r>
              <a:rPr lang="ru-RU" dirty="0">
                <a:latin typeface="Courier New" pitchFamily="49" charset="0"/>
              </a:rPr>
              <a:t>где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</a:rPr>
              <a:t>sbuf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scount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- параметры передаваемого сообщения (</a:t>
            </a:r>
            <a:r>
              <a:rPr lang="en-US" b="1" dirty="0" err="1">
                <a:latin typeface="Courier New" pitchFamily="49" charset="0"/>
              </a:rPr>
              <a:t>scount</a:t>
            </a:r>
            <a:r>
              <a:rPr lang="en-US" dirty="0">
                <a:latin typeface="Courier New" pitchFamily="49" charset="0"/>
              </a:rPr>
              <a:t> </a:t>
            </a:r>
            <a:endParaRPr lang="ru-RU" dirty="0">
              <a:latin typeface="Courier New" pitchFamily="49" charset="0"/>
            </a:endParaRPr>
          </a:p>
          <a:p>
            <a:r>
              <a:rPr lang="ru-RU" dirty="0">
                <a:latin typeface="Courier New" pitchFamily="49" charset="0"/>
              </a:rPr>
              <a:t>      определяет количество элементов, передаваемых на каждый процесс),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</a:rPr>
              <a:t>rbuf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rcount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- параметры сообщения, принимаемого в процессах,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>
                <a:latin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– ранг процесса, выполняющего рассылку данных,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</a:rPr>
              <a:t>comm</a:t>
            </a:r>
            <a:r>
              <a:rPr lang="ru-RU" dirty="0">
                <a:latin typeface="Courier New" pitchFamily="49" charset="0"/>
              </a:rPr>
              <a:t> - коммуникатор, в рамках которого выполняется передача данных.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96975"/>
            <a:ext cx="8915400" cy="5068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одного процесса всем процессам</a:t>
            </a:r>
            <a:endParaRPr lang="en-US" b="1"/>
          </a:p>
          <a:p>
            <a:r>
              <a:rPr lang="ru-RU" sz="2000"/>
              <a:t>Вызов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Scatter</a:t>
            </a:r>
            <a:r>
              <a:rPr lang="ru-RU" sz="2000"/>
              <a:t> при выполнении рассылки данных должен быть обеспечен в каждом процессе коммуникатора,</a:t>
            </a:r>
          </a:p>
          <a:p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Scatter</a:t>
            </a:r>
            <a:r>
              <a:rPr lang="en-US" sz="2000"/>
              <a:t> </a:t>
            </a:r>
            <a:r>
              <a:rPr lang="ru-RU" sz="2000"/>
              <a:t>передает всем процессам сообщения одинакового размера. Если размеры сообщений для процессов могут быть разными, следует использовать функцию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Scatterv</a:t>
            </a:r>
            <a:r>
              <a:rPr lang="ru-RU" sz="2000"/>
              <a:t>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928813" y="4149725"/>
          <a:ext cx="5545137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Рисунок" r:id="rId3" imgW="5300817" imgH="2201923" progId="Word.Picture.8">
                  <p:embed/>
                </p:oleObj>
              </mc:Choice>
              <mc:Fallback>
                <p:oleObj name="Рисунок" r:id="rId3" imgW="5300817" imgH="2201923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49725"/>
                        <a:ext cx="5545137" cy="230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96975"/>
            <a:ext cx="9288462" cy="4968875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всех процессов одному процессу… </a:t>
            </a:r>
            <a:endParaRPr lang="en-US" b="1"/>
          </a:p>
          <a:p>
            <a:pPr marL="355600" indent="-355600"/>
            <a:r>
              <a:rPr lang="ru-RU" sz="2400"/>
              <a:t>Передача данных от всех процессоров одному процессу (</a:t>
            </a:r>
            <a:r>
              <a:rPr lang="ru-RU" sz="2400" i="1"/>
              <a:t>сбор данных</a:t>
            </a:r>
            <a:r>
              <a:rPr lang="ru-RU" sz="2400"/>
              <a:t>) является обратной к операции распределения данных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0" y="3444875"/>
            <a:ext cx="9777413" cy="23082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Gather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 *</a:t>
            </a:r>
            <a:r>
              <a:rPr lang="en-US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int scount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Datatype stype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               </a:t>
            </a:r>
            <a:r>
              <a:rPr lang="en-US">
                <a:latin typeface="Courier New" pitchFamily="49" charset="0"/>
              </a:rPr>
              <a:t>void *rbuf,int rcount,MPI_Datatype rtype,</a:t>
            </a:r>
          </a:p>
          <a:p>
            <a:r>
              <a:rPr lang="en-US">
                <a:latin typeface="Courier New" pitchFamily="49" charset="0"/>
              </a:rPr>
              <a:t>                int root, 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передаваемого сообщения,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rbuf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принимаемого сообщения,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root</a:t>
            </a:r>
            <a:r>
              <a:rPr lang="ru-RU">
                <a:latin typeface="Courier New" pitchFamily="49" charset="0"/>
              </a:rPr>
              <a:t> – ранг процесса, выполняющего сбор данных,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 передача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данных.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4929188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всех процессов одному процессу… </a:t>
            </a:r>
            <a:endParaRPr lang="en-US" b="1"/>
          </a:p>
          <a:p>
            <a:pPr marL="355600" indent="-355600"/>
            <a:r>
              <a:rPr lang="en-US" sz="2400" i="1"/>
              <a:t>MPI</a:t>
            </a:r>
            <a:r>
              <a:rPr lang="ru-RU" sz="2400" i="1"/>
              <a:t>_</a:t>
            </a:r>
            <a:r>
              <a:rPr lang="en-US" sz="2400" i="1"/>
              <a:t>Gather</a:t>
            </a:r>
            <a:r>
              <a:rPr lang="en-US" sz="2400"/>
              <a:t> </a:t>
            </a:r>
            <a:r>
              <a:rPr lang="ru-RU" sz="2400"/>
              <a:t>определяет коллективную операцию, и ее вызов при выполнении сбора данных должен быть обеспечен в каждом процессе коммуникатора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639888" y="3644900"/>
          <a:ext cx="6983412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Рисунок" r:id="rId3" imgW="5300817" imgH="2201923" progId="Word.Picture.8">
                  <p:embed/>
                </p:oleObj>
              </mc:Choice>
              <mc:Fallback>
                <p:oleObj name="Рисунок" r:id="rId3" imgW="5300817" imgH="2201923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644900"/>
                        <a:ext cx="6983412" cy="290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всех процессов одному процессу </a:t>
            </a:r>
            <a:endParaRPr lang="en-US" b="1"/>
          </a:p>
          <a:p>
            <a:pPr marL="355600" indent="-355600"/>
            <a:r>
              <a:rPr lang="en-US" sz="2400" i="1"/>
              <a:t>MPI</a:t>
            </a:r>
            <a:r>
              <a:rPr lang="ru-RU" sz="2400" i="1"/>
              <a:t>_</a:t>
            </a:r>
            <a:r>
              <a:rPr lang="en-US" sz="2400" i="1"/>
              <a:t>Gather</a:t>
            </a:r>
            <a:r>
              <a:rPr lang="en-US" sz="2400"/>
              <a:t> </a:t>
            </a:r>
            <a:r>
              <a:rPr lang="ru-RU" sz="2400"/>
              <a:t>собирает данные на одном процессе. Для получения всех собираемых данных на каждом процессе нужно использовать </a:t>
            </a:r>
            <a:r>
              <a:rPr lang="ru-RU" sz="2400" i="1"/>
              <a:t>функцию сбора и рассылки</a:t>
            </a:r>
            <a:r>
              <a:rPr lang="ru-RU" sz="2400"/>
              <a:t>:</a:t>
            </a:r>
          </a:p>
          <a:p>
            <a:pPr marL="355600" indent="-355600"/>
            <a:endParaRPr lang="ru-RU" sz="2400"/>
          </a:p>
          <a:p>
            <a:pPr marL="355600" indent="-355600"/>
            <a:endParaRPr lang="ru-RU" sz="2400"/>
          </a:p>
          <a:p>
            <a:pPr marL="355600" indent="-355600"/>
            <a:r>
              <a:rPr lang="ru-RU" sz="2400"/>
              <a:t>В случае, когда размеры передаваемых процессами сообщений могут быть различны, для передачи данных необходимо использовать функции </a:t>
            </a:r>
            <a:r>
              <a:rPr lang="en-US" sz="2400" i="1"/>
              <a:t>MPI</a:t>
            </a:r>
            <a:r>
              <a:rPr lang="ru-RU" sz="2400" i="1"/>
              <a:t>_</a:t>
            </a:r>
            <a:r>
              <a:rPr lang="en-US" sz="2400" i="1"/>
              <a:t>Gatherv</a:t>
            </a:r>
            <a:r>
              <a:rPr lang="en-US" sz="2400"/>
              <a:t> </a:t>
            </a:r>
            <a:r>
              <a:rPr lang="ru-RU" sz="2400"/>
              <a:t>и </a:t>
            </a:r>
            <a:r>
              <a:rPr lang="en-US" sz="2400" i="1"/>
              <a:t>MPI</a:t>
            </a:r>
            <a:r>
              <a:rPr lang="ru-RU" sz="2400" i="1"/>
              <a:t>_</a:t>
            </a:r>
            <a:r>
              <a:rPr lang="en-US" sz="2400" i="1"/>
              <a:t>Allgatherv</a:t>
            </a:r>
            <a:r>
              <a:rPr lang="ru-RU" sz="2400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631825" y="3435350"/>
            <a:ext cx="90011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MPI_Allgather</a:t>
            </a:r>
            <a:r>
              <a:rPr lang="en-US">
                <a:latin typeface="Courier New" pitchFamily="49" charset="0"/>
              </a:rPr>
              <a:t>(void *sbuf, int scount, MPI_Datatype stype,</a:t>
            </a:r>
          </a:p>
          <a:p>
            <a:r>
              <a:rPr lang="en-US">
                <a:latin typeface="Courier New" pitchFamily="49" charset="0"/>
              </a:rPr>
              <a:t>    void *rbuf, int rcount, MPI_Datatype rtype, MPI_Comm comm).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Общая передача данных от всех процессов всем процессам… </a:t>
            </a:r>
            <a:endParaRPr lang="en-US" b="1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631825" y="2924175"/>
          <a:ext cx="8567738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Рисунок" r:id="rId3" imgW="5844232" imgH="2316145" progId="Word.Picture.8">
                  <p:embed/>
                </p:oleObj>
              </mc:Choice>
              <mc:Fallback>
                <p:oleObj name="Рисунок" r:id="rId3" imgW="5844232" imgH="2316145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924175"/>
                        <a:ext cx="8567738" cy="339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Содержание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r>
              <a:rPr lang="ru-RU" sz="2400"/>
              <a:t>Операции передачи данных между двумя процессорами </a:t>
            </a:r>
          </a:p>
          <a:p>
            <a:pPr lvl="1"/>
            <a:r>
              <a:rPr lang="ru-RU" sz="2000"/>
              <a:t>Режимы передачи данных</a:t>
            </a:r>
          </a:p>
          <a:p>
            <a:pPr lvl="1"/>
            <a:r>
              <a:rPr lang="ru-RU" sz="2000"/>
              <a:t>Организация неблокирующих обменов данными между процессорами</a:t>
            </a:r>
          </a:p>
          <a:p>
            <a:pPr lvl="1"/>
            <a:r>
              <a:rPr lang="ru-RU" sz="2000"/>
              <a:t>Одновременное выполнение передачи и приема</a:t>
            </a:r>
          </a:p>
          <a:p>
            <a:r>
              <a:rPr lang="ru-RU" sz="2400"/>
              <a:t>Коллективные операции передачи данных</a:t>
            </a:r>
          </a:p>
          <a:p>
            <a:pPr lvl="1"/>
            <a:r>
              <a:rPr lang="ru-RU" sz="2000"/>
              <a:t>Обобщенная передача данных от всех процессов одному процессу</a:t>
            </a:r>
          </a:p>
          <a:p>
            <a:pPr lvl="1"/>
            <a:r>
              <a:rPr lang="ru-RU" sz="2000"/>
              <a:t>Обобщенная передача данных от одного процесса всем процессам</a:t>
            </a:r>
          </a:p>
          <a:p>
            <a:pPr lvl="1"/>
            <a:r>
              <a:rPr lang="ru-RU" sz="2000"/>
              <a:t>Общая передача данных от всех процессов всем процессам</a:t>
            </a:r>
          </a:p>
          <a:p>
            <a:pPr lvl="1"/>
            <a:r>
              <a:rPr lang="ru-RU" sz="2000"/>
              <a:t>Дополнительные операции редукции данных</a:t>
            </a:r>
          </a:p>
          <a:p>
            <a:r>
              <a:rPr lang="ru-RU" sz="2400"/>
              <a:t>Производные типы данных в </a:t>
            </a:r>
            <a:r>
              <a:rPr lang="en-US" sz="2400"/>
              <a:t>MPI</a:t>
            </a:r>
            <a:endParaRPr lang="ru-RU" sz="2400"/>
          </a:p>
          <a:p>
            <a:pPr lvl="1"/>
            <a:r>
              <a:rPr lang="ru-RU" sz="2000"/>
              <a:t>Способы конструирования производных типов данных</a:t>
            </a:r>
            <a:endParaRPr lang="en-US" sz="2000"/>
          </a:p>
          <a:p>
            <a:r>
              <a:rPr lang="ru-RU" sz="2400"/>
              <a:t>Заключение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7657" name="Rectangle 8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 rtlCol="0">
            <a:normAutofit lnSpcReduction="10000"/>
          </a:bodyPr>
          <a:lstStyle/>
          <a:p>
            <a:pPr marL="355600" indent="-3556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/>
              <a:t>	</a:t>
            </a:r>
            <a:r>
              <a:rPr lang="ru-RU" b="1"/>
              <a:t>Обобщенная передача данных от всех процессов всем процессам </a:t>
            </a:r>
            <a:endParaRPr lang="en-US" b="1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/>
              <a:t>Вызов функции </a:t>
            </a:r>
            <a:r>
              <a:rPr lang="ru-RU" sz="2000" i="1"/>
              <a:t>MPI_</a:t>
            </a:r>
            <a:r>
              <a:rPr lang="en-US" sz="2000" i="1"/>
              <a:t>Alltoall </a:t>
            </a:r>
            <a:r>
              <a:rPr lang="ru-RU" sz="2000"/>
              <a:t>при выполнении операции общего обмена данными должен быть выполнен в каждом процессе коммуникатора, </a:t>
            </a:r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/>
              <a:t>Вариант операции общего обмена данных, когда размеры передаваемых процессами сообщений могут быть различны обеспечивается при помощи функций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Alltoallv</a:t>
            </a:r>
            <a:r>
              <a:rPr lang="ru-RU" sz="2000"/>
              <a:t>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31825" y="2205038"/>
            <a:ext cx="9001125" cy="20145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Alltoall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 *</a:t>
            </a:r>
            <a:r>
              <a:rPr lang="en-US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int scount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Datatype stype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void *rbuf,int rcount,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MPI_Datatype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rtype,MPI_Comm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передаваемых сообщений,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rbuf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принимаемых сообщений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 передача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данных. 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b="1"/>
              <a:t>Дополнительные операции редукции данных… </a:t>
            </a:r>
            <a:endParaRPr lang="en-US" b="1"/>
          </a:p>
          <a:p>
            <a:pPr marL="355600" indent="-355600">
              <a:lnSpc>
                <a:spcPct val="90000"/>
              </a:lnSpc>
            </a:pP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Reduce </a:t>
            </a:r>
            <a:r>
              <a:rPr lang="ru-RU" sz="2000"/>
              <a:t>обеспечивает получение результатов редукции данных только на одном процессе, </a:t>
            </a:r>
          </a:p>
          <a:p>
            <a:pPr marL="355600" indent="-355600">
              <a:lnSpc>
                <a:spcPct val="90000"/>
              </a:lnSpc>
            </a:pPr>
            <a:r>
              <a:rPr lang="ru-RU" sz="2000"/>
              <a:t>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AllReduce </a:t>
            </a:r>
            <a:r>
              <a:rPr lang="ru-RU" sz="2000" i="1"/>
              <a:t>редукции и рассылки </a:t>
            </a:r>
            <a:r>
              <a:rPr lang="ru-RU" sz="2000"/>
              <a:t>выполняет рассылку между процессами всех результатов операции редукции: </a:t>
            </a:r>
            <a:endParaRPr lang="ru-RU"/>
          </a:p>
          <a:p>
            <a:pPr marL="355600" indent="-355600">
              <a:lnSpc>
                <a:spcPct val="90000"/>
              </a:lnSpc>
            </a:pPr>
            <a:endParaRPr lang="ru-RU"/>
          </a:p>
          <a:p>
            <a:pPr marL="355600" indent="-355600">
              <a:lnSpc>
                <a:spcPct val="90000"/>
              </a:lnSpc>
            </a:pPr>
            <a:endParaRPr lang="ru-RU"/>
          </a:p>
          <a:p>
            <a:pPr marL="355600" indent="-355600">
              <a:lnSpc>
                <a:spcPct val="90000"/>
              </a:lnSpc>
            </a:pPr>
            <a:r>
              <a:rPr lang="ru-RU" sz="2000"/>
              <a:t>Возможность управления распределением этих данных между процессами предоставляется функций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Reduce</a:t>
            </a:r>
            <a:r>
              <a:rPr lang="ru-RU" sz="2000" i="1"/>
              <a:t>_</a:t>
            </a:r>
            <a:r>
              <a:rPr lang="en-US" sz="2000" i="1"/>
              <a:t>scatter</a:t>
            </a:r>
            <a:r>
              <a:rPr lang="ru-RU" sz="2000" i="1"/>
              <a:t>,</a:t>
            </a:r>
            <a:r>
              <a:rPr lang="ru-RU" sz="2000"/>
              <a:t> </a:t>
            </a:r>
          </a:p>
          <a:p>
            <a:pPr marL="355600" indent="-355600">
              <a:lnSpc>
                <a:spcPct val="90000"/>
              </a:lnSpc>
            </a:pPr>
            <a:r>
              <a:rPr lang="ru-RU" sz="2000"/>
              <a:t>Функция </a:t>
            </a:r>
            <a:r>
              <a:rPr lang="en-US" sz="2000"/>
              <a:t>MPI_Scan </a:t>
            </a:r>
            <a:r>
              <a:rPr lang="ru-RU" sz="2000"/>
              <a:t>производит операцию сбора и обработки данных, при которой обеспечивается получение и всех частичных результатов редуцирования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704850" y="2997200"/>
            <a:ext cx="90011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MPI_Allreduce</a:t>
            </a:r>
            <a:r>
              <a:rPr lang="en-US">
                <a:latin typeface="Courier New" pitchFamily="49" charset="0"/>
              </a:rPr>
              <a:t>(void *sendbuf, void *recvbuf,int count,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		     </a:t>
            </a:r>
            <a:r>
              <a:rPr lang="en-US">
                <a:latin typeface="Courier New" pitchFamily="49" charset="0"/>
              </a:rPr>
              <a:t>MPI_Datatype type,MPI_Op op,MPI_Comm comm)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704528" y="5661248"/>
            <a:ext cx="90011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MPI_Scan</a:t>
            </a:r>
            <a:r>
              <a:rPr lang="en-US" dirty="0">
                <a:latin typeface="Courier New" pitchFamily="49" charset="0"/>
              </a:rPr>
              <a:t>(void *</a:t>
            </a:r>
            <a:r>
              <a:rPr lang="en-US" dirty="0" err="1">
                <a:latin typeface="Courier New" pitchFamily="49" charset="0"/>
              </a:rPr>
              <a:t>sendbuf</a:t>
            </a:r>
            <a:r>
              <a:rPr lang="en-US" dirty="0">
                <a:latin typeface="Courier New" pitchFamily="49" charset="0"/>
              </a:rPr>
              <a:t>, void *</a:t>
            </a:r>
            <a:r>
              <a:rPr lang="en-US" dirty="0" err="1">
                <a:latin typeface="Courier New" pitchFamily="49" charset="0"/>
              </a:rPr>
              <a:t>recvbuf,int</a:t>
            </a:r>
            <a:r>
              <a:rPr lang="en-US" dirty="0">
                <a:latin typeface="Courier New" pitchFamily="49" charset="0"/>
              </a:rPr>
              <a:t> count,</a:t>
            </a:r>
            <a:endParaRPr lang="ru-RU" dirty="0">
              <a:latin typeface="Courier New" pitchFamily="49" charset="0"/>
            </a:endParaRPr>
          </a:p>
          <a:p>
            <a:r>
              <a:rPr lang="ru-RU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</a:rPr>
              <a:t> type,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MPI_Op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op,MPI_Comm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ru-RU" dirty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 b="1"/>
              <a:t>Дополнительные операции редукции данных</a:t>
            </a:r>
            <a:r>
              <a:rPr lang="ru-RU" sz="3600" b="1"/>
              <a:t> </a:t>
            </a:r>
            <a:endParaRPr lang="en-US" sz="3600" b="1"/>
          </a:p>
          <a:p>
            <a:pPr marL="355600" indent="-355600"/>
            <a:r>
              <a:rPr lang="ru-RU" sz="2000"/>
              <a:t>При выполнении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Scan </a:t>
            </a:r>
            <a:r>
              <a:rPr lang="ru-RU" sz="2000"/>
              <a:t>элементы получаемых сообщений представляют собой результаты обработки соответствующих элементов передаваемых процессами сообщений, при этом для получения результатов на процессе с рангом </a:t>
            </a:r>
            <a:r>
              <a:rPr lang="en-US" sz="2000" i="1"/>
              <a:t>i</a:t>
            </a:r>
            <a:r>
              <a:rPr lang="ru-RU" sz="2000"/>
              <a:t>, </a:t>
            </a:r>
            <a:r>
              <a:rPr lang="ru-RU" sz="2000" i="1"/>
              <a:t>0</a:t>
            </a:r>
            <a:r>
              <a:rPr lang="ru-RU" sz="2000" i="1">
                <a:sym typeface="Symbol" pitchFamily="18" charset="2"/>
              </a:rPr>
              <a:t></a:t>
            </a:r>
            <a:r>
              <a:rPr lang="ru-RU" sz="2000" i="1"/>
              <a:t> </a:t>
            </a:r>
            <a:r>
              <a:rPr lang="en-US" sz="2000" i="1"/>
              <a:t>i</a:t>
            </a:r>
            <a:r>
              <a:rPr lang="ru-RU" sz="2000" i="1"/>
              <a:t>&lt;</a:t>
            </a:r>
            <a:r>
              <a:rPr lang="en-US" sz="2000" i="1"/>
              <a:t>n</a:t>
            </a:r>
            <a:r>
              <a:rPr lang="ru-RU" sz="2000" i="1"/>
              <a:t>, </a:t>
            </a:r>
            <a:r>
              <a:rPr lang="ru-RU" sz="2000"/>
              <a:t>используются данные от процессов, ранг которых меньше или равен  </a:t>
            </a:r>
            <a:r>
              <a:rPr lang="en-US" sz="2000" i="1"/>
              <a:t>i</a:t>
            </a:r>
            <a:endParaRPr lang="ru-RU" sz="20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1928813" y="3500438"/>
          <a:ext cx="6048375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Рисунок" r:id="rId3" imgW="4919562" imgH="2211291" progId="Word.Picture.8">
                  <p:embed/>
                </p:oleObj>
              </mc:Choice>
              <mc:Fallback>
                <p:oleObj name="Рисунок" r:id="rId3" imgW="4919562" imgH="2211291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500438"/>
                        <a:ext cx="6048375" cy="271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/>
              <a:t>Во всех ранее рассмотренных примерах использования функций передачи данных предполагалось, что сообщения представляют собой некоторый непрерывный вектор элементов предусмотренного в MPI типа,</a:t>
            </a:r>
            <a:endParaRPr lang="en-US" sz="2400"/>
          </a:p>
          <a:p>
            <a:r>
              <a:rPr lang="en-US" sz="2400"/>
              <a:t>B</a:t>
            </a:r>
            <a:r>
              <a:rPr lang="ru-RU" sz="2400"/>
              <a:t> общем случае, необходимые к пересылке данные могут располагаться не рядом и состоять из разного типа значений: </a:t>
            </a:r>
            <a:endParaRPr lang="en-US" sz="2400"/>
          </a:p>
          <a:p>
            <a:pPr lvl="1"/>
            <a:r>
              <a:rPr lang="ru-RU" sz="2000"/>
              <a:t>разрозненные данные могут быть переданы с использованием нескольких сообщений </a:t>
            </a:r>
            <a:r>
              <a:rPr lang="en-US" sz="2000"/>
              <a:t>(</a:t>
            </a:r>
            <a:r>
              <a:rPr lang="ru-RU" sz="2000"/>
              <a:t>такой способ ведет к накоплению латентности множества выполняемых операций передачи данных </a:t>
            </a:r>
            <a:r>
              <a:rPr lang="en-US" sz="2000"/>
              <a:t>)</a:t>
            </a:r>
            <a:r>
              <a:rPr lang="ru-RU" sz="2000"/>
              <a:t>,</a:t>
            </a:r>
            <a:endParaRPr lang="en-US" sz="2000"/>
          </a:p>
          <a:p>
            <a:pPr lvl="1"/>
            <a:r>
              <a:rPr lang="ru-RU" sz="2000"/>
              <a:t>разрозненные данные могут быть предварительно упакованы в формат того или иного непрерывного вектора (появление лишних операций копирования данных).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i="1"/>
              <a:t>Производный тип данных</a:t>
            </a:r>
            <a:r>
              <a:rPr lang="ru-RU" sz="2400"/>
              <a:t> в </a:t>
            </a:r>
            <a:r>
              <a:rPr lang="en-US" sz="2400"/>
              <a:t>MPI</a:t>
            </a:r>
            <a:r>
              <a:rPr lang="ru-RU" sz="2400"/>
              <a:t> - описание набора значений предусмотренного в </a:t>
            </a:r>
            <a:r>
              <a:rPr lang="en-US" sz="2400"/>
              <a:t>MPI </a:t>
            </a:r>
            <a:r>
              <a:rPr lang="ru-RU" sz="2400"/>
              <a:t>типа, значения могут не располагаться непрерывно по памяти: </a:t>
            </a:r>
          </a:p>
          <a:p>
            <a:pPr lvl="1"/>
            <a:r>
              <a:rPr lang="ru-RU" sz="2000"/>
              <a:t>Задание типа в </a:t>
            </a:r>
            <a:r>
              <a:rPr lang="en-US" sz="2000"/>
              <a:t>MPI </a:t>
            </a:r>
            <a:r>
              <a:rPr lang="ru-RU" sz="2000"/>
              <a:t>принято осуществлять при помощи </a:t>
            </a:r>
            <a:r>
              <a:rPr lang="ru-RU" sz="2000" i="1"/>
              <a:t>карты типа</a:t>
            </a:r>
            <a:r>
              <a:rPr lang="ru-RU" sz="2000"/>
              <a:t> (</a:t>
            </a:r>
            <a:r>
              <a:rPr lang="en-US" sz="2000" i="1"/>
              <a:t>type map</a:t>
            </a:r>
            <a:r>
              <a:rPr lang="ru-RU" sz="2000"/>
              <a:t>) в виде последовательности описаний входящих в тип значений, каждое отдельное значение описывается указанием типа и смещения адреса месторасположения от некоторого базового адреса: </a:t>
            </a:r>
            <a:endParaRPr lang="en-US" sz="2000"/>
          </a:p>
          <a:p>
            <a:pPr lvl="1"/>
            <a:endParaRPr lang="en-US" sz="2000"/>
          </a:p>
          <a:p>
            <a:pPr lvl="1">
              <a:spcBef>
                <a:spcPct val="60000"/>
              </a:spcBef>
            </a:pPr>
            <a:endParaRPr lang="en-US" sz="2000"/>
          </a:p>
          <a:p>
            <a:pPr lvl="1">
              <a:spcBef>
                <a:spcPct val="60000"/>
              </a:spcBef>
            </a:pPr>
            <a:r>
              <a:rPr lang="ru-RU" sz="2000"/>
              <a:t>Часть карты типа с указанием только типов значений именуется в </a:t>
            </a:r>
            <a:r>
              <a:rPr lang="en-US" sz="2000"/>
              <a:t>MPI </a:t>
            </a:r>
            <a:r>
              <a:rPr lang="ru-RU" sz="2000" i="1"/>
              <a:t>сигнатурой типа</a:t>
            </a:r>
            <a:r>
              <a:rPr lang="ru-RU" sz="2000"/>
              <a:t>: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352550" y="3789363"/>
            <a:ext cx="7993063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Arial" pitchFamily="34" charset="0"/>
              </a:rPr>
              <a:t>TypeMap </a:t>
            </a:r>
            <a:r>
              <a:rPr lang="ru-RU">
                <a:latin typeface="Arial" pitchFamily="34" charset="0"/>
              </a:rPr>
              <a:t>= </a:t>
            </a:r>
            <a:r>
              <a:rPr lang="en-US">
                <a:latin typeface="Arial" pitchFamily="34" charset="0"/>
              </a:rPr>
              <a:t>{(type</a:t>
            </a:r>
            <a:r>
              <a:rPr lang="en-US" baseline="-25000">
                <a:latin typeface="Arial" pitchFamily="34" charset="0"/>
              </a:rPr>
              <a:t>0</a:t>
            </a:r>
            <a:r>
              <a:rPr lang="en-US">
                <a:latin typeface="Arial" pitchFamily="34" charset="0"/>
              </a:rPr>
              <a:t>, disp</a:t>
            </a:r>
            <a:r>
              <a:rPr lang="en-US" baseline="-25000">
                <a:latin typeface="Arial" pitchFamily="34" charset="0"/>
              </a:rPr>
              <a:t>0</a:t>
            </a:r>
            <a:r>
              <a:rPr lang="en-US">
                <a:latin typeface="Arial" pitchFamily="34" charset="0"/>
              </a:rPr>
              <a:t>), (type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, disp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), … , (type</a:t>
            </a:r>
            <a:r>
              <a:rPr lang="en-US" baseline="-25000">
                <a:latin typeface="Arial" pitchFamily="34" charset="0"/>
              </a:rPr>
              <a:t>n-1</a:t>
            </a:r>
            <a:r>
              <a:rPr lang="en-US">
                <a:latin typeface="Arial" pitchFamily="34" charset="0"/>
              </a:rPr>
              <a:t>, disp</a:t>
            </a:r>
            <a:r>
              <a:rPr lang="en-US" baseline="-25000">
                <a:latin typeface="Arial" pitchFamily="34" charset="0"/>
              </a:rPr>
              <a:t>n-1</a:t>
            </a:r>
            <a:r>
              <a:rPr lang="en-US">
                <a:latin typeface="Arial" pitchFamily="34" charset="0"/>
              </a:rPr>
              <a:t>)}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352550" y="5516563"/>
            <a:ext cx="7288213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Arial" pitchFamily="34" charset="0"/>
              </a:rPr>
              <a:t>TypeSignature </a:t>
            </a:r>
            <a:r>
              <a:rPr lang="ru-RU">
                <a:latin typeface="Arial" pitchFamily="34" charset="0"/>
              </a:rPr>
              <a:t>= </a:t>
            </a:r>
            <a:r>
              <a:rPr lang="en-US">
                <a:latin typeface="Arial" pitchFamily="34" charset="0"/>
              </a:rPr>
              <a:t>{type</a:t>
            </a:r>
            <a:r>
              <a:rPr lang="en-US" baseline="-25000">
                <a:latin typeface="Arial" pitchFamily="34" charset="0"/>
              </a:rPr>
              <a:t>0</a:t>
            </a:r>
            <a:r>
              <a:rPr lang="en-US">
                <a:latin typeface="Arial" pitchFamily="34" charset="0"/>
              </a:rPr>
              <a:t>,  type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, … , type</a:t>
            </a:r>
            <a:r>
              <a:rPr lang="en-US" baseline="-25000">
                <a:latin typeface="Arial" pitchFamily="34" charset="0"/>
              </a:rPr>
              <a:t>n-1</a:t>
            </a:r>
            <a:r>
              <a:rPr lang="en-US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Пример</a:t>
            </a:r>
            <a:r>
              <a:rPr lang="ru-RU"/>
              <a:t>.</a:t>
            </a:r>
            <a:r>
              <a:rPr lang="ru-RU" sz="2400"/>
              <a:t> </a:t>
            </a:r>
          </a:p>
          <a:p>
            <a:pPr lvl="1"/>
            <a:r>
              <a:rPr lang="ru-RU"/>
              <a:t>Пусть в сообщение должны входить значения переменных:</a:t>
            </a:r>
            <a:r>
              <a:rPr lang="ru-RU" sz="2000"/>
              <a:t> </a:t>
            </a:r>
          </a:p>
          <a:p>
            <a:pPr lvl="1"/>
            <a:endParaRPr lang="ru-RU" sz="2000"/>
          </a:p>
          <a:p>
            <a:pPr lvl="1"/>
            <a:endParaRPr lang="ru-RU" sz="2000"/>
          </a:p>
          <a:p>
            <a:pPr lvl="1"/>
            <a:endParaRPr lang="ru-RU" sz="2000"/>
          </a:p>
          <a:p>
            <a:pPr lvl="1"/>
            <a:r>
              <a:rPr lang="ru-RU"/>
              <a:t>Тогда производный тип для описания таких данных должен иметь карту типа следующего вида:</a:t>
            </a:r>
            <a:endParaRPr lang="en-US" sz="2000"/>
          </a:p>
          <a:p>
            <a:pPr lvl="1"/>
            <a:endParaRPr lang="en-US" sz="200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81113" y="2781300"/>
            <a:ext cx="7288212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double a; /* адрес 24 */</a:t>
            </a:r>
          </a:p>
          <a:p>
            <a:r>
              <a:rPr lang="en-US">
                <a:latin typeface="Courier New" pitchFamily="49" charset="0"/>
              </a:rPr>
              <a:t>double b; /* адрес 40 */</a:t>
            </a:r>
          </a:p>
          <a:p>
            <a:r>
              <a:rPr lang="en-US">
                <a:latin typeface="Courier New" pitchFamily="49" charset="0"/>
              </a:rPr>
              <a:t>int</a:t>
            </a:r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n</a:t>
            </a:r>
            <a:r>
              <a:rPr lang="ru-RU">
                <a:latin typeface="Courier New" pitchFamily="49" charset="0"/>
              </a:rPr>
              <a:t>; /* адрес 48 */</a:t>
            </a:r>
            <a:endParaRPr lang="en-US">
              <a:latin typeface="Courier New" pitchFamily="49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352550" y="4868863"/>
            <a:ext cx="7288213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{(MPI_DOUBLE,0),</a:t>
            </a:r>
          </a:p>
          <a:p>
            <a:r>
              <a:rPr lang="en-US">
                <a:latin typeface="Courier New" pitchFamily="49" charset="0"/>
              </a:rPr>
              <a:t> (MPI_DOUBLE,16),</a:t>
            </a:r>
          </a:p>
          <a:p>
            <a:r>
              <a:rPr lang="en-US">
                <a:latin typeface="Courier New" pitchFamily="49" charset="0"/>
              </a:rPr>
              <a:t> (MPI_INT,24)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512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/>
              <a:t>Для производных типов данных в </a:t>
            </a:r>
            <a:r>
              <a:rPr lang="en-US" sz="2400"/>
              <a:t>MPI </a:t>
            </a:r>
            <a:r>
              <a:rPr lang="ru-RU" sz="2400"/>
              <a:t>используется следующих ряд новых понятий: </a:t>
            </a:r>
          </a:p>
          <a:p>
            <a:pPr lvl="1"/>
            <a:r>
              <a:rPr lang="ru-RU" sz="2000" i="1"/>
              <a:t>нижняя граница </a:t>
            </a:r>
            <a:r>
              <a:rPr lang="ru-RU" sz="2000"/>
              <a:t>типа:</a:t>
            </a:r>
            <a:r>
              <a:rPr lang="ru-RU" sz="1800"/>
              <a:t> </a:t>
            </a:r>
          </a:p>
          <a:p>
            <a:pPr lvl="1"/>
            <a:endParaRPr lang="ru-RU" sz="1800"/>
          </a:p>
          <a:p>
            <a:pPr lvl="1">
              <a:spcBef>
                <a:spcPct val="50000"/>
              </a:spcBef>
            </a:pPr>
            <a:r>
              <a:rPr lang="ru-RU" sz="2000" i="1"/>
              <a:t>верхняя граница</a:t>
            </a:r>
            <a:r>
              <a:rPr lang="ru-RU" sz="2000"/>
              <a:t> типа:</a:t>
            </a:r>
          </a:p>
          <a:p>
            <a:pPr lvl="1">
              <a:spcBef>
                <a:spcPct val="50000"/>
              </a:spcBef>
            </a:pPr>
            <a:endParaRPr lang="ru-RU" sz="2000"/>
          </a:p>
          <a:p>
            <a:pPr lvl="1">
              <a:spcBef>
                <a:spcPct val="50000"/>
              </a:spcBef>
            </a:pPr>
            <a:r>
              <a:rPr lang="ru-RU" sz="2000" i="1"/>
              <a:t>протяженность</a:t>
            </a:r>
            <a:r>
              <a:rPr lang="ru-RU" sz="2000"/>
              <a:t> типа (размер памяти в байтах, который нужно отводить для одного элемента производного типа):</a:t>
            </a:r>
          </a:p>
          <a:p>
            <a:pPr lvl="1">
              <a:spcBef>
                <a:spcPct val="50000"/>
              </a:spcBef>
            </a:pPr>
            <a:endParaRPr lang="ru-RU" sz="2000"/>
          </a:p>
          <a:p>
            <a:pPr lvl="1">
              <a:spcBef>
                <a:spcPct val="50000"/>
              </a:spcBef>
            </a:pPr>
            <a:r>
              <a:rPr lang="ru-RU" sz="2000" i="1"/>
              <a:t>размер</a:t>
            </a:r>
            <a:r>
              <a:rPr lang="ru-RU" sz="2000"/>
              <a:t> типа данных - это число байтов, которые занимают данные.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ru-RU" sz="2000"/>
              <a:t> Различие в значениях протяженности и размера состоит в величине округления для выравнивания адресов. </a:t>
            </a:r>
            <a:endParaRPr lang="en-US" sz="2000"/>
          </a:p>
        </p:txBody>
      </p:sp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3008313" y="2349500"/>
          <a:ext cx="3673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Формула" r:id="rId3" imgW="1803240" imgH="241200" progId="Equation.3">
                  <p:embed/>
                </p:oleObj>
              </mc:Choice>
              <mc:Fallback>
                <p:oleObj name="Формула" r:id="rId3" imgW="18032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349500"/>
                        <a:ext cx="36734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2009775" y="3213100"/>
          <a:ext cx="61833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Формула" r:id="rId5" imgW="3035160" imgH="241200" progId="Equation.3">
                  <p:embed/>
                </p:oleObj>
              </mc:Choice>
              <mc:Fallback>
                <p:oleObj name="Формула" r:id="rId5" imgW="30351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213100"/>
                        <a:ext cx="61833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1892300" y="4437063"/>
          <a:ext cx="65452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Формула" r:id="rId7" imgW="3213000" imgH="203040" progId="Equation.3">
                  <p:embed/>
                </p:oleObj>
              </mc:Choice>
              <mc:Fallback>
                <p:oleObj name="Формула" r:id="rId7" imgW="321300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437063"/>
                        <a:ext cx="65452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/>
              <a:t>Для получения значения протяженности и размера типа в </a:t>
            </a:r>
            <a:r>
              <a:rPr lang="en-US" sz="2400"/>
              <a:t>MPI</a:t>
            </a:r>
            <a:r>
              <a:rPr lang="ru-RU" sz="2400"/>
              <a:t> предусмотрены функции:</a:t>
            </a:r>
          </a:p>
          <a:p>
            <a:endParaRPr lang="ru-RU" sz="2400"/>
          </a:p>
          <a:p>
            <a:endParaRPr lang="ru-RU" sz="2400"/>
          </a:p>
          <a:p>
            <a:r>
              <a:rPr lang="ru-RU" sz="2400"/>
              <a:t>Определение нижней и верхней границ типа может быть выполнено при помощи функций:</a:t>
            </a:r>
          </a:p>
          <a:p>
            <a:endParaRPr lang="ru-RU" sz="2400"/>
          </a:p>
          <a:p>
            <a:endParaRPr lang="ru-RU" sz="2400"/>
          </a:p>
          <a:p>
            <a:r>
              <a:rPr lang="ru-RU" sz="2400"/>
              <a:t>Важной и необходимой при конструировании производных типов является функция получения адреса переменной:</a:t>
            </a:r>
            <a:endParaRPr lang="en-US" sz="240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920750" y="2133600"/>
            <a:ext cx="85693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MPI_Type_extent </a:t>
            </a:r>
            <a:r>
              <a:rPr lang="en-US">
                <a:latin typeface="Courier New" pitchFamily="49" charset="0"/>
              </a:rPr>
              <a:t>( MPI_Datatype type, MPI_Aint *extent 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MPI_Type_size   </a:t>
            </a:r>
            <a:r>
              <a:rPr lang="en-US">
                <a:latin typeface="Courier New" pitchFamily="49" charset="0"/>
              </a:rPr>
              <a:t>( MPI_Datatype type, MPI_Aint *size 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920750" y="3789363"/>
            <a:ext cx="85693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MPI_Type_lb</a:t>
            </a:r>
            <a:r>
              <a:rPr lang="en-US">
                <a:latin typeface="Courier New" pitchFamily="49" charset="0"/>
              </a:rPr>
              <a:t> ( MPI_Datatype type, MPI_Aint *disp 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MPI_Type_ub </a:t>
            </a:r>
            <a:r>
              <a:rPr lang="en-US">
                <a:latin typeface="Courier New" pitchFamily="49" charset="0"/>
              </a:rPr>
              <a:t>( MPI_Datatype type, MPI_Aint *disp );</a:t>
            </a:r>
            <a:r>
              <a:rPr lang="ru-RU"/>
              <a:t> </a:t>
            </a:r>
            <a:endParaRPr lang="en-US"/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>
            <a:off x="920750" y="5451475"/>
            <a:ext cx="85693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MPI_Address </a:t>
            </a:r>
            <a:r>
              <a:rPr lang="en-US">
                <a:latin typeface="Courier New" pitchFamily="49" charset="0"/>
              </a:rPr>
              <a:t>( void *location, MPI_Aint *address );</a:t>
            </a:r>
            <a:r>
              <a:rPr lang="ru-RU"/>
              <a:t> 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/>
              <a:t>Способы конструирования производных типов данных</a:t>
            </a:r>
            <a:r>
              <a:rPr lang="ru-RU" sz="2000"/>
              <a:t>:</a:t>
            </a:r>
          </a:p>
          <a:p>
            <a:pPr lvl="1"/>
            <a:r>
              <a:rPr lang="ru-RU" sz="2000" b="1" i="1"/>
              <a:t>Непрерывный </a:t>
            </a:r>
            <a:r>
              <a:rPr lang="ru-RU" sz="2000"/>
              <a:t>способ позволяет определить непрерывный набор элементов существующего типа как новый производный тип,</a:t>
            </a:r>
            <a:endParaRPr lang="ru-RU" sz="2000" b="1" i="1"/>
          </a:p>
          <a:p>
            <a:pPr lvl="1"/>
            <a:r>
              <a:rPr lang="ru-RU" sz="2000" b="1" i="1"/>
              <a:t>Векторный</a:t>
            </a:r>
            <a:r>
              <a:rPr lang="ru-RU" sz="2000"/>
              <a:t> способ обеспечивает создание нового производного типа как набора элементов существующего типа, между элементами которого существуют регулярные промежутки по памяти. При этом, размер промежутков задается в числе элементов исходного типа,</a:t>
            </a:r>
            <a:endParaRPr lang="ru-RU" sz="2000" b="1" i="1"/>
          </a:p>
          <a:p>
            <a:pPr lvl="1"/>
            <a:r>
              <a:rPr lang="ru-RU" sz="2000" b="1" i="1"/>
              <a:t>Индексный</a:t>
            </a:r>
            <a:r>
              <a:rPr lang="ru-RU" sz="2000"/>
              <a:t> способ отличается от векторного метода тем, что промежутки между элементами исходного типа могут иметь нерегулярный характер,</a:t>
            </a:r>
            <a:endParaRPr lang="ru-RU" sz="2000" b="1" i="1"/>
          </a:p>
          <a:p>
            <a:pPr lvl="1"/>
            <a:r>
              <a:rPr lang="ru-RU" sz="2000" b="1" i="1"/>
              <a:t>Структурный</a:t>
            </a:r>
            <a:r>
              <a:rPr lang="ru-RU" sz="2000"/>
              <a:t> способ обеспечивает самое общее описание производного типа через явное указание карты создаваемого типа данных.</a:t>
            </a:r>
            <a:endParaRPr lang="en-US" sz="180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Непрерывный способ конструирования</a:t>
            </a:r>
            <a:r>
              <a:rPr lang="ru-RU" sz="2000" b="1"/>
              <a:t>:</a:t>
            </a:r>
          </a:p>
          <a:p>
            <a:endParaRPr lang="ru-RU" sz="2400"/>
          </a:p>
          <a:p>
            <a:endParaRPr lang="ru-RU" sz="2400"/>
          </a:p>
          <a:p>
            <a:pPr lvl="1"/>
            <a:r>
              <a:rPr lang="ru-RU" sz="2000"/>
              <a:t>Как следует из описания, новый тип </a:t>
            </a:r>
            <a:r>
              <a:rPr lang="en-US" sz="2000" i="1"/>
              <a:t>newtype</a:t>
            </a:r>
            <a:r>
              <a:rPr lang="en-US" sz="2000"/>
              <a:t> </a:t>
            </a:r>
            <a:r>
              <a:rPr lang="ru-RU" sz="2000"/>
              <a:t>создается как </a:t>
            </a:r>
            <a:r>
              <a:rPr lang="en-US" sz="2000" i="1"/>
              <a:t>count</a:t>
            </a:r>
            <a:r>
              <a:rPr lang="en-US" sz="2000"/>
              <a:t> </a:t>
            </a:r>
            <a:r>
              <a:rPr lang="ru-RU" sz="2000"/>
              <a:t>элементов исходного типа </a:t>
            </a:r>
            <a:r>
              <a:rPr lang="en-US" sz="2000" i="1"/>
              <a:t>oldtype</a:t>
            </a:r>
            <a:r>
              <a:rPr lang="ru-RU" sz="2000"/>
              <a:t>. Например, если исходный тип данных имеет карту типа </a:t>
            </a:r>
          </a:p>
          <a:p>
            <a:pPr lvl="1"/>
            <a:endParaRPr lang="ru-RU" sz="2000"/>
          </a:p>
          <a:p>
            <a:pPr lvl="1"/>
            <a:endParaRPr lang="ru-RU" sz="2000"/>
          </a:p>
          <a:p>
            <a:pPr lvl="1">
              <a:buFontTx/>
              <a:buNone/>
            </a:pPr>
            <a:r>
              <a:rPr lang="ru-RU" sz="2000"/>
              <a:t>	то вызов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Type</a:t>
            </a:r>
            <a:r>
              <a:rPr lang="ru-RU" sz="2000" i="1"/>
              <a:t>_</a:t>
            </a:r>
            <a:r>
              <a:rPr lang="en-US" sz="2000" i="1"/>
              <a:t>contiguous </a:t>
            </a:r>
            <a:r>
              <a:rPr lang="ru-RU" sz="2000"/>
              <a:t>с параметрами </a:t>
            </a:r>
          </a:p>
          <a:p>
            <a:pPr lvl="1">
              <a:buFontTx/>
              <a:buNone/>
            </a:pPr>
            <a:endParaRPr lang="en-US" sz="2000"/>
          </a:p>
          <a:p>
            <a:pPr lvl="1"/>
            <a:endParaRPr lang="ru-RU" sz="2000"/>
          </a:p>
          <a:p>
            <a:pPr lvl="1">
              <a:buFontTx/>
              <a:buNone/>
            </a:pPr>
            <a:r>
              <a:rPr lang="ru-RU" sz="2000"/>
              <a:t>	приведет к созданию типа данных с картой типа: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20750" y="1844675"/>
            <a:ext cx="85693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MPI_Type_contiguous</a:t>
            </a:r>
            <a:r>
              <a:rPr lang="en-US">
                <a:latin typeface="Courier New" pitchFamily="49" charset="0"/>
              </a:rPr>
              <a:t>(int count,MPI_Data_type oldtype,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			    </a:t>
            </a:r>
            <a:r>
              <a:rPr lang="en-US">
                <a:latin typeface="Courier New" pitchFamily="49" charset="0"/>
              </a:rPr>
              <a:t>MPI_Datatype *newtype);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920750" y="3709988"/>
            <a:ext cx="85693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ru-RU">
                <a:latin typeface="Courier New" pitchFamily="49" charset="0"/>
              </a:rPr>
              <a:t>{ (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INT</a:t>
            </a:r>
            <a:r>
              <a:rPr lang="ru-RU">
                <a:latin typeface="Courier New" pitchFamily="49" charset="0"/>
              </a:rPr>
              <a:t>,0),(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DOUBLE</a:t>
            </a:r>
            <a:r>
              <a:rPr lang="ru-RU">
                <a:latin typeface="Courier New" pitchFamily="49" charset="0"/>
              </a:rPr>
              <a:t>,8) },</a:t>
            </a:r>
            <a:r>
              <a:rPr lang="ru-RU"/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920750" y="4862513"/>
            <a:ext cx="85693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MPI_Type_contiguous (2, oldtype, &amp;newtype);</a:t>
            </a:r>
            <a:endParaRPr lang="ru-RU">
              <a:latin typeface="Courier New" pitchFamily="49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920750" y="5799138"/>
            <a:ext cx="85693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{ (MPI_INT,0),(MPI_DOUBLE,8),(MPI_INT,16),(MPI_DOUBLE,24) }.</a:t>
            </a:r>
            <a:endParaRPr lang="ru-RU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5184775"/>
          </a:xfrm>
        </p:spPr>
        <p:txBody>
          <a:bodyPr rtlCol="0">
            <a:normAutofit lnSpcReduction="10000"/>
          </a:bodyPr>
          <a:lstStyle/>
          <a:p>
            <a:pPr marL="355600" indent="-355600"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b="1"/>
              <a:t>Режимы передачи данных… </a:t>
            </a:r>
          </a:p>
          <a:p>
            <a:pPr marL="355600" indent="-355600"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ru-RU"/>
              <a:t>Стандартный (</a:t>
            </a:r>
            <a:r>
              <a:rPr lang="en-US" i="1"/>
              <a:t>Standard</a:t>
            </a:r>
            <a:r>
              <a:rPr lang="ru-RU"/>
              <a:t>):</a:t>
            </a:r>
            <a:endParaRPr lang="en-US"/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обеспечивается функцией </a:t>
            </a:r>
            <a:r>
              <a:rPr lang="en-US"/>
              <a:t>MPI_Send,</a:t>
            </a:r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на время выполнения функции процесс-отправитель сообщения блокируется,</a:t>
            </a:r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после завершения функции буфер может быть использован повторно,</a:t>
            </a:r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состояние отправленного сообщения может быть различным - сообщение может располагаться в процессе-отправителе, может находиться в процессе передачи, может храниться в процессе-получателе или же может быть принято процессом-получателем при помощи функции </a:t>
            </a:r>
            <a:r>
              <a:rPr lang="ru-RU" i="1"/>
              <a:t>MPI_Recv</a:t>
            </a:r>
            <a:r>
              <a:rPr lang="ru-RU"/>
              <a:t>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idx="1"/>
          </p:nvPr>
        </p:nvSpPr>
        <p:spPr>
          <a:xfrm>
            <a:off x="488950" y="981075"/>
            <a:ext cx="9066213" cy="1511300"/>
          </a:xfrm>
        </p:spPr>
        <p:txBody>
          <a:bodyPr/>
          <a:lstStyle/>
          <a:p>
            <a:r>
              <a:rPr lang="ru-RU" sz="2400" b="1"/>
              <a:t>Векторный способ конструирования…</a:t>
            </a:r>
          </a:p>
          <a:p>
            <a:pPr lvl="1"/>
            <a:r>
              <a:rPr lang="ru-RU" sz="1800"/>
              <a:t>при векторном способе новый производный тип создается как набор блоков из элементов исходного типа, при этом между блоками могут иметься регулярные промежутки по памяти.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31825" y="2349500"/>
            <a:ext cx="9074150" cy="2563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MPI_Type_vector </a:t>
            </a:r>
            <a:r>
              <a:rPr lang="en-US">
                <a:latin typeface="Courier New" pitchFamily="49" charset="0"/>
              </a:rPr>
              <a:t>( int count, int blocklen, int stride, </a:t>
            </a:r>
          </a:p>
          <a:p>
            <a:r>
              <a:rPr lang="en-US">
                <a:latin typeface="Courier New" pitchFamily="49" charset="0"/>
              </a:rPr>
              <a:t>  MPI_Data_type oldtype, 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количество блоков,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blocklen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размер каждого блока,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stride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– количество элементов, расположенных между двумя </a:t>
            </a:r>
          </a:p>
          <a:p>
            <a:r>
              <a:rPr lang="ru-RU">
                <a:latin typeface="Courier New" pitchFamily="49" charset="0"/>
              </a:rPr>
              <a:t>	      соседними блоками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oldtype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исходный тип данных,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новый определяемый тип данных.</a:t>
            </a:r>
            <a:endParaRPr lang="en-US">
              <a:latin typeface="Courier New" pitchFamily="49" charset="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31825" y="5667375"/>
            <a:ext cx="9074150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MPI_Type_hvector </a:t>
            </a:r>
            <a:r>
              <a:rPr lang="en-US">
                <a:latin typeface="Courier New" pitchFamily="49" charset="0"/>
              </a:rPr>
              <a:t>( int count, int blocklen, MPI_Aint stride,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 </a:t>
            </a:r>
            <a:r>
              <a:rPr lang="en-US">
                <a:latin typeface="Courier New" pitchFamily="49" charset="0"/>
              </a:rPr>
              <a:t>MPI_Data_type oldtype, MPI_Datatype *newtype 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88950" y="4940300"/>
            <a:ext cx="90662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>
              <a:latin typeface="Arial" pitchFamily="34" charset="0"/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8950" y="4927600"/>
            <a:ext cx="90662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Если интервалы между блоками задаются в байтах, а не в элементах исходного типа данных, следует использовать функцию: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9066213" cy="1439863"/>
          </a:xfrm>
        </p:spPr>
        <p:txBody>
          <a:bodyPr/>
          <a:lstStyle/>
          <a:p>
            <a:r>
              <a:rPr lang="ru-RU" sz="2400" b="1"/>
              <a:t>Векторный способ конструирования:</a:t>
            </a:r>
          </a:p>
          <a:p>
            <a:pPr lvl="1"/>
            <a:r>
              <a:rPr lang="ru-RU" sz="2000"/>
              <a:t>создание производных типов для описания подмассивов многомерных массивов 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560388" y="2060575"/>
            <a:ext cx="9074150" cy="45243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MPI_Type_create_subarray </a:t>
            </a:r>
            <a:r>
              <a:rPr lang="en-US">
                <a:latin typeface="Courier New" pitchFamily="49" charset="0"/>
              </a:rPr>
              <a:t>( int ndims, int *sizes,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*subsizes, int *starts, int order,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MPI_Data_type oldtype, 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ndims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размерность 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sizes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количество элементов в каждой размерности исходного </a:t>
            </a:r>
          </a:p>
          <a:p>
            <a:r>
              <a:rPr lang="ru-RU">
                <a:latin typeface="Courier New" pitchFamily="49" charset="0"/>
              </a:rPr>
              <a:t>	      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subsizes</a:t>
            </a:r>
            <a:r>
              <a:rPr lang="ru-RU">
                <a:latin typeface="Courier New" pitchFamily="49" charset="0"/>
              </a:rPr>
              <a:t> – количество элементов в каждой размерности определяемого</a:t>
            </a:r>
          </a:p>
          <a:p>
            <a:r>
              <a:rPr lang="ru-RU">
                <a:latin typeface="Courier New" pitchFamily="49" charset="0"/>
              </a:rPr>
              <a:t>             подмассива,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starts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– индексы начальных элементов в каждой размерности 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определяемого подмассива,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order</a:t>
            </a:r>
            <a:r>
              <a:rPr lang="ru-RU" b="1">
                <a:latin typeface="Courier New" pitchFamily="49" charset="0"/>
              </a:rPr>
              <a:t>    </a:t>
            </a:r>
            <a:r>
              <a:rPr lang="ru-RU">
                <a:latin typeface="Courier New" pitchFamily="49" charset="0"/>
              </a:rPr>
              <a:t>- параметр для указания необходимости переупорядочения,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oldtype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тип данных элементов исходного 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новый тип данных для описания подмассива.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9066213" cy="1727200"/>
          </a:xfrm>
        </p:spPr>
        <p:txBody>
          <a:bodyPr/>
          <a:lstStyle/>
          <a:p>
            <a:r>
              <a:rPr lang="ru-RU" sz="2400" b="1"/>
              <a:t>Индексный способ конструирования:</a:t>
            </a:r>
          </a:p>
          <a:p>
            <a:pPr lvl="1"/>
            <a:r>
              <a:rPr lang="ru-RU" sz="1800"/>
              <a:t>новый производный тип создается как набор блоков разного размера из элементов исходного типа, при этом между блоками могут иметься разные</a:t>
            </a:r>
            <a:r>
              <a:rPr lang="en-US" sz="1800"/>
              <a:t> </a:t>
            </a:r>
            <a:r>
              <a:rPr lang="ru-RU" sz="1800"/>
              <a:t>промежутки по памяти</a:t>
            </a:r>
            <a:r>
              <a:rPr lang="ru-RU"/>
              <a:t>. </a:t>
            </a:r>
            <a:endParaRPr lang="ru-RU" sz="2000"/>
          </a:p>
          <a:p>
            <a:pPr lvl="1"/>
            <a:endParaRPr lang="ru-RU" sz="200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60388" y="2305050"/>
            <a:ext cx="9074150" cy="2563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MPI_Type_indexed </a:t>
            </a:r>
            <a:r>
              <a:rPr lang="en-US">
                <a:latin typeface="Courier New" pitchFamily="49" charset="0"/>
              </a:rPr>
              <a:t>( int count, int blocklens[], int indices[], </a:t>
            </a:r>
          </a:p>
          <a:p>
            <a:r>
              <a:rPr lang="en-US">
                <a:latin typeface="Courier New" pitchFamily="49" charset="0"/>
              </a:rPr>
              <a:t>  MPI_Data_type oldtype, 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 – количество блоков,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blocklens</a:t>
            </a:r>
            <a:r>
              <a:rPr lang="ru-RU">
                <a:latin typeface="Courier New" pitchFamily="49" charset="0"/>
              </a:rPr>
              <a:t> – количество элементов в каждов блоке,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indices  </a:t>
            </a:r>
            <a:r>
              <a:rPr lang="ru-RU">
                <a:latin typeface="Courier New" pitchFamily="49" charset="0"/>
              </a:rPr>
              <a:t> – смещение каждого блока от начала типа (в количестве </a:t>
            </a:r>
          </a:p>
          <a:p>
            <a:r>
              <a:rPr lang="ru-RU">
                <a:latin typeface="Courier New" pitchFamily="49" charset="0"/>
              </a:rPr>
              <a:t>              элементов исходного типа),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oldtype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исходный тип данных,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новый определяемый тип данных. </a:t>
            </a:r>
            <a:endParaRPr lang="en-US">
              <a:latin typeface="Courier New" pitchFamily="49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60388" y="5524500"/>
            <a:ext cx="9074150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MPI_Type_hindexed </a:t>
            </a:r>
            <a:r>
              <a:rPr lang="en-US">
                <a:latin typeface="Courier New" pitchFamily="49" charset="0"/>
              </a:rPr>
              <a:t>( int count, int blocklens[],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MPI_Aint indices[],MPI_Data_type oldtype,MPI_Datatype *newtype);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88950" y="4856163"/>
            <a:ext cx="90662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Если интервалы между блоками задаются в байтах, а не в элементах исходного типа данных, следует использовать функцию: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727200"/>
          </a:xfrm>
        </p:spPr>
        <p:txBody>
          <a:bodyPr/>
          <a:lstStyle/>
          <a:p>
            <a:r>
              <a:rPr lang="ru-RU" sz="2400" b="1"/>
              <a:t>Индексный способ конструирования:</a:t>
            </a:r>
          </a:p>
          <a:p>
            <a:pPr lvl="1"/>
            <a:r>
              <a:rPr lang="ru-RU"/>
              <a:t>конструирования типа для описания верхней треугольной матрицы размером </a:t>
            </a:r>
            <a:r>
              <a:rPr lang="en-US" i="1"/>
              <a:t>n</a:t>
            </a:r>
            <a:r>
              <a:rPr lang="en-US" sz="2000" i="1"/>
              <a:t>x</a:t>
            </a:r>
            <a:r>
              <a:rPr lang="en-US" i="1"/>
              <a:t>n</a:t>
            </a:r>
            <a:r>
              <a:rPr lang="ru-RU"/>
              <a:t>: </a:t>
            </a:r>
            <a:endParaRPr lang="ru-RU" sz="2000"/>
          </a:p>
          <a:p>
            <a:pPr lvl="1"/>
            <a:endParaRPr lang="ru-RU" sz="2000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0388" y="2773363"/>
            <a:ext cx="9074150" cy="20145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// конструирование типа для описания верхней треугольной матрицы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for ( i=0, i&lt;n; i++ ) {</a:t>
            </a:r>
          </a:p>
          <a:p>
            <a:r>
              <a:rPr lang="en-US">
                <a:latin typeface="Courier New" pitchFamily="49" charset="0"/>
              </a:rPr>
              <a:t>  blocklens[i] = n - i;</a:t>
            </a:r>
          </a:p>
          <a:p>
            <a:r>
              <a:rPr lang="en-US">
                <a:latin typeface="Courier New" pitchFamily="49" charset="0"/>
              </a:rPr>
              <a:t>  indices[i]   = i * n + i;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</a:rPr>
              <a:t>MPI_Type_indexed </a:t>
            </a:r>
            <a:r>
              <a:rPr lang="en-US">
                <a:latin typeface="Courier New" pitchFamily="49" charset="0"/>
              </a:rPr>
              <a:t>( n, blocklens, indices, &amp;UTMatrixType,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	     </a:t>
            </a:r>
            <a:r>
              <a:rPr lang="en-US">
                <a:latin typeface="Courier New" pitchFamily="49" charset="0"/>
              </a:rPr>
              <a:t>&amp;ElemType 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994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727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/>
              <a:t>Структурный способ конструирования: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/>
              <a:t>является самым общим методом конструирования производного типа данных при явном задании соответствующей карты типа:</a:t>
            </a:r>
            <a:endParaRPr lang="ru-RU" sz="2000"/>
          </a:p>
          <a:p>
            <a:pPr lvl="1" fontAlgn="auto">
              <a:spcAft>
                <a:spcPts val="0"/>
              </a:spcAft>
              <a:defRPr/>
            </a:pPr>
            <a:endParaRPr lang="ru-RU" sz="2000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60388" y="2998788"/>
            <a:ext cx="9074150" cy="28622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struct </a:t>
            </a:r>
            <a:r>
              <a:rPr lang="ru-RU">
                <a:latin typeface="Courier New" pitchFamily="49" charset="0"/>
              </a:rPr>
              <a:t>( </a:t>
            </a:r>
            <a:r>
              <a:rPr lang="en-US">
                <a:latin typeface="Courier New" pitchFamily="49" charset="0"/>
              </a:rPr>
              <a:t>int 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>
                <a:latin typeface="Courier New" pitchFamily="49" charset="0"/>
              </a:rPr>
              <a:t>int blocklens</a:t>
            </a:r>
            <a:r>
              <a:rPr lang="ru-RU">
                <a:latin typeface="Courier New" pitchFamily="49" charset="0"/>
              </a:rPr>
              <a:t>[],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Aint indices</a:t>
            </a:r>
            <a:r>
              <a:rPr lang="ru-RU">
                <a:latin typeface="Courier New" pitchFamily="49" charset="0"/>
              </a:rPr>
              <a:t>[], </a:t>
            </a:r>
            <a:r>
              <a:rPr lang="en-US">
                <a:latin typeface="Courier New" pitchFamily="49" charset="0"/>
              </a:rPr>
              <a:t>MPI_Data_type oldtypes[],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  – количество блоков,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blocklens </a:t>
            </a:r>
            <a:r>
              <a:rPr lang="ru-RU">
                <a:latin typeface="Courier New" pitchFamily="49" charset="0"/>
              </a:rPr>
              <a:t> – количество элементов в каждов блоке,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indices  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– смещение каждого блока от начала типа (в байтах),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oldtypes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исходные типы данных в каждом блоке в отдельности,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 </a:t>
            </a:r>
            <a:r>
              <a:rPr lang="ru-RU">
                <a:latin typeface="Courier New" pitchFamily="49" charset="0"/>
              </a:rPr>
              <a:t> - новый определяемый тип данных.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3744913"/>
          </a:xfrm>
        </p:spPr>
        <p:txBody>
          <a:bodyPr/>
          <a:lstStyle/>
          <a:p>
            <a:r>
              <a:rPr lang="ru-RU" sz="2400" b="1"/>
              <a:t>Объявление производных типов и их удаление:</a:t>
            </a:r>
            <a:r>
              <a:rPr lang="ru-RU"/>
              <a:t> </a:t>
            </a:r>
          </a:p>
          <a:p>
            <a:pPr lvl="1"/>
            <a:r>
              <a:rPr lang="ru-RU"/>
              <a:t>перед использованием созданный тип </a:t>
            </a:r>
            <a:r>
              <a:rPr lang="ru-RU" i="1"/>
              <a:t>должен быть объявлен</a:t>
            </a:r>
            <a:r>
              <a:rPr lang="ru-RU"/>
              <a:t> :</a:t>
            </a:r>
          </a:p>
          <a:p>
            <a:pPr lvl="1"/>
            <a:endParaRPr lang="ru-RU"/>
          </a:p>
          <a:p>
            <a:pPr lvl="1"/>
            <a:endParaRPr lang="ru-RU"/>
          </a:p>
          <a:p>
            <a:pPr lvl="1"/>
            <a:r>
              <a:rPr lang="ru-RU"/>
              <a:t>При завершении использования производный тип должен быть аннулирован при помощи функции: </a:t>
            </a:r>
            <a:endParaRPr lang="ru-RU" sz="2000"/>
          </a:p>
          <a:p>
            <a:pPr lvl="1"/>
            <a:endParaRPr lang="ru-RU" sz="200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352550" y="2774950"/>
            <a:ext cx="82804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MPI_Type_commit </a:t>
            </a:r>
            <a:r>
              <a:rPr lang="en-US">
                <a:latin typeface="Courier New" pitchFamily="49" charset="0"/>
              </a:rPr>
              <a:t>(MPI_Datatype *type 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352550" y="5013325"/>
            <a:ext cx="82804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MPI_Type_free </a:t>
            </a:r>
            <a:r>
              <a:rPr lang="en-US">
                <a:latin typeface="Courier New" pitchFamily="49" charset="0"/>
              </a:rPr>
              <a:t>(MPI_Datatype *type );</a:t>
            </a:r>
            <a:r>
              <a:rPr lang="ru-RU">
                <a:latin typeface="Courier New" pitchFamily="49" charset="0"/>
              </a:rPr>
              <a:t>  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9066213" cy="3744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/>
              <a:t>Формирование сообщений при помощи упаковки и распаковки данных…</a:t>
            </a:r>
            <a:r>
              <a:rPr lang="ru-RU"/>
              <a:t>  </a:t>
            </a:r>
          </a:p>
          <a:p>
            <a:pPr lvl="1"/>
            <a:r>
              <a:rPr lang="ru-RU"/>
              <a:t>явный способ сборки и разборки сообщений, в которые могут входить значения разных типов и располагаемых в разных областях памяти:</a:t>
            </a:r>
            <a:endParaRPr lang="ru-RU" sz="200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992188" y="3284538"/>
            <a:ext cx="8640762" cy="3140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MPI_Pack </a:t>
            </a:r>
            <a:r>
              <a:rPr lang="en-US">
                <a:latin typeface="Courier New" pitchFamily="49" charset="0"/>
              </a:rPr>
              <a:t>( void *data, int count, MPI_Datatype type, </a:t>
            </a:r>
          </a:p>
          <a:p>
            <a:r>
              <a:rPr lang="en-US">
                <a:latin typeface="Courier New" pitchFamily="49" charset="0"/>
              </a:rPr>
              <a:t>  void *buf, int bufsize, int *bufpos, MPI_Comm comm),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data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– буфер памяти с элементами для упаковки,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count </a:t>
            </a:r>
            <a:r>
              <a:rPr lang="ru-RU">
                <a:latin typeface="Courier New" pitchFamily="49" charset="0"/>
              </a:rPr>
              <a:t> – количество элементов в буфере,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type  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тип данных для упаковываемых элементов,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 - буфер памяти для упаковки,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buflen </a:t>
            </a:r>
            <a:r>
              <a:rPr lang="ru-RU">
                <a:latin typeface="Courier New" pitchFamily="49" charset="0"/>
              </a:rPr>
              <a:t>– размер буфера в байтах,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bufpos </a:t>
            </a:r>
            <a:r>
              <a:rPr lang="ru-RU">
                <a:latin typeface="Courier New" pitchFamily="49" charset="0"/>
              </a:rPr>
              <a:t>– позиция для начала записи в буфер (в байтах от </a:t>
            </a:r>
            <a:r>
              <a:rPr lang="en-US">
                <a:latin typeface="Courier New" pitchFamily="49" charset="0"/>
              </a:rPr>
              <a:t>		      </a:t>
            </a:r>
            <a:r>
              <a:rPr lang="ru-RU">
                <a:latin typeface="Courier New" pitchFamily="49" charset="0"/>
              </a:rPr>
              <a:t>начала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буфера),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коммуникатор для упакованного сообщения.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079500"/>
          </a:xfrm>
        </p:spPr>
        <p:txBody>
          <a:bodyPr/>
          <a:lstStyle/>
          <a:p>
            <a:r>
              <a:rPr lang="ru-RU" sz="2400" b="1"/>
              <a:t>Формирование сообщений при помощи упаковки и распаковки данных…</a:t>
            </a:r>
            <a:endParaRPr lang="ru-RU" sz="2000" b="1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1855788" y="2133600"/>
          <a:ext cx="63373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Рисунок" r:id="rId3" imgW="5781446" imgH="3771900" progId="Word.Picture.8">
                  <p:embed/>
                </p:oleObj>
              </mc:Choice>
              <mc:Fallback>
                <p:oleObj name="Рисунок" r:id="rId3" imgW="5781446" imgH="37719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2133600"/>
                        <a:ext cx="6337300" cy="413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Формирование сообщений при помощи упаковки и распаковки данных…</a:t>
            </a:r>
          </a:p>
          <a:p>
            <a:pPr lvl="1"/>
            <a:r>
              <a:rPr lang="ru-RU" sz="2000"/>
              <a:t>Для определения необходимого размера буфера для упаковки может быть использована функция:</a:t>
            </a:r>
          </a:p>
          <a:p>
            <a:pPr lvl="1"/>
            <a:endParaRPr lang="ru-RU" sz="2000"/>
          </a:p>
          <a:p>
            <a:pPr lvl="1"/>
            <a:endParaRPr lang="ru-RU" sz="2000"/>
          </a:p>
          <a:p>
            <a:pPr lvl="1"/>
            <a:r>
              <a:rPr lang="ru-RU" sz="2000"/>
              <a:t>После упаковки всех необходимых данных подготовленный буфер может быть использован в функциях передачи данных с указанием типа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PACKED</a:t>
            </a:r>
            <a:r>
              <a:rPr lang="ru-RU" sz="2000"/>
              <a:t>,</a:t>
            </a:r>
          </a:p>
          <a:p>
            <a:pPr lvl="1"/>
            <a:r>
              <a:rPr lang="ru-RU" sz="2000"/>
              <a:t>После получения сообщения с типом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PACKED </a:t>
            </a:r>
            <a:r>
              <a:rPr lang="ru-RU" sz="2000"/>
              <a:t>данные могут быть распакованы при помощи функции: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281113" y="2708275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MPI_Pack_size </a:t>
            </a:r>
            <a:r>
              <a:rPr lang="en-US">
                <a:latin typeface="Courier New" pitchFamily="49" charset="0"/>
              </a:rPr>
              <a:t>(int count, MPI_Datatype type, MPI_Comm comm,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             </a:t>
            </a:r>
            <a:r>
              <a:rPr lang="en-US">
                <a:latin typeface="Courier New" pitchFamily="49" charset="0"/>
              </a:rPr>
              <a:t>int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*size);</a:t>
            </a:r>
            <a:r>
              <a:rPr lang="ru-RU"/>
              <a:t> </a:t>
            </a:r>
            <a:endParaRPr lang="en-US"/>
          </a:p>
        </p:txBody>
      </p:sp>
      <p:sp>
        <p:nvSpPr>
          <p:cNvPr id="41995" name="Text Box 12"/>
          <p:cNvSpPr txBox="1">
            <a:spLocks noChangeArrowheads="1"/>
          </p:cNvSpPr>
          <p:nvPr/>
        </p:nvSpPr>
        <p:spPr bwMode="auto">
          <a:xfrm>
            <a:off x="1281113" y="5235575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MPI_Unpack </a:t>
            </a:r>
            <a:r>
              <a:rPr lang="en-US">
                <a:latin typeface="Courier New" pitchFamily="49" charset="0"/>
              </a:rPr>
              <a:t>(void *buf, int bufsize, int *bufpos, </a:t>
            </a:r>
          </a:p>
          <a:p>
            <a:r>
              <a:rPr lang="en-US">
                <a:latin typeface="Courier New" pitchFamily="49" charset="0"/>
              </a:rPr>
              <a:t>  void *data, int count, MPI_Datatype type, MPI_Comm comm</a:t>
            </a:r>
            <a:r>
              <a:rPr lang="ru-RU">
                <a:latin typeface="Courier New" pitchFamily="49" charset="0"/>
              </a:rPr>
              <a:t>)</a:t>
            </a:r>
            <a:r>
              <a:rPr lang="en-US">
                <a:latin typeface="Courier New" pitchFamily="49" charset="0"/>
              </a:rPr>
              <a:t>;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Формирование сообщений при помощи упаковки и распаковки данных…</a:t>
            </a:r>
          </a:p>
          <a:p>
            <a:pPr lvl="1"/>
            <a:r>
              <a:rPr lang="ru-RU" sz="1800"/>
              <a:t>Вызов функции </a:t>
            </a:r>
            <a:r>
              <a:rPr lang="en-US" sz="1800" i="1"/>
              <a:t>MPI</a:t>
            </a:r>
            <a:r>
              <a:rPr lang="ru-RU" sz="1800" i="1"/>
              <a:t>_</a:t>
            </a:r>
            <a:r>
              <a:rPr lang="en-US" sz="1800" i="1"/>
              <a:t>Pack</a:t>
            </a:r>
            <a:r>
              <a:rPr lang="en-US" sz="1800"/>
              <a:t> </a:t>
            </a:r>
            <a:r>
              <a:rPr lang="ru-RU" sz="1800"/>
              <a:t>осуществляется последовательно для упаковки всех необходимых данных. Если в сообщение должны входить данные</a:t>
            </a:r>
          </a:p>
          <a:p>
            <a:pPr lvl="1">
              <a:buFontTx/>
              <a:buNone/>
            </a:pPr>
            <a:endParaRPr lang="ru-RU" sz="1800"/>
          </a:p>
          <a:p>
            <a:pPr lvl="1">
              <a:spcBef>
                <a:spcPct val="50000"/>
              </a:spcBef>
              <a:buFontTx/>
              <a:buNone/>
            </a:pPr>
            <a:r>
              <a:rPr lang="ru-RU" sz="1800"/>
              <a:t>	то для их упаковки необходимо выполнить:</a:t>
            </a:r>
          </a:p>
          <a:p>
            <a:pPr lvl="1">
              <a:spcBef>
                <a:spcPct val="50000"/>
              </a:spcBef>
              <a:buFontTx/>
              <a:buNone/>
            </a:pPr>
            <a:endParaRPr lang="ru-RU" sz="1800"/>
          </a:p>
          <a:p>
            <a:pPr lvl="1">
              <a:spcBef>
                <a:spcPct val="50000"/>
              </a:spcBef>
              <a:buFontTx/>
              <a:buNone/>
            </a:pPr>
            <a:endParaRPr lang="ru-RU" sz="1800"/>
          </a:p>
          <a:p>
            <a:pPr lvl="1">
              <a:spcBef>
                <a:spcPct val="50000"/>
              </a:spcBef>
              <a:buFontTx/>
              <a:buNone/>
            </a:pPr>
            <a:endParaRPr lang="ru-RU" sz="1800"/>
          </a:p>
          <a:p>
            <a:pPr lvl="1">
              <a:spcBef>
                <a:spcPct val="50000"/>
              </a:spcBef>
            </a:pPr>
            <a:r>
              <a:rPr lang="ru-RU" sz="1800"/>
              <a:t>Для распаковки упакованных данных необходимо выполнить: 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281113" y="2673350"/>
            <a:ext cx="7416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double a /* адрес 24 */</a:t>
            </a:r>
            <a:r>
              <a:rPr lang="ru-RU">
                <a:latin typeface="Arial" pitchFamily="34" charset="0"/>
              </a:rPr>
              <a:t>; </a:t>
            </a:r>
            <a:r>
              <a:rPr lang="en-US">
                <a:latin typeface="Arial" pitchFamily="34" charset="0"/>
              </a:rPr>
              <a:t>double b /* адрес 40 */</a:t>
            </a:r>
            <a:r>
              <a:rPr lang="ru-RU">
                <a:latin typeface="Arial" pitchFamily="34" charset="0"/>
              </a:rPr>
              <a:t>; </a:t>
            </a:r>
            <a:r>
              <a:rPr lang="en-US">
                <a:latin typeface="Arial" pitchFamily="34" charset="0"/>
              </a:rPr>
              <a:t>int</a:t>
            </a:r>
            <a:r>
              <a:rPr lang="ru-RU">
                <a:latin typeface="Arial" pitchFamily="34" charset="0"/>
              </a:rPr>
              <a:t>    </a:t>
            </a:r>
            <a:r>
              <a:rPr lang="en-US">
                <a:latin typeface="Arial" pitchFamily="34" charset="0"/>
              </a:rPr>
              <a:t>n</a:t>
            </a:r>
            <a:r>
              <a:rPr lang="ru-RU">
                <a:latin typeface="Arial" pitchFamily="34" charset="0"/>
              </a:rPr>
              <a:t> /* адрес 48 */;</a:t>
            </a:r>
            <a:endParaRPr lang="en-US">
              <a:latin typeface="Arial" pitchFamily="34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281113" y="3429000"/>
            <a:ext cx="7416800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bufpos = 0;</a:t>
            </a:r>
          </a:p>
          <a:p>
            <a:r>
              <a:rPr lang="en-US">
                <a:latin typeface="Courier New" pitchFamily="49" charset="0"/>
              </a:rPr>
              <a:t>MPI_Pack(a,1,MPI_DOUBLE,buf,buflen,&amp;bufpos,comm);</a:t>
            </a:r>
          </a:p>
          <a:p>
            <a:r>
              <a:rPr lang="en-US">
                <a:latin typeface="Courier New" pitchFamily="49" charset="0"/>
              </a:rPr>
              <a:t>MPI_Pack(b,1,MPI_DOUBLE,buf,buflen,&amp;bufpos,comm);</a:t>
            </a:r>
          </a:p>
          <a:p>
            <a:r>
              <a:rPr lang="en-US">
                <a:latin typeface="Courier New" pitchFamily="49" charset="0"/>
              </a:rPr>
              <a:t>MPI_Pack(n,1,MPI_INT,buf,buflen,&amp;bufpos,comm);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013325"/>
            <a:ext cx="7416800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bufpos = 0;</a:t>
            </a:r>
          </a:p>
          <a:p>
            <a:r>
              <a:rPr lang="en-US">
                <a:latin typeface="Courier New" pitchFamily="49" charset="0"/>
              </a:rPr>
              <a:t>MPI_Unpack(buf,buflen,&amp;bufpos,a,1,MPI_DOUBLE,comm);</a:t>
            </a:r>
          </a:p>
          <a:p>
            <a:r>
              <a:rPr lang="en-US">
                <a:latin typeface="Courier New" pitchFamily="49" charset="0"/>
              </a:rPr>
              <a:t>MPI_Unpack(buf,buflen,&amp;bufpos,b,1,MPI_DOUBLE,comm);</a:t>
            </a:r>
          </a:p>
          <a:p>
            <a:r>
              <a:rPr lang="en-US">
                <a:latin typeface="Courier New" pitchFamily="49" charset="0"/>
              </a:rPr>
              <a:t>MPI_Unpack(buf,buflen,&amp;bufpos,n,1,MPI_INT,comm);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184775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Режимы передачи данных… </a:t>
            </a:r>
          </a:p>
          <a:p>
            <a:r>
              <a:rPr lang="ru-RU" i="1"/>
              <a:t>Синхронный </a:t>
            </a:r>
            <a:r>
              <a:rPr lang="ru-RU"/>
              <a:t>(</a:t>
            </a:r>
            <a:r>
              <a:rPr lang="en-US" i="1"/>
              <a:t>Synchronous</a:t>
            </a:r>
            <a:r>
              <a:rPr lang="ru-RU"/>
              <a:t>)</a:t>
            </a:r>
            <a:r>
              <a:rPr lang="ru-RU" i="1"/>
              <a:t> режим</a:t>
            </a:r>
            <a:r>
              <a:rPr lang="ru-RU"/>
              <a:t> </a:t>
            </a:r>
          </a:p>
          <a:p>
            <a:pPr lvl="1"/>
            <a:r>
              <a:rPr lang="ru-RU" sz="2000"/>
              <a:t>завершение функции отправки сообщения происходит только при получении от процесса-получателя подтверждения о начале приема отправленного сообщения:</a:t>
            </a:r>
          </a:p>
          <a:p>
            <a:pPr lvl="1"/>
            <a:endParaRPr lang="ru-RU" i="1"/>
          </a:p>
          <a:p>
            <a:pPr>
              <a:spcBef>
                <a:spcPct val="50000"/>
              </a:spcBef>
            </a:pPr>
            <a:r>
              <a:rPr lang="ru-RU" i="1"/>
              <a:t>Режим передачи по готовности (Ready) </a:t>
            </a:r>
          </a:p>
          <a:p>
            <a:pPr lvl="1"/>
            <a:r>
              <a:rPr lang="ru-RU" sz="2000"/>
              <a:t>может быть использован только, если операция приема сообщения уже инициирована. Буфер сообщения после завершения функции отправки сообщения может быть повторно использован.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2550" y="3328988"/>
            <a:ext cx="79216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Ssend</a:t>
            </a:r>
            <a:r>
              <a:rPr lang="ru-RU"/>
              <a:t> – функция отправки сообщения в синхронном режиме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352550" y="5661025"/>
            <a:ext cx="79216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Rsend</a:t>
            </a:r>
            <a:r>
              <a:rPr lang="ru-RU"/>
              <a:t> – функция отправки сообщения в режиме по готовности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endParaRPr lang="ru-RU" b="1"/>
          </a:p>
        </p:txBody>
      </p:sp>
      <p:sp>
        <p:nvSpPr>
          <p:cNvPr id="4403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Формирование сообщений при помощи упаковки и распаковки данных:</a:t>
            </a:r>
          </a:p>
          <a:p>
            <a:pPr lvl="1" algn="just"/>
            <a:r>
              <a:rPr lang="ru-RU"/>
              <a:t>Данный подход приводит к необходимости дополнительных действий по упаковке и распаковке данных, </a:t>
            </a:r>
          </a:p>
          <a:p>
            <a:pPr lvl="1" algn="just"/>
            <a:r>
              <a:rPr lang="ru-RU"/>
              <a:t>Он может быть оправдан при сравнительно небольших размерах сообщений и при малом количестве повторений, </a:t>
            </a:r>
          </a:p>
          <a:p>
            <a:pPr lvl="1" algn="just"/>
            <a:r>
              <a:rPr lang="ru-RU"/>
              <a:t>Упаковка и распаковка может оказаться полезной при явном использовании буферов для буферизованного способа передачи данных.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Заключение…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ru-RU" sz="2400"/>
              <a:t>Во второй презентации раздела рассмотрены имеющиеся в </a:t>
            </a:r>
            <a:r>
              <a:rPr lang="en-US" sz="2400"/>
              <a:t>MPI</a:t>
            </a:r>
            <a:r>
              <a:rPr lang="ru-RU" sz="2400"/>
              <a:t> операции передачи данных между двумя процессами, а также возможные </a:t>
            </a:r>
            <a:r>
              <a:rPr lang="en-US" sz="2400"/>
              <a:t> </a:t>
            </a:r>
            <a:r>
              <a:rPr lang="ru-RU" sz="2400"/>
              <a:t>режимы выполнения  этих операций. </a:t>
            </a:r>
          </a:p>
          <a:p>
            <a:pPr>
              <a:spcBef>
                <a:spcPct val="30000"/>
              </a:spcBef>
            </a:pPr>
            <a:r>
              <a:rPr lang="ru-RU" sz="2400"/>
              <a:t>Обсуждается вопрос организации неблокирующих обменов данными между процессами.</a:t>
            </a:r>
          </a:p>
          <a:p>
            <a:pPr>
              <a:spcBef>
                <a:spcPct val="30000"/>
              </a:spcBef>
            </a:pPr>
            <a:r>
              <a:rPr lang="ru-RU" sz="2400"/>
              <a:t>Подробно рассмотрены коллективные операции передачи данных. </a:t>
            </a:r>
          </a:p>
          <a:p>
            <a:pPr>
              <a:spcBef>
                <a:spcPct val="30000"/>
              </a:spcBef>
            </a:pPr>
            <a:r>
              <a:rPr lang="ru-RU" sz="2400"/>
              <a:t>Представлены все основные способы конструирования и использования производных типов данных в </a:t>
            </a:r>
            <a:r>
              <a:rPr lang="en-US" sz="2400"/>
              <a:t>MPI.</a:t>
            </a:r>
            <a:endParaRPr lang="ru-RU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Вопросы для обсуждения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/>
              <a:t>Достаточность состава поддерживаемых в </a:t>
            </a:r>
            <a:r>
              <a:rPr lang="en-US"/>
              <a:t>MPI </a:t>
            </a:r>
            <a:r>
              <a:rPr lang="ru-RU"/>
              <a:t>операций передачи данных.</a:t>
            </a:r>
            <a:endParaRPr lang="en-US"/>
          </a:p>
          <a:p>
            <a:pPr marL="533400" indent="-533400"/>
            <a:r>
              <a:rPr lang="ru-RU"/>
              <a:t>Рекомендации по использованию разных способов конструирования типов данных.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Темы заданий для самостоятельной работы...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0" indent="0"/>
            <a:r>
              <a:rPr lang="ru-RU" sz="2400" b="1"/>
              <a:t> Операции передачи данных между двумя процессами</a:t>
            </a:r>
          </a:p>
          <a:p>
            <a:pPr marL="531813" lvl="1" indent="-258763">
              <a:buFontTx/>
              <a:buAutoNum type="arabicPeriod"/>
            </a:pPr>
            <a:r>
              <a:rPr lang="ru-RU" sz="2000"/>
              <a:t>Подготовьте варианты ранее разработанных программ с разными режимами выполнения операций передачи данных. Сравните время выполнения операций передачи данных при разных режимах работы.</a:t>
            </a:r>
          </a:p>
          <a:p>
            <a:pPr marL="531813" lvl="1" indent="-258763">
              <a:buFontTx/>
              <a:buAutoNum type="arabicPeriod"/>
            </a:pPr>
            <a:r>
              <a:rPr lang="ru-RU" sz="2000"/>
              <a:t>Подготовьте варианты ранее разработанных программ с использованием неблокирующего способа выполнения операций передачи данных. Оцените необходимое количество вычислительных операций, для того чтобы полностью совместить передачу данных и вычисления. Разработайте программу, в которой бы полностью отсутствовали задержки вычислений из-за ожидания передаваемых данных.</a:t>
            </a:r>
          </a:p>
          <a:p>
            <a:pPr marL="531813" lvl="1" indent="-258763">
              <a:buFontTx/>
              <a:buAutoNum type="arabicPeriod"/>
            </a:pPr>
            <a:r>
              <a:rPr lang="ru-RU" sz="2000"/>
              <a:t>Выполните задание 3 с использованием операции одновременного выполнения передачи и приема данных. Сравните результаты вычислительных экспериментов.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Темы заданий для самостоятельной работы...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ru-RU" sz="2400" b="1"/>
              <a:t> Коллективные операции передачи данных</a:t>
            </a:r>
          </a:p>
          <a:p>
            <a:pPr marL="723900" lvl="1" indent="-45085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ru-RU"/>
              <a:t>Разработайте программу-пример для каждой имеющейся в </a:t>
            </a:r>
            <a:r>
              <a:rPr lang="en-US"/>
              <a:t>MPI </a:t>
            </a:r>
            <a:r>
              <a:rPr lang="ru-RU"/>
              <a:t>коллективной операции.</a:t>
            </a:r>
          </a:p>
          <a:p>
            <a:pPr marL="723900" lvl="1" indent="-45085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ru-RU"/>
              <a:t>Разработайте реализации коллективных операций при помощи парных обменов между процессами. Выполните вычислительные эксперименты и сравните время выполнения разработанных программ и функций </a:t>
            </a:r>
            <a:r>
              <a:rPr lang="en-US"/>
              <a:t>MPI </a:t>
            </a:r>
            <a:r>
              <a:rPr lang="ru-RU"/>
              <a:t>для коллективных операций.</a:t>
            </a:r>
          </a:p>
          <a:p>
            <a:pPr marL="723900" lvl="1" indent="-45085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ru-RU"/>
              <a:t>Разработайте программу, выполните эксперименты и сравните результаты для разных алгоритмов реализации операции сбора, обработки и рассылки данных всех процессам (функция </a:t>
            </a:r>
            <a:r>
              <a:rPr lang="en-US"/>
              <a:t>MPI</a:t>
            </a:r>
            <a:r>
              <a:rPr lang="ru-RU"/>
              <a:t>_</a:t>
            </a:r>
            <a:r>
              <a:rPr lang="en-US"/>
              <a:t>Allreduce</a:t>
            </a:r>
            <a:r>
              <a:rPr lang="ru-RU"/>
              <a:t>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Темы заданий для самостоятельной работы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ru-RU" sz="2400" b="1"/>
              <a:t> Производные типы в </a:t>
            </a:r>
            <a:r>
              <a:rPr lang="en-US" sz="2400" b="1"/>
              <a:t>MPI</a:t>
            </a:r>
            <a:endParaRPr lang="ru-RU" sz="2400" b="1"/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программу-пример для каждого имеющегося в </a:t>
            </a:r>
            <a:r>
              <a:rPr lang="en-US" sz="2000"/>
              <a:t>MPI </a:t>
            </a:r>
            <a:r>
              <a:rPr lang="ru-RU" sz="2000"/>
              <a:t>способа конструирования производных типов данных.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программу-пример с использованием функций упаковки и распаковки данных. Выполните эксперименты и сравните с результатами при использовании производных типов данных.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производные типы данных для строк, столбцов, диагоналей матриц.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программу-пример для каждой из рассмотренных функций для управления процессами и коммуникаторами.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программу для представления множества процессов в виде прямоугольной решетки. Создайте коммуникаторы для каждой строки и столбца процессов. Выполните коллективную операцию для всех процессов и для одного из созданных коммуникаторов. Сравните время выполнения операции.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Изучите самостоятельно и разработайте программы-примеры для передачи данных между процессами разных коммуникаторов.</a:t>
            </a:r>
            <a:endParaRPr 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Ссылки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Информационный ресурс Интернет с описанием стандарта </a:t>
            </a:r>
            <a:r>
              <a:rPr lang="en-US"/>
              <a:t>MPI</a:t>
            </a:r>
            <a:r>
              <a:rPr lang="ru-RU"/>
              <a:t>:</a:t>
            </a:r>
            <a:r>
              <a:rPr lang="en-US"/>
              <a:t> </a:t>
            </a:r>
            <a:r>
              <a:rPr lang="en-US">
                <a:hlinkClick r:id="rId2"/>
              </a:rPr>
              <a:t>http</a:t>
            </a:r>
            <a:r>
              <a:rPr lang="ru-RU">
                <a:hlinkClick r:id="rId2"/>
              </a:rPr>
              <a:t>://</a:t>
            </a:r>
            <a:r>
              <a:rPr lang="en-US">
                <a:hlinkClick r:id="rId2"/>
              </a:rPr>
              <a:t>www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mpiforum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org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Одна из наиболее распространенных реализаций </a:t>
            </a:r>
            <a:r>
              <a:rPr lang="en-US"/>
              <a:t>MPI </a:t>
            </a:r>
            <a:r>
              <a:rPr lang="ru-RU"/>
              <a:t>библиотека </a:t>
            </a:r>
            <a:r>
              <a:rPr lang="en-US"/>
              <a:t>MPICH </a:t>
            </a:r>
            <a:r>
              <a:rPr lang="ru-RU"/>
              <a:t>представлена на </a:t>
            </a:r>
            <a:r>
              <a:rPr lang="en-US">
                <a:hlinkClick r:id="rId3"/>
              </a:rPr>
              <a:t>http</a:t>
            </a:r>
            <a:r>
              <a:rPr lang="ru-RU">
                <a:hlinkClick r:id="rId3"/>
              </a:rPr>
              <a:t>://</a:t>
            </a:r>
            <a:r>
              <a:rPr lang="en-US">
                <a:hlinkClick r:id="rId3"/>
              </a:rPr>
              <a:t>www</a:t>
            </a:r>
            <a:r>
              <a:rPr lang="ru-RU">
                <a:hlinkClick r:id="rId3"/>
              </a:rPr>
              <a:t>-</a:t>
            </a:r>
            <a:r>
              <a:rPr lang="en-US">
                <a:hlinkClick r:id="rId3"/>
              </a:rPr>
              <a:t>unix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mcs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anl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gov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mpich</a:t>
            </a:r>
            <a:r>
              <a:rPr lang="en-US"/>
              <a:t> 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Библиотека </a:t>
            </a:r>
            <a:r>
              <a:rPr lang="en-US"/>
              <a:t>MPICH</a:t>
            </a:r>
            <a:r>
              <a:rPr lang="ru-RU"/>
              <a:t>2 с реализацией стандарта </a:t>
            </a:r>
            <a:r>
              <a:rPr lang="en-US"/>
              <a:t>MPI</a:t>
            </a:r>
            <a:r>
              <a:rPr lang="ru-RU"/>
              <a:t>-2 содержится на </a:t>
            </a:r>
            <a:r>
              <a:rPr lang="en-US">
                <a:hlinkClick r:id="rId4"/>
              </a:rPr>
              <a:t>http</a:t>
            </a:r>
            <a:r>
              <a:rPr lang="ru-RU">
                <a:hlinkClick r:id="rId4"/>
              </a:rPr>
              <a:t>://</a:t>
            </a:r>
            <a:r>
              <a:rPr lang="en-US">
                <a:hlinkClick r:id="rId4"/>
              </a:rPr>
              <a:t>www</a:t>
            </a:r>
            <a:r>
              <a:rPr lang="ru-RU">
                <a:hlinkClick r:id="rId4"/>
              </a:rPr>
              <a:t>-</a:t>
            </a:r>
            <a:r>
              <a:rPr lang="en-US">
                <a:hlinkClick r:id="rId4"/>
              </a:rPr>
              <a:t>unix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mcs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anl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gov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mpich2</a:t>
            </a: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Русскоязычные материалы о </a:t>
            </a:r>
            <a:r>
              <a:rPr lang="en-US"/>
              <a:t>MPI</a:t>
            </a:r>
            <a:r>
              <a:rPr lang="ru-RU"/>
              <a:t> имеются на сайте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hlinkClick r:id="rId5"/>
              </a:rPr>
              <a:t>http</a:t>
            </a:r>
            <a:r>
              <a:rPr lang="ru-RU">
                <a:solidFill>
                  <a:srgbClr val="FF0000"/>
                </a:solidFill>
                <a:hlinkClick r:id="rId5"/>
              </a:rPr>
              <a:t>://</a:t>
            </a:r>
            <a:r>
              <a:rPr lang="en-US">
                <a:solidFill>
                  <a:srgbClr val="FF0000"/>
                </a:solidFill>
                <a:hlinkClick r:id="rId5"/>
              </a:rPr>
              <a:t>www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parallel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ru</a:t>
            </a:r>
            <a:r>
              <a:rPr lang="ru-RU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Литература…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/>
              <a:t>Гергель В.П. </a:t>
            </a:r>
            <a:r>
              <a:rPr lang="ru-RU" sz="240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ru-RU" sz="2400" b="1"/>
              <a:t> </a:t>
            </a:r>
          </a:p>
          <a:p>
            <a:pPr>
              <a:lnSpc>
                <a:spcPct val="80000"/>
              </a:lnSpc>
            </a:pPr>
            <a:r>
              <a:rPr lang="ru-RU" sz="2400" b="1"/>
              <a:t>Воеводин</a:t>
            </a:r>
            <a:r>
              <a:rPr lang="ru-RU" sz="2400"/>
              <a:t> В.В., Воеводин Вл.В. (2002). Параллельные вычисления. – СПб.: </a:t>
            </a:r>
            <a:r>
              <a:rPr lang="ru-RU" sz="2400">
                <a:hlinkClick r:id="rId2"/>
              </a:rPr>
              <a:t>БХВ-Петербург</a:t>
            </a:r>
            <a:r>
              <a:rPr lang="ru-RU" sz="2400"/>
              <a:t>.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ru-RU" sz="2400" b="1"/>
              <a:t>Немнюгин</a:t>
            </a:r>
            <a:r>
              <a:rPr lang="ru-RU" sz="2400"/>
              <a:t> С., Стесик О. (2002). Параллельное программирование для многопроцессорных вычислительных систем – СПб.: БХВ-Петербург.</a:t>
            </a:r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(1994). Using MPI. Portable Parallel Programming with the Message-Passing Interface. –MIT Press.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(1999a). Using MPI - 2nd Edition: Portable Parallel Programming with the Message Passing Interface (Scientific and Engineering Computation). - MIT Press.</a:t>
            </a:r>
            <a:endParaRPr lang="ru-RU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</a:t>
            </a:r>
          </a:p>
        </p:txBody>
      </p:sp>
      <p:sp>
        <p:nvSpPr>
          <p:cNvPr id="53253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Group</a:t>
            </a:r>
            <a:r>
              <a:rPr lang="en-US"/>
              <a:t>, W., Lusk, E., Thakur, R. (1999b). Using MPI-2: Advanced Features of the Message Passing Interface (Scientific and Engineering Computation). -  MIT Press.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Pacheco,</a:t>
            </a:r>
            <a:r>
              <a:rPr lang="en-US"/>
              <a:t> P. (1996). Parallel Programming with MPI. - Morgan Kaufmann.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Quinn</a:t>
            </a:r>
            <a:r>
              <a:rPr lang="en-US"/>
              <a:t>, M. J. (2004). Parallel Programming in C with MPI and OpenMP. – New York, NY: McGraw-Hill.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Snir</a:t>
            </a:r>
            <a:r>
              <a:rPr lang="en-US"/>
              <a:t>, M., Otto, S., Huss-Lederman, S., Walker, D., Dongarra, J. (1996). </a:t>
            </a:r>
            <a:r>
              <a:rPr lang="en-US">
                <a:hlinkClick r:id="rId2"/>
              </a:rPr>
              <a:t>MPI: The Complete Reference</a:t>
            </a:r>
            <a:r>
              <a:rPr lang="en-US"/>
              <a:t>. - </a:t>
            </a:r>
            <a:r>
              <a:rPr lang="en-US">
                <a:hlinkClick r:id="rId3"/>
              </a:rPr>
              <a:t>MIT Press, </a:t>
            </a:r>
            <a:r>
              <a:rPr lang="en-US"/>
              <a:t>Boston, 1996.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765175"/>
            <a:ext cx="9210675" cy="540067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b="1" dirty="0"/>
              <a:t>Режимы передачи данных…</a:t>
            </a:r>
            <a:endParaRPr lang="ru-RU" i="1" dirty="0"/>
          </a:p>
          <a:p>
            <a:pPr fontAlgn="auto">
              <a:spcAft>
                <a:spcPts val="0"/>
              </a:spcAft>
              <a:defRPr/>
            </a:pPr>
            <a:r>
              <a:rPr lang="ru-RU" i="1" dirty="0"/>
              <a:t>Буферизованный </a:t>
            </a:r>
            <a:r>
              <a:rPr lang="ru-RU" dirty="0"/>
              <a:t>(</a:t>
            </a:r>
            <a:r>
              <a:rPr lang="en-US" i="1" dirty="0"/>
              <a:t>Buffered</a:t>
            </a:r>
            <a:r>
              <a:rPr lang="ru-RU" dirty="0"/>
              <a:t>)</a:t>
            </a:r>
            <a:r>
              <a:rPr lang="ru-RU" i="1" dirty="0"/>
              <a:t> режим</a:t>
            </a:r>
            <a:r>
              <a:rPr lang="ru-RU" dirty="0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z="2000" dirty="0"/>
              <a:t>используются дополнительные системные буферы для копирования в них отправляемых сообщений; функция отправки сообщения завершается сразу же после копирования сообщения в буфер,</a:t>
            </a:r>
          </a:p>
          <a:p>
            <a:pPr lvl="1" fontAlgn="auto">
              <a:spcAft>
                <a:spcPts val="0"/>
              </a:spcAft>
              <a:defRPr/>
            </a:pPr>
            <a:endParaRPr lang="ru-RU" sz="2000" dirty="0"/>
          </a:p>
          <a:p>
            <a:pPr lvl="1" fontAlgn="auto">
              <a:spcAft>
                <a:spcPts val="0"/>
              </a:spcAft>
              <a:defRPr/>
            </a:pPr>
            <a:endParaRPr lang="en-US" sz="2000" dirty="0"/>
          </a:p>
          <a:p>
            <a:pPr lvl="1" fontAlgn="auto">
              <a:spcAft>
                <a:spcPts val="0"/>
              </a:spcAft>
              <a:defRPr/>
            </a:pPr>
            <a:r>
              <a:rPr lang="ru-RU" sz="2000" dirty="0"/>
              <a:t>Для использования буферизованного режима передачи должны быть создан и передан </a:t>
            </a:r>
            <a:r>
              <a:rPr lang="en-US" sz="2000" dirty="0"/>
              <a:t>MPI </a:t>
            </a:r>
            <a:r>
              <a:rPr lang="ru-RU" sz="2000" dirty="0"/>
              <a:t>буфер памяти: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defRPr/>
            </a:pPr>
            <a:endParaRPr lang="ru-RU" sz="20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ru-RU" sz="20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en-US" sz="12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ru-RU" sz="1200" dirty="0"/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dirty="0"/>
              <a:t>После завершения работы с буфером он должен быть отключен от </a:t>
            </a:r>
            <a:r>
              <a:rPr lang="en-US" sz="2000" dirty="0"/>
              <a:t>MPI </a:t>
            </a:r>
            <a:r>
              <a:rPr lang="ru-RU" sz="2000" dirty="0"/>
              <a:t>при помощи функции: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352550" y="2708275"/>
            <a:ext cx="83534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Bsend</a:t>
            </a:r>
            <a:r>
              <a:rPr lang="ru-RU"/>
              <a:t> – функция отправки сообщения в буферизованном режиме, 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352550" y="4076700"/>
            <a:ext cx="79216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MPI_Buffer_attach</a:t>
            </a:r>
            <a:r>
              <a:rPr lang="en-US">
                <a:latin typeface="Courier New" pitchFamily="49" charset="0"/>
              </a:rPr>
              <a:t>(void *buf, int size),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 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буфер памяти для буферизации сообщений,</a:t>
            </a:r>
          </a:p>
          <a:p>
            <a:r>
              <a:rPr lang="ru-RU">
                <a:latin typeface="Courier New" pitchFamily="49" charset="0"/>
              </a:rPr>
              <a:t>   - </a:t>
            </a:r>
            <a:r>
              <a:rPr lang="en-US" b="1">
                <a:latin typeface="Courier New" pitchFamily="49" charset="0"/>
              </a:rPr>
              <a:t>size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размер буфера.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1352550" y="6308725"/>
            <a:ext cx="79216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MPI_Buffer_detach</a:t>
            </a:r>
            <a:r>
              <a:rPr lang="en-US">
                <a:latin typeface="Courier New" pitchFamily="49" charset="0"/>
              </a:rPr>
              <a:t>(void *buf, int *size)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Режимы передачи данных…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/>
              <a:t>Режим передачи </a:t>
            </a:r>
            <a:r>
              <a:rPr lang="ru-RU" sz="2400" i="1"/>
              <a:t>по готовности</a:t>
            </a:r>
            <a:r>
              <a:rPr lang="ru-RU" sz="2400"/>
              <a:t> формально является наиболее быстрым, но используется достаточно редко, т.к. обычно сложно гарантировать готовность операции приема,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 i="1"/>
              <a:t>Стандартный</a:t>
            </a:r>
            <a:r>
              <a:rPr lang="ru-RU" sz="2400"/>
              <a:t> и </a:t>
            </a:r>
            <a:r>
              <a:rPr lang="ru-RU" sz="2400" i="1"/>
              <a:t>буферизованный</a:t>
            </a:r>
            <a:r>
              <a:rPr lang="ru-RU" sz="2400"/>
              <a:t> режимы также выполняются достаточно быстро, но могут приводить к большим расходам ресурсов (памяти), могут быть рекомендованы для передачи коротких сообщений,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 i="1"/>
              <a:t>Синхронный </a:t>
            </a:r>
            <a:r>
              <a:rPr lang="ru-RU" sz="2400"/>
              <a:t>режим является наиболее медленным, т.к. требует подтверждения приема. В тоже время, этот режим наиболее надежен – можно рекомендовать его для передачи длинных сообщений.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процессорами…</a:t>
            </a:r>
          </a:p>
          <a:p>
            <a:pPr marL="533400" indent="-533400"/>
            <a:r>
              <a:rPr lang="ru-RU" sz="2400" i="1"/>
              <a:t>Блокирующие функции</a:t>
            </a:r>
            <a:r>
              <a:rPr lang="ru-RU" sz="2400"/>
              <a:t> приостанавливают выполнение процессов до момента завершения работы вызванных функций,</a:t>
            </a:r>
            <a:endParaRPr lang="ru-RU"/>
          </a:p>
          <a:p>
            <a:pPr marL="533400" indent="-533400"/>
            <a:r>
              <a:rPr lang="ru-RU" sz="2400" i="1"/>
              <a:t>Неблокирующие функции</a:t>
            </a:r>
            <a:r>
              <a:rPr lang="ru-RU" sz="2400"/>
              <a:t> обмена данными выполняются без блокировки процессов для совмещения процессов передачи сообщений и вычислений:</a:t>
            </a:r>
          </a:p>
          <a:p>
            <a:pPr marL="914400" lvl="1" indent="-457200"/>
            <a:r>
              <a:rPr lang="ru-RU" sz="2200"/>
              <a:t>Более сложен для использования,</a:t>
            </a:r>
          </a:p>
          <a:p>
            <a:pPr marL="914400" lvl="1" indent="-457200"/>
            <a:r>
              <a:rPr lang="ru-RU" sz="2200"/>
              <a:t>Может в значительной степени уменьшить потери эффективности параллельных вычислений из-за медленных коммуникационных операций.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процессорами…</a:t>
            </a:r>
          </a:p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sz="2000"/>
              <a:t>	Наименование неблокирующих аналогов образуется из названий соответствующих функций путем добавления префикса </a:t>
            </a:r>
            <a:r>
              <a:rPr lang="en-US" sz="2000" b="1"/>
              <a:t>I</a:t>
            </a:r>
            <a:r>
              <a:rPr lang="ru-RU" sz="2000"/>
              <a:t> (</a:t>
            </a:r>
            <a:r>
              <a:rPr lang="ru-RU" sz="2000" i="1"/>
              <a:t>Immediate</a:t>
            </a:r>
            <a:r>
              <a:rPr lang="ru-RU" sz="2000"/>
              <a:t>).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31825" y="3038475"/>
            <a:ext cx="9129713" cy="2838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MPI_Isend</a:t>
            </a:r>
            <a:r>
              <a:rPr lang="en-US">
                <a:latin typeface="Courier New" pitchFamily="49" charset="0"/>
              </a:rPr>
              <a:t>(void *buf, int count, MPI_Datatype type, int dest,</a:t>
            </a: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MPI_Issend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MPI_Ibsend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MPI_Irsend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dest, 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MPI_Irecv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source, int tag, MPI_Comm comm, MPI_Request *request);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процессорами…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/>
              <a:t>Проверка состояния выполняемой неблокирующей операции передачи данных выполняется при помощи функции:</a:t>
            </a:r>
          </a:p>
          <a:p>
            <a:pPr marL="533400" indent="-533400">
              <a:lnSpc>
                <a:spcPct val="90000"/>
              </a:lnSpc>
            </a:pPr>
            <a:endParaRPr lang="ru-RU" sz="2400"/>
          </a:p>
          <a:p>
            <a:pPr marL="533400" indent="-533400">
              <a:lnSpc>
                <a:spcPct val="90000"/>
              </a:lnSpc>
            </a:pPr>
            <a:endParaRPr lang="ru-RU" sz="2400"/>
          </a:p>
          <a:p>
            <a:pPr marL="533400" indent="-533400">
              <a:lnSpc>
                <a:spcPct val="90000"/>
              </a:lnSpc>
            </a:pPr>
            <a:endParaRPr lang="ru-RU" sz="2400"/>
          </a:p>
          <a:p>
            <a:pPr marL="533400" indent="-533400">
              <a:lnSpc>
                <a:spcPct val="90000"/>
              </a:lnSpc>
            </a:pPr>
            <a:endParaRPr lang="ru-RU" sz="24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ru-RU" sz="24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ru-RU" sz="24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ru-RU" sz="2400"/>
              <a:t>	</a:t>
            </a:r>
            <a:endParaRPr lang="en-US" sz="24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ru-RU" sz="2400"/>
              <a:t>Операция проверки является неблокирующей.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31825" y="3155950"/>
            <a:ext cx="9001125" cy="22891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MPI_Test</a:t>
            </a:r>
            <a:r>
              <a:rPr lang="en-US">
                <a:latin typeface="Courier New" pitchFamily="49" charset="0"/>
              </a:rPr>
              <a:t>( MPI_Request *request, int *flag,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MPI_status *status),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en-US">
                <a:latin typeface="Courier New" pitchFamily="49" charset="0"/>
              </a:rPr>
              <a:t>где </a:t>
            </a:r>
          </a:p>
          <a:p>
            <a:pPr>
              <a:buFontTx/>
              <a:buChar char="-"/>
            </a:pPr>
            <a:r>
              <a:rPr lang="ru-RU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request</a:t>
            </a:r>
            <a:r>
              <a:rPr lang="en-US">
                <a:latin typeface="Courier New" pitchFamily="49" charset="0"/>
              </a:rPr>
              <a:t> - </a:t>
            </a:r>
            <a:r>
              <a:rPr lang="ru-RU">
                <a:latin typeface="Courier New" pitchFamily="49" charset="0"/>
              </a:rPr>
              <a:t>дескриптор операции, определенный при вызове</a:t>
            </a:r>
          </a:p>
          <a:p>
            <a:r>
              <a:rPr lang="ru-RU">
                <a:latin typeface="Courier New" pitchFamily="49" charset="0"/>
              </a:rPr>
              <a:t>	неблокирующей функции,</a:t>
            </a:r>
          </a:p>
          <a:p>
            <a:r>
              <a:rPr lang="en-US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flag</a:t>
            </a:r>
            <a:r>
              <a:rPr lang="en-US">
                <a:latin typeface="Courier New" pitchFamily="49" charset="0"/>
              </a:rPr>
              <a:t>    - </a:t>
            </a:r>
            <a:r>
              <a:rPr lang="ru-RU">
                <a:latin typeface="Courier New" pitchFamily="49" charset="0"/>
              </a:rPr>
              <a:t>результат проверки (=true, если операция завершена),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status</a:t>
            </a:r>
            <a:r>
              <a:rPr lang="ru-RU">
                <a:latin typeface="Courier New" pitchFamily="49" charset="0"/>
              </a:rPr>
              <a:t>  - результат выполнения операции обмена (только для </a:t>
            </a:r>
          </a:p>
          <a:p>
            <a:r>
              <a:rPr lang="ru-RU">
                <a:latin typeface="Courier New" pitchFamily="49" charset="0"/>
              </a:rPr>
              <a:t>	завершенной операции.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7064</TotalTime>
  <Words>4668</Words>
  <Application>Microsoft Office PowerPoint</Application>
  <PresentationFormat>Лист A4 (210x297 мм)</PresentationFormat>
  <Paragraphs>454</Paragraphs>
  <Slides>48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8" baseType="lpstr">
      <vt:lpstr>Arial</vt:lpstr>
      <vt:lpstr>Bernard MT Condensed</vt:lpstr>
      <vt:lpstr>Calibri</vt:lpstr>
      <vt:lpstr>Courier New</vt:lpstr>
      <vt:lpstr>Times New Roman</vt:lpstr>
      <vt:lpstr>Wingdings</vt:lpstr>
      <vt:lpstr>Специальное оформление</vt:lpstr>
      <vt:lpstr>Тема Office</vt:lpstr>
      <vt:lpstr>Рисунок</vt:lpstr>
      <vt:lpstr>Формула</vt:lpstr>
      <vt:lpstr>Параллельное программирование на основе MPI (продолжение)</vt:lpstr>
      <vt:lpstr>Содержание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</vt:lpstr>
      <vt:lpstr>Заключение…</vt:lpstr>
      <vt:lpstr>Вопросы для обсуждения</vt:lpstr>
      <vt:lpstr>Темы заданий для самостоятельной работы...</vt:lpstr>
      <vt:lpstr>Темы заданий для самостоятельной работы...</vt:lpstr>
      <vt:lpstr>Темы заданий для самостоятельной работы</vt:lpstr>
      <vt:lpstr>Ссылки</vt:lpstr>
      <vt:lpstr>Литература…</vt:lpstr>
      <vt:lpstr>Литература</vt:lpstr>
    </vt:vector>
  </TitlesOfParts>
  <Company>ННГУ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4.2. Параллельное программирование на основе MPI</dc:subject>
  <dc:creator>Гергель В.П.</dc:creator>
  <cp:lastModifiedBy>Александр Кондрашов</cp:lastModifiedBy>
  <cp:revision>394</cp:revision>
  <dcterms:created xsi:type="dcterms:W3CDTF">2004-08-14T10:27:56Z</dcterms:created>
  <dcterms:modified xsi:type="dcterms:W3CDTF">2020-04-07T03:47:34Z</dcterms:modified>
</cp:coreProperties>
</file>