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95" r:id="rId2"/>
  </p:sldMasterIdLst>
  <p:notesMasterIdLst>
    <p:notesMasterId r:id="rId33"/>
  </p:notesMasterIdLst>
  <p:handoutMasterIdLst>
    <p:handoutMasterId r:id="rId34"/>
  </p:handoutMasterIdLst>
  <p:sldIdLst>
    <p:sldId id="256" r:id="rId3"/>
    <p:sldId id="321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359" r:id="rId27"/>
    <p:sldId id="323" r:id="rId28"/>
    <p:sldId id="603" r:id="rId29"/>
    <p:sldId id="325" r:id="rId30"/>
    <p:sldId id="599" r:id="rId31"/>
    <p:sldId id="444" r:id="rId32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7" autoAdjust="0"/>
    <p:restoredTop sz="94660"/>
  </p:normalViewPr>
  <p:slideViewPr>
    <p:cSldViewPr>
      <p:cViewPr varScale="1">
        <p:scale>
          <a:sx n="125" d="100"/>
          <a:sy n="125" d="100"/>
        </p:scale>
        <p:origin x="912" y="8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98483-80C1-4DEE-98F4-56429C6A12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1FB646-A0F3-4BFC-9359-695F13007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53DA7-2DA2-41C2-98DC-2B3DE2C1BB30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C39B17-B9A5-49CB-8C40-AE8E74BB31B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BBC8841-63BC-4184-AA53-3164F767DB8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B180DDC-EDFD-4EA4-97D7-B2F321DD9E4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74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8F-8129-4077-A9CA-E285C1E27EB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E95AD-99F4-42DC-BA4C-23C943AA32ED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4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E204-F46B-4020-9B7C-76F142E15B2D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9A285-C675-4C42-B5A8-BBC1CDB23BDC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C65E3-4E59-4724-8C09-ED76C318DDAF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185F9-2BA0-4439-A4CD-59F582402A57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F4CB-1078-4683-9DA9-3C23A7ED7677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19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D7EF6-523F-4157-98FB-A83FC509B182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D382254-C30B-4B85-81FC-2173028D9C4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4F958-ED18-41D6-BE47-3DFC67E8A1F8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CC9AA-3917-4627-810C-D249FBDE699A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87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87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909A-6B7A-4E12-8DBD-F4AF0F2D6578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381E61B-6DC6-4CE1-B27F-C7056897662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45F50D26-846A-4A16-838A-85CA0BD9F61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BDC6134-0D34-4879-B6FE-CD3FC25D763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9B70951-6B56-4EA6-855D-70E493787E8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7827DB9-AEF0-4750-B1DF-B0205D4DBA1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88B8654-9AF2-4607-9235-593A35E240D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1B026E7-021B-4CF4-8F4A-8974EF22D62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spcBef>
                <a:spcPct val="0"/>
              </a:spcBef>
              <a:buFontTx/>
              <a:buNone/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5A83175F-A5D7-4EB2-8983-588C79774CA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50CD2A-6D56-499B-AD2D-104FC0D14F85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mpich" TargetMode="External"/><Relationship Id="rId2" Type="http://schemas.openxmlformats.org/officeDocument/2006/relationships/hyperlink" Target="http://www.mpiforum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parallel.ru/" TargetMode="External"/><Relationship Id="rId4" Type="http://schemas.openxmlformats.org/officeDocument/2006/relationships/hyperlink" Target="http://www-unix.mcs.anl.gov/mpi/mpich2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hv.ru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book-home.tcl?isbn=0262692155" TargetMode="External"/><Relationship Id="rId2" Type="http://schemas.openxmlformats.org/officeDocument/2006/relationships/hyperlink" Target="http://www.netlib.org/utk/papers/mpi-book/mpi-book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2132856"/>
            <a:ext cx="9705975" cy="1200150"/>
          </a:xfrm>
          <a:noFill/>
        </p:spPr>
        <p:txBody>
          <a:bodyPr>
            <a:spAutoFit/>
          </a:bodyPr>
          <a:lstStyle/>
          <a:p>
            <a:r>
              <a:rPr lang="ru-RU" sz="3600" b="1" dirty="0"/>
              <a:t>Параллельное программирование на основе MPI (окончание)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топологии…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000"/>
              <a:t>Под </a:t>
            </a:r>
            <a:r>
              <a:rPr lang="ru-RU" sz="2000" i="1"/>
              <a:t>топологией </a:t>
            </a:r>
            <a:r>
              <a:rPr lang="ru-RU" sz="2000"/>
              <a:t>вычислительной системы понимают структуру узлов сети и линий связи между этими узла. Топология может быть представлена в виде графа, в котором вершины есть процессоры (процессы) системы, а дуги соответствуют имеющимся линиям (каналам) связи.</a:t>
            </a:r>
          </a:p>
          <a:p>
            <a:pPr>
              <a:spcBef>
                <a:spcPct val="50000"/>
              </a:spcBef>
            </a:pPr>
            <a:r>
              <a:rPr lang="ru-RU" sz="2000"/>
              <a:t>Парные операции передачи данных могут быть выполнены между любыми процессами коммуникатора, в коллективной операции принимают участие все процессы коммуникатора. Следовательно, логическая топология линий связи между процессами в параллельной программе имеет структуру </a:t>
            </a:r>
            <a:r>
              <a:rPr lang="ru-RU" sz="2000" i="1"/>
              <a:t>полного графа.</a:t>
            </a:r>
          </a:p>
          <a:p>
            <a:pPr>
              <a:spcBef>
                <a:spcPct val="50000"/>
              </a:spcBef>
            </a:pPr>
            <a:r>
              <a:rPr lang="ru-RU" sz="2000"/>
              <a:t>Возможно организовать логическое представление любой необходимой </a:t>
            </a:r>
            <a:r>
              <a:rPr lang="ru-RU" sz="2000" i="1"/>
              <a:t>виртуальной топологии</a:t>
            </a:r>
            <a:r>
              <a:rPr lang="ru-RU" sz="2000"/>
              <a:t>. Для этого достаточно сформировать тот или иной механизм дополнительной адресации процессов.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топологии…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19163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/>
              <a:t>Декартовы топологии (решетки)…</a:t>
            </a:r>
            <a:r>
              <a:rPr lang="ru-RU" sz="2400"/>
              <a:t> </a:t>
            </a:r>
          </a:p>
          <a:p>
            <a:pPr lvl="1"/>
            <a:r>
              <a:rPr lang="ru-RU" sz="1800" i="1"/>
              <a:t>В декартовых топологиях</a:t>
            </a:r>
            <a:r>
              <a:rPr lang="ru-RU" sz="1800"/>
              <a:t> множество процессов представляется в виде прямоугольной </a:t>
            </a:r>
            <a:r>
              <a:rPr lang="ru-RU" sz="1800" i="1"/>
              <a:t>решетки</a:t>
            </a:r>
            <a:r>
              <a:rPr lang="ru-RU" sz="1800"/>
              <a:t>, а для указания процессов используется декартова системы координат,</a:t>
            </a:r>
          </a:p>
          <a:p>
            <a:pPr lvl="1"/>
            <a:r>
              <a:rPr lang="ru-RU" sz="1800"/>
              <a:t>Для создания декартовой топологии (решетки) в </a:t>
            </a:r>
            <a:r>
              <a:rPr lang="en-US" sz="1800"/>
              <a:t>MPI </a:t>
            </a:r>
            <a:r>
              <a:rPr lang="ru-RU" sz="1800"/>
              <a:t>предназначена функция: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76288" y="2862263"/>
            <a:ext cx="8856662" cy="366308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MPI_Cart_create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oldcomm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ndims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*dims,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*periods,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reorder, 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cartcomm</a:t>
            </a:r>
            <a:r>
              <a:rPr lang="en-US" sz="1800" dirty="0">
                <a:latin typeface="Courier New" pitchFamily="49" charset="0"/>
              </a:rPr>
              <a:t>), 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где: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 err="1">
                <a:latin typeface="Courier New" pitchFamily="49" charset="0"/>
              </a:rPr>
              <a:t>oldcomm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ru-RU" sz="1800" dirty="0">
                <a:latin typeface="Courier New" pitchFamily="49" charset="0"/>
              </a:rPr>
              <a:t>- исходный коммуникатор,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 err="1">
                <a:latin typeface="Courier New" pitchFamily="49" charset="0"/>
              </a:rPr>
              <a:t>ndims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  - размерность декартовой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>
                <a:latin typeface="Courier New" pitchFamily="49" charset="0"/>
              </a:rPr>
              <a:t>dims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   - массив длины </a:t>
            </a:r>
            <a:r>
              <a:rPr lang="en-US" sz="1800" dirty="0" err="1">
                <a:latin typeface="Courier New" pitchFamily="49" charset="0"/>
              </a:rPr>
              <a:t>ndims</a:t>
            </a:r>
            <a:r>
              <a:rPr lang="ru-RU" sz="1800" dirty="0">
                <a:latin typeface="Courier New" pitchFamily="49" charset="0"/>
              </a:rPr>
              <a:t>, задает количество процессов в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      каждом измерении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>
                <a:latin typeface="Courier New" pitchFamily="49" charset="0"/>
              </a:rPr>
              <a:t>periods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ru-RU" sz="1800" dirty="0">
                <a:latin typeface="Courier New" pitchFamily="49" charset="0"/>
              </a:rPr>
              <a:t>- массив длины </a:t>
            </a:r>
            <a:r>
              <a:rPr lang="en-US" sz="1800" dirty="0" err="1">
                <a:latin typeface="Courier New" pitchFamily="49" charset="0"/>
              </a:rPr>
              <a:t>ndims</a:t>
            </a:r>
            <a:r>
              <a:rPr lang="ru-RU" sz="1800" dirty="0">
                <a:latin typeface="Courier New" pitchFamily="49" charset="0"/>
              </a:rPr>
              <a:t>, определяет, является ли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      решетка периодической вдоль каждого измерения,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 - </a:t>
            </a:r>
            <a:r>
              <a:rPr lang="en-US" sz="1800" b="1" dirty="0">
                <a:latin typeface="Courier New" pitchFamily="49" charset="0"/>
              </a:rPr>
              <a:t>reorder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ru-RU" sz="1800" dirty="0">
                <a:latin typeface="Courier New" pitchFamily="49" charset="0"/>
              </a:rPr>
              <a:t>- параметр допустимости изменения нумерации 	процессов,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cartcomm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– создаваемый коммуникатор с декартовой топологией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       процессов.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топологии…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55675"/>
            <a:ext cx="9066213" cy="4968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ru-RU" sz="2400" b="1" dirty="0"/>
              <a:t>Декартовы топологии (решетки)…</a:t>
            </a:r>
          </a:p>
          <a:p>
            <a:pPr lvl="1">
              <a:spcBef>
                <a:spcPct val="30000"/>
              </a:spcBef>
            </a:pPr>
            <a:r>
              <a:rPr lang="ru-RU" sz="2000" dirty="0"/>
              <a:t>Для определения декартовых координат процесса по его рангу можно воспользоваться функцией:</a:t>
            </a:r>
          </a:p>
          <a:p>
            <a:pPr lvl="1">
              <a:spcBef>
                <a:spcPct val="50000"/>
              </a:spcBef>
            </a:pPr>
            <a:endParaRPr lang="ru-RU" sz="2000" dirty="0"/>
          </a:p>
          <a:p>
            <a:pPr lvl="1">
              <a:spcBef>
                <a:spcPct val="50000"/>
              </a:spcBef>
            </a:pPr>
            <a:endParaRPr lang="ru-RU" dirty="0"/>
          </a:p>
          <a:p>
            <a:pPr lvl="1">
              <a:spcBef>
                <a:spcPct val="50000"/>
              </a:spcBef>
            </a:pPr>
            <a:endParaRPr lang="ru-RU" dirty="0"/>
          </a:p>
          <a:p>
            <a:pPr lvl="1">
              <a:spcBef>
                <a:spcPct val="70000"/>
              </a:spcBef>
            </a:pPr>
            <a:r>
              <a:rPr lang="ru-RU" sz="2000" dirty="0"/>
              <a:t>Обратное действие – определение ранга процесса по его декартовым координатам – обеспечивается при помощи функции: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93700" y="1989138"/>
            <a:ext cx="9512300" cy="201592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MPI_Card_coords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comm,int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rank,int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ndims,int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coords</a:t>
            </a:r>
            <a:r>
              <a:rPr lang="en-US" sz="1800" dirty="0">
                <a:latin typeface="Courier New" pitchFamily="49" charset="0"/>
              </a:rPr>
              <a:t>), 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где: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– коммуникатор с топологией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>
                <a:latin typeface="Courier New" pitchFamily="49" charset="0"/>
              </a:rPr>
              <a:t>rank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- ранг процесса, для которого определяются декартовы координаты,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ndims</a:t>
            </a:r>
            <a:r>
              <a:rPr lang="ru-RU" sz="1800" dirty="0">
                <a:latin typeface="Courier New" pitchFamily="49" charset="0"/>
              </a:rPr>
              <a:t> - размерность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coords</a:t>
            </a:r>
            <a:r>
              <a:rPr lang="ru-RU" sz="1800" dirty="0">
                <a:latin typeface="Courier New" pitchFamily="49" charset="0"/>
              </a:rPr>
              <a:t>- возвращаемые функцией декартовы координаты процесса.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12750" y="4724400"/>
            <a:ext cx="9493250" cy="14652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MPI_Cart_rank</a:t>
            </a:r>
            <a:r>
              <a:rPr lang="en-US" sz="1800">
                <a:latin typeface="Courier New" pitchFamily="49" charset="0"/>
              </a:rPr>
              <a:t>(MPI_Comm comm, int *coords, int *rank),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где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comm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– коммуникатор с топологией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coords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- декартовы координаты процесса,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rank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- возвращаемый функцией ранг процесса.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топологии…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/>
              <a:t>Декартовы топологии (решетки)…</a:t>
            </a:r>
          </a:p>
          <a:p>
            <a:pPr lvl="1">
              <a:spcBef>
                <a:spcPct val="50000"/>
              </a:spcBef>
            </a:pPr>
            <a:r>
              <a:rPr lang="ru-RU" sz="2000"/>
              <a:t>процедура разбиения решетки на подрешетки меньшей размерности обеспечивается при помощи функции:</a:t>
            </a:r>
          </a:p>
          <a:p>
            <a:pPr lvl="1">
              <a:spcBef>
                <a:spcPct val="50000"/>
              </a:spcBef>
            </a:pPr>
            <a:endParaRPr lang="ru-RU" sz="2000"/>
          </a:p>
          <a:p>
            <a:pPr lvl="1">
              <a:spcBef>
                <a:spcPct val="50000"/>
              </a:spcBef>
            </a:pPr>
            <a:endParaRPr lang="ru-RU" sz="2000"/>
          </a:p>
          <a:p>
            <a:pPr lvl="1">
              <a:spcBef>
                <a:spcPct val="50000"/>
              </a:spcBef>
            </a:pPr>
            <a:endParaRPr lang="ru-RU" sz="2000"/>
          </a:p>
          <a:p>
            <a:pPr lvl="1">
              <a:spcBef>
                <a:spcPct val="50000"/>
              </a:spcBef>
            </a:pPr>
            <a:endParaRPr lang="ru-RU" sz="2000"/>
          </a:p>
          <a:p>
            <a:pPr lvl="1">
              <a:spcBef>
                <a:spcPct val="50000"/>
              </a:spcBef>
              <a:buFontTx/>
              <a:buNone/>
            </a:pPr>
            <a:r>
              <a:rPr lang="ru-RU" sz="2000"/>
              <a:t>	В ходе своего выполнения 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Cart</a:t>
            </a:r>
            <a:r>
              <a:rPr lang="ru-RU" sz="2000" i="1"/>
              <a:t>_</a:t>
            </a:r>
            <a:r>
              <a:rPr lang="en-US" sz="2000" i="1"/>
              <a:t>sub </a:t>
            </a:r>
            <a:r>
              <a:rPr lang="ru-RU" sz="2000"/>
              <a:t>определяет коммуникаторы для каждого сочетания координат фиксированных измерений исходной решетки. 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44488" y="2492375"/>
            <a:ext cx="9288462" cy="1739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MPI_Card_sub</a:t>
            </a:r>
            <a:r>
              <a:rPr lang="en-US" sz="1800">
                <a:latin typeface="Courier New" pitchFamily="49" charset="0"/>
              </a:rPr>
              <a:t>(MPI_Comm comm, int *subdims, MPI_Comm *newcomm),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где: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comm</a:t>
            </a:r>
            <a:r>
              <a:rPr lang="en-US" sz="1800">
                <a:latin typeface="Courier New" pitchFamily="49" charset="0"/>
              </a:rPr>
              <a:t>    - исходный коммуникатор с топологией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subdims</a:t>
            </a:r>
            <a:r>
              <a:rPr lang="en-US" sz="1800">
                <a:latin typeface="Courier New" pitchFamily="49" charset="0"/>
              </a:rPr>
              <a:t> – массив для указания, какие измерения должны остаться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        в создаваемой подрешетке,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newcomm</a:t>
            </a:r>
            <a:r>
              <a:rPr lang="en-US" sz="1800">
                <a:latin typeface="Courier New" pitchFamily="49" charset="0"/>
              </a:rPr>
              <a:t> - создаваемый коммуникатор с подрешеткой.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топологии…</a:t>
            </a:r>
          </a:p>
        </p:txBody>
      </p:sp>
      <p:sp>
        <p:nvSpPr>
          <p:cNvPr id="1946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400" b="1" dirty="0"/>
              <a:t>Декартовы топологии (решетки)…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b="1" dirty="0"/>
              <a:t>Пример</a:t>
            </a:r>
            <a:r>
              <a:rPr lang="ru-RU" dirty="0"/>
              <a:t>: создание двухмерной решетки </a:t>
            </a:r>
            <a:r>
              <a:rPr lang="ru-RU" i="1" dirty="0"/>
              <a:t>4</a:t>
            </a:r>
            <a:r>
              <a:rPr lang="en-US" i="1" dirty="0"/>
              <a:t>x</a:t>
            </a:r>
            <a:r>
              <a:rPr lang="ru-RU" i="1" dirty="0"/>
              <a:t>4</a:t>
            </a:r>
            <a:r>
              <a:rPr lang="ru-RU" dirty="0"/>
              <a:t>, в которой строки и столбцы имеют кольцевую структуру (за последним процессом следует первый процесс). Определяются коммуникаторы с декартовой топологией для каждой строки и столбца решетки в отдельности. Создаются 8 коммуникаторов, по одному для каждой строки и столбца решетки. Для каждого процесса определяемые коммуникаторы </a:t>
            </a:r>
            <a:r>
              <a:rPr lang="en-US" i="1" dirty="0" err="1"/>
              <a:t>RowComm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 err="1"/>
              <a:t>ColComm</a:t>
            </a:r>
            <a:r>
              <a:rPr lang="en-US" dirty="0"/>
              <a:t> </a:t>
            </a:r>
            <a:r>
              <a:rPr lang="ru-RU" dirty="0"/>
              <a:t>соответствуют строке и столбцу процессов, к которым данный процесс принадлежит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топологии…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/>
              <a:t>Декартовы топологии (решетки)…</a:t>
            </a:r>
          </a:p>
          <a:p>
            <a:pPr lvl="1">
              <a:spcBef>
                <a:spcPct val="50000"/>
              </a:spcBef>
            </a:pPr>
            <a:r>
              <a:rPr lang="ru-RU" sz="2000"/>
              <a:t>Дополнительная 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Cart</a:t>
            </a:r>
            <a:r>
              <a:rPr lang="ru-RU" sz="2000" i="1"/>
              <a:t>_</a:t>
            </a:r>
            <a:r>
              <a:rPr lang="en-US" sz="2000" i="1"/>
              <a:t>shift</a:t>
            </a:r>
            <a:r>
              <a:rPr lang="en-US" sz="2000"/>
              <a:t> </a:t>
            </a:r>
            <a:r>
              <a:rPr lang="ru-RU" sz="2000"/>
              <a:t>обеспечивает поддержку </a:t>
            </a:r>
            <a:r>
              <a:rPr lang="ru-RU" sz="2000" i="1"/>
              <a:t>операции сдвига данных</a:t>
            </a:r>
            <a:r>
              <a:rPr lang="ru-RU" sz="2000"/>
              <a:t>:</a:t>
            </a:r>
          </a:p>
          <a:p>
            <a:pPr lvl="2"/>
            <a:r>
              <a:rPr lang="ru-RU" sz="1800" i="1"/>
              <a:t>Циклический сдвиг</a:t>
            </a:r>
            <a:r>
              <a:rPr lang="ru-RU" sz="1800"/>
              <a:t> на </a:t>
            </a:r>
            <a:r>
              <a:rPr lang="ru-RU" sz="1800" b="1" i="1"/>
              <a:t>k</a:t>
            </a:r>
            <a:r>
              <a:rPr lang="ru-RU" sz="1800"/>
              <a:t> элементов вдоль измерения решетки – в этой операции данные от процесса </a:t>
            </a:r>
            <a:r>
              <a:rPr lang="en-US" sz="1800" b="1" i="1"/>
              <a:t>i</a:t>
            </a:r>
            <a:r>
              <a:rPr lang="ru-RU" sz="1800"/>
              <a:t> пересылаются процессу </a:t>
            </a:r>
            <a:r>
              <a:rPr lang="ru-RU" sz="1800" b="1" i="1"/>
              <a:t>(i+</a:t>
            </a:r>
            <a:r>
              <a:rPr lang="en-US" sz="1800" b="1" i="1"/>
              <a:t>k</a:t>
            </a:r>
            <a:r>
              <a:rPr lang="ru-RU" sz="1800" b="1" i="1"/>
              <a:t>) mod dim</a:t>
            </a:r>
            <a:r>
              <a:rPr lang="ru-RU" sz="1800"/>
              <a:t>, где </a:t>
            </a:r>
            <a:r>
              <a:rPr lang="ru-RU" sz="1800" b="1" i="1"/>
              <a:t>dim</a:t>
            </a:r>
            <a:r>
              <a:rPr lang="ru-RU" sz="1800"/>
              <a:t> есть размер измерения, вдоль которого производится сдвиг,</a:t>
            </a:r>
            <a:endParaRPr lang="ru-RU" sz="1800" i="1"/>
          </a:p>
          <a:p>
            <a:pPr lvl="2"/>
            <a:r>
              <a:rPr lang="ru-RU" sz="1800" i="1"/>
              <a:t>Линейный сдвиг</a:t>
            </a:r>
            <a:r>
              <a:rPr lang="ru-RU" sz="1800"/>
              <a:t> на </a:t>
            </a:r>
            <a:r>
              <a:rPr lang="ru-RU" sz="1800" b="1" i="1"/>
              <a:t>k</a:t>
            </a:r>
            <a:r>
              <a:rPr lang="ru-RU" sz="1800"/>
              <a:t> позиций вдоль измерения решетки – в этом варианте операции данные от процессора </a:t>
            </a:r>
            <a:r>
              <a:rPr lang="en-US" sz="1800" i="1"/>
              <a:t>i</a:t>
            </a:r>
            <a:r>
              <a:rPr lang="ru-RU" sz="1800"/>
              <a:t> пересылаются процессору </a:t>
            </a:r>
            <a:r>
              <a:rPr lang="en-US" sz="1800" b="1" i="1"/>
              <a:t>i</a:t>
            </a:r>
            <a:r>
              <a:rPr lang="ru-RU" sz="1800" b="1" i="1"/>
              <a:t>+k</a:t>
            </a:r>
            <a:r>
              <a:rPr lang="ru-RU" sz="1800"/>
              <a:t> (если таковой существует),</a:t>
            </a:r>
          </a:p>
          <a:p>
            <a:pPr lvl="1"/>
            <a:r>
              <a:rPr lang="ru-RU" sz="2000"/>
              <a:t>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Cart</a:t>
            </a:r>
            <a:r>
              <a:rPr lang="ru-RU" sz="2000" i="1"/>
              <a:t>_</a:t>
            </a:r>
            <a:r>
              <a:rPr lang="en-US" sz="2000" i="1"/>
              <a:t>shift</a:t>
            </a:r>
            <a:r>
              <a:rPr lang="en-US" sz="2000"/>
              <a:t> </a:t>
            </a:r>
            <a:r>
              <a:rPr lang="ru-RU" sz="2000"/>
              <a:t>только определяет ранги процессов, между которыми должен быть выполнен обмен данными в ходе операции сдвига. Непосредственная передача данных, может быть выполнена, например, при помощи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Sendrecv</a:t>
            </a:r>
            <a:r>
              <a:rPr lang="ru-RU" sz="2000"/>
              <a:t>.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топологии…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/>
              <a:t>Декартовы топологии (решетки)</a:t>
            </a:r>
          </a:p>
          <a:p>
            <a:pPr lvl="1" algn="just">
              <a:spcBef>
                <a:spcPct val="50000"/>
              </a:spcBef>
            </a:pPr>
            <a:r>
              <a:rPr lang="ru-RU"/>
              <a:t>Функция </a:t>
            </a:r>
            <a:r>
              <a:rPr lang="en-US" i="1"/>
              <a:t>MPI</a:t>
            </a:r>
            <a:r>
              <a:rPr lang="ru-RU" i="1"/>
              <a:t>_</a:t>
            </a:r>
            <a:r>
              <a:rPr lang="en-US" i="1"/>
              <a:t>Cart</a:t>
            </a:r>
            <a:r>
              <a:rPr lang="ru-RU" i="1"/>
              <a:t>_</a:t>
            </a:r>
            <a:r>
              <a:rPr lang="en-US" i="1"/>
              <a:t>shift</a:t>
            </a:r>
            <a:r>
              <a:rPr lang="en-US"/>
              <a:t> </a:t>
            </a:r>
            <a:r>
              <a:rPr lang="ru-RU"/>
              <a:t>обеспечивает получение рангов процессов, с которыми текущий процесс (процесс, вызвавший функцию </a:t>
            </a:r>
            <a:r>
              <a:rPr lang="en-US" i="1"/>
              <a:t>MPI_Cart_shift</a:t>
            </a:r>
            <a:r>
              <a:rPr lang="en-US"/>
              <a:t>) </a:t>
            </a:r>
            <a:r>
              <a:rPr lang="ru-RU"/>
              <a:t>должен</a:t>
            </a:r>
            <a:r>
              <a:rPr lang="en-US"/>
              <a:t> </a:t>
            </a:r>
            <a:r>
              <a:rPr lang="ru-RU"/>
              <a:t>выполнить</a:t>
            </a:r>
            <a:r>
              <a:rPr lang="en-US"/>
              <a:t> </a:t>
            </a:r>
            <a:r>
              <a:rPr lang="ru-RU"/>
              <a:t>обмен</a:t>
            </a:r>
            <a:r>
              <a:rPr lang="en-US"/>
              <a:t> </a:t>
            </a:r>
            <a:r>
              <a:rPr lang="ru-RU"/>
              <a:t>данными</a:t>
            </a:r>
            <a:r>
              <a:rPr lang="en-US"/>
              <a:t>: </a:t>
            </a:r>
            <a:endParaRPr lang="ru-RU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73075" y="3717032"/>
            <a:ext cx="9432925" cy="230832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MPI_Card_shift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comm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dir,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disp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*source,</a:t>
            </a:r>
            <a:br>
              <a:rPr lang="ru-RU" sz="1800" dirty="0">
                <a:latin typeface="Courier New" pitchFamily="49" charset="0"/>
              </a:rPr>
            </a:b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dst</a:t>
            </a:r>
            <a:r>
              <a:rPr lang="en-US" sz="1800" dirty="0">
                <a:latin typeface="Courier New" pitchFamily="49" charset="0"/>
              </a:rPr>
              <a:t>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где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 – коммуникатор с топологией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>
                <a:latin typeface="Courier New" pitchFamily="49" charset="0"/>
              </a:rPr>
              <a:t>dir </a:t>
            </a:r>
            <a:r>
              <a:rPr lang="ru-RU" sz="1800" dirty="0">
                <a:latin typeface="Courier New" pitchFamily="49" charset="0"/>
              </a:rPr>
              <a:t>   - номер измерения, по которому выполняется сдвиг,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disp</a:t>
            </a:r>
            <a:r>
              <a:rPr lang="ru-RU" sz="1800" dirty="0">
                <a:latin typeface="Courier New" pitchFamily="49" charset="0"/>
              </a:rPr>
              <a:t>   - величина сдвига (&lt;0 – сдвиг к началу измерения),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>
                <a:latin typeface="Courier New" pitchFamily="49" charset="0"/>
              </a:rPr>
              <a:t>source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– ранг процесса, от которого должны быть получены данные,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dst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  - ранг процесса которому должны быть отправлены данные. 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топологии…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1525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/>
              <a:t>Топология графа…</a:t>
            </a:r>
          </a:p>
          <a:p>
            <a:pPr lvl="1" algn="just">
              <a:spcBef>
                <a:spcPct val="50000"/>
              </a:spcBef>
            </a:pPr>
            <a:r>
              <a:rPr lang="ru-RU"/>
              <a:t>Создание коммуникатора с топологией типа граф</a:t>
            </a:r>
            <a:r>
              <a:rPr lang="en-US"/>
              <a:t>: </a:t>
            </a:r>
            <a:endParaRPr lang="ru-RU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88950" y="2276475"/>
            <a:ext cx="9417050" cy="2563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MPI_Graph_create</a:t>
            </a:r>
            <a:r>
              <a:rPr lang="en-US" sz="1800">
                <a:latin typeface="Courier New" pitchFamily="49" charset="0"/>
              </a:rPr>
              <a:t>(MPI_Comm oldcomm, int nnodes, int *index,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 int *edges, int reorder, MPI_Comm *graphcomm),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где: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oldcomm</a:t>
            </a:r>
            <a:r>
              <a:rPr lang="en-US" sz="1800">
                <a:latin typeface="Courier New" pitchFamily="49" charset="0"/>
              </a:rPr>
              <a:t>  </a:t>
            </a:r>
            <a:r>
              <a:rPr lang="ru-RU" sz="1800">
                <a:latin typeface="Courier New" pitchFamily="49" charset="0"/>
              </a:rPr>
              <a:t>- исходный коммуникатор,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nnodes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- количество вершин графа,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index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 - количество исходящих дуг для каждой вершины,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edges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 - последовательный список дуг графа,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reorder</a:t>
            </a:r>
            <a:r>
              <a:rPr lang="ru-RU" sz="1800">
                <a:latin typeface="Courier New" pitchFamily="49" charset="0"/>
              </a:rPr>
              <a:t>  - параметр допустимости изменения нумерации процессов,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cartcomm</a:t>
            </a:r>
            <a:r>
              <a:rPr lang="ru-RU" sz="1800">
                <a:latin typeface="Courier New" pitchFamily="49" charset="0"/>
              </a:rPr>
              <a:t> – создаваемый коммуникатор с топологией типа граф.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88950" y="4941888"/>
            <a:ext cx="90662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50000"/>
              </a:spcBef>
            </a:pPr>
            <a:r>
              <a:rPr lang="ru-RU"/>
              <a:t>Операция создания топологии является коллективной и, тем самым, должна выполняться  всеми процессами исходного коммуникатора.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топологии…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5032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400" b="1"/>
              <a:t>Топология графа (пример)…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15925" y="1557338"/>
            <a:ext cx="94900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50000"/>
              </a:spcBef>
            </a:pPr>
            <a:r>
              <a:rPr lang="ru-RU" sz="2000" dirty="0"/>
              <a:t>Граф для топологии звезда, количество процессоров равно 5, порядки вершин принимают значения (4,1,1,1,1), а матрица инцидентности имеет вид:</a:t>
            </a:r>
          </a:p>
          <a:p>
            <a:pPr marL="742950" lvl="1" indent="-285750">
              <a:spcBef>
                <a:spcPct val="50000"/>
              </a:spcBef>
            </a:pPr>
            <a:endParaRPr lang="ru-RU" sz="2000" dirty="0"/>
          </a:p>
          <a:p>
            <a:pPr marL="742950" lvl="1" indent="-285750">
              <a:spcBef>
                <a:spcPct val="50000"/>
              </a:spcBef>
            </a:pPr>
            <a:endParaRPr lang="ru-RU" sz="2000" dirty="0"/>
          </a:p>
          <a:p>
            <a:pPr marL="742950" lvl="1" indent="-285750">
              <a:spcBef>
                <a:spcPct val="50000"/>
              </a:spcBef>
            </a:pPr>
            <a:endParaRPr lang="ru-RU" sz="2000" dirty="0"/>
          </a:p>
          <a:p>
            <a:pPr marL="742950" lvl="1" indent="-285750">
              <a:spcBef>
                <a:spcPct val="50000"/>
              </a:spcBef>
            </a:pPr>
            <a:endParaRPr lang="ru-RU" sz="2000" dirty="0"/>
          </a:p>
          <a:p>
            <a:pPr marL="742950" lvl="1" indent="-285750">
              <a:spcBef>
                <a:spcPct val="50000"/>
              </a:spcBef>
            </a:pPr>
            <a:r>
              <a:rPr lang="ru-RU" sz="2000" dirty="0"/>
              <a:t>Для создания топологии с графом данного вида необходимо выполнить следующий программный код: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008313" y="2276475"/>
          <a:ext cx="1728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Рисунок" r:id="rId3" imgW="1695298" imgH="1647444" progId="Word.Picture.8">
                  <p:embed/>
                </p:oleObj>
              </mc:Choice>
              <mc:Fallback>
                <p:oleObj name="Рисунок" r:id="rId3" imgW="1695298" imgH="1647444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276475"/>
                        <a:ext cx="1728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3"/>
          <p:cNvSpPr txBox="1">
            <a:spLocks noChangeArrowheads="1"/>
          </p:cNvSpPr>
          <p:nvPr/>
        </p:nvSpPr>
        <p:spPr bwMode="auto">
          <a:xfrm>
            <a:off x="5959475" y="2349500"/>
            <a:ext cx="3241675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u-RU" sz="1600" dirty="0">
                <a:latin typeface="Bernard MT Condensed" pitchFamily="18" charset="0"/>
              </a:rPr>
              <a:t>Процессы	Линии связи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>
                <a:latin typeface="Bernard MT Condensed" pitchFamily="18" charset="0"/>
              </a:rPr>
              <a:t>      </a:t>
            </a:r>
            <a:r>
              <a:rPr lang="ru-RU" sz="1600" dirty="0"/>
              <a:t>0                            1,2,3,4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/>
              <a:t>       1                                0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/>
              <a:t>       2                                0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/>
              <a:t>       3                                0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/>
              <a:t>       4                                0</a:t>
            </a:r>
          </a:p>
        </p:txBody>
      </p:sp>
      <p:sp>
        <p:nvSpPr>
          <p:cNvPr id="1036" name="Text Box 14"/>
          <p:cNvSpPr txBox="1">
            <a:spLocks noChangeArrowheads="1"/>
          </p:cNvSpPr>
          <p:nvPr/>
        </p:nvSpPr>
        <p:spPr bwMode="auto">
          <a:xfrm>
            <a:off x="704528" y="5301208"/>
            <a:ext cx="90011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index</a:t>
            </a:r>
            <a:r>
              <a:rPr lang="ru-RU" sz="1800" dirty="0">
                <a:latin typeface="Courier New" pitchFamily="49" charset="0"/>
              </a:rPr>
              <a:t>[] = { 4,1,1,1,1 };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edges[] = { 1,2,3,4,0,0,0,0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StarComm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MPI_Graph_create</a:t>
            </a:r>
            <a:r>
              <a:rPr lang="en-US" sz="1800" dirty="0">
                <a:latin typeface="Courier New" pitchFamily="49" charset="0"/>
              </a:rPr>
              <a:t>(MPI_COMM_WORLD, 5, index, edges, 1,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&amp;</a:t>
            </a:r>
            <a:r>
              <a:rPr lang="en-US" sz="1800" dirty="0" err="1">
                <a:latin typeface="Courier New" pitchFamily="49" charset="0"/>
              </a:rPr>
              <a:t>StarComm</a:t>
            </a:r>
            <a:r>
              <a:rPr lang="en-US" sz="1800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Виртуальные топологии</a:t>
            </a:r>
          </a:p>
        </p:txBody>
      </p:sp>
      <p:sp>
        <p:nvSpPr>
          <p:cNvPr id="23562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7272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400" b="1"/>
              <a:t>Топология графа</a:t>
            </a:r>
          </a:p>
          <a:p>
            <a:pPr lvl="1" algn="just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ru-RU"/>
              <a:t>Количество соседних процессов, в которых от проверяемого процесса есть выходящие дуги, может быть получено при помощи функции:</a:t>
            </a:r>
            <a:r>
              <a:rPr lang="en-US"/>
              <a:t> </a:t>
            </a:r>
            <a:endParaRPr lang="ru-RU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208088" y="2932113"/>
            <a:ext cx="842327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MPI_Graph_neighbors_count</a:t>
            </a:r>
            <a:r>
              <a:rPr lang="en-US" sz="1800">
                <a:latin typeface="Courier New" pitchFamily="49" charset="0"/>
              </a:rPr>
              <a:t>(MPI_Comm comm,int rank, 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int *nneighbors);</a:t>
            </a:r>
            <a:r>
              <a:rPr lang="ru-RU" sz="1800">
                <a:latin typeface="Courier New" pitchFamily="49" charset="0"/>
              </a:rPr>
              <a:t> 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88950" y="3789363"/>
            <a:ext cx="9066213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50000"/>
              </a:spcBef>
            </a:pPr>
            <a:r>
              <a:rPr lang="ru-RU"/>
              <a:t>Получение рангов соседних вершин обеспечивается функцией:</a:t>
            </a:r>
          </a:p>
          <a:p>
            <a:pPr marL="742950" lvl="1" indent="-285750">
              <a:spcBef>
                <a:spcPct val="50000"/>
              </a:spcBef>
            </a:pPr>
            <a:endParaRPr lang="ru-RU"/>
          </a:p>
          <a:p>
            <a:pPr marL="742950" lvl="1" indent="-285750">
              <a:spcBef>
                <a:spcPct val="50000"/>
              </a:spcBef>
              <a:buFontTx/>
              <a:buNone/>
            </a:pPr>
            <a:r>
              <a:rPr lang="ru-RU"/>
              <a:t>	(</a:t>
            </a:r>
            <a:r>
              <a:rPr lang="en-US" b="1" i="1"/>
              <a:t>mneighbors</a:t>
            </a:r>
            <a:r>
              <a:rPr lang="en-US"/>
              <a:t> </a:t>
            </a:r>
            <a:r>
              <a:rPr lang="ru-RU"/>
              <a:t>есть размер массива </a:t>
            </a:r>
            <a:r>
              <a:rPr lang="en-US" b="1" i="1"/>
              <a:t>neighbors</a:t>
            </a:r>
            <a:r>
              <a:rPr lang="ru-RU" sz="2800"/>
              <a:t> </a:t>
            </a:r>
            <a:r>
              <a:rPr lang="ru-RU"/>
              <a:t>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208088" y="4652963"/>
            <a:ext cx="842327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MPI_Graph_neighbors</a:t>
            </a:r>
            <a:r>
              <a:rPr lang="en-US" sz="1800">
                <a:latin typeface="Courier New" pitchFamily="49" charset="0"/>
              </a:rPr>
              <a:t>(MPI_Comm comm,int rank,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int mneighbors, int *neighbors);</a:t>
            </a:r>
            <a:r>
              <a:rPr lang="ru-RU" sz="1800">
                <a:latin typeface="Courier New" pitchFamily="49" charset="0"/>
              </a:rPr>
              <a:t> 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Содержание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Управление группами процессов и коммуникаторами</a:t>
            </a: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Виртуальные топологии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/>
              <a:t>Декартовы топологии (решетки)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/>
              <a:t>Топологии типа граф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/>
              <a:t>Дополнительные сведения о MPI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/>
              <a:t>Разработка параллельных программ с использованием </a:t>
            </a:r>
            <a:r>
              <a:rPr lang="en-US"/>
              <a:t>MPI </a:t>
            </a:r>
            <a:r>
              <a:rPr lang="ru-RU"/>
              <a:t>на языке </a:t>
            </a:r>
            <a:r>
              <a:rPr lang="en-US"/>
              <a:t>Fortran</a:t>
            </a:r>
            <a:endParaRPr lang="ru-RU"/>
          </a:p>
          <a:p>
            <a:pPr lvl="1" fontAlgn="auto">
              <a:spcAft>
                <a:spcPts val="0"/>
              </a:spcAft>
              <a:defRPr/>
            </a:pPr>
            <a:r>
              <a:rPr lang="ru-RU"/>
              <a:t>Общая характеристика среды выполнения </a:t>
            </a:r>
            <a:r>
              <a:rPr lang="en-US"/>
              <a:t>MPI </a:t>
            </a:r>
            <a:r>
              <a:rPr lang="ru-RU"/>
              <a:t>программ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/>
              <a:t>Дополнительные возможности стандарта </a:t>
            </a:r>
            <a:r>
              <a:rPr lang="en-US"/>
              <a:t>MPI-2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/>
              <a:t>Заключение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Дополнительные сведения о </a:t>
            </a:r>
            <a:r>
              <a:rPr lang="en-US" b="1"/>
              <a:t>MPI</a:t>
            </a:r>
            <a:r>
              <a:rPr lang="ru-RU" b="1"/>
              <a:t>…</a:t>
            </a:r>
            <a:r>
              <a:rPr lang="ru-RU"/>
              <a:t> </a:t>
            </a:r>
          </a:p>
        </p:txBody>
      </p:sp>
      <p:sp>
        <p:nvSpPr>
          <p:cNvPr id="2458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895850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400" b="1" dirty="0"/>
              <a:t> Разработка параллельных программ с использованием</a:t>
            </a:r>
            <a:br>
              <a:rPr lang="ru-RU" sz="2400" b="1" dirty="0"/>
            </a:br>
            <a:r>
              <a:rPr lang="ru-RU" sz="2400" b="1" dirty="0"/>
              <a:t>   </a:t>
            </a:r>
            <a:r>
              <a:rPr lang="en-US" sz="2400" b="1" dirty="0"/>
              <a:t>MPI </a:t>
            </a:r>
            <a:r>
              <a:rPr lang="ru-RU" sz="2400" b="1" dirty="0"/>
              <a:t>на языке </a:t>
            </a:r>
            <a:r>
              <a:rPr lang="en-US" sz="2400" b="1" dirty="0"/>
              <a:t>Fortran</a:t>
            </a:r>
            <a:r>
              <a:rPr lang="ru-RU" sz="2400" b="1" dirty="0"/>
              <a:t>…</a:t>
            </a:r>
          </a:p>
          <a:p>
            <a:pPr marL="804863" lvl="1" indent="-449263" fontAlgn="auto">
              <a:spcAft>
                <a:spcPts val="0"/>
              </a:spcAft>
              <a:defRPr/>
            </a:pPr>
            <a:r>
              <a:rPr lang="ru-RU" dirty="0"/>
              <a:t>Подпрограммы библиотеки </a:t>
            </a:r>
            <a:r>
              <a:rPr lang="en-US" dirty="0"/>
              <a:t>MPI </a:t>
            </a:r>
            <a:r>
              <a:rPr lang="ru-RU" dirty="0"/>
              <a:t>являются процедурами и, тем самым, вызываются при помощи оператора вызова процедур </a:t>
            </a:r>
            <a:r>
              <a:rPr lang="en-US" dirty="0"/>
              <a:t>CALL</a:t>
            </a:r>
            <a:r>
              <a:rPr lang="ru-RU" dirty="0"/>
              <a:t>,</a:t>
            </a:r>
          </a:p>
          <a:p>
            <a:pPr marL="804863" lvl="1" indent="-449263" fontAlgn="auto">
              <a:spcAft>
                <a:spcPts val="0"/>
              </a:spcAft>
              <a:defRPr/>
            </a:pPr>
            <a:r>
              <a:rPr lang="ru-RU" dirty="0"/>
              <a:t>Коды завершения передаются через дополнительный параметр целого типа, располагаемый на последнем месте в списке параметров процедур,</a:t>
            </a:r>
          </a:p>
          <a:p>
            <a:pPr marL="804863" lvl="1" indent="-449263" fontAlgn="auto">
              <a:spcAft>
                <a:spcPts val="0"/>
              </a:spcAft>
              <a:defRPr/>
            </a:pPr>
            <a:r>
              <a:rPr lang="ru-RU" dirty="0"/>
              <a:t>Переменная </a:t>
            </a:r>
            <a:r>
              <a:rPr lang="en-US" b="1" i="1" dirty="0"/>
              <a:t>status</a:t>
            </a:r>
            <a:r>
              <a:rPr lang="en-US" dirty="0"/>
              <a:t> </a:t>
            </a:r>
            <a:r>
              <a:rPr lang="ru-RU" dirty="0"/>
              <a:t>является массивом целого типа из </a:t>
            </a:r>
            <a:r>
              <a:rPr lang="en-US" i="1" dirty="0"/>
              <a:t>MPI</a:t>
            </a:r>
            <a:r>
              <a:rPr lang="ru-RU" i="1" dirty="0"/>
              <a:t>_</a:t>
            </a:r>
            <a:r>
              <a:rPr lang="en-US" i="1" dirty="0"/>
              <a:t>STATUS</a:t>
            </a:r>
            <a:r>
              <a:rPr lang="ru-RU" i="1" dirty="0"/>
              <a:t>_</a:t>
            </a:r>
            <a:r>
              <a:rPr lang="en-US" i="1" dirty="0"/>
              <a:t>SIZE</a:t>
            </a:r>
            <a:r>
              <a:rPr lang="en-US" dirty="0"/>
              <a:t> </a:t>
            </a:r>
            <a:r>
              <a:rPr lang="ru-RU" dirty="0"/>
              <a:t>элементов,</a:t>
            </a:r>
          </a:p>
          <a:p>
            <a:pPr marL="804863" lvl="1" indent="-449263" fontAlgn="auto">
              <a:spcAft>
                <a:spcPts val="0"/>
              </a:spcAft>
              <a:defRPr/>
            </a:pPr>
            <a:r>
              <a:rPr lang="ru-RU" dirty="0"/>
              <a:t>Типы </a:t>
            </a:r>
            <a:r>
              <a:rPr lang="en-US" i="1" dirty="0"/>
              <a:t>MPI</a:t>
            </a:r>
            <a:r>
              <a:rPr lang="ru-RU" i="1" dirty="0"/>
              <a:t>_</a:t>
            </a:r>
            <a:r>
              <a:rPr lang="en-US" i="1" dirty="0" err="1"/>
              <a:t>Comm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MPI</a:t>
            </a:r>
            <a:r>
              <a:rPr lang="ru-RU" i="1" dirty="0"/>
              <a:t>_</a:t>
            </a:r>
            <a:r>
              <a:rPr lang="en-US" i="1" dirty="0" err="1"/>
              <a:t>Datatype</a:t>
            </a:r>
            <a:r>
              <a:rPr lang="en-US" dirty="0"/>
              <a:t> </a:t>
            </a:r>
            <a:r>
              <a:rPr lang="ru-RU" dirty="0"/>
              <a:t>представлены целых типом </a:t>
            </a:r>
            <a:r>
              <a:rPr lang="en-US" dirty="0"/>
              <a:t>INTEGER</a:t>
            </a:r>
            <a:r>
              <a:rPr lang="ru-RU" dirty="0"/>
              <a:t>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Дополнительные сведения о </a:t>
            </a:r>
            <a:r>
              <a:rPr lang="en-US" b="1"/>
              <a:t>MPI</a:t>
            </a:r>
            <a:r>
              <a:rPr lang="ru-RU" b="1"/>
              <a:t>…</a:t>
            </a:r>
            <a:r>
              <a:rPr lang="ru-RU"/>
              <a:t> 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792163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spcBef>
                <a:spcPct val="50000"/>
              </a:spcBef>
            </a:pPr>
            <a:r>
              <a:rPr lang="ru-RU" sz="2400" b="1"/>
              <a:t>Разработка параллельных программ с использованием </a:t>
            </a:r>
            <a:r>
              <a:rPr lang="en-US" sz="2400" b="1"/>
              <a:t>MPI </a:t>
            </a:r>
            <a:r>
              <a:rPr lang="ru-RU" sz="2400" b="1"/>
              <a:t>на языке </a:t>
            </a:r>
            <a:r>
              <a:rPr lang="en-US" sz="2400" b="1"/>
              <a:t>Fortran</a:t>
            </a:r>
            <a:endParaRPr lang="ru-RU" sz="2400" b="1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200472" y="1988840"/>
            <a:ext cx="9705528" cy="41925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PROGRAM MAIN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include '</a:t>
            </a:r>
            <a:r>
              <a:rPr lang="en-US" sz="1600" dirty="0" err="1">
                <a:latin typeface="Courier New" pitchFamily="49" charset="0"/>
              </a:rPr>
              <a:t>mpi.h</a:t>
            </a:r>
            <a:r>
              <a:rPr lang="en-US" sz="1600" dirty="0">
                <a:latin typeface="Courier New" pitchFamily="49" charset="0"/>
              </a:rPr>
              <a:t>'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INTEGER PROCNUM, PROCRANK, RECVRANK, IERR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INTEGER STATUS(MPI_STATUS_SIZE)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CALL </a:t>
            </a:r>
            <a:r>
              <a:rPr lang="en-US" sz="1600" b="1" dirty="0" err="1">
                <a:latin typeface="Courier New" pitchFamily="49" charset="0"/>
              </a:rPr>
              <a:t>MPI_Init</a:t>
            </a:r>
            <a:r>
              <a:rPr lang="en-US" sz="1600" dirty="0">
                <a:latin typeface="Courier New" pitchFamily="49" charset="0"/>
              </a:rPr>
              <a:t>(IERR)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CALL </a:t>
            </a:r>
            <a:r>
              <a:rPr lang="en-US" sz="1600" b="1" dirty="0" err="1">
                <a:latin typeface="Courier New" pitchFamily="49" charset="0"/>
              </a:rPr>
              <a:t>MPI_Comm_size</a:t>
            </a:r>
            <a:r>
              <a:rPr lang="en-US" sz="1600" dirty="0">
                <a:latin typeface="Courier New" pitchFamily="49" charset="0"/>
              </a:rPr>
              <a:t>(MPI_COMM_WORLD, PROCNUM, 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CALL </a:t>
            </a:r>
            <a:r>
              <a:rPr lang="en-US" sz="1600" b="1" dirty="0" err="1">
                <a:latin typeface="Courier New" pitchFamily="49" charset="0"/>
              </a:rPr>
              <a:t>MPI_Comm_rank</a:t>
            </a:r>
            <a:r>
              <a:rPr lang="en-US" sz="1600" dirty="0">
                <a:latin typeface="Courier New" pitchFamily="49" charset="0"/>
              </a:rPr>
              <a:t>(MPI_COMM_WORLD, PROCRANK 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IF</a:t>
            </a:r>
            <a:r>
              <a:rPr lang="ru-RU" sz="1600" dirty="0">
                <a:latin typeface="Courier New" pitchFamily="49" charset="0"/>
              </a:rPr>
              <a:t> ( </a:t>
            </a:r>
            <a:r>
              <a:rPr lang="en-US" sz="1600" dirty="0">
                <a:latin typeface="Courier New" pitchFamily="49" charset="0"/>
              </a:rPr>
              <a:t>PROCRANK</a:t>
            </a:r>
            <a:r>
              <a:rPr lang="ru-RU" sz="1600" dirty="0">
                <a:latin typeface="Courier New" pitchFamily="49" charset="0"/>
              </a:rPr>
              <a:t>.</a:t>
            </a:r>
            <a:r>
              <a:rPr lang="en-US" sz="1600" dirty="0">
                <a:latin typeface="Courier New" pitchFamily="49" charset="0"/>
              </a:rPr>
              <a:t>EQ</a:t>
            </a:r>
            <a:r>
              <a:rPr lang="ru-RU" sz="1600" dirty="0">
                <a:latin typeface="Courier New" pitchFamily="49" charset="0"/>
              </a:rPr>
              <a:t>.0 )</a:t>
            </a:r>
            <a:r>
              <a:rPr lang="en-US" sz="1600" dirty="0">
                <a:latin typeface="Courier New" pitchFamily="49" charset="0"/>
              </a:rPr>
              <a:t>THEN</a:t>
            </a:r>
            <a:endParaRPr lang="ru-RU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1600" dirty="0">
                <a:latin typeface="Courier New" pitchFamily="49" charset="0"/>
              </a:rPr>
              <a:t>    ! Действия, выполняемые только процессом с рангом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1600" dirty="0"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PRINT *,"Hello from process ", PROCRANK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DO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1, PROCNUM-1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CALL </a:t>
            </a:r>
            <a:r>
              <a:rPr lang="en-US" sz="1600" b="1" dirty="0">
                <a:latin typeface="Courier New" pitchFamily="49" charset="0"/>
              </a:rPr>
              <a:t>MPI_RECV</a:t>
            </a:r>
            <a:r>
              <a:rPr lang="en-US" sz="1600" dirty="0">
                <a:latin typeface="Courier New" pitchFamily="49" charset="0"/>
              </a:rPr>
              <a:t>(RECVRANK, 1, MPI_INT, MPI_ANY_SOURCE,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MPI_ANY_TAG, MPI_COMM_WORLD, STATUS, 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PRINT *,"Hello from process ", RECVRANK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END DO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ELSE </a:t>
            </a:r>
            <a:r>
              <a:rPr lang="ru-RU" sz="1600" dirty="0">
                <a:latin typeface="Courier New" pitchFamily="49" charset="0"/>
              </a:rPr>
              <a:t>! Сообщение, отправляемое всеми процессами, 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</a:rPr>
              <a:t>кроме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</a:rPr>
              <a:t>процесса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</a:rPr>
              <a:t>с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</a:rPr>
              <a:t>рангом</a:t>
            </a:r>
            <a:r>
              <a:rPr lang="en-US" sz="1600" dirty="0">
                <a:latin typeface="Courier New" pitchFamily="49" charset="0"/>
              </a:rPr>
              <a:t>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CALL </a:t>
            </a:r>
            <a:r>
              <a:rPr lang="en-US" sz="1600" b="1" dirty="0">
                <a:latin typeface="Courier New" pitchFamily="49" charset="0"/>
              </a:rPr>
              <a:t>MPI_SEND</a:t>
            </a:r>
            <a:r>
              <a:rPr lang="en-US" sz="1600" dirty="0">
                <a:latin typeface="Courier New" pitchFamily="49" charset="0"/>
              </a:rPr>
              <a:t>(PROCRANK,1,MPI_INT,0,0,MPI_COMM_WORLD,IERR)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END IF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CALL MPI_FINALIZE</a:t>
            </a:r>
            <a:r>
              <a:rPr lang="en-US" sz="1600" dirty="0">
                <a:latin typeface="Courier New" pitchFamily="49" charset="0"/>
              </a:rPr>
              <a:t>(IERR)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STOP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Дополнительные сведения о </a:t>
            </a:r>
            <a:r>
              <a:rPr lang="en-US" b="1"/>
              <a:t>MPI</a:t>
            </a:r>
            <a:r>
              <a:rPr lang="ru-RU" b="1"/>
              <a:t>…</a:t>
            </a:r>
            <a:r>
              <a:rPr lang="ru-RU"/>
              <a:t> </a:t>
            </a:r>
          </a:p>
        </p:txBody>
      </p:sp>
      <p:sp>
        <p:nvSpPr>
          <p:cNvPr id="26634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895850"/>
          </a:xfrm>
        </p:spPr>
        <p:txBody>
          <a:bodyPr rtlCol="0">
            <a:normAutofit fontScale="92500"/>
          </a:bodyPr>
          <a:lstStyle/>
          <a:p>
            <a:pPr marL="0" indent="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400" b="1"/>
              <a:t> Общая характеристика среды выполнения </a:t>
            </a:r>
            <a:r>
              <a:rPr lang="en-US" sz="2400" b="1"/>
              <a:t>MPI</a:t>
            </a:r>
            <a:br>
              <a:rPr lang="ru-RU" sz="2400" b="1"/>
            </a:br>
            <a:r>
              <a:rPr lang="ru-RU" sz="2400" b="1"/>
              <a:t>   </a:t>
            </a:r>
            <a:r>
              <a:rPr lang="en-US" sz="2400" b="1"/>
              <a:t> </a:t>
            </a:r>
            <a:r>
              <a:rPr lang="ru-RU" sz="2400" b="1"/>
              <a:t>программ…</a:t>
            </a:r>
            <a:r>
              <a:rPr lang="ru-RU"/>
              <a:t> </a:t>
            </a:r>
          </a:p>
          <a:p>
            <a:pPr marL="531813" lvl="1" indent="-2587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Для проведения параллельных вычислений в вычислительной системе должна быть установлена среда выполнения </a:t>
            </a:r>
            <a:r>
              <a:rPr lang="en-US"/>
              <a:t>MPI </a:t>
            </a:r>
            <a:r>
              <a:rPr lang="ru-RU"/>
              <a:t>программ:</a:t>
            </a:r>
          </a:p>
          <a:p>
            <a:pPr marL="982663" lvl="2" indent="-2587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Для разработки, компиляции и компоновки, как правило, достаточно обычных средств разработки программ (например, </a:t>
            </a:r>
            <a:r>
              <a:rPr lang="en-US"/>
              <a:t>Microsoft Visual Studio</a:t>
            </a:r>
            <a:r>
              <a:rPr lang="ru-RU"/>
              <a:t>) и той или иной библиотеки </a:t>
            </a:r>
            <a:r>
              <a:rPr lang="en-US"/>
              <a:t>MPI</a:t>
            </a:r>
            <a:r>
              <a:rPr lang="ru-RU"/>
              <a:t>, </a:t>
            </a:r>
          </a:p>
          <a:p>
            <a:pPr marL="982663" lvl="2" indent="-2587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Для выполнения параллельных программ от среды выполнения требуется наличие средств указания используемых процессоров, операций удаленного запуска программ и т.п.,</a:t>
            </a:r>
          </a:p>
          <a:p>
            <a:pPr marL="982663" lvl="2" indent="-2587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Желательно наличие в среде выполнения средств профилирования, трассировки и отладки параллельных программ. 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Дополнительные сведения о </a:t>
            </a:r>
            <a:r>
              <a:rPr lang="en-US" b="1"/>
              <a:t>MPI</a:t>
            </a:r>
            <a:r>
              <a:rPr lang="ru-RU" b="1"/>
              <a:t>…</a:t>
            </a:r>
            <a:r>
              <a:rPr lang="ru-RU"/>
              <a:t> 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895850"/>
          </a:xfrm>
        </p:spPr>
        <p:txBody>
          <a:bodyPr/>
          <a:lstStyle/>
          <a:p>
            <a:pPr marL="0" indent="0">
              <a:lnSpc>
                <a:spcPct val="75000"/>
              </a:lnSpc>
              <a:spcBef>
                <a:spcPct val="50000"/>
              </a:spcBef>
            </a:pPr>
            <a:r>
              <a:rPr lang="ru-RU" sz="2400" b="1"/>
              <a:t> Общая характеристика среды выполнения </a:t>
            </a:r>
            <a:r>
              <a:rPr lang="en-US" sz="2400" b="1"/>
              <a:t>MPI</a:t>
            </a:r>
            <a:br>
              <a:rPr lang="ru-RU" sz="2400" b="1"/>
            </a:br>
            <a:r>
              <a:rPr lang="ru-RU" sz="2400" b="1"/>
              <a:t>   </a:t>
            </a:r>
            <a:r>
              <a:rPr lang="en-US" sz="2400" b="1"/>
              <a:t> </a:t>
            </a:r>
            <a:r>
              <a:rPr lang="ru-RU" sz="2400" b="1"/>
              <a:t>программ</a:t>
            </a:r>
            <a:r>
              <a:rPr lang="ru-RU"/>
              <a:t> </a:t>
            </a:r>
          </a:p>
          <a:p>
            <a:pPr marL="544513" lvl="1" indent="-271463"/>
            <a:r>
              <a:rPr lang="ru-RU"/>
              <a:t>Запуск </a:t>
            </a:r>
            <a:r>
              <a:rPr lang="en-US"/>
              <a:t>MPI </a:t>
            </a:r>
            <a:r>
              <a:rPr lang="ru-RU"/>
              <a:t>программы зависит от среды выполнения, </a:t>
            </a:r>
            <a:br>
              <a:rPr lang="ru-RU"/>
            </a:br>
            <a:r>
              <a:rPr lang="ru-RU"/>
              <a:t>в большинстве случаев выполняется при помощи команды </a:t>
            </a:r>
            <a:r>
              <a:rPr lang="en-US" b="1"/>
              <a:t>mpirun</a:t>
            </a:r>
            <a:r>
              <a:rPr lang="ru-RU"/>
              <a:t>. Возможные параметры команды:</a:t>
            </a:r>
          </a:p>
          <a:p>
            <a:pPr marL="1077913" lvl="2" indent="-354013"/>
            <a:r>
              <a:rPr lang="ru-RU" sz="1800" i="1"/>
              <a:t>Режим выполнения</a:t>
            </a:r>
            <a:r>
              <a:rPr lang="ru-RU" sz="1800"/>
              <a:t> – локальный или многопроцессорный. Локальный режим обычно указывается при помощи ключа –</a:t>
            </a:r>
            <a:r>
              <a:rPr lang="en-US" sz="1800"/>
              <a:t>localonly</a:t>
            </a:r>
            <a:r>
              <a:rPr lang="ru-RU" sz="1800"/>
              <a:t>, </a:t>
            </a:r>
          </a:p>
          <a:p>
            <a:pPr marL="1077913" lvl="2" indent="-354013"/>
            <a:r>
              <a:rPr lang="ru-RU" sz="1800" i="1"/>
              <a:t>Количество процессов</a:t>
            </a:r>
            <a:r>
              <a:rPr lang="ru-RU" sz="1800"/>
              <a:t>, которые необходимо создать при запуске параллельной программы,</a:t>
            </a:r>
            <a:endParaRPr lang="ru-RU" sz="1800" i="1"/>
          </a:p>
          <a:p>
            <a:pPr marL="1077913" lvl="2" indent="-354013"/>
            <a:r>
              <a:rPr lang="ru-RU" sz="1800" i="1"/>
              <a:t>Состав используемых процессоров</a:t>
            </a:r>
            <a:r>
              <a:rPr lang="ru-RU" sz="1800"/>
              <a:t>, определяемый тем или иным конфигурационным файлом,</a:t>
            </a:r>
            <a:endParaRPr lang="ru-RU" sz="1800" i="1"/>
          </a:p>
          <a:p>
            <a:pPr marL="1077913" lvl="2" indent="-354013"/>
            <a:r>
              <a:rPr lang="ru-RU" sz="1800" i="1"/>
              <a:t>Исполняемый файл</a:t>
            </a:r>
            <a:r>
              <a:rPr lang="ru-RU" sz="1800"/>
              <a:t> параллельной программы,</a:t>
            </a:r>
            <a:endParaRPr lang="ru-RU" sz="1800" i="1"/>
          </a:p>
          <a:p>
            <a:pPr marL="1077913" lvl="2" indent="-354013"/>
            <a:r>
              <a:rPr lang="ru-RU" sz="1800" i="1"/>
              <a:t>Командная строка</a:t>
            </a:r>
            <a:r>
              <a:rPr lang="ru-RU" sz="1800"/>
              <a:t> с параметрами для выполняемой программы.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Дополнительные сведения о </a:t>
            </a:r>
            <a:r>
              <a:rPr lang="en-US" b="1"/>
              <a:t>MPI</a:t>
            </a:r>
            <a:r>
              <a:rPr lang="ru-RU"/>
              <a:t> 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895850"/>
          </a:xfrm>
        </p:spPr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ru-RU" sz="2400" b="1"/>
              <a:t> Дополнительные возможности стандарта </a:t>
            </a:r>
            <a:r>
              <a:rPr lang="en-US" sz="2400" b="1"/>
              <a:t>MPI</a:t>
            </a:r>
            <a:r>
              <a:rPr lang="ru-RU" sz="2400" b="1"/>
              <a:t>-2</a:t>
            </a:r>
            <a:r>
              <a:rPr lang="ru-RU"/>
              <a:t> </a:t>
            </a:r>
          </a:p>
          <a:p>
            <a:pPr marL="723900" lvl="1" indent="-368300"/>
            <a:r>
              <a:rPr lang="ru-RU" sz="2000" i="1"/>
              <a:t>Динамическое порождение процессов</a:t>
            </a:r>
            <a:r>
              <a:rPr lang="ru-RU" sz="2000"/>
              <a:t>, при котором процессы параллельной программы могут создаваться и уничтожаться в ходе выполнения,</a:t>
            </a:r>
            <a:endParaRPr lang="ru-RU" sz="2000" i="1"/>
          </a:p>
          <a:p>
            <a:pPr marL="723900" lvl="1" indent="-368300"/>
            <a:r>
              <a:rPr lang="ru-RU" sz="2000" i="1"/>
              <a:t>Одностороннее взаимодействие процессов</a:t>
            </a:r>
            <a:r>
              <a:rPr lang="ru-RU" sz="2000"/>
              <a:t>, что позволяет быть инициатором операции передачи и приема данных только одному процессу,</a:t>
            </a:r>
            <a:endParaRPr lang="ru-RU" sz="2000" i="1"/>
          </a:p>
          <a:p>
            <a:pPr marL="723900" lvl="1" indent="-368300"/>
            <a:r>
              <a:rPr lang="ru-RU" sz="2000" i="1"/>
              <a:t>Параллельный ввод/вывод</a:t>
            </a:r>
            <a:r>
              <a:rPr lang="ru-RU" sz="2000"/>
              <a:t>, обеспечивающий специальный интерфейс для работы процессов с файловой системой,</a:t>
            </a:r>
            <a:endParaRPr lang="ru-RU" sz="2000" i="1"/>
          </a:p>
          <a:p>
            <a:pPr marL="723900" lvl="1" indent="-368300"/>
            <a:r>
              <a:rPr lang="ru-RU" sz="2000" i="1"/>
              <a:t>Расширенные коллективные операции</a:t>
            </a:r>
            <a:r>
              <a:rPr lang="ru-RU" sz="2000"/>
              <a:t>, в числе которых, например, процедуры для взаимодействия процессов из нескольких коммуникаторов одновременно,</a:t>
            </a:r>
            <a:endParaRPr lang="ru-RU" sz="2000" i="1"/>
          </a:p>
          <a:p>
            <a:pPr marL="723900" lvl="1" indent="-368300"/>
            <a:r>
              <a:rPr lang="ru-RU" sz="2000" i="1"/>
              <a:t>Интерфейс для алгоритмического языка </a:t>
            </a:r>
            <a:r>
              <a:rPr lang="en-US" sz="2000" i="1"/>
              <a:t>C</a:t>
            </a:r>
            <a:r>
              <a:rPr lang="ru-RU" sz="2000" i="1"/>
              <a:t>++</a:t>
            </a:r>
            <a:r>
              <a:rPr lang="ru-RU" sz="2000"/>
              <a:t>.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Заключение</a:t>
            </a:r>
          </a:p>
        </p:txBody>
      </p:sp>
      <p:sp>
        <p:nvSpPr>
          <p:cNvPr id="29702" name="Rectangle 102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ru-RU"/>
              <a:t>В третьей презентации раздела обсуждаются вопросы управления группами процессов и коммуникаторами. </a:t>
            </a:r>
            <a:r>
              <a:rPr lang="en-US"/>
              <a:t> </a:t>
            </a:r>
            <a:endParaRPr lang="ru-RU"/>
          </a:p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ru-RU"/>
              <a:t>Изложены возможности </a:t>
            </a:r>
            <a:r>
              <a:rPr lang="en-US"/>
              <a:t>MPI </a:t>
            </a:r>
            <a:r>
              <a:rPr lang="ru-RU"/>
              <a:t>по использованию виртуальных топологий. </a:t>
            </a:r>
          </a:p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ru-RU"/>
              <a:t>Приведены дополнительные сведения о стандарте </a:t>
            </a:r>
            <a:r>
              <a:rPr lang="en-US"/>
              <a:t>MPI</a:t>
            </a:r>
            <a:r>
              <a:rPr lang="ru-RU"/>
              <a:t>: принципы разработки параллельных программ на языке </a:t>
            </a:r>
            <a:r>
              <a:rPr lang="en-US"/>
              <a:t>Fortran</a:t>
            </a:r>
            <a:r>
              <a:rPr lang="ru-RU"/>
              <a:t>, краткая характеристика сред выполнения </a:t>
            </a:r>
            <a:r>
              <a:rPr lang="en-US"/>
              <a:t>MPI </a:t>
            </a:r>
            <a:r>
              <a:rPr lang="ru-RU"/>
              <a:t>программ и обзор дополнительных возможностей стандарта </a:t>
            </a:r>
            <a:r>
              <a:rPr lang="en-US"/>
              <a:t>MPI</a:t>
            </a:r>
            <a:r>
              <a:rPr lang="ru-RU"/>
              <a:t>-2.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Вопросы для обсуждения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/>
              <a:t>Целесообразность использования дополнительных коммуникаторов</a:t>
            </a:r>
          </a:p>
          <a:p>
            <a:pPr marL="533400" indent="-533400"/>
            <a:r>
              <a:rPr lang="ru-RU"/>
              <a:t>Полезность использования логической топологии типа решетки</a:t>
            </a:r>
            <a:r>
              <a:rPr lang="en-US"/>
              <a:t> </a:t>
            </a:r>
            <a:r>
              <a:rPr lang="ru-RU"/>
              <a:t>и графа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Темы заданий для самостоятельной работы...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0" indent="0"/>
            <a:r>
              <a:rPr lang="ru-RU" sz="2400" b="1"/>
              <a:t> Виртуальные топологии</a:t>
            </a:r>
          </a:p>
          <a:p>
            <a:pPr marL="723900" lvl="1" indent="-368300">
              <a:buFontTx/>
              <a:buAutoNum type="arabicPeriod"/>
            </a:pPr>
            <a:r>
              <a:rPr lang="ru-RU"/>
              <a:t> Разработайте программу-пример для декартовой топологии.</a:t>
            </a:r>
          </a:p>
          <a:p>
            <a:pPr marL="723900" lvl="1" indent="-368300">
              <a:buFontTx/>
              <a:buAutoNum type="arabicPeriod"/>
            </a:pPr>
            <a:r>
              <a:rPr lang="ru-RU"/>
              <a:t> Разработайте программу-пример для топологии графа.</a:t>
            </a:r>
          </a:p>
          <a:p>
            <a:pPr marL="723900" lvl="1" indent="-368300">
              <a:buFontTx/>
              <a:buAutoNum type="arabicPeriod"/>
            </a:pPr>
            <a:r>
              <a:rPr lang="ru-RU"/>
              <a:t> Разработайте подпрограммы для создания некоторого набора дополнительных виртуальных топологий (звезда, дерево и др.).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Ссылки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Информационный ресурс Интернет с описанием стандарта </a:t>
            </a:r>
            <a:r>
              <a:rPr lang="en-US"/>
              <a:t>MPI</a:t>
            </a:r>
            <a:r>
              <a:rPr lang="ru-RU"/>
              <a:t>:</a:t>
            </a:r>
            <a:r>
              <a:rPr lang="en-US"/>
              <a:t> </a:t>
            </a:r>
            <a:r>
              <a:rPr lang="en-US">
                <a:hlinkClick r:id="rId2"/>
              </a:rPr>
              <a:t>http</a:t>
            </a:r>
            <a:r>
              <a:rPr lang="ru-RU">
                <a:hlinkClick r:id="rId2"/>
              </a:rPr>
              <a:t>://</a:t>
            </a:r>
            <a:r>
              <a:rPr lang="en-US">
                <a:hlinkClick r:id="rId2"/>
              </a:rPr>
              <a:t>www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mpiforum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org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Одна из наиболее распространенных реализаций </a:t>
            </a:r>
            <a:r>
              <a:rPr lang="en-US"/>
              <a:t>MPI </a:t>
            </a:r>
            <a:r>
              <a:rPr lang="ru-RU"/>
              <a:t>библиотека </a:t>
            </a:r>
            <a:r>
              <a:rPr lang="en-US"/>
              <a:t>MPICH </a:t>
            </a:r>
            <a:r>
              <a:rPr lang="ru-RU"/>
              <a:t>представлена на </a:t>
            </a:r>
            <a:r>
              <a:rPr lang="en-US">
                <a:hlinkClick r:id="rId3"/>
              </a:rPr>
              <a:t>http</a:t>
            </a:r>
            <a:r>
              <a:rPr lang="ru-RU">
                <a:hlinkClick r:id="rId3"/>
              </a:rPr>
              <a:t>://</a:t>
            </a:r>
            <a:r>
              <a:rPr lang="en-US">
                <a:hlinkClick r:id="rId3"/>
              </a:rPr>
              <a:t>www</a:t>
            </a:r>
            <a:r>
              <a:rPr lang="ru-RU">
                <a:hlinkClick r:id="rId3"/>
              </a:rPr>
              <a:t>-</a:t>
            </a:r>
            <a:r>
              <a:rPr lang="en-US">
                <a:hlinkClick r:id="rId3"/>
              </a:rPr>
              <a:t>unix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mcs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anl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gov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mpich</a:t>
            </a:r>
            <a:r>
              <a:rPr lang="en-US"/>
              <a:t> 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Библиотека </a:t>
            </a:r>
            <a:r>
              <a:rPr lang="en-US"/>
              <a:t>MPICH</a:t>
            </a:r>
            <a:r>
              <a:rPr lang="ru-RU"/>
              <a:t>2 с реализацией стандарта </a:t>
            </a:r>
            <a:r>
              <a:rPr lang="en-US"/>
              <a:t>MPI</a:t>
            </a:r>
            <a:r>
              <a:rPr lang="ru-RU"/>
              <a:t>-2 содержится на </a:t>
            </a:r>
            <a:r>
              <a:rPr lang="en-US">
                <a:hlinkClick r:id="rId4"/>
              </a:rPr>
              <a:t>http</a:t>
            </a:r>
            <a:r>
              <a:rPr lang="ru-RU">
                <a:hlinkClick r:id="rId4"/>
              </a:rPr>
              <a:t>://</a:t>
            </a:r>
            <a:r>
              <a:rPr lang="en-US">
                <a:hlinkClick r:id="rId4"/>
              </a:rPr>
              <a:t>www</a:t>
            </a:r>
            <a:r>
              <a:rPr lang="ru-RU">
                <a:hlinkClick r:id="rId4"/>
              </a:rPr>
              <a:t>-</a:t>
            </a:r>
            <a:r>
              <a:rPr lang="en-US">
                <a:hlinkClick r:id="rId4"/>
              </a:rPr>
              <a:t>unix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mcs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anl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gov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mpich2</a:t>
            </a: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Русскоязычные материалы о </a:t>
            </a:r>
            <a:r>
              <a:rPr lang="en-US"/>
              <a:t>MPI</a:t>
            </a:r>
            <a:r>
              <a:rPr lang="ru-RU"/>
              <a:t> имеются на сайте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hlinkClick r:id="rId5"/>
              </a:rPr>
              <a:t>http</a:t>
            </a:r>
            <a:r>
              <a:rPr lang="ru-RU">
                <a:solidFill>
                  <a:srgbClr val="FF0000"/>
                </a:solidFill>
                <a:hlinkClick r:id="rId5"/>
              </a:rPr>
              <a:t>://</a:t>
            </a:r>
            <a:r>
              <a:rPr lang="en-US">
                <a:solidFill>
                  <a:srgbClr val="FF0000"/>
                </a:solidFill>
                <a:hlinkClick r:id="rId5"/>
              </a:rPr>
              <a:t>www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parallel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ru</a:t>
            </a:r>
            <a:r>
              <a:rPr lang="ru-RU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Литература…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/>
              <a:t>Гергель В.П. </a:t>
            </a:r>
            <a:r>
              <a:rPr lang="ru-RU" sz="240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ru-RU" sz="2400" b="1"/>
              <a:t> </a:t>
            </a:r>
          </a:p>
          <a:p>
            <a:pPr>
              <a:lnSpc>
                <a:spcPct val="80000"/>
              </a:lnSpc>
            </a:pPr>
            <a:r>
              <a:rPr lang="ru-RU" sz="2400" b="1"/>
              <a:t>Воеводин</a:t>
            </a:r>
            <a:r>
              <a:rPr lang="ru-RU" sz="2400"/>
              <a:t> В.В., Воеводин Вл.В. (2002). Параллельные вычисления. – СПб.: </a:t>
            </a:r>
            <a:r>
              <a:rPr lang="ru-RU" sz="2400">
                <a:hlinkClick r:id="rId2"/>
              </a:rPr>
              <a:t>БХВ-Петербург</a:t>
            </a:r>
            <a:r>
              <a:rPr lang="ru-RU" sz="2400"/>
              <a:t>.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ru-RU" sz="2400" b="1"/>
              <a:t>Немнюгин</a:t>
            </a:r>
            <a:r>
              <a:rPr lang="ru-RU" sz="2400"/>
              <a:t> С., Стесик О. (2002). Параллельное программирование для многопроцессорных вычислительных систем – СПб.: БХВ-Петербург.</a:t>
            </a:r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(1994). Using MPI. Portable Parallel Programming with the Message-Passing Interface. –MIT Press.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(1999a). Using MPI - 2nd Edition: Portable Parallel Programming with the Message Passing Interface (Scientific and Engineering Computation). - MIT Press.</a:t>
            </a:r>
            <a:endParaRPr lang="ru-RU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/>
              <a:t>Управление группами процессов и коммуникаторами...</a:t>
            </a:r>
            <a:r>
              <a:rPr lang="ru-RU" sz="2600"/>
              <a:t> 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Группы процессов…</a:t>
            </a:r>
          </a:p>
          <a:p>
            <a:pPr lvl="1"/>
            <a:r>
              <a:rPr lang="ru-RU" sz="2000"/>
              <a:t>Процессы параллельной программы объединяются в </a:t>
            </a:r>
            <a:r>
              <a:rPr lang="ru-RU" sz="2000" i="1"/>
              <a:t>группы</a:t>
            </a:r>
            <a:r>
              <a:rPr lang="ru-RU" sz="2000"/>
              <a:t>. В группу могут входить все процессы параллельной программы или в группе может находиться только часть имеющихся процессов. Один и тот же процесс может принадлежать нескольким группам, </a:t>
            </a:r>
          </a:p>
          <a:p>
            <a:pPr lvl="1"/>
            <a:r>
              <a:rPr lang="ru-RU" sz="2000"/>
              <a:t>Управление группами процессов предпринимается для создания на их основе коммуникаторов, </a:t>
            </a:r>
          </a:p>
          <a:p>
            <a:pPr lvl="1"/>
            <a:r>
              <a:rPr lang="ru-RU" sz="2000"/>
              <a:t>Группы процессов могут быть созданы только из уже существующих групп.</a:t>
            </a:r>
            <a:r>
              <a:rPr lang="ru-RU"/>
              <a:t> </a:t>
            </a:r>
            <a:r>
              <a:rPr lang="ru-RU" sz="2000"/>
              <a:t>В качестве исходной группы может быть использована группа, связанная с предопределенным коммуникатором MPI_COMM_WORLD: 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281113" y="5084763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MPI_Comm_group</a:t>
            </a:r>
            <a:r>
              <a:rPr lang="en-US" sz="1800">
                <a:latin typeface="Courier New" pitchFamily="49" charset="0"/>
              </a:rPr>
              <a:t> ( MPI_Comm comm, MPI_Group *group )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Group</a:t>
            </a:r>
            <a:r>
              <a:rPr lang="en-US"/>
              <a:t>, W., Lusk, E., Thakur, R. (1999b). Using MPI-2: Advanced Features of the Message Passing Interface (Scientific and Engineering Computation). -  MIT Press.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Pacheco,</a:t>
            </a:r>
            <a:r>
              <a:rPr lang="en-US"/>
              <a:t> P. (1996). Parallel Programming with MPI. - Morgan Kaufmann.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Quinn</a:t>
            </a:r>
            <a:r>
              <a:rPr lang="en-US"/>
              <a:t>, M. J. (2004). Parallel Programming in C with MPI and OpenMP. – New York, NY: McGraw-Hill.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Snir</a:t>
            </a:r>
            <a:r>
              <a:rPr lang="en-US"/>
              <a:t>, M., Otto, S., Huss-Lederman, S., Walker, D., Dongarra, J. (1996). </a:t>
            </a:r>
            <a:r>
              <a:rPr lang="en-US">
                <a:hlinkClick r:id="rId2"/>
              </a:rPr>
              <a:t>MPI: The Complete Reference</a:t>
            </a:r>
            <a:r>
              <a:rPr lang="en-US"/>
              <a:t>. - </a:t>
            </a:r>
            <a:r>
              <a:rPr lang="en-US">
                <a:hlinkClick r:id="rId3"/>
              </a:rPr>
              <a:t>MIT Press, </a:t>
            </a:r>
            <a:r>
              <a:rPr lang="en-US"/>
              <a:t>Boston, 1996.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/>
              <a:t>Управление группами процессов и коммуникаторами...</a:t>
            </a:r>
            <a:r>
              <a:rPr lang="ru-RU" sz="2600"/>
              <a:t> 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Группы процессов…</a:t>
            </a:r>
          </a:p>
          <a:p>
            <a:pPr lvl="1" algn="just"/>
            <a:r>
              <a:rPr lang="ru-RU" sz="2000"/>
              <a:t>На основе существующих групп, могут быть созданы новые группы</a:t>
            </a:r>
          </a:p>
          <a:p>
            <a:pPr lvl="2" algn="just"/>
            <a:r>
              <a:rPr lang="ru-RU" sz="1800"/>
              <a:t>создание новой группы </a:t>
            </a:r>
            <a:r>
              <a:rPr lang="ru-RU" sz="1800" b="1" i="1"/>
              <a:t>newgroup</a:t>
            </a:r>
            <a:r>
              <a:rPr lang="ru-RU" sz="1800" b="1"/>
              <a:t> </a:t>
            </a:r>
            <a:r>
              <a:rPr lang="ru-RU" sz="1800"/>
              <a:t>из существующей группы </a:t>
            </a:r>
            <a:r>
              <a:rPr lang="ru-RU" sz="1800" b="1" i="1"/>
              <a:t>oldgroup</a:t>
            </a:r>
            <a:r>
              <a:rPr lang="ru-RU" sz="1800"/>
              <a:t>, которая будет включать в себя </a:t>
            </a:r>
            <a:r>
              <a:rPr lang="ru-RU" sz="1800" b="1" i="1"/>
              <a:t>n</a:t>
            </a:r>
            <a:r>
              <a:rPr lang="ru-RU" sz="1800"/>
              <a:t> процессов, ранги которых перечисляются в массиве </a:t>
            </a:r>
            <a:r>
              <a:rPr lang="ru-RU" sz="1800" b="1" i="1"/>
              <a:t>ranks</a:t>
            </a:r>
            <a:r>
              <a:rPr lang="ru-RU" sz="1800"/>
              <a:t>:</a:t>
            </a:r>
          </a:p>
          <a:p>
            <a:pPr lvl="1" algn="just"/>
            <a:endParaRPr lang="ru-RU" sz="2000"/>
          </a:p>
          <a:p>
            <a:pPr lvl="1" algn="just"/>
            <a:endParaRPr lang="ru-RU" sz="2000"/>
          </a:p>
          <a:p>
            <a:pPr lvl="2" algn="just"/>
            <a:r>
              <a:rPr lang="ru-RU" sz="1800"/>
              <a:t>создание новой группы </a:t>
            </a:r>
            <a:r>
              <a:rPr lang="ru-RU" sz="1800" b="1" i="1"/>
              <a:t>newgroup</a:t>
            </a:r>
            <a:r>
              <a:rPr lang="ru-RU" sz="1800"/>
              <a:t> из группы </a:t>
            </a:r>
            <a:r>
              <a:rPr lang="ru-RU" sz="1800" b="1" i="1"/>
              <a:t>oldgroup</a:t>
            </a:r>
            <a:r>
              <a:rPr lang="ru-RU" sz="1800"/>
              <a:t>, которая будет включать в себя </a:t>
            </a:r>
            <a:r>
              <a:rPr lang="ru-RU" sz="1800" b="1" i="1"/>
              <a:t>n</a:t>
            </a:r>
            <a:r>
              <a:rPr lang="ru-RU" sz="1800"/>
              <a:t> процессов, ранги которых не совпадают с рангами, перечисленными в массиве </a:t>
            </a:r>
            <a:r>
              <a:rPr lang="ru-RU" sz="1800" b="1" i="1"/>
              <a:t>ranks</a:t>
            </a:r>
            <a:r>
              <a:rPr lang="ru-RU"/>
              <a:t>:</a:t>
            </a:r>
            <a:r>
              <a:rPr lang="ru-RU" sz="1800"/>
              <a:t>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208088" y="4652963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MPI_Group_excl</a:t>
            </a:r>
            <a:r>
              <a:rPr lang="en-US" sz="1800">
                <a:latin typeface="Courier New" pitchFamily="49" charset="0"/>
              </a:rPr>
              <a:t>(MPI_Group oldgroup,int n, int *ranks,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	</a:t>
            </a:r>
            <a:r>
              <a:rPr lang="en-US" sz="1800">
                <a:latin typeface="Courier New" pitchFamily="49" charset="0"/>
              </a:rPr>
              <a:t>MPI_Group *newgroup);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208088" y="2924175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MPI_Group_incl</a:t>
            </a:r>
            <a:r>
              <a:rPr lang="en-US" sz="1800">
                <a:latin typeface="Courier New" pitchFamily="49" charset="0"/>
              </a:rPr>
              <a:t>(MPI_Group oldgroup,int n, int *ranks,</a:t>
            </a:r>
            <a:r>
              <a:rPr lang="ru-RU" sz="180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	</a:t>
            </a:r>
            <a:r>
              <a:rPr lang="en-US" sz="1800">
                <a:latin typeface="Courier New" pitchFamily="49" charset="0"/>
              </a:rPr>
              <a:t>MPI_Group *newgroup);</a:t>
            </a:r>
            <a:r>
              <a:rPr lang="ru-RU" sz="18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432925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/>
              <a:t>Управление группами процессов и коммуникаторами…</a:t>
            </a:r>
            <a:r>
              <a:rPr lang="ru-RU" sz="2600"/>
              <a:t> 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i="1" dirty="0"/>
              <a:t>Группы процессов…</a:t>
            </a:r>
          </a:p>
          <a:p>
            <a:pPr lvl="1" algn="just"/>
            <a:r>
              <a:rPr lang="ru-RU" sz="2000" dirty="0"/>
              <a:t>На основе существующих групп, могут быть созданы новые группы</a:t>
            </a:r>
          </a:p>
          <a:p>
            <a:pPr lvl="2" algn="just"/>
            <a:r>
              <a:rPr lang="ru-RU" sz="1800" dirty="0"/>
              <a:t>создание новой группы </a:t>
            </a:r>
            <a:r>
              <a:rPr lang="ru-RU" sz="1800" b="1" i="1" dirty="0" err="1"/>
              <a:t>newgroup</a:t>
            </a:r>
            <a:r>
              <a:rPr lang="ru-RU" sz="1800" dirty="0"/>
              <a:t> как объединения групп </a:t>
            </a:r>
            <a:r>
              <a:rPr lang="ru-RU" sz="1800" b="1" i="1" dirty="0"/>
              <a:t>group1</a:t>
            </a:r>
            <a:r>
              <a:rPr lang="ru-RU" sz="1800" dirty="0"/>
              <a:t> и </a:t>
            </a:r>
            <a:r>
              <a:rPr lang="ru-RU" sz="1800" b="1" i="1" dirty="0"/>
              <a:t>group2</a:t>
            </a:r>
            <a:r>
              <a:rPr lang="ru-RU" sz="1800" dirty="0"/>
              <a:t>:</a:t>
            </a:r>
          </a:p>
          <a:p>
            <a:pPr lvl="1" algn="just"/>
            <a:endParaRPr lang="ru-RU" sz="2000" dirty="0"/>
          </a:p>
          <a:p>
            <a:pPr lvl="1" algn="just"/>
            <a:endParaRPr lang="ru-RU" sz="2000" dirty="0"/>
          </a:p>
          <a:p>
            <a:pPr lvl="2" algn="just"/>
            <a:endParaRPr lang="ru-RU" sz="1800" dirty="0"/>
          </a:p>
          <a:p>
            <a:pPr lvl="2" algn="just"/>
            <a:r>
              <a:rPr lang="ru-RU" sz="1800" dirty="0"/>
              <a:t>создание новой группы </a:t>
            </a:r>
            <a:r>
              <a:rPr lang="ru-RU" sz="1800" b="1" i="1" dirty="0" err="1"/>
              <a:t>newgroup</a:t>
            </a:r>
            <a:r>
              <a:rPr lang="ru-RU" sz="1800" dirty="0"/>
              <a:t> как пересечения групп </a:t>
            </a:r>
            <a:r>
              <a:rPr lang="ru-RU" sz="1800" b="1" i="1" dirty="0"/>
              <a:t>group1</a:t>
            </a:r>
            <a:r>
              <a:rPr lang="ru-RU" sz="1800" dirty="0"/>
              <a:t> и </a:t>
            </a:r>
            <a:r>
              <a:rPr lang="ru-RU" sz="1800" b="1" i="1" dirty="0"/>
              <a:t>group2</a:t>
            </a:r>
            <a:r>
              <a:rPr lang="ru-RU" sz="1800" dirty="0"/>
              <a:t>: </a:t>
            </a:r>
          </a:p>
          <a:p>
            <a:pPr lvl="2" algn="just">
              <a:buFontTx/>
              <a:buNone/>
            </a:pPr>
            <a:endParaRPr lang="ru-RU" sz="1800" dirty="0"/>
          </a:p>
          <a:p>
            <a:pPr lvl="2" algn="just">
              <a:buFontTx/>
              <a:buNone/>
            </a:pPr>
            <a:endParaRPr lang="ru-RU" sz="1800" dirty="0"/>
          </a:p>
          <a:p>
            <a:pPr lvl="2" algn="just"/>
            <a:endParaRPr lang="ru-RU" sz="1800" dirty="0"/>
          </a:p>
          <a:p>
            <a:pPr lvl="2" algn="just"/>
            <a:r>
              <a:rPr lang="ru-RU" sz="1800" dirty="0"/>
              <a:t>создание новой группы </a:t>
            </a:r>
            <a:r>
              <a:rPr lang="ru-RU" sz="1800" b="1" i="1" dirty="0" err="1"/>
              <a:t>newgroup</a:t>
            </a:r>
            <a:r>
              <a:rPr lang="ru-RU" sz="1800" dirty="0"/>
              <a:t> как разности групп </a:t>
            </a:r>
            <a:r>
              <a:rPr lang="ru-RU" sz="1800" b="1" i="1" dirty="0"/>
              <a:t>group1</a:t>
            </a:r>
            <a:r>
              <a:rPr lang="ru-RU" sz="1800" dirty="0"/>
              <a:t> и </a:t>
            </a:r>
            <a:r>
              <a:rPr lang="ru-RU" sz="1800" b="1" i="1" dirty="0"/>
              <a:t>group2</a:t>
            </a:r>
            <a:r>
              <a:rPr lang="ru-RU" sz="1800" dirty="0"/>
              <a:t>: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208584" y="3861048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MPI_Group_intersection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group1, 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group2, 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newgroup</a:t>
            </a:r>
            <a:r>
              <a:rPr lang="en-US" sz="1800" dirty="0">
                <a:latin typeface="Courier New" pitchFamily="49" charset="0"/>
              </a:rPr>
              <a:t> );</a:t>
            </a:r>
            <a:r>
              <a:rPr lang="ru-RU" sz="1800" dirty="0">
                <a:latin typeface="Courier New" pitchFamily="49" charset="0"/>
              </a:rPr>
              <a:t> 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08584" y="2492896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MPI_Group_union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group1, 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group2,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newgroup</a:t>
            </a:r>
            <a:r>
              <a:rPr lang="en-US" sz="1800" dirty="0">
                <a:latin typeface="Courier New" pitchFamily="49" charset="0"/>
              </a:rPr>
              <a:t>);</a:t>
            </a:r>
            <a:r>
              <a:rPr lang="ru-RU" sz="1800" dirty="0">
                <a:latin typeface="Courier New" pitchFamily="49" charset="0"/>
              </a:rPr>
              <a:t>   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280592" y="5157192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MPI_Group_difference </a:t>
            </a:r>
            <a:r>
              <a:rPr lang="en-US" sz="1800">
                <a:latin typeface="Courier New" pitchFamily="49" charset="0"/>
              </a:rPr>
              <a:t>( MPI_Group group1, 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MPI_Group group2, MPI</a:t>
            </a:r>
            <a:r>
              <a:rPr lang="ru-RU" sz="1800">
                <a:latin typeface="Courier New" pitchFamily="49" charset="0"/>
              </a:rPr>
              <a:t>_</a:t>
            </a:r>
            <a:r>
              <a:rPr lang="en-US" sz="1800">
                <a:latin typeface="Courier New" pitchFamily="49" charset="0"/>
              </a:rPr>
              <a:t>Group</a:t>
            </a:r>
            <a:r>
              <a:rPr lang="ru-RU" sz="1800">
                <a:latin typeface="Courier New" pitchFamily="49" charset="0"/>
              </a:rPr>
              <a:t> *</a:t>
            </a:r>
            <a:r>
              <a:rPr lang="en-US" sz="1800">
                <a:latin typeface="Courier New" pitchFamily="49" charset="0"/>
              </a:rPr>
              <a:t>newgroup </a:t>
            </a:r>
            <a:r>
              <a:rPr lang="ru-RU" sz="1800"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;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/>
              <a:t>Управление группами процессов и коммуникаторами...</a:t>
            </a:r>
            <a:r>
              <a:rPr lang="ru-RU" sz="2600"/>
              <a:t> 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Группы процессов</a:t>
            </a:r>
          </a:p>
          <a:p>
            <a:pPr lvl="1" algn="just"/>
            <a:r>
              <a:rPr lang="ru-RU"/>
              <a:t>Получение информации о группе процессов:</a:t>
            </a:r>
          </a:p>
          <a:p>
            <a:pPr lvl="2" algn="just"/>
            <a:r>
              <a:rPr lang="ru-RU"/>
              <a:t>получение количества процессов в группе:</a:t>
            </a:r>
          </a:p>
          <a:p>
            <a:pPr lvl="2" algn="just"/>
            <a:endParaRPr lang="ru-RU"/>
          </a:p>
          <a:p>
            <a:pPr lvl="2" algn="just"/>
            <a:endParaRPr lang="ru-RU" sz="1800"/>
          </a:p>
          <a:p>
            <a:pPr lvl="2" algn="just"/>
            <a:r>
              <a:rPr lang="ru-RU"/>
              <a:t>получение ранга текущего процесса в группе:</a:t>
            </a:r>
          </a:p>
          <a:p>
            <a:pPr lvl="2" algn="just"/>
            <a:endParaRPr lang="ru-RU"/>
          </a:p>
          <a:p>
            <a:pPr lvl="2" algn="just"/>
            <a:endParaRPr lang="ru-RU" sz="1800"/>
          </a:p>
          <a:p>
            <a:pPr lvl="1" algn="just"/>
            <a:r>
              <a:rPr lang="ru-RU"/>
              <a:t>После завершения использования группа должна быть удалена:</a:t>
            </a:r>
            <a:endParaRPr lang="ru-RU" sz="200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208088" y="3724275"/>
            <a:ext cx="8424862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MPI_Group_rank </a:t>
            </a:r>
            <a:r>
              <a:rPr lang="en-US" sz="1800">
                <a:latin typeface="Courier New" pitchFamily="49" charset="0"/>
              </a:rPr>
              <a:t>( MPI_Group group, int *rank );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208088" y="2636838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MPI_Group_size </a:t>
            </a:r>
            <a:r>
              <a:rPr lang="en-US" sz="1800">
                <a:latin typeface="Courier New" pitchFamily="49" charset="0"/>
              </a:rPr>
              <a:t>( MPI_Group group, int *size );</a:t>
            </a:r>
            <a:r>
              <a:rPr lang="ru-RU" sz="1800">
                <a:latin typeface="Courier New" pitchFamily="49" charset="0"/>
              </a:rPr>
              <a:t>    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208088" y="5516563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MPI_Group_free </a:t>
            </a:r>
            <a:r>
              <a:rPr lang="en-US" sz="1800">
                <a:latin typeface="Courier New" pitchFamily="49" charset="0"/>
              </a:rPr>
              <a:t>( MPI_Group *group </a:t>
            </a:r>
            <a:r>
              <a:rPr lang="ru-RU" sz="1800"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;</a:t>
            </a:r>
            <a:endParaRPr lang="ru-RU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/>
              <a:t>Управление группами процессов и коммуникаторами...</a:t>
            </a:r>
            <a:r>
              <a:rPr lang="ru-RU" sz="2600"/>
              <a:t> 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Коммуникаторы…</a:t>
            </a:r>
          </a:p>
          <a:p>
            <a:pPr lvl="1" algn="just"/>
            <a:r>
              <a:rPr lang="ru-RU"/>
              <a:t>Под </a:t>
            </a:r>
            <a:r>
              <a:rPr lang="ru-RU" i="1"/>
              <a:t>коммуникатором</a:t>
            </a:r>
            <a:r>
              <a:rPr lang="ru-RU"/>
              <a:t> в </a:t>
            </a:r>
            <a:r>
              <a:rPr lang="en-US"/>
              <a:t>MPI</a:t>
            </a:r>
            <a:r>
              <a:rPr lang="ru-RU"/>
              <a:t> понимается специально создаваемый служебный объект, объединяющий в своем составе группу процессов и ряд дополнительных параметров (</a:t>
            </a:r>
            <a:r>
              <a:rPr lang="ru-RU" i="1"/>
              <a:t>контекст</a:t>
            </a:r>
            <a:r>
              <a:rPr lang="ru-RU"/>
              <a:t>), используемых при выполнении операций передачи данных, </a:t>
            </a:r>
          </a:p>
          <a:p>
            <a:pPr lvl="1"/>
            <a:r>
              <a:rPr lang="ru-RU"/>
              <a:t>Будем рассматривать управление </a:t>
            </a:r>
            <a:r>
              <a:rPr lang="ru-RU" i="1"/>
              <a:t>интракоммуникаторами</a:t>
            </a:r>
            <a:r>
              <a:rPr lang="ru-RU"/>
              <a:t>, используемыми для операций передачи данных внутри одной группы процессов.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/>
              <a:t>Управление группами процессов и коммуникаторами...</a:t>
            </a:r>
            <a:r>
              <a:rPr lang="ru-RU" sz="2600"/>
              <a:t> 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2519363"/>
          </a:xfrm>
        </p:spPr>
        <p:txBody>
          <a:bodyPr/>
          <a:lstStyle/>
          <a:p>
            <a:r>
              <a:rPr lang="ru-RU" sz="2400" b="1"/>
              <a:t>Коммуникаторы…</a:t>
            </a:r>
          </a:p>
          <a:p>
            <a:pPr lvl="1" algn="just"/>
            <a:r>
              <a:rPr lang="ru-RU" sz="2000"/>
              <a:t>Создание коммуникатора:</a:t>
            </a:r>
          </a:p>
          <a:p>
            <a:pPr lvl="2" algn="just"/>
            <a:r>
              <a:rPr lang="ru-RU" sz="1800"/>
              <a:t>дублирование уже существующего коммуникатора:</a:t>
            </a:r>
          </a:p>
          <a:p>
            <a:pPr lvl="2" algn="just"/>
            <a:endParaRPr lang="ru-RU" sz="1800"/>
          </a:p>
          <a:p>
            <a:pPr lvl="2" algn="just">
              <a:spcBef>
                <a:spcPct val="50000"/>
              </a:spcBef>
            </a:pPr>
            <a:r>
              <a:rPr lang="ru-RU" sz="1800"/>
              <a:t>создание нового коммуникатора из подмножества процессов существующего коммуникатора: 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208088" y="2420938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MPI_Comm_dup</a:t>
            </a:r>
            <a:r>
              <a:rPr lang="en-US" sz="1800">
                <a:latin typeface="Courier New" pitchFamily="49" charset="0"/>
              </a:rPr>
              <a:t> ( MPI_Comm oldcom, MPI_comm *newcomm );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208088" y="3429000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MPI_comm_create</a:t>
            </a:r>
            <a:r>
              <a:rPr lang="en-US" sz="1800">
                <a:latin typeface="Courier New" pitchFamily="49" charset="0"/>
              </a:rPr>
              <a:t> (MPI_Comm oldcom, MPI_Group group, 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MPI_Comm *newcomm);</a:t>
            </a:r>
            <a:r>
              <a:rPr lang="ru-RU" sz="1800">
                <a:latin typeface="Courier New" pitchFamily="49" charset="0"/>
              </a:rPr>
              <a:t> 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88950" y="4076700"/>
            <a:ext cx="906621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/>
            <a:r>
              <a:rPr lang="ru-RU" sz="2000"/>
              <a:t>Операция создания коммуникаторов является коллективной и, тем самым, должна выполняться  всеми процессами исходного коммуникатора, </a:t>
            </a:r>
          </a:p>
          <a:p>
            <a:pPr marL="742950" lvl="1" indent="-285750"/>
            <a:r>
              <a:rPr lang="ru-RU" sz="2000"/>
              <a:t>После завершения использования коммуникатор должен быть удален: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208088" y="5799138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MPI_Comm_free </a:t>
            </a:r>
            <a:r>
              <a:rPr lang="en-US" sz="1800">
                <a:latin typeface="Courier New" pitchFamily="49" charset="0"/>
              </a:rPr>
              <a:t>( MPI_Comm *comm );</a:t>
            </a:r>
            <a:r>
              <a:rPr lang="ru-RU" sz="18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/>
              <a:t>Управление группами процессов и коммуникаторами</a:t>
            </a:r>
            <a:r>
              <a:rPr lang="ru-RU" sz="2600"/>
              <a:t> 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9066213" cy="3744912"/>
          </a:xfrm>
        </p:spPr>
        <p:txBody>
          <a:bodyPr/>
          <a:lstStyle/>
          <a:p>
            <a:r>
              <a:rPr lang="ru-RU" sz="2400" b="1"/>
              <a:t>Коммуникаторы</a:t>
            </a:r>
          </a:p>
          <a:p>
            <a:pPr lvl="1" algn="just"/>
            <a:r>
              <a:rPr lang="ru-RU" sz="1800"/>
              <a:t>Одновременное создание нескольких коммуникаторов :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992560" y="1887538"/>
            <a:ext cx="8913440" cy="230832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MPI_Comm_split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oldcomm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split,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key,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MPI</a:t>
            </a:r>
            <a:r>
              <a:rPr lang="ru-RU" sz="1800" dirty="0">
                <a:latin typeface="Courier New" pitchFamily="49" charset="0"/>
              </a:rPr>
              <a:t>_</a:t>
            </a:r>
            <a:r>
              <a:rPr lang="en-US" sz="1800" dirty="0" err="1">
                <a:latin typeface="Courier New" pitchFamily="49" charset="0"/>
              </a:rPr>
              <a:t>Comm</a:t>
            </a:r>
            <a:r>
              <a:rPr lang="ru-RU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newcomm</a:t>
            </a:r>
            <a:r>
              <a:rPr lang="ru-RU" sz="1800" dirty="0">
                <a:latin typeface="Courier New" pitchFamily="49" charset="0"/>
              </a:rPr>
              <a:t> ),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где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 err="1">
                <a:latin typeface="Courier New" pitchFamily="49" charset="0"/>
              </a:rPr>
              <a:t>oldcomm</a:t>
            </a:r>
            <a:r>
              <a:rPr lang="ru-RU" sz="1800" dirty="0">
                <a:latin typeface="Courier New" pitchFamily="49" charset="0"/>
              </a:rPr>
              <a:t> – исходный коммуникатор,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>
                <a:latin typeface="Courier New" pitchFamily="49" charset="0"/>
              </a:rPr>
              <a:t>split  </a:t>
            </a:r>
            <a:r>
              <a:rPr lang="ru-RU" sz="1800" dirty="0">
                <a:latin typeface="Courier New" pitchFamily="49" charset="0"/>
              </a:rPr>
              <a:t> – номер коммуникатора, которому должен принадлежать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</a:rPr>
              <a:t>     </a:t>
            </a:r>
            <a:r>
              <a:rPr lang="ru-RU" sz="1800" dirty="0">
                <a:latin typeface="Courier New" pitchFamily="49" charset="0"/>
              </a:rPr>
              <a:t>процесс,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>
                <a:latin typeface="Courier New" pitchFamily="49" charset="0"/>
              </a:rPr>
              <a:t>key   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ru-RU" sz="1800" dirty="0">
                <a:latin typeface="Courier New" pitchFamily="49" charset="0"/>
              </a:rPr>
              <a:t>– порядок ранга процесса в создаваемом коммуникаторе,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 err="1">
                <a:latin typeface="Courier New" pitchFamily="49" charset="0"/>
              </a:rPr>
              <a:t>newcomm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– создаваемый коммуникатор 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488950" y="4770438"/>
            <a:ext cx="9066213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/>
            <a:r>
              <a:rPr lang="ru-RU" sz="1800"/>
              <a:t>Вызов функции </a:t>
            </a:r>
            <a:r>
              <a:rPr lang="en-US" sz="1800" i="1"/>
              <a:t>MPI</a:t>
            </a:r>
            <a:r>
              <a:rPr lang="ru-RU" sz="1800" i="1"/>
              <a:t>_</a:t>
            </a:r>
            <a:r>
              <a:rPr lang="en-US" sz="1800" i="1"/>
              <a:t>Comm</a:t>
            </a:r>
            <a:r>
              <a:rPr lang="ru-RU" sz="1800" i="1"/>
              <a:t>_</a:t>
            </a:r>
            <a:r>
              <a:rPr lang="en-US" sz="1800" i="1"/>
              <a:t>split</a:t>
            </a:r>
            <a:r>
              <a:rPr lang="en-US" sz="1800"/>
              <a:t> </a:t>
            </a:r>
            <a:r>
              <a:rPr lang="ru-RU" sz="1800"/>
              <a:t>должен быть выполнен в каждом процессе коммуникатора </a:t>
            </a:r>
            <a:r>
              <a:rPr lang="en-US" sz="1800" i="1"/>
              <a:t>oldcomm</a:t>
            </a:r>
            <a:r>
              <a:rPr lang="ru-RU" sz="1800"/>
              <a:t>, </a:t>
            </a:r>
          </a:p>
          <a:p>
            <a:pPr marL="742950" lvl="1" indent="-285750"/>
            <a:r>
              <a:rPr lang="ru-RU" sz="1800"/>
              <a:t>Процессы разделяются на непересекающиеся группы с одинаковыми значениями параметра </a:t>
            </a:r>
            <a:r>
              <a:rPr lang="en-US" sz="1800" i="1"/>
              <a:t>split</a:t>
            </a:r>
            <a:r>
              <a:rPr lang="ru-RU" sz="1800"/>
              <a:t>. На основе сформированных групп создается набор коммуникаторов. Порядок нумерации процессов соответствует порядку значений параметров </a:t>
            </a:r>
            <a:r>
              <a:rPr lang="en-US" sz="1800" i="1"/>
              <a:t>key</a:t>
            </a:r>
            <a:r>
              <a:rPr lang="en-US" sz="1800"/>
              <a:t> </a:t>
            </a:r>
            <a:r>
              <a:rPr lang="ru-RU" sz="1800"/>
              <a:t>(процесс с большим значением параметра </a:t>
            </a:r>
            <a:r>
              <a:rPr lang="en-US" sz="1800" i="1"/>
              <a:t>key</a:t>
            </a:r>
            <a:r>
              <a:rPr lang="en-US" sz="1800"/>
              <a:t> </a:t>
            </a:r>
            <a:r>
              <a:rPr lang="ru-RU" sz="1800"/>
              <a:t>будет иметь больший ранг).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144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AutoNum type="arabicPeriod" startAt="16"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144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AutoNum type="arabicPeriod" startAt="16"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7046</TotalTime>
  <Words>2917</Words>
  <Application>Microsoft Office PowerPoint</Application>
  <PresentationFormat>Лист A4 (210x297 мм)</PresentationFormat>
  <Paragraphs>279</Paragraphs>
  <Slides>30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Bernard MT Condensed</vt:lpstr>
      <vt:lpstr>Calibri</vt:lpstr>
      <vt:lpstr>Courier New</vt:lpstr>
      <vt:lpstr>Times New Roman</vt:lpstr>
      <vt:lpstr>Специальное оформление</vt:lpstr>
      <vt:lpstr>Тема Office</vt:lpstr>
      <vt:lpstr>Рисунок</vt:lpstr>
      <vt:lpstr>Параллельное программирование на основе MPI (окончание)</vt:lpstr>
      <vt:lpstr>Содержание</vt:lpstr>
      <vt:lpstr>Управление группами процессов и коммуникаторами... </vt:lpstr>
      <vt:lpstr>Управление группами процессов и коммуникаторами... </vt:lpstr>
      <vt:lpstr>Управление группами процессов и коммуникаторами… </vt:lpstr>
      <vt:lpstr>Управление группами процессов и коммуникаторами... </vt:lpstr>
      <vt:lpstr>Управление группами процессов и коммуникаторами... </vt:lpstr>
      <vt:lpstr>Управление группами процессов и коммуникаторами... </vt:lpstr>
      <vt:lpstr>Управление группами процессов и коммуникаторами 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</vt:lpstr>
      <vt:lpstr>Дополнительные сведения о MPI… </vt:lpstr>
      <vt:lpstr>Дополнительные сведения о MPI… </vt:lpstr>
      <vt:lpstr>Дополнительные сведения о MPI… </vt:lpstr>
      <vt:lpstr>Дополнительные сведения о MPI… </vt:lpstr>
      <vt:lpstr>Дополнительные сведения о MPI </vt:lpstr>
      <vt:lpstr>Заключение</vt:lpstr>
      <vt:lpstr>Вопросы для обсуждения</vt:lpstr>
      <vt:lpstr>Темы заданий для самостоятельной работы...</vt:lpstr>
      <vt:lpstr>Ссылки</vt:lpstr>
      <vt:lpstr>Литература…</vt:lpstr>
      <vt:lpstr>Литература</vt:lpstr>
    </vt:vector>
  </TitlesOfParts>
  <Company>ННГУ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4.3. Параллельное программирование на основе MPI</dc:subject>
  <dc:creator>Гергель В.П.</dc:creator>
  <cp:lastModifiedBy>Александр Кондрашов</cp:lastModifiedBy>
  <cp:revision>389</cp:revision>
  <dcterms:created xsi:type="dcterms:W3CDTF">2004-08-14T10:27:56Z</dcterms:created>
  <dcterms:modified xsi:type="dcterms:W3CDTF">2020-04-07T03:49:45Z</dcterms:modified>
</cp:coreProperties>
</file>