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717" r:id="rId2"/>
  </p:sldMasterIdLst>
  <p:notesMasterIdLst>
    <p:notesMasterId r:id="rId22"/>
  </p:notesMasterIdLst>
  <p:handoutMasterIdLst>
    <p:handoutMasterId r:id="rId23"/>
  </p:handoutMasterIdLst>
  <p:sldIdLst>
    <p:sldId id="256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4" r:id="rId17"/>
    <p:sldId id="427" r:id="rId18"/>
    <p:sldId id="425" r:id="rId19"/>
    <p:sldId id="426" r:id="rId20"/>
    <p:sldId id="326" r:id="rId21"/>
  </p:sldIdLst>
  <p:sldSz cx="9906000" cy="6858000" type="A4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69CD"/>
    <a:srgbClr val="FF0000"/>
    <a:srgbClr val="FFFF00"/>
    <a:srgbClr val="CC0000"/>
    <a:srgbClr val="808080"/>
    <a:srgbClr val="7575D1"/>
    <a:srgbClr val="00E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82" autoAdjust="0"/>
    <p:restoredTop sz="94660"/>
  </p:normalViewPr>
  <p:slideViewPr>
    <p:cSldViewPr>
      <p:cViewPr>
        <p:scale>
          <a:sx n="70" d="100"/>
          <a:sy n="70" d="100"/>
        </p:scale>
        <p:origin x="-1050" y="-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113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0736D48-4DB6-4896-B6F2-796D0B05142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53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71EDFF7-3F5A-4D62-8936-6A6BDF4722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0623CD6C-5C0D-4D80-967C-314F29DC0CCD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55D9C851-258C-48E1-9C9D-3F5DCBC2F8C2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94550" y="133350"/>
            <a:ext cx="2232025" cy="60325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133350"/>
            <a:ext cx="6546850" cy="60325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7F282C7E-C731-457E-A214-3A8CDC726BBD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34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1C27BBB3-0886-4D4E-891F-435D2AC3F8A9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3F1401EF-9F2A-461D-BD16-79948D5D9A1E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9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DB978E00-5CAD-4DD5-8B81-07E07153FD48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B21BAFCC-4797-4F8F-B4CB-24749758DA76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582D779C-FB20-4D47-9562-F1671C989AA1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AF1557E6-B14D-4DC9-873A-6B95577B56AA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7A77AE6A-2652-44A0-A728-72944507954D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2" y="273059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B48BD727-16AE-4300-A9F7-94502C6B01D0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452BA0AB-279C-4FD9-9F53-AB154BD82B49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17CF3284-239F-4513-809A-F40A33D2C263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BEBB6D98-7214-4191-A497-CA571AB1479D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47"/>
            <a:ext cx="22288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47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A4B95B33-FF51-4B4B-8353-9E56290B7145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94A9623C-9FC7-480B-851B-F906DCE14C14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341438"/>
            <a:ext cx="43815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341438"/>
            <a:ext cx="43815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9C8DD05D-91F8-458D-9C4C-470531A964E8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B17BC514-95D2-4827-B65A-1675A6B3433E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94FB2CC9-3C66-4EFA-99E8-46F1043D1251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124C3B9E-7D91-44DA-AD35-69079A5DB08F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25E2FEB4-41F3-4EC5-AC04-A7137AF3DC96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030B86C7-B51A-493F-A81F-C7AB66B460C1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9675" y="133350"/>
            <a:ext cx="821690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341438"/>
            <a:ext cx="89154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408738"/>
            <a:ext cx="23114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80000"/>
              </a:lnSpc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3550" y="6408738"/>
            <a:ext cx="52260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  <a:endParaRPr lang="ru-RU"/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6325" y="6408738"/>
            <a:ext cx="1209675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/>
              <a:t>№ </a:t>
            </a:r>
            <a:fld id="{07B19915-A8CF-4563-AAD6-868C05DD5FDF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271463" y="6381750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cs typeface="Arial" charset="0"/>
            </a:endParaRPr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>
            <a:off x="131763" y="109538"/>
            <a:ext cx="3175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cs typeface="Arial" charset="0"/>
            </a:endParaRPr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>
            <a:off x="131763" y="960438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051" name="Текст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№ </a:t>
            </a:r>
            <a:fld id="{78DABA3C-9563-4445-8B3F-D95EC86C92CF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6288" y="3679825"/>
            <a:ext cx="8420100" cy="1006475"/>
          </a:xfrm>
          <a:noFill/>
        </p:spPr>
        <p:txBody>
          <a:bodyPr>
            <a:spAutoFit/>
          </a:bodyPr>
          <a:lstStyle/>
          <a:p>
            <a:r>
              <a:rPr lang="ru-RU" b="1" smtClean="0"/>
              <a:t/>
            </a:r>
            <a:br>
              <a:rPr lang="ru-RU" b="1" smtClean="0"/>
            </a:br>
            <a:r>
              <a:rPr lang="ru-RU" b="1" smtClean="0"/>
              <a:t>Лекция 1. Введение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5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7281863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sz="3200" smtClean="0"/>
              <a:t>Сдерживающие факторы…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369888" y="1125538"/>
            <a:ext cx="8686800" cy="3416300"/>
          </a:xfrm>
        </p:spPr>
        <p:txBody>
          <a:bodyPr rtlCol="0">
            <a:normAutofit fontScale="85000" lnSpcReduction="20000"/>
          </a:bodyPr>
          <a:lstStyle/>
          <a:p>
            <a:pPr marL="355600" indent="-355600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ru-RU" b="1" smtClean="0">
                <a:latin typeface="Times New Roman" pitchFamily="18" charset="0"/>
                <a:cs typeface="Times New Roman" pitchFamily="18" charset="0"/>
              </a:rPr>
              <a:t>существование последовательных вычислений 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– </a:t>
            </a:r>
            <a:br>
              <a:rPr lang="ru-RU" smtClean="0">
                <a:latin typeface="Times New Roman" pitchFamily="18" charset="0"/>
                <a:cs typeface="Times New Roman" pitchFamily="18" charset="0"/>
              </a:rPr>
            </a:br>
            <a:r>
              <a:rPr lang="ru-RU" smtClean="0">
                <a:latin typeface="Times New Roman" pitchFamily="18" charset="0"/>
                <a:cs typeface="Times New Roman" pitchFamily="18" charset="0"/>
              </a:rPr>
              <a:t>в соответствии с </a:t>
            </a:r>
            <a:r>
              <a:rPr lang="ru-RU" i="1" smtClean="0">
                <a:latin typeface="Times New Roman" pitchFamily="18" charset="0"/>
                <a:cs typeface="Times New Roman" pitchFamily="18" charset="0"/>
              </a:rPr>
              <a:t>законом Амдаля 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smtClean="0">
                <a:latin typeface="Times New Roman" pitchFamily="18" charset="0"/>
                <a:cs typeface="Times New Roman" pitchFamily="18" charset="0"/>
              </a:rPr>
              <a:t>Amdahl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) </a:t>
            </a:r>
            <a:br>
              <a:rPr lang="ru-RU" smtClean="0">
                <a:latin typeface="Times New Roman" pitchFamily="18" charset="0"/>
                <a:cs typeface="Times New Roman" pitchFamily="18" charset="0"/>
              </a:rPr>
            </a:br>
            <a:r>
              <a:rPr lang="ru-RU" smtClean="0">
                <a:latin typeface="Times New Roman" pitchFamily="18" charset="0"/>
                <a:cs typeface="Times New Roman" pitchFamily="18" charset="0"/>
              </a:rPr>
              <a:t>ускорение процесса вычислений при использовании </a:t>
            </a:r>
            <a:r>
              <a:rPr lang="ru-RU" b="1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 процессоров ограничивается величиной</a:t>
            </a:r>
            <a:br>
              <a:rPr lang="ru-RU" smtClean="0">
                <a:latin typeface="Times New Roman" pitchFamily="18" charset="0"/>
                <a:cs typeface="Times New Roman" pitchFamily="18" charset="0"/>
              </a:rPr>
            </a:br>
            <a:r>
              <a:rPr lang="ru-RU" sz="1000" smtClean="0">
                <a:latin typeface="Times New Roman" pitchFamily="18" charset="0"/>
              </a:rPr>
              <a:t/>
            </a:r>
            <a:br>
              <a:rPr lang="ru-RU" sz="1000" smtClean="0">
                <a:latin typeface="Times New Roman" pitchFamily="18" charset="0"/>
              </a:rPr>
            </a:br>
            <a:r>
              <a:rPr lang="ru-RU" smtClean="0">
                <a:latin typeface="Times New Roman" pitchFamily="18" charset="0"/>
              </a:rPr>
              <a:t>                      </a:t>
            </a:r>
            <a:r>
              <a:rPr lang="ru-RU" b="1" i="1" smtClean="0">
                <a:latin typeface="Times New Roman" pitchFamily="18" charset="0"/>
              </a:rPr>
              <a:t>S</a:t>
            </a:r>
            <a:r>
              <a:rPr lang="ru-RU" b="1" smtClean="0">
                <a:latin typeface="Times New Roman" pitchFamily="18" charset="0"/>
              </a:rPr>
              <a:t> </a:t>
            </a:r>
            <a:r>
              <a:rPr lang="ru-RU" b="1" smtClean="0">
                <a:latin typeface="Times New Roman" pitchFamily="18" charset="0"/>
                <a:sym typeface="Symbol" pitchFamily="18" charset="2"/>
              </a:rPr>
              <a:t> </a:t>
            </a:r>
            <a:r>
              <a:rPr lang="ru-RU" b="1" smtClean="0">
                <a:latin typeface="Times New Roman" pitchFamily="18" charset="0"/>
              </a:rPr>
              <a:t>1/(</a:t>
            </a:r>
            <a:r>
              <a:rPr lang="ru-RU" b="1" i="1" smtClean="0">
                <a:latin typeface="Times New Roman" pitchFamily="18" charset="0"/>
              </a:rPr>
              <a:t>f</a:t>
            </a:r>
            <a:r>
              <a:rPr lang="ru-RU" b="1" smtClean="0">
                <a:latin typeface="Times New Roman" pitchFamily="18" charset="0"/>
              </a:rPr>
              <a:t>+(1–</a:t>
            </a:r>
            <a:r>
              <a:rPr lang="ru-RU" b="1" i="1" smtClean="0">
                <a:latin typeface="Times New Roman" pitchFamily="18" charset="0"/>
              </a:rPr>
              <a:t>f</a:t>
            </a:r>
            <a:r>
              <a:rPr lang="ru-RU" b="1" smtClean="0">
                <a:latin typeface="Times New Roman" pitchFamily="18" charset="0"/>
              </a:rPr>
              <a:t>)/</a:t>
            </a:r>
            <a:r>
              <a:rPr lang="ru-RU" b="1" i="1" smtClean="0">
                <a:latin typeface="Times New Roman" pitchFamily="18" charset="0"/>
              </a:rPr>
              <a:t>p</a:t>
            </a:r>
            <a:r>
              <a:rPr lang="ru-RU" b="1" smtClean="0">
                <a:latin typeface="Times New Roman" pitchFamily="18" charset="0"/>
              </a:rPr>
              <a:t>) </a:t>
            </a:r>
            <a:r>
              <a:rPr lang="ru-RU" b="1" smtClean="0">
                <a:latin typeface="Times New Roman" pitchFamily="18" charset="0"/>
                <a:sym typeface="Symbol" pitchFamily="18" charset="2"/>
              </a:rPr>
              <a:t> </a:t>
            </a:r>
            <a:r>
              <a:rPr lang="ru-RU" b="1" smtClean="0">
                <a:latin typeface="Times New Roman" pitchFamily="18" charset="0"/>
              </a:rPr>
              <a:t>1/</a:t>
            </a:r>
            <a:r>
              <a:rPr lang="ru-RU" b="1" i="1" smtClean="0">
                <a:latin typeface="Times New Roman" pitchFamily="18" charset="0"/>
              </a:rPr>
              <a:t>f</a:t>
            </a:r>
            <a:r>
              <a:rPr lang="ru-RU" b="1" smtClean="0">
                <a:latin typeface="Times New Roman" pitchFamily="18" charset="0"/>
              </a:rPr>
              <a:t>,</a:t>
            </a:r>
            <a:r>
              <a:rPr lang="ru-RU" smtClean="0">
                <a:latin typeface="Times New Roman" pitchFamily="18" charset="0"/>
              </a:rPr>
              <a:t/>
            </a:r>
            <a:br>
              <a:rPr lang="ru-RU" smtClean="0">
                <a:latin typeface="Times New Roman" pitchFamily="18" charset="0"/>
              </a:rPr>
            </a:br>
            <a:r>
              <a:rPr lang="ru-RU" sz="1000" smtClean="0">
                <a:latin typeface="Times New Roman" pitchFamily="18" charset="0"/>
              </a:rPr>
              <a:t/>
            </a:r>
            <a:br>
              <a:rPr lang="ru-RU" sz="1000" smtClean="0">
                <a:latin typeface="Times New Roman" pitchFamily="18" charset="0"/>
              </a:rPr>
            </a:br>
            <a:r>
              <a:rPr lang="ru-RU" smtClean="0"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ru-RU" b="1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  есть доля последовательных вычислений в применяемом алгоритме обработки данных</a:t>
            </a:r>
            <a:br>
              <a:rPr lang="ru-RU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smtClean="0">
                <a:latin typeface="Times New Roman" pitchFamily="18" charset="0"/>
                <a:cs typeface="Times New Roman" pitchFamily="18" charset="0"/>
              </a:rPr>
              <a:t>?!</a:t>
            </a:r>
            <a:r>
              <a:rPr lang="ru-RU" smtClean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5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7281863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sz="3200" smtClean="0"/>
              <a:t>Сдерживающие факторы…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1196975"/>
            <a:ext cx="8255000" cy="2227263"/>
          </a:xfrm>
        </p:spPr>
        <p:txBody>
          <a:bodyPr>
            <a:spAutoFit/>
          </a:bodyPr>
          <a:lstStyle/>
          <a:p>
            <a:pPr marL="355600" indent="-355600"/>
            <a:r>
              <a:rPr lang="ru-RU" smtClean="0">
                <a:latin typeface="Times New Roman" pitchFamily="18" charset="0"/>
                <a:cs typeface="Times New Roman" pitchFamily="18" charset="0"/>
              </a:rPr>
              <a:t>зависимость эффективности параллелизма от учета характерных свойств параллельных систем (</a:t>
            </a:r>
            <a:r>
              <a:rPr lang="ru-RU" b="1" smtClean="0">
                <a:latin typeface="Times New Roman" pitchFamily="18" charset="0"/>
                <a:cs typeface="Times New Roman" pitchFamily="18" charset="0"/>
              </a:rPr>
              <a:t>отсутствие мобильности для параллельных программ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ru-RU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smtClean="0">
                <a:latin typeface="Times New Roman" pitchFamily="18" charset="0"/>
                <a:cs typeface="Times New Roman" pitchFamily="18" charset="0"/>
              </a:rPr>
              <a:t>?!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6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7281863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sz="3200" smtClean="0"/>
              <a:t>Сдерживающие факторы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1125538"/>
            <a:ext cx="8856662" cy="3349625"/>
          </a:xfrm>
        </p:spPr>
        <p:txBody>
          <a:bodyPr/>
          <a:lstStyle/>
          <a:p>
            <a:pPr marL="355600" indent="-355600"/>
            <a:r>
              <a:rPr lang="ru-RU" smtClean="0">
                <a:cs typeface="Times New Roman" pitchFamily="18" charset="0"/>
              </a:rPr>
              <a:t>существующее программное обеспечение ориентировано в основном на последовательные ЭВМ</a:t>
            </a:r>
            <a:br>
              <a:rPr lang="ru-RU" smtClean="0">
                <a:cs typeface="Times New Roman" pitchFamily="18" charset="0"/>
              </a:rPr>
            </a:br>
            <a:r>
              <a:rPr lang="ru-RU" b="1" smtClean="0">
                <a:latin typeface="Times New Roman" pitchFamily="18" charset="0"/>
                <a:cs typeface="Times New Roman" pitchFamily="18" charset="0"/>
              </a:rPr>
              <a:t>?!</a:t>
            </a:r>
            <a:r>
              <a:rPr lang="ru-RU" smtClean="0">
                <a:cs typeface="Times New Roman" pitchFamily="18" charset="0"/>
              </a:rPr>
              <a:t> 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90488"/>
            <a:ext cx="8255000" cy="873125"/>
          </a:xfrm>
          <a:noFill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ru-RU" sz="3200" smtClean="0"/>
              <a:t>Характеристика необходимых знаний и умений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1196975"/>
            <a:ext cx="8255000" cy="3702050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mtClean="0"/>
              <a:t>Архитектура параллельных вычислительных систем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Модели вычислений и методы анализа сложности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Параллельные методы вычислений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Параллельное программирование (языки, среды разработки, библиотеки)</a:t>
            </a:r>
          </a:p>
          <a:p>
            <a:pPr fontAlgn="auto">
              <a:spcAft>
                <a:spcPts val="0"/>
              </a:spcAft>
              <a:defRPr/>
            </a:pPr>
            <a:endParaRPr lang="ru-RU" smtClean="0"/>
          </a:p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i="1" smtClean="0"/>
              <a:t>Необходим интегрированный курс по </a:t>
            </a:r>
            <a:br>
              <a:rPr lang="ru-RU" i="1" smtClean="0"/>
            </a:br>
            <a:r>
              <a:rPr lang="ru-RU" i="1" smtClean="0"/>
              <a:t>параллельному программированию</a:t>
            </a:r>
            <a:endParaRPr lang="en-US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260350"/>
            <a:ext cx="7281862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sz="3200" smtClean="0"/>
              <a:t>Содержание курса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69888" y="1125538"/>
            <a:ext cx="8255000" cy="4181475"/>
          </a:xfrm>
        </p:spPr>
        <p:txBody>
          <a:bodyPr>
            <a:spAutoFit/>
          </a:bodyPr>
          <a:lstStyle/>
          <a:p>
            <a:r>
              <a:rPr lang="ru-RU" sz="2400" smtClean="0"/>
              <a:t>Принципы построения параллельных вычислительных систем</a:t>
            </a:r>
          </a:p>
          <a:p>
            <a:r>
              <a:rPr lang="ru-RU" sz="2400" smtClean="0"/>
              <a:t>Моделирование и анализ параллельных вычислений</a:t>
            </a:r>
          </a:p>
          <a:p>
            <a:r>
              <a:rPr lang="ru-RU" sz="2400" smtClean="0"/>
              <a:t>Оценка коммуникационной трудоемкости параллельных алгоритмов</a:t>
            </a:r>
          </a:p>
          <a:p>
            <a:r>
              <a:rPr lang="ru-RU" sz="2400" smtClean="0"/>
              <a:t>Параллельное программирование на основе MPI</a:t>
            </a:r>
          </a:p>
          <a:p>
            <a:r>
              <a:rPr lang="ru-RU" sz="2400" smtClean="0"/>
              <a:t>Принципы разработки параллельных методов</a:t>
            </a:r>
            <a:endParaRPr lang="en-US" sz="2400" smtClean="0"/>
          </a:p>
          <a:p>
            <a:r>
              <a:rPr lang="ru-RU" sz="2400" smtClean="0"/>
              <a:t>Параллельные методы вычислений</a:t>
            </a:r>
            <a:endParaRPr lang="en-US" sz="2400" smtClean="0"/>
          </a:p>
          <a:p>
            <a:r>
              <a:rPr lang="ru-RU" sz="2400" smtClean="0"/>
              <a:t>Программная система ПараЛаб для изучения и исследования методов  параллельных вычислений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7281863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sz="3200" smtClean="0"/>
              <a:t>Литература…</a:t>
            </a:r>
            <a:r>
              <a:rPr lang="ru-RU" sz="2600" smtClean="0"/>
              <a:t> </a:t>
            </a:r>
            <a:endParaRPr lang="en-US" sz="260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1163638"/>
            <a:ext cx="8255000" cy="3962400"/>
          </a:xfrm>
        </p:spPr>
        <p:txBody>
          <a:bodyPr>
            <a:spAutoFit/>
          </a:bodyPr>
          <a:lstStyle/>
          <a:p>
            <a:pPr marL="355600" indent="-355600"/>
            <a:r>
              <a:rPr lang="ru-RU" sz="2400" b="1" smtClean="0">
                <a:latin typeface="Times New Roman" pitchFamily="18" charset="0"/>
                <a:cs typeface="Times New Roman" pitchFamily="18" charset="0"/>
              </a:rPr>
              <a:t>Гергель В.П.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 Теория и практика параллельных вычислений. - М.: Интернет-Университет, БИНОМ. Лаборатория знаний, 2007.</a:t>
            </a:r>
          </a:p>
          <a:p>
            <a:pPr marL="355600" indent="-355600"/>
            <a:r>
              <a:rPr lang="ru-RU" sz="2400" b="1" smtClean="0">
                <a:latin typeface="Times New Roman" pitchFamily="18" charset="0"/>
                <a:cs typeface="Times New Roman" pitchFamily="18" charset="0"/>
              </a:rPr>
              <a:t>Богачев К.Ю.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 Основы параллельного программирования. - М.: БИНОМ. Лаборатория знаний, 2003.</a:t>
            </a:r>
          </a:p>
          <a:p>
            <a:pPr marL="355600" indent="-355600"/>
            <a:r>
              <a:rPr lang="ru-RU" sz="2400" b="1" smtClean="0">
                <a:latin typeface="Times New Roman" pitchFamily="18" charset="0"/>
                <a:cs typeface="Times New Roman" pitchFamily="18" charset="0"/>
              </a:rPr>
              <a:t>Воеводин В.В., Воеводин Вл.В.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 Параллельные вычисления. - СПб.: БХВ-Петербург, 2002.</a:t>
            </a:r>
          </a:p>
          <a:p>
            <a:pPr marL="355600" indent="-355600"/>
            <a:r>
              <a:rPr lang="ru-RU" sz="2400" b="1" smtClean="0">
                <a:latin typeface="Times New Roman" pitchFamily="18" charset="0"/>
                <a:cs typeface="Times New Roman" pitchFamily="18" charset="0"/>
              </a:rPr>
              <a:t>Немнюгин С., Стесик О.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 Параллельное программирование для многопроцессорных вычислительных систем — СПб.: БХВ-Петербург, 2002.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7281863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sz="3200" smtClean="0"/>
              <a:t>Литература…</a:t>
            </a:r>
            <a:r>
              <a:rPr lang="ru-RU" sz="2600" smtClean="0"/>
              <a:t> </a:t>
            </a:r>
            <a:endParaRPr lang="en-US" sz="260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1163638"/>
            <a:ext cx="8255000" cy="4400550"/>
          </a:xfrm>
        </p:spPr>
        <p:txBody>
          <a:bodyPr>
            <a:spAutoFit/>
          </a:bodyPr>
          <a:lstStyle/>
          <a:p>
            <a:pPr marL="355600" indent="-355600">
              <a:buFont typeface="Wingdings" pitchFamily="2" charset="2"/>
              <a:buNone/>
            </a:pPr>
            <a:r>
              <a:rPr lang="ru-RU" sz="2400" b="1" u="sng" smtClean="0"/>
              <a:t>Дополнительная литература</a:t>
            </a:r>
            <a:r>
              <a:rPr lang="ru-RU" sz="2400" u="sng" smtClean="0"/>
              <a:t>:</a:t>
            </a:r>
          </a:p>
          <a:p>
            <a:pPr marL="355600" indent="-355600"/>
            <a:r>
              <a:rPr lang="en-US" sz="2400" b="1" smtClean="0"/>
              <a:t>Kumar V., Grama A., Gupta A., Karypis G.</a:t>
            </a:r>
            <a:r>
              <a:rPr lang="en-US" sz="2400" smtClean="0"/>
              <a:t> Introduction to Parallel Computing. - The Benjamin/Cummings Publishing Company, Inc. 1994. </a:t>
            </a:r>
            <a:r>
              <a:rPr lang="ru-RU" sz="2400" smtClean="0"/>
              <a:t>(2nd edn., </a:t>
            </a:r>
            <a:r>
              <a:rPr lang="en-US" sz="2400" smtClean="0"/>
              <a:t>2003</a:t>
            </a:r>
            <a:r>
              <a:rPr lang="ru-RU" sz="2400" smtClean="0"/>
              <a:t>)</a:t>
            </a:r>
          </a:p>
          <a:p>
            <a:pPr marL="355600" indent="-355600"/>
            <a:r>
              <a:rPr lang="en-US" sz="2400" b="1" smtClean="0"/>
              <a:t>Quinn, M. J.</a:t>
            </a:r>
            <a:r>
              <a:rPr lang="en-US" sz="2400" smtClean="0"/>
              <a:t> Parallel Programming in C with MPI and OpenMP. – New York: McGraw-Hill, 2004.</a:t>
            </a:r>
            <a:endParaRPr lang="ru-RU" sz="2400" smtClean="0"/>
          </a:p>
          <a:p>
            <a:pPr marL="355600" indent="-355600"/>
            <a:r>
              <a:rPr lang="en-US" sz="2400" b="1" smtClean="0">
                <a:cs typeface="Times New Roman" pitchFamily="18" charset="0"/>
              </a:rPr>
              <a:t>Wilkinson B., Allen M</a:t>
            </a:r>
            <a:r>
              <a:rPr lang="ru-RU" sz="2400" b="1" smtClean="0">
                <a:cs typeface="Times New Roman" pitchFamily="18" charset="0"/>
              </a:rPr>
              <a:t>.</a:t>
            </a:r>
            <a:r>
              <a:rPr lang="en-US" sz="2400" smtClean="0">
                <a:cs typeface="Times New Roman" pitchFamily="18" charset="0"/>
              </a:rPr>
              <a:t> Parallel Programming. – Prentice-Hall, Inc. 1999.</a:t>
            </a:r>
            <a:endParaRPr lang="ru-RU" sz="2400" smtClean="0">
              <a:cs typeface="Times New Roman" pitchFamily="18" charset="0"/>
            </a:endParaRPr>
          </a:p>
          <a:p>
            <a:pPr marL="355600" indent="-355600"/>
            <a:r>
              <a:rPr lang="en-US" sz="2400" b="1" smtClean="0">
                <a:cs typeface="Times New Roman" pitchFamily="18" charset="0"/>
              </a:rPr>
              <a:t>Group W., Lusk E., Skjellum A.</a:t>
            </a:r>
            <a:r>
              <a:rPr lang="en-US" sz="2400" smtClean="0">
                <a:cs typeface="Times New Roman" pitchFamily="18" charset="0"/>
              </a:rPr>
              <a:t> Using MPI. Portable Parallel Programming with the Message-Passing Interface.  - MIT Press, 1994. </a:t>
            </a:r>
            <a:endParaRPr lang="ru-RU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3200"/>
            <a:ext cx="7281863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sz="3200" smtClean="0"/>
              <a:t>Заключение</a:t>
            </a:r>
            <a:endParaRPr lang="en-US" sz="3200" smtClean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25538"/>
            <a:ext cx="8929688" cy="3906837"/>
          </a:xfrm>
        </p:spPr>
        <p:txBody>
          <a:bodyPr rtlCol="0">
            <a:normAutofit fontScale="925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/>
              <a:t>За время существование вычислительной техники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/>
              <a:t>Скорость срабатывания элементов возросла в 10</a:t>
            </a:r>
            <a:r>
              <a:rPr lang="en-US" baseline="30000" smtClean="0"/>
              <a:t>6</a:t>
            </a:r>
            <a:r>
              <a:rPr lang="ru-RU" smtClean="0"/>
              <a:t> раз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/>
              <a:t>Быстродействие вычислений увеличилось в 10</a:t>
            </a:r>
            <a:r>
              <a:rPr lang="en-US" baseline="30000" smtClean="0"/>
              <a:t>9</a:t>
            </a:r>
            <a:r>
              <a:rPr lang="ru-RU" smtClean="0"/>
              <a:t> раз</a:t>
            </a:r>
          </a:p>
          <a:p>
            <a:pPr algn="ctr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smtClean="0"/>
              <a:t/>
            </a:r>
            <a:br>
              <a:rPr lang="ru-RU" smtClean="0"/>
            </a:br>
            <a:r>
              <a:rPr lang="ru-RU" b="1" i="1" smtClean="0"/>
              <a:t>Развитие вычислительной техники – </a:t>
            </a:r>
            <a:r>
              <a:rPr lang="en-US" b="1" i="1" smtClean="0"/>
              <a:t/>
            </a:r>
            <a:br>
              <a:rPr lang="en-US" b="1" i="1" smtClean="0"/>
            </a:br>
            <a:r>
              <a:rPr lang="ru-RU" b="1" i="1" smtClean="0"/>
              <a:t>это история</a:t>
            </a:r>
            <a:r>
              <a:rPr lang="ru-RU" smtClean="0"/>
              <a:t> совершенствования архитектуры </a:t>
            </a:r>
            <a:r>
              <a:rPr lang="en-US" smtClean="0"/>
              <a:t/>
            </a:r>
            <a:br>
              <a:rPr lang="en-US" smtClean="0"/>
            </a:br>
            <a:r>
              <a:rPr lang="ru-RU" smtClean="0"/>
              <a:t>и практического использования параллелизма</a:t>
            </a:r>
            <a:r>
              <a:rPr lang="ru-RU" sz="2400" smtClean="0"/>
              <a:t>  </a:t>
            </a:r>
            <a:br>
              <a:rPr lang="ru-RU" sz="2400" smtClean="0"/>
            </a:b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7281863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sz="3200" smtClean="0"/>
              <a:t>Вопросы для обсуждения</a:t>
            </a:r>
            <a:endParaRPr lang="en-US" sz="320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1125538"/>
            <a:ext cx="8915400" cy="4689475"/>
          </a:xfrm>
        </p:spPr>
        <p:txBody>
          <a:bodyPr/>
          <a:lstStyle/>
          <a:p>
            <a:r>
              <a:rPr lang="ru-RU" smtClean="0"/>
              <a:t>Параллельные вычисления необходимы только для задач с высокой вычислительной трудоемкостью ?</a:t>
            </a:r>
            <a:endParaRPr lang="en-US" smtClean="0"/>
          </a:p>
          <a:p>
            <a:r>
              <a:rPr lang="ru-RU" smtClean="0"/>
              <a:t>Какие можно привести примеры вычислительно-трудоемких задач ?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2052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sz="3200" smtClean="0"/>
              <a:t>Следующая тема</a:t>
            </a:r>
          </a:p>
        </p:txBody>
      </p:sp>
      <p:sp>
        <p:nvSpPr>
          <p:cNvPr id="21507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b="1" smtClean="0"/>
              <a:t>Принципы построения параллельных  	                вычислительных систем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7281863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sz="3200" smtClean="0"/>
              <a:t>Содержание</a:t>
            </a:r>
            <a:endParaRPr lang="en-US" sz="3200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1268413"/>
            <a:ext cx="8255000" cy="3417887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mtClean="0"/>
              <a:t>Понятие параллельных вычислений 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Необходимость параллельных вычислений</a:t>
            </a:r>
            <a:endParaRPr lang="ru-RU" smtClean="0">
              <a:hlinkClick r:id="rId3" action="ppaction://hlinksldjump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Сдерживающие факторы </a:t>
            </a:r>
            <a:endParaRPr lang="ru-RU" smtClean="0">
              <a:hlinkClick r:id="rId4" action="ppaction://hlinksldjump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Характеристика необходимых знаний и умений</a:t>
            </a:r>
            <a:endParaRPr lang="ru-RU" smtClean="0">
              <a:hlinkClick r:id="rId5" action="ppaction://hlinksldjump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Структура учебного плана</a:t>
            </a:r>
            <a:endParaRPr lang="ru-RU" smtClean="0">
              <a:hlinkClick r:id="rId6" action="ppaction://hlinksldjump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Содержание курса</a:t>
            </a:r>
            <a:endParaRPr lang="ru-RU" smtClean="0">
              <a:hlinkClick r:id="rId7" action="ppaction://hlinksldjump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Литература</a:t>
            </a:r>
            <a:endParaRPr lang="en-US" smtClean="0">
              <a:hlinkClick r:id="" action="ppaction://noacti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333375"/>
            <a:ext cx="8255000" cy="433388"/>
          </a:xfrm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ru-RU" sz="3200" smtClean="0"/>
              <a:t>Понятие параллельных вычислений…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1341438"/>
            <a:ext cx="7889875" cy="2911475"/>
          </a:xfrm>
        </p:spPr>
        <p:txBody>
          <a:bodyPr>
            <a:spAutoFit/>
          </a:bodyPr>
          <a:lstStyle/>
          <a:p>
            <a:pPr marL="0" indent="198438">
              <a:lnSpc>
                <a:spcPct val="110000"/>
              </a:lnSpc>
              <a:buFont typeface="Wingdings" pitchFamily="2" charset="2"/>
              <a:buNone/>
            </a:pPr>
            <a:r>
              <a:rPr lang="ru-RU" smtClean="0"/>
              <a:t>Под </a:t>
            </a:r>
            <a:r>
              <a:rPr lang="ru-RU" i="1" smtClean="0"/>
              <a:t>параллельными вычислениями</a:t>
            </a:r>
            <a:r>
              <a:rPr lang="en-US" i="1" smtClean="0"/>
              <a:t> </a:t>
            </a:r>
            <a:r>
              <a:rPr lang="ru-RU" i="1" smtClean="0"/>
              <a:t>(</a:t>
            </a:r>
            <a:r>
              <a:rPr lang="en-US" i="1" smtClean="0"/>
              <a:t>parallel or concurrent computations)</a:t>
            </a:r>
            <a:r>
              <a:rPr lang="en-US" smtClean="0"/>
              <a:t> </a:t>
            </a:r>
            <a:r>
              <a:rPr lang="ru-RU" smtClean="0"/>
              <a:t>можно понимать процессы решения задач, в которых в один и тот же момент времени могут выполняться одновременно несколько вычислительных операций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title"/>
          </p:nvPr>
        </p:nvSpPr>
        <p:spPr>
          <a:xfrm>
            <a:off x="369888" y="333375"/>
            <a:ext cx="8255000" cy="433388"/>
          </a:xfrm>
          <a:noFill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ru-RU" sz="3200" smtClean="0"/>
              <a:t>Понятие параллельных вычислений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369888" y="1196975"/>
            <a:ext cx="8255000" cy="40132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mtClean="0"/>
              <a:t>Параллельные вычисления не сводятся к использованию только многопроцессорных вычислительных систем (существуют ли последовательные компьютеры !?)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Одновременные выполняемые операции должны быть направлены на решение общей задачи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Параллельные вычисления следует отличать от многозадачных (многопрограммных) режимов работы последовательных ЭВМ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274638"/>
            <a:ext cx="9082087" cy="561975"/>
          </a:xfrm>
        </p:spPr>
        <p:txBody>
          <a:bodyPr/>
          <a:lstStyle/>
          <a:p>
            <a:pPr algn="l">
              <a:lnSpc>
                <a:spcPct val="70000"/>
              </a:lnSpc>
            </a:pPr>
            <a:r>
              <a:rPr lang="ru-RU" sz="3200" smtClean="0"/>
              <a:t>Необходимость параллельных вычислений…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68413"/>
            <a:ext cx="9145588" cy="33909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z="2600" smtClean="0"/>
              <a:t>Опережение потребности вычислений быстродействия существующих компьютерных систем </a:t>
            </a:r>
            <a:br>
              <a:rPr lang="ru-RU" sz="2600" smtClean="0"/>
            </a:br>
            <a:r>
              <a:rPr lang="ru-RU" sz="2600" smtClean="0"/>
              <a:t>(</a:t>
            </a:r>
            <a:r>
              <a:rPr lang="en-US" sz="2600" smtClean="0"/>
              <a:t>ex., Problems of Grand Challenge)</a:t>
            </a:r>
            <a:endParaRPr lang="ru-RU" sz="260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>
                <a:cs typeface="Times New Roman" pitchFamily="18" charset="0"/>
              </a:rPr>
              <a:t>моделирование климата,</a:t>
            </a:r>
            <a:endParaRPr lang="en-US" smtClean="0">
              <a:cs typeface="Times New Roman" pitchFamily="18" charset="0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>
                <a:cs typeface="Times New Roman" pitchFamily="18" charset="0"/>
              </a:rPr>
              <a:t>генная инженерия,</a:t>
            </a:r>
            <a:endParaRPr lang="en-US" smtClean="0">
              <a:cs typeface="Times New Roman" pitchFamily="18" charset="0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>
                <a:cs typeface="Times New Roman" pitchFamily="18" charset="0"/>
              </a:rPr>
              <a:t>проектирование интегральных схем,</a:t>
            </a:r>
            <a:endParaRPr lang="en-US" smtClean="0">
              <a:cs typeface="Times New Roman" pitchFamily="18" charset="0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>
                <a:cs typeface="Times New Roman" pitchFamily="18" charset="0"/>
              </a:rPr>
              <a:t>анализ загрязнения окружающей среды,</a:t>
            </a:r>
            <a:endParaRPr lang="en-US" smtClean="0">
              <a:cs typeface="Times New Roman" pitchFamily="18" charset="0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>
                <a:cs typeface="Times New Roman" pitchFamily="18" charset="0"/>
              </a:rPr>
              <a:t>создание лекарственных препаратов и др</a:t>
            </a:r>
            <a:r>
              <a:rPr lang="en-US" smtClean="0">
                <a:cs typeface="Times New Roman" pitchFamily="18" charset="0"/>
              </a:rPr>
              <a:t>.</a:t>
            </a:r>
            <a:endParaRPr lang="ru-RU" smtClean="0">
              <a:cs typeface="Times New Roman" pitchFamily="18" charset="0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ru-RU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sz="2600" smtClean="0"/>
              <a:t>    Оценка необходимой производительности – </a:t>
            </a:r>
            <a:br>
              <a:rPr lang="ru-RU" sz="2600" smtClean="0"/>
            </a:br>
            <a:r>
              <a:rPr lang="ru-RU" sz="2600" smtClean="0"/>
              <a:t>    10</a:t>
            </a:r>
            <a:r>
              <a:rPr lang="ru-RU" sz="2600" baseline="30000" smtClean="0"/>
              <a:t>12</a:t>
            </a:r>
            <a:r>
              <a:rPr lang="ru-RU" sz="2600" smtClean="0"/>
              <a:t> операций (1 </a:t>
            </a:r>
            <a:r>
              <a:rPr lang="en-US" sz="2600" smtClean="0"/>
              <a:t>Tflops)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title"/>
          </p:nvPr>
        </p:nvSpPr>
        <p:spPr>
          <a:xfrm>
            <a:off x="344488" y="274638"/>
            <a:ext cx="9082087" cy="561975"/>
          </a:xfrm>
          <a:noFill/>
        </p:spPr>
        <p:txBody>
          <a:bodyPr/>
          <a:lstStyle/>
          <a:p>
            <a:pPr algn="l">
              <a:lnSpc>
                <a:spcPct val="70000"/>
              </a:lnSpc>
            </a:pPr>
            <a:r>
              <a:rPr lang="ru-RU" sz="3200" smtClean="0"/>
              <a:t>Необходимость параллельных вычислений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96975"/>
            <a:ext cx="8856663" cy="3524250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mtClean="0"/>
              <a:t>Теоретическая ограниченность роста производительности последовательных компьютеров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Резкое снижение стоимости многопроцессорных (</a:t>
            </a:r>
            <a:r>
              <a:rPr lang="ru-RU" i="1" smtClean="0"/>
              <a:t>параллельных</a:t>
            </a:r>
            <a:r>
              <a:rPr lang="ru-RU" smtClean="0"/>
              <a:t>) вычислительных систем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mtClean="0">
                <a:cs typeface="Times New Roman" pitchFamily="18" charset="0"/>
              </a:rPr>
              <a:t>1 Cray T90 processor – 1.8 GFlops ($2 500 000)</a:t>
            </a:r>
            <a:r>
              <a:rPr lang="ru-RU" smtClean="0">
                <a:cs typeface="Times New Roman" pitchFamily="18" charset="0"/>
              </a:rPr>
              <a:t>,</a:t>
            </a:r>
            <a:endParaRPr lang="en-US" smtClean="0">
              <a:cs typeface="Times New Roman" pitchFamily="18" charset="0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n-US" smtClean="0">
                <a:cs typeface="Times New Roman" pitchFamily="18" charset="0"/>
              </a:rPr>
              <a:t>8 Node IBM SP2 using R6000 - 2.1 GFlops ($500 000)</a:t>
            </a:r>
            <a:endParaRPr lang="ru-RU" smtClean="0"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Смена парадигмы построения высокопроизводительных процессоров - </a:t>
            </a:r>
            <a:r>
              <a:rPr lang="ru-RU" i="1" smtClean="0"/>
              <a:t>многоядерность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7281863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sz="3200" smtClean="0"/>
              <a:t>Сдерживающие факторы…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1268413"/>
            <a:ext cx="8255000" cy="2287587"/>
          </a:xfrm>
        </p:spPr>
        <p:txBody>
          <a:bodyPr>
            <a:spAutoFit/>
          </a:bodyPr>
          <a:lstStyle/>
          <a:p>
            <a:pPr marL="355600" indent="-355600"/>
            <a:r>
              <a:rPr lang="ru-RU" b="1" smtClean="0">
                <a:cs typeface="Times New Roman" pitchFamily="18" charset="0"/>
              </a:rPr>
              <a:t>высокая стоимость параллельных систем</a:t>
            </a:r>
            <a:r>
              <a:rPr lang="ru-RU" smtClean="0">
                <a:cs typeface="Times New Roman" pitchFamily="18" charset="0"/>
              </a:rPr>
              <a:t> – </a:t>
            </a:r>
            <a:br>
              <a:rPr lang="ru-RU" smtClean="0">
                <a:cs typeface="Times New Roman" pitchFamily="18" charset="0"/>
              </a:rPr>
            </a:br>
            <a:r>
              <a:rPr lang="ru-RU" smtClean="0">
                <a:cs typeface="Times New Roman" pitchFamily="18" charset="0"/>
              </a:rPr>
              <a:t>в соответствии с </a:t>
            </a:r>
            <a:r>
              <a:rPr lang="ru-RU" i="1" smtClean="0">
                <a:cs typeface="Times New Roman" pitchFamily="18" charset="0"/>
              </a:rPr>
              <a:t>законом Гроша</a:t>
            </a:r>
            <a:r>
              <a:rPr lang="ru-RU" smtClean="0">
                <a:cs typeface="Times New Roman" pitchFamily="18" charset="0"/>
              </a:rPr>
              <a:t> 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Grosch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ru-RU" smtClean="0">
                <a:cs typeface="Times New Roman" pitchFamily="18" charset="0"/>
              </a:rPr>
              <a:t> производительность компьютера возрастает пропорционально квадрату его стоимости</a:t>
            </a:r>
            <a:br>
              <a:rPr lang="ru-RU" smtClean="0">
                <a:cs typeface="Times New Roman" pitchFamily="18" charset="0"/>
              </a:rPr>
            </a:br>
            <a:r>
              <a:rPr lang="ru-RU" b="1" smtClean="0">
                <a:latin typeface="Times New Roman" pitchFamily="18" charset="0"/>
                <a:cs typeface="Times New Roman" pitchFamily="18" charset="0"/>
              </a:rPr>
              <a:t>?!</a:t>
            </a:r>
            <a:r>
              <a:rPr lang="ru-RU" smtClean="0">
                <a:cs typeface="Times New Roman" pitchFamily="18" charset="0"/>
              </a:rPr>
              <a:t> 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5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7281863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sz="3200" smtClean="0"/>
              <a:t>Сдерживающие факторы…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1268413"/>
            <a:ext cx="8255000" cy="3081337"/>
          </a:xfrm>
        </p:spPr>
        <p:txBody>
          <a:bodyPr>
            <a:spAutoFit/>
          </a:bodyPr>
          <a:lstStyle/>
          <a:p>
            <a:r>
              <a:rPr lang="ru-RU" b="1" smtClean="0">
                <a:cs typeface="Times New Roman" pitchFamily="18" charset="0"/>
              </a:rPr>
              <a:t>потери производительности для организации параллелизма </a:t>
            </a:r>
            <a:r>
              <a:rPr lang="ru-RU" smtClean="0">
                <a:cs typeface="Times New Roman" pitchFamily="18" charset="0"/>
              </a:rPr>
              <a:t>– согласно </a:t>
            </a:r>
            <a:r>
              <a:rPr lang="ru-RU" i="1" smtClean="0">
                <a:cs typeface="Times New Roman" pitchFamily="18" charset="0"/>
              </a:rPr>
              <a:t>гипотезе Минского 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smtClean="0">
                <a:latin typeface="Times New Roman" pitchFamily="18" charset="0"/>
                <a:cs typeface="Times New Roman" pitchFamily="18" charset="0"/>
              </a:rPr>
              <a:t>Minsky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ru-RU" smtClean="0">
                <a:cs typeface="Times New Roman" pitchFamily="18" charset="0"/>
              </a:rPr>
              <a:t> ускорение, достигаемое при использовании параллельной системы, пропорционально двоичному логарифму от числа процессоров</a:t>
            </a:r>
            <a:r>
              <a:rPr lang="en-US" smtClean="0"/>
              <a:t> </a:t>
            </a:r>
            <a:r>
              <a:rPr lang="ru-RU" smtClean="0"/>
              <a:t/>
            </a:r>
            <a:br>
              <a:rPr lang="ru-RU" smtClean="0"/>
            </a:br>
            <a:r>
              <a:rPr lang="ru-RU" b="1" smtClean="0">
                <a:latin typeface="Times New Roman" pitchFamily="18" charset="0"/>
              </a:rPr>
              <a:t>?!</a:t>
            </a:r>
            <a:endParaRPr lang="en-US" b="1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5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7281863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sz="3200" smtClean="0"/>
              <a:t>Сдерживающие факторы…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69888" y="1196975"/>
            <a:ext cx="8255000" cy="2654300"/>
          </a:xfrm>
        </p:spPr>
        <p:txBody>
          <a:bodyPr>
            <a:spAutoFit/>
          </a:bodyPr>
          <a:lstStyle/>
          <a:p>
            <a:pPr marL="355600" indent="-355600"/>
            <a:r>
              <a:rPr lang="ru-RU" b="1" smtClean="0">
                <a:cs typeface="Times New Roman" pitchFamily="18" charset="0"/>
              </a:rPr>
              <a:t>постоянное совершенствование последовательных компьютеров </a:t>
            </a:r>
            <a:r>
              <a:rPr lang="ru-RU" smtClean="0">
                <a:cs typeface="Times New Roman" pitchFamily="18" charset="0"/>
              </a:rPr>
              <a:t>– в соответствии с </a:t>
            </a:r>
            <a:r>
              <a:rPr lang="ru-RU" i="1" smtClean="0">
                <a:cs typeface="Times New Roman" pitchFamily="18" charset="0"/>
              </a:rPr>
              <a:t>законом Мура</a:t>
            </a:r>
            <a:r>
              <a:rPr lang="ru-RU" smtClean="0">
                <a:cs typeface="Times New Roman" pitchFamily="18" charset="0"/>
              </a:rPr>
              <a:t> 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smtClean="0">
                <a:latin typeface="Times New Roman" pitchFamily="18" charset="0"/>
                <a:cs typeface="Times New Roman" pitchFamily="18" charset="0"/>
              </a:rPr>
              <a:t>Moore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mtClean="0">
                <a:cs typeface="Times New Roman" pitchFamily="18" charset="0"/>
              </a:rPr>
              <a:t>мощность последовательных процессоров возрастает практически в два раза каждые 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18 месяцев</a:t>
            </a:r>
            <a:br>
              <a:rPr lang="ru-RU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smtClean="0">
                <a:latin typeface="Times New Roman" pitchFamily="18" charset="0"/>
                <a:cs typeface="Times New Roman" pitchFamily="18" charset="0"/>
              </a:rPr>
              <a:t>?!</a:t>
            </a:r>
            <a:r>
              <a:rPr lang="ru-RU" smtClean="0">
                <a:cs typeface="Times New Roman" pitchFamily="18" charset="0"/>
              </a:rPr>
              <a:t> 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charset="0"/>
          </a:defRPr>
        </a:defPPr>
      </a:lstStyle>
    </a:ln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4293</TotalTime>
  <Words>555</Words>
  <Application>Microsoft Office PowerPoint</Application>
  <PresentationFormat>Лист A4 (210x297 мм)</PresentationFormat>
  <Paragraphs>78</Paragraphs>
  <Slides>19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Bernard MT Condensed</vt:lpstr>
      <vt:lpstr>Arial</vt:lpstr>
      <vt:lpstr>Calibri</vt:lpstr>
      <vt:lpstr>Times New Roman</vt:lpstr>
      <vt:lpstr>Wingdings</vt:lpstr>
      <vt:lpstr>Symbol</vt:lpstr>
      <vt:lpstr>Специальное оформление</vt:lpstr>
      <vt:lpstr>Тема Office</vt:lpstr>
      <vt:lpstr> Лекция 1. Введение</vt:lpstr>
      <vt:lpstr>Содержание</vt:lpstr>
      <vt:lpstr>Понятие параллельных вычислений…</vt:lpstr>
      <vt:lpstr>Понятие параллельных вычислений</vt:lpstr>
      <vt:lpstr>Необходимость параллельных вычислений…</vt:lpstr>
      <vt:lpstr>Необходимость параллельных вычислений</vt:lpstr>
      <vt:lpstr>Сдерживающие факторы…</vt:lpstr>
      <vt:lpstr>Сдерживающие факторы…</vt:lpstr>
      <vt:lpstr>Сдерживающие факторы…</vt:lpstr>
      <vt:lpstr>Сдерживающие факторы…</vt:lpstr>
      <vt:lpstr>Сдерживающие факторы…</vt:lpstr>
      <vt:lpstr>Сдерживающие факторы</vt:lpstr>
      <vt:lpstr>Характеристика необходимых знаний и умений</vt:lpstr>
      <vt:lpstr>Содержание курса</vt:lpstr>
      <vt:lpstr>Литература… </vt:lpstr>
      <vt:lpstr>Литература… </vt:lpstr>
      <vt:lpstr>Заключение</vt:lpstr>
      <vt:lpstr>Вопросы для обсуждения</vt:lpstr>
      <vt:lpstr>Следующая тема</vt:lpstr>
    </vt:vector>
  </TitlesOfParts>
  <Company>ННГУ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методы параллельного программирования</dc:title>
  <dc:subject>Введение</dc:subject>
  <dc:creator>Гергель В.П.</dc:creator>
  <cp:lastModifiedBy>Кондрашов</cp:lastModifiedBy>
  <cp:revision>209</cp:revision>
  <dcterms:created xsi:type="dcterms:W3CDTF">2004-08-14T10:27:56Z</dcterms:created>
  <dcterms:modified xsi:type="dcterms:W3CDTF">2013-08-05T08:21:48Z</dcterms:modified>
</cp:coreProperties>
</file>