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99" r:id="rId2"/>
  </p:sldMasterIdLst>
  <p:notesMasterIdLst>
    <p:notesMasterId r:id="rId47"/>
  </p:notesMasterIdLst>
  <p:handoutMasterIdLst>
    <p:handoutMasterId r:id="rId48"/>
  </p:handoutMasterIdLst>
  <p:sldIdLst>
    <p:sldId id="256" r:id="rId3"/>
    <p:sldId id="321" r:id="rId4"/>
    <p:sldId id="283" r:id="rId5"/>
    <p:sldId id="286" r:id="rId6"/>
    <p:sldId id="328" r:id="rId7"/>
    <p:sldId id="287" r:id="rId8"/>
    <p:sldId id="340" r:id="rId9"/>
    <p:sldId id="288" r:id="rId10"/>
    <p:sldId id="289" r:id="rId11"/>
    <p:sldId id="290" r:id="rId12"/>
    <p:sldId id="291" r:id="rId13"/>
    <p:sldId id="292" r:id="rId14"/>
    <p:sldId id="293" r:id="rId15"/>
    <p:sldId id="299" r:id="rId16"/>
    <p:sldId id="341" r:id="rId17"/>
    <p:sldId id="342" r:id="rId18"/>
    <p:sldId id="343" r:id="rId19"/>
    <p:sldId id="303" r:id="rId20"/>
    <p:sldId id="304" r:id="rId21"/>
    <p:sldId id="331" r:id="rId22"/>
    <p:sldId id="305" r:id="rId23"/>
    <p:sldId id="306" r:id="rId24"/>
    <p:sldId id="307" r:id="rId25"/>
    <p:sldId id="332" r:id="rId26"/>
    <p:sldId id="336" r:id="rId27"/>
    <p:sldId id="337" r:id="rId28"/>
    <p:sldId id="338" r:id="rId29"/>
    <p:sldId id="339" r:id="rId30"/>
    <p:sldId id="310" r:id="rId31"/>
    <p:sldId id="311" r:id="rId32"/>
    <p:sldId id="312" r:id="rId33"/>
    <p:sldId id="313" r:id="rId34"/>
    <p:sldId id="333" r:id="rId35"/>
    <p:sldId id="314" r:id="rId36"/>
    <p:sldId id="316" r:id="rId37"/>
    <p:sldId id="317" r:id="rId38"/>
    <p:sldId id="318" r:id="rId39"/>
    <p:sldId id="334" r:id="rId40"/>
    <p:sldId id="335" r:id="rId41"/>
    <p:sldId id="322" r:id="rId42"/>
    <p:sldId id="327" r:id="rId43"/>
    <p:sldId id="323" r:id="rId44"/>
    <p:sldId id="324" r:id="rId45"/>
    <p:sldId id="325" r:id="rId46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9CD"/>
    <a:srgbClr val="FF0000"/>
    <a:srgbClr val="FFFF00"/>
    <a:srgbClr val="CC0000"/>
    <a:srgbClr val="808080"/>
    <a:srgbClr val="7575D1"/>
    <a:srgbClr val="00E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8" autoAdjust="0"/>
    <p:restoredTop sz="94660"/>
  </p:normalViewPr>
  <p:slideViewPr>
    <p:cSldViewPr>
      <p:cViewPr>
        <p:scale>
          <a:sx n="75" d="100"/>
          <a:sy n="75" d="100"/>
        </p:scale>
        <p:origin x="-924" y="-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39" d="100"/>
          <a:sy n="39" d="100"/>
        </p:scale>
        <p:origin x="-113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10.wmf"/><Relationship Id="rId4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3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639B7B2-7493-4769-88E2-2C53738933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0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638E759-1CDB-4F35-9FDA-D26835B8C9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CF9C8-AA95-493C-B0F6-9727E1998372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52227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CE53173C-AA6C-4407-9186-D4A9BAE43692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C519BA17-C11B-4BC3-ACE7-CB9B9C0DC06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94550" y="133350"/>
            <a:ext cx="2232025" cy="60325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33350"/>
            <a:ext cx="6546850" cy="60325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D8FE5DC-74AA-465F-8C46-3C6CCFED3813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582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24CBB-BCF9-4D09-AFED-81EF5AA39B5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5AFB6-D4E3-4DE7-8CF5-F611E7A479FB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7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705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9147E-B979-4713-B7D7-EA7EF531598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7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C482C-F66A-4054-B465-57596B7F2A04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7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28777-7FAC-4FBD-B7FD-8493E8EAA63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7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0AC8B-FA29-4D3E-8A5D-DA131BA9D256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7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65F19-8BDF-4433-AE1B-181446F00F22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7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2" y="273207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EB9D5-A759-4082-A90E-2EF24E904ED2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3199E0D-D9E9-46C4-9D32-840259D31476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42A72-D196-41E6-AAD4-FDA9F476482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7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89A70-AF7E-4363-88C5-33EEF01B5FE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7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795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795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7AF36-FA2F-4153-9F6F-996A253D6877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7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4713" y="203200"/>
            <a:ext cx="7281862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95300" y="1196975"/>
            <a:ext cx="43815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5029200" y="1196975"/>
            <a:ext cx="4381500" cy="24082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5029200" y="3757613"/>
            <a:ext cx="4381500" cy="24082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1B5C3-6C14-4C19-B60F-843AFB28F073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7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4713" y="203200"/>
            <a:ext cx="7281862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95300" y="1196975"/>
            <a:ext cx="43815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196975"/>
            <a:ext cx="43815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985D6-2DF4-4FA1-9C84-B13DCA1471D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27AD525C-EE67-4B4E-8A03-9599C0F2B867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8C7AE11D-482C-47A0-BAE3-42FD4C5EBD9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22DA1AA-6DE9-413F-A09F-B5C221FE06F1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1884B527-A1D4-4F38-94A0-9BF971AE5B4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BF7A5BD3-BDB3-491F-B7F6-67E69F6CBF4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CB32AC52-12E0-4740-A9F3-9A0110A2A98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CD669995-6733-4D1C-8985-2F663102F74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9675" y="133350"/>
            <a:ext cx="82169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41438"/>
            <a:ext cx="89154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08738"/>
            <a:ext cx="23114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80000"/>
              </a:lnSpc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3550" y="6408738"/>
            <a:ext cx="52260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6325" y="6408738"/>
            <a:ext cx="120967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A3FC16A5-878F-4CD9-93B2-E1A0B7C56007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71463" y="63817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131763" y="109538"/>
            <a:ext cx="31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6627" name="Текст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8E509A22-F869-4AA7-BC7D-5505F019C472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7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8" r:id="rId12"/>
    <p:sldLayoutId id="2147483739" r:id="rId13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__________Microsoft_Office_Excel1.xls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_Microsoft_Office_Excel2.xls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9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0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4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3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4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4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_Microsoft_Office_Excel3.xls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3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_Microsoft_Office_Excel4.xls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4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6288" y="3582988"/>
            <a:ext cx="8420100" cy="1200150"/>
          </a:xfrm>
          <a:noFill/>
        </p:spPr>
        <p:txBody>
          <a:bodyPr>
            <a:spAutoFit/>
          </a:bodyPr>
          <a:lstStyle/>
          <a:p>
            <a:pPr algn="l"/>
            <a:r>
              <a:rPr lang="ru-RU" sz="3600" b="1" smtClean="0"/>
              <a:t>Лекция 10. Параллельные методы матричного</a:t>
            </a:r>
            <a:r>
              <a:rPr lang="en-US" sz="3600" b="1" smtClean="0"/>
              <a:t> </a:t>
            </a:r>
            <a:r>
              <a:rPr lang="ru-RU" sz="3600" b="1" smtClean="0"/>
              <a:t>умножения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400" b="1" smtClean="0"/>
              <a:t>Масштабирование и распределение подзадач по процессорам</a:t>
            </a:r>
          </a:p>
          <a:p>
            <a:pPr lvl="1"/>
            <a:r>
              <a:rPr lang="ru-RU" sz="2000" smtClean="0"/>
              <a:t>Если число процессоров </a:t>
            </a:r>
            <a:r>
              <a:rPr lang="en-US" sz="2000" b="1" i="1" smtClean="0"/>
              <a:t>p</a:t>
            </a:r>
            <a:r>
              <a:rPr lang="ru-RU" sz="2000" smtClean="0"/>
              <a:t> меньше числа базовых подзадач </a:t>
            </a:r>
            <a:r>
              <a:rPr lang="en-US" sz="2000" b="1" i="1" smtClean="0"/>
              <a:t>n</a:t>
            </a:r>
            <a:r>
              <a:rPr lang="ru-RU" sz="2000" b="1" i="1" smtClean="0"/>
              <a:t> (</a:t>
            </a:r>
            <a:r>
              <a:rPr lang="en-US" sz="2000" b="1" i="1" smtClean="0"/>
              <a:t>p&lt;n</a:t>
            </a:r>
            <a:r>
              <a:rPr lang="ru-RU" sz="2000" b="1" i="1" smtClean="0"/>
              <a:t>)</a:t>
            </a:r>
            <a:r>
              <a:rPr lang="ru-RU" sz="2000" smtClean="0"/>
              <a:t>, базовые подзадачи могут быть укрупнены с тем, чтобы каждый процессор вычислял несколько строк результирующей матрицы </a:t>
            </a:r>
            <a:r>
              <a:rPr lang="ru-RU" sz="2000" b="1" i="1" smtClean="0"/>
              <a:t>С</a:t>
            </a:r>
            <a:r>
              <a:rPr lang="ru-RU" sz="2000" smtClean="0"/>
              <a:t>,</a:t>
            </a:r>
            <a:endParaRPr lang="ru-RU" sz="2000" b="1" i="1" smtClean="0"/>
          </a:p>
          <a:p>
            <a:pPr lvl="1"/>
            <a:r>
              <a:rPr lang="ru-RU" sz="2000" smtClean="0"/>
              <a:t>В этом случае, исходная матрица </a:t>
            </a:r>
            <a:r>
              <a:rPr lang="en-US" sz="2000" b="1" i="1" smtClean="0"/>
              <a:t>A</a:t>
            </a:r>
            <a:r>
              <a:rPr lang="ru-RU" sz="2000" smtClean="0"/>
              <a:t> разбивается на ряд горизонтальных полос, а матрица </a:t>
            </a:r>
            <a:r>
              <a:rPr lang="en-US" sz="2000" b="1" i="1" smtClean="0"/>
              <a:t>B</a:t>
            </a:r>
            <a:r>
              <a:rPr lang="ru-RU" sz="2000" smtClean="0"/>
              <a:t> представляется в виде набора вертикальных полос,</a:t>
            </a:r>
            <a:endParaRPr lang="en-US" sz="2000" smtClean="0"/>
          </a:p>
          <a:p>
            <a:pPr lvl="1"/>
            <a:r>
              <a:rPr lang="ru-RU" sz="2000" smtClean="0"/>
              <a:t>Для распределения подзадач между процессорами может быть использован любой способ, обеспечивающий эффективное представление кольцевой структуры информационного взаимодействия подзадач. </a:t>
            </a:r>
          </a:p>
        </p:txBody>
      </p:sp>
      <p:sp>
        <p:nvSpPr>
          <p:cNvPr id="34819" name="Rectangle 1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1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557338"/>
            <a:ext cx="9210675" cy="1616075"/>
          </a:xfrm>
        </p:spPr>
        <p:txBody>
          <a:bodyPr>
            <a:spAutoFit/>
          </a:bodyPr>
          <a:lstStyle/>
          <a:p>
            <a:pPr algn="just"/>
            <a:r>
              <a:rPr lang="ru-RU" b="1" smtClean="0"/>
              <a:t>Анализ эффективности</a:t>
            </a:r>
          </a:p>
          <a:p>
            <a:pPr lvl="1">
              <a:lnSpc>
                <a:spcPct val="140000"/>
              </a:lnSpc>
            </a:pPr>
            <a:r>
              <a:rPr lang="ru-RU" smtClean="0"/>
              <a:t>Общая оценка показателей ускорения и эффективности</a:t>
            </a:r>
          </a:p>
          <a:p>
            <a:pPr>
              <a:buFont typeface="Wingdings" pitchFamily="2" charset="2"/>
              <a:buNone/>
            </a:pPr>
            <a:endParaRPr lang="ru-RU" smtClean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3219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0" y="3219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1" name="Rectangle 2049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1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схема… </a:t>
            </a:r>
          </a:p>
        </p:txBody>
      </p:sp>
      <p:sp>
        <p:nvSpPr>
          <p:cNvPr id="6152" name="Rectangle 2050"/>
          <p:cNvSpPr>
            <a:spLocks noChangeArrowheads="1"/>
          </p:cNvSpPr>
          <p:nvPr/>
        </p:nvSpPr>
        <p:spPr bwMode="auto">
          <a:xfrm>
            <a:off x="704850" y="4868863"/>
            <a:ext cx="89376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 i="1">
                <a:latin typeface="Arial" pitchFamily="34" charset="0"/>
              </a:rPr>
              <a:t>Разработанный способ параллельных вычислений позволяет достичь идеальных </a:t>
            </a:r>
            <a:br>
              <a:rPr lang="ru-RU" sz="2400" i="1">
                <a:latin typeface="Arial" pitchFamily="34" charset="0"/>
              </a:rPr>
            </a:br>
            <a:r>
              <a:rPr lang="ru-RU" sz="2400" i="1">
                <a:latin typeface="Arial" pitchFamily="34" charset="0"/>
              </a:rPr>
              <a:t>показателей ускорения и эффективности</a:t>
            </a:r>
          </a:p>
        </p:txBody>
      </p:sp>
      <p:graphicFrame>
        <p:nvGraphicFramePr>
          <p:cNvPr id="6146" name="Object 1024"/>
          <p:cNvGraphicFramePr>
            <a:graphicFrameLocks noChangeAspect="1"/>
          </p:cNvGraphicFramePr>
          <p:nvPr/>
        </p:nvGraphicFramePr>
        <p:xfrm>
          <a:off x="1857375" y="3500438"/>
          <a:ext cx="2089150" cy="928687"/>
        </p:xfrm>
        <a:graphic>
          <a:graphicData uri="http://schemas.openxmlformats.org/presentationml/2006/ole">
            <p:oleObj spid="_x0000_s6146" name="Формула" r:id="rId3" imgW="939800" imgH="419100" progId="Equation.3">
              <p:embed/>
            </p:oleObj>
          </a:graphicData>
        </a:graphic>
      </p:graphicFrame>
      <p:graphicFrame>
        <p:nvGraphicFramePr>
          <p:cNvPr id="6147" name="Object 1026"/>
          <p:cNvGraphicFramePr>
            <a:graphicFrameLocks noChangeAspect="1"/>
          </p:cNvGraphicFramePr>
          <p:nvPr/>
        </p:nvGraphicFramePr>
        <p:xfrm>
          <a:off x="4808538" y="3500438"/>
          <a:ext cx="2592387" cy="1055687"/>
        </p:xfrm>
        <a:graphic>
          <a:graphicData uri="http://schemas.openxmlformats.org/presentationml/2006/ole">
            <p:oleObj spid="_x0000_s6147" name="Формула" r:id="rId4" imgW="102852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5762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Анализ эффективности</a:t>
            </a:r>
            <a:r>
              <a:rPr lang="ru-RU" smtClean="0"/>
              <a:t> (</a:t>
            </a:r>
            <a:r>
              <a:rPr lang="ru-RU" sz="2400" smtClean="0"/>
              <a:t>уточненные оценки</a:t>
            </a:r>
            <a:r>
              <a:rPr lang="ru-RU" smtClean="0"/>
              <a:t>)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3319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32051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0" y="3328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631825" y="1773238"/>
            <a:ext cx="8497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>
                <a:latin typeface="Arial" pitchFamily="34" charset="0"/>
              </a:rPr>
              <a:t>- Время выполнения параллельного алгоритма, связанное непосредственно</a:t>
            </a:r>
            <a:br>
              <a:rPr lang="ru-RU">
                <a:latin typeface="Arial" pitchFamily="34" charset="0"/>
              </a:rPr>
            </a:br>
            <a:r>
              <a:rPr lang="ru-RU">
                <a:latin typeface="Arial" pitchFamily="34" charset="0"/>
              </a:rPr>
              <a:t>  с вычислениями, составляет</a:t>
            </a:r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631825" y="3141663"/>
            <a:ext cx="8785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52400" indent="-152400">
              <a:spcBef>
                <a:spcPct val="50000"/>
              </a:spcBef>
            </a:pPr>
            <a:r>
              <a:rPr lang="ru-RU">
                <a:latin typeface="Arial" pitchFamily="34" charset="0"/>
              </a:rPr>
              <a:t>- </a:t>
            </a:r>
            <a:r>
              <a:rPr lang="ru-RU"/>
              <a:t>Оценка трудоемкости выполняемых операций передачи данных может быть определена как</a:t>
            </a:r>
          </a:p>
        </p:txBody>
      </p:sp>
      <p:sp>
        <p:nvSpPr>
          <p:cNvPr id="7179" name="Text Box 13"/>
          <p:cNvSpPr txBox="1">
            <a:spLocks noChangeArrowheads="1"/>
          </p:cNvSpPr>
          <p:nvPr/>
        </p:nvSpPr>
        <p:spPr bwMode="auto">
          <a:xfrm>
            <a:off x="631825" y="5300663"/>
            <a:ext cx="8928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>
                <a:latin typeface="Arial" pitchFamily="34" charset="0"/>
              </a:rPr>
              <a:t>Общее время выполнения параллельного алгоритма составляет</a:t>
            </a:r>
          </a:p>
        </p:txBody>
      </p:sp>
      <p:sp>
        <p:nvSpPr>
          <p:cNvPr id="7180" name="Rectangle 1025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1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схема… </a:t>
            </a:r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2936875" y="2498725"/>
          <a:ext cx="3529013" cy="569913"/>
        </p:xfrm>
        <a:graphic>
          <a:graphicData uri="http://schemas.openxmlformats.org/presentationml/2006/ole">
            <p:oleObj spid="_x0000_s7170" name="Формула" r:id="rId3" imgW="1574800" imgH="241300" progId="Equation.3">
              <p:embed/>
            </p:oleObj>
          </a:graphicData>
        </a:graphic>
      </p:graphicFrame>
      <p:graphicFrame>
        <p:nvGraphicFramePr>
          <p:cNvPr id="7171" name="Object 2"/>
          <p:cNvGraphicFramePr>
            <a:graphicFrameLocks noChangeAspect="1"/>
          </p:cNvGraphicFramePr>
          <p:nvPr/>
        </p:nvGraphicFramePr>
        <p:xfrm>
          <a:off x="2433638" y="3789363"/>
          <a:ext cx="4895850" cy="509587"/>
        </p:xfrm>
        <a:graphic>
          <a:graphicData uri="http://schemas.openxmlformats.org/presentationml/2006/ole">
            <p:oleObj spid="_x0000_s7171" name="Формула" r:id="rId4" imgW="2108200" imgH="215900" progId="Equation.3">
              <p:embed/>
            </p:oleObj>
          </a:graphicData>
        </a:graphic>
      </p:graphicFrame>
      <p:sp>
        <p:nvSpPr>
          <p:cNvPr id="7181" name="Rectangle 5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857375" y="5876925"/>
          <a:ext cx="6408738" cy="555625"/>
        </p:xfrm>
        <a:graphic>
          <a:graphicData uri="http://schemas.openxmlformats.org/presentationml/2006/ole">
            <p:oleObj spid="_x0000_s7172" name="Формула" r:id="rId5" imgW="2743200" imgH="241300" progId="Equation.3">
              <p:embed/>
            </p:oleObj>
          </a:graphicData>
        </a:graphic>
      </p:graphicFrame>
      <p:sp>
        <p:nvSpPr>
          <p:cNvPr id="7182" name="Text Box 5"/>
          <p:cNvSpPr txBox="1">
            <a:spLocks noChangeArrowheads="1"/>
          </p:cNvSpPr>
          <p:nvPr/>
        </p:nvSpPr>
        <p:spPr bwMode="auto">
          <a:xfrm>
            <a:off x="776288" y="4241800"/>
            <a:ext cx="8785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>
                <a:latin typeface="Arial" pitchFamily="34" charset="0"/>
              </a:rPr>
              <a:t>(</a:t>
            </a:r>
            <a:r>
              <a:rPr lang="ru-RU"/>
              <a:t>предполагается,  что  все операции передачи данных между процессорами в ходе одной итерации алгоритма могут быть выполнены параллельно</a:t>
            </a:r>
            <a:r>
              <a:rPr lang="ru-RU">
                <a:latin typeface="Arial" pitchFamily="34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5925" y="1052513"/>
            <a:ext cx="8921750" cy="1152525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Результаты вычислительных экспериментов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Сравнение теоретических оценок и экспериментальных данных</a:t>
            </a:r>
          </a:p>
        </p:txBody>
      </p:sp>
      <p:sp>
        <p:nvSpPr>
          <p:cNvPr id="8203" name="Rectangle 14"/>
          <p:cNvSpPr>
            <a:spLocks noChangeArrowheads="1"/>
          </p:cNvSpPr>
          <p:nvPr/>
        </p:nvSpPr>
        <p:spPr bwMode="auto">
          <a:xfrm>
            <a:off x="1588" y="2716213"/>
            <a:ext cx="14001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8204" name="Rectangle 16"/>
          <p:cNvSpPr>
            <a:spLocks noChangeArrowheads="1"/>
          </p:cNvSpPr>
          <p:nvPr/>
        </p:nvSpPr>
        <p:spPr bwMode="auto">
          <a:xfrm>
            <a:off x="1588" y="2716213"/>
            <a:ext cx="14001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8205" name="Rectangle 18"/>
          <p:cNvSpPr>
            <a:spLocks noChangeArrowheads="1"/>
          </p:cNvSpPr>
          <p:nvPr/>
        </p:nvSpPr>
        <p:spPr bwMode="auto">
          <a:xfrm>
            <a:off x="1588" y="2716213"/>
            <a:ext cx="14033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8206" name="Rectangle 20"/>
          <p:cNvSpPr>
            <a:spLocks noChangeArrowheads="1"/>
          </p:cNvSpPr>
          <p:nvPr/>
        </p:nvSpPr>
        <p:spPr bwMode="auto">
          <a:xfrm>
            <a:off x="1588" y="2716213"/>
            <a:ext cx="14001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8207" name="Rectangle 22"/>
          <p:cNvSpPr>
            <a:spLocks noChangeArrowheads="1"/>
          </p:cNvSpPr>
          <p:nvPr/>
        </p:nvSpPr>
        <p:spPr bwMode="auto">
          <a:xfrm>
            <a:off x="1588" y="2716213"/>
            <a:ext cx="14001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8208" name="Rectangle 24"/>
          <p:cNvSpPr>
            <a:spLocks noChangeArrowheads="1"/>
          </p:cNvSpPr>
          <p:nvPr/>
        </p:nvSpPr>
        <p:spPr bwMode="auto">
          <a:xfrm>
            <a:off x="1588" y="2716213"/>
            <a:ext cx="14033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8209" name="Line 273"/>
          <p:cNvSpPr>
            <a:spLocks noChangeShapeType="1"/>
          </p:cNvSpPr>
          <p:nvPr/>
        </p:nvSpPr>
        <p:spPr bwMode="auto">
          <a:xfrm>
            <a:off x="4191000" y="2847975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5889625" y="692150"/>
          <a:ext cx="247650" cy="309563"/>
        </p:xfrm>
        <a:graphic>
          <a:graphicData uri="http://schemas.openxmlformats.org/presentationml/2006/ole">
            <p:oleObj spid="_x0000_s8194" name="Формула" r:id="rId3" imgW="190417" imgH="241195" progId="Equation.3">
              <p:embed/>
            </p:oleObj>
          </a:graphicData>
        </a:graphic>
      </p:graphicFrame>
      <p:sp>
        <p:nvSpPr>
          <p:cNvPr id="8210" name="Rectangle 13"/>
          <p:cNvSpPr>
            <a:spLocks noChangeArrowheads="1"/>
          </p:cNvSpPr>
          <p:nvPr/>
        </p:nvSpPr>
        <p:spPr bwMode="auto">
          <a:xfrm>
            <a:off x="0" y="2593975"/>
            <a:ext cx="1270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8211" name="Rectangle 15"/>
          <p:cNvSpPr>
            <a:spLocks noChangeArrowheads="1"/>
          </p:cNvSpPr>
          <p:nvPr/>
        </p:nvSpPr>
        <p:spPr bwMode="auto">
          <a:xfrm>
            <a:off x="0" y="2593975"/>
            <a:ext cx="15605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8212" name="Rectangle 17"/>
          <p:cNvSpPr>
            <a:spLocks noChangeArrowheads="1"/>
          </p:cNvSpPr>
          <p:nvPr/>
        </p:nvSpPr>
        <p:spPr bwMode="auto">
          <a:xfrm>
            <a:off x="0" y="2593975"/>
            <a:ext cx="1270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8213" name="Rectangle 19"/>
          <p:cNvSpPr>
            <a:spLocks noChangeArrowheads="1"/>
          </p:cNvSpPr>
          <p:nvPr/>
        </p:nvSpPr>
        <p:spPr bwMode="auto">
          <a:xfrm>
            <a:off x="0" y="2593975"/>
            <a:ext cx="15605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8214" name="Rectangle 21"/>
          <p:cNvSpPr>
            <a:spLocks noChangeArrowheads="1"/>
          </p:cNvSpPr>
          <p:nvPr/>
        </p:nvSpPr>
        <p:spPr bwMode="auto">
          <a:xfrm>
            <a:off x="0" y="2593975"/>
            <a:ext cx="1270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0" y="2593975"/>
            <a:ext cx="15605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8216" name="Rectangle 204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1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схема… </a:t>
            </a:r>
          </a:p>
        </p:txBody>
      </p:sp>
      <p:graphicFrame>
        <p:nvGraphicFramePr>
          <p:cNvPr id="8195" name="Object 206"/>
          <p:cNvGraphicFramePr>
            <a:graphicFrameLocks noChangeAspect="1"/>
          </p:cNvGraphicFramePr>
          <p:nvPr/>
        </p:nvGraphicFramePr>
        <p:xfrm>
          <a:off x="6176963" y="2598738"/>
          <a:ext cx="241300" cy="338137"/>
        </p:xfrm>
        <a:graphic>
          <a:graphicData uri="http://schemas.openxmlformats.org/presentationml/2006/ole">
            <p:oleObj spid="_x0000_s8195" name="Формула" r:id="rId4" imgW="190335" imgH="266469" progId="Equation.3">
              <p:embed/>
            </p:oleObj>
          </a:graphicData>
        </a:graphic>
      </p:graphicFrame>
      <p:sp>
        <p:nvSpPr>
          <p:cNvPr id="8217" name="Rectangle 208"/>
          <p:cNvSpPr>
            <a:spLocks noChangeArrowheads="1"/>
          </p:cNvSpPr>
          <p:nvPr/>
        </p:nvSpPr>
        <p:spPr bwMode="auto">
          <a:xfrm>
            <a:off x="0" y="20907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196" name="Object 207"/>
          <p:cNvGraphicFramePr>
            <a:graphicFrameLocks noChangeAspect="1"/>
          </p:cNvGraphicFramePr>
          <p:nvPr/>
        </p:nvGraphicFramePr>
        <p:xfrm>
          <a:off x="3024188" y="4005263"/>
          <a:ext cx="4089400" cy="2339975"/>
        </p:xfrm>
        <a:graphic>
          <a:graphicData uri="http://schemas.openxmlformats.org/presentationml/2006/ole">
            <p:oleObj spid="_x0000_s8196" name="Диаграмма" r:id="rId5" imgW="4676851" imgH="2695651" progId="Excel.Chart.8">
              <p:embed/>
            </p:oleObj>
          </a:graphicData>
        </a:graphic>
      </p:graphicFrame>
      <p:sp>
        <p:nvSpPr>
          <p:cNvPr id="8218" name="Rectangle 23"/>
          <p:cNvSpPr>
            <a:spLocks noChangeArrowheads="1"/>
          </p:cNvSpPr>
          <p:nvPr/>
        </p:nvSpPr>
        <p:spPr bwMode="auto">
          <a:xfrm>
            <a:off x="1588" y="2593975"/>
            <a:ext cx="13017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8219" name="Rectangle 25"/>
          <p:cNvSpPr>
            <a:spLocks noChangeArrowheads="1"/>
          </p:cNvSpPr>
          <p:nvPr/>
        </p:nvSpPr>
        <p:spPr bwMode="auto">
          <a:xfrm>
            <a:off x="1588" y="2593975"/>
            <a:ext cx="15367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8220" name="Rectangle 27"/>
          <p:cNvSpPr>
            <a:spLocks noChangeArrowheads="1"/>
          </p:cNvSpPr>
          <p:nvPr/>
        </p:nvSpPr>
        <p:spPr bwMode="auto">
          <a:xfrm>
            <a:off x="1588" y="2593975"/>
            <a:ext cx="13017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1588" y="2593975"/>
            <a:ext cx="15367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8222" name="Rectangle 31"/>
          <p:cNvSpPr>
            <a:spLocks noChangeArrowheads="1"/>
          </p:cNvSpPr>
          <p:nvPr/>
        </p:nvSpPr>
        <p:spPr bwMode="auto">
          <a:xfrm>
            <a:off x="1588" y="2593975"/>
            <a:ext cx="13017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1588" y="2593975"/>
            <a:ext cx="1535112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graphicFrame>
        <p:nvGraphicFramePr>
          <p:cNvPr id="207057" name="Group 209"/>
          <p:cNvGraphicFramePr>
            <a:graphicFrameLocks noGrp="1"/>
          </p:cNvGraphicFramePr>
          <p:nvPr/>
        </p:nvGraphicFramePr>
        <p:xfrm>
          <a:off x="147638" y="2357438"/>
          <a:ext cx="9631362" cy="1645920"/>
        </p:xfrm>
        <a:graphic>
          <a:graphicData uri="http://schemas.openxmlformats.org/drawingml/2006/table">
            <a:tbl>
              <a:tblPr/>
              <a:tblGrid>
                <a:gridCol w="1352550"/>
                <a:gridCol w="1265237"/>
                <a:gridCol w="1495425"/>
                <a:gridCol w="1265238"/>
                <a:gridCol w="1493837"/>
                <a:gridCol w="1266825"/>
                <a:gridCol w="1492250"/>
              </a:tblGrid>
              <a:tr h="1714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матриц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процессора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процессора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процессоров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14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(модель)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(модель)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(модель)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x500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1,0638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1,0521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0,5553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0,5454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0,3859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0,3825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x1000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8,4217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8,3916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4,3035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4,2255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2,9309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2,8196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x1500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28,3236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28,6602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14,3699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14,3110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9,7189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9,5786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x2000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67,0197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67,8705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33,8797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33,9281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22,8332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22,5448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7" name="Object 210"/>
          <p:cNvGraphicFramePr>
            <a:graphicFrameLocks noChangeAspect="1"/>
          </p:cNvGraphicFramePr>
          <p:nvPr/>
        </p:nvGraphicFramePr>
        <p:xfrm>
          <a:off x="1639888" y="2636838"/>
          <a:ext cx="247650" cy="309562"/>
        </p:xfrm>
        <a:graphic>
          <a:graphicData uri="http://schemas.openxmlformats.org/presentationml/2006/ole">
            <p:oleObj spid="_x0000_s8197" name="Формула" r:id="rId6" imgW="190417" imgH="241195" progId="Equation.3">
              <p:embed/>
            </p:oleObj>
          </a:graphicData>
        </a:graphic>
      </p:graphicFrame>
      <p:graphicFrame>
        <p:nvGraphicFramePr>
          <p:cNvPr id="8198" name="Object 211"/>
          <p:cNvGraphicFramePr>
            <a:graphicFrameLocks noChangeAspect="1"/>
          </p:cNvGraphicFramePr>
          <p:nvPr/>
        </p:nvGraphicFramePr>
        <p:xfrm>
          <a:off x="3440113" y="2598738"/>
          <a:ext cx="241300" cy="338137"/>
        </p:xfrm>
        <a:graphic>
          <a:graphicData uri="http://schemas.openxmlformats.org/presentationml/2006/ole">
            <p:oleObj spid="_x0000_s8198" name="Формула" r:id="rId7" imgW="190335" imgH="266469" progId="Equation.3">
              <p:embed/>
            </p:oleObj>
          </a:graphicData>
        </a:graphic>
      </p:graphicFrame>
      <p:graphicFrame>
        <p:nvGraphicFramePr>
          <p:cNvPr id="8199" name="Object 212"/>
          <p:cNvGraphicFramePr>
            <a:graphicFrameLocks noChangeAspect="1"/>
          </p:cNvGraphicFramePr>
          <p:nvPr/>
        </p:nvGraphicFramePr>
        <p:xfrm>
          <a:off x="8972550" y="2590800"/>
          <a:ext cx="241300" cy="338138"/>
        </p:xfrm>
        <a:graphic>
          <a:graphicData uri="http://schemas.openxmlformats.org/presentationml/2006/ole">
            <p:oleObj spid="_x0000_s8199" name="Формула" r:id="rId8" imgW="190335" imgH="266469" progId="Equation.3">
              <p:embed/>
            </p:oleObj>
          </a:graphicData>
        </a:graphic>
      </p:graphicFrame>
      <p:graphicFrame>
        <p:nvGraphicFramePr>
          <p:cNvPr id="8200" name="Object 213"/>
          <p:cNvGraphicFramePr>
            <a:graphicFrameLocks noChangeAspect="1"/>
          </p:cNvGraphicFramePr>
          <p:nvPr/>
        </p:nvGraphicFramePr>
        <p:xfrm>
          <a:off x="4448175" y="2636838"/>
          <a:ext cx="247650" cy="309562"/>
        </p:xfrm>
        <a:graphic>
          <a:graphicData uri="http://schemas.openxmlformats.org/presentationml/2006/ole">
            <p:oleObj spid="_x0000_s8200" name="Формула" r:id="rId9" imgW="190417" imgH="241195" progId="Equation.3">
              <p:embed/>
            </p:oleObj>
          </a:graphicData>
        </a:graphic>
      </p:graphicFrame>
      <p:graphicFrame>
        <p:nvGraphicFramePr>
          <p:cNvPr id="8201" name="Object 214"/>
          <p:cNvGraphicFramePr>
            <a:graphicFrameLocks noChangeAspect="1"/>
          </p:cNvGraphicFramePr>
          <p:nvPr/>
        </p:nvGraphicFramePr>
        <p:xfrm>
          <a:off x="7185025" y="2636838"/>
          <a:ext cx="247650" cy="309562"/>
        </p:xfrm>
        <a:graphic>
          <a:graphicData uri="http://schemas.openxmlformats.org/presentationml/2006/ole">
            <p:oleObj spid="_x0000_s8201" name="Формула" r:id="rId10" imgW="190417" imgH="241195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137650" cy="936625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b="1" smtClean="0"/>
              <a:t>Результаты вычислительных экспериментов</a:t>
            </a:r>
            <a:endParaRPr lang="en-US" b="1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Ускорение вычислений</a:t>
            </a:r>
            <a:endParaRPr lang="ru-RU" b="1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2400" smtClean="0"/>
          </a:p>
        </p:txBody>
      </p:sp>
      <p:graphicFrame>
        <p:nvGraphicFramePr>
          <p:cNvPr id="219413" name="Group 277"/>
          <p:cNvGraphicFramePr>
            <a:graphicFrameLocks noGrp="1"/>
          </p:cNvGraphicFramePr>
          <p:nvPr>
            <p:ph sz="half" idx="2"/>
          </p:nvPr>
        </p:nvGraphicFramePr>
        <p:xfrm>
          <a:off x="128588" y="2133600"/>
          <a:ext cx="9705975" cy="1645920"/>
        </p:xfrm>
        <a:graphic>
          <a:graphicData uri="http://schemas.openxmlformats.org/drawingml/2006/table">
            <a:tbl>
              <a:tblPr/>
              <a:tblGrid>
                <a:gridCol w="1212850"/>
                <a:gridCol w="1895475"/>
                <a:gridCol w="985837"/>
                <a:gridCol w="1289050"/>
                <a:gridCol w="938213"/>
                <a:gridCol w="1223962"/>
                <a:gridCol w="936625"/>
                <a:gridCol w="1223963"/>
              </a:tblGrid>
              <a:tr h="2476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матрицы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Последовательный </a:t>
                      </a:r>
                      <a:b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процессора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процессора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процессоров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492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Ускорение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Ускорение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Ускорение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2,0628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1,0521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1,9607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0,5454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3,7825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0,3825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5,3925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x1000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16,5152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8,3916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1,9681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4,2255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3,9084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2,8196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5,8573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x1500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56,5660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28,6602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1,9737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14,311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3,9526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9,5786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5,9055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x2000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133,9128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67,8705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1,9731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33,928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3,9469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22,545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5,9399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80" name="Rectangle 64"/>
          <p:cNvSpPr>
            <a:spLocks noChangeArrowheads="1"/>
          </p:cNvSpPr>
          <p:nvPr/>
        </p:nvSpPr>
        <p:spPr bwMode="auto">
          <a:xfrm>
            <a:off x="0" y="20478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81" name="Rectangle 278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1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схема… </a:t>
            </a:r>
          </a:p>
        </p:txBody>
      </p:sp>
      <p:sp>
        <p:nvSpPr>
          <p:cNvPr id="9282" name="Rectangle 28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218" name="Object 279"/>
          <p:cNvGraphicFramePr>
            <a:graphicFrameLocks noChangeAspect="1"/>
          </p:cNvGraphicFramePr>
          <p:nvPr/>
        </p:nvGraphicFramePr>
        <p:xfrm>
          <a:off x="2649538" y="3797300"/>
          <a:ext cx="4881562" cy="2565400"/>
        </p:xfrm>
        <a:graphic>
          <a:graphicData uri="http://schemas.openxmlformats.org/presentationml/2006/ole">
            <p:oleObj spid="_x0000_s9218" name="Диаграмма" r:id="rId3" imgW="5534123" imgH="3067159" progId="Excel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15925" y="1268413"/>
            <a:ext cx="8778875" cy="1373187"/>
          </a:xfrm>
          <a:noFill/>
        </p:spPr>
        <p:txBody>
          <a:bodyPr>
            <a:spAutoFit/>
          </a:bodyPr>
          <a:lstStyle/>
          <a:p>
            <a:r>
              <a:rPr lang="ru-RU" smtClean="0"/>
              <a:t>Другой возможный вариант распределения данных состоит в разбиении матриц </a:t>
            </a:r>
            <a:r>
              <a:rPr lang="en-US" sz="2400" b="1" i="1" smtClean="0"/>
              <a:t>A</a:t>
            </a:r>
            <a:r>
              <a:rPr lang="ru-RU" smtClean="0"/>
              <a:t> и</a:t>
            </a:r>
            <a:r>
              <a:rPr lang="en-US" smtClean="0"/>
              <a:t> </a:t>
            </a:r>
            <a:r>
              <a:rPr lang="en-US" sz="2400" b="1" i="1" smtClean="0"/>
              <a:t>B</a:t>
            </a:r>
            <a:r>
              <a:rPr lang="ru-RU" smtClean="0"/>
              <a:t> </a:t>
            </a:r>
            <a:br>
              <a:rPr lang="ru-RU" smtClean="0"/>
            </a:br>
            <a:r>
              <a:rPr lang="ru-RU" smtClean="0"/>
              <a:t>по строкам)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792413" y="3213100"/>
          <a:ext cx="4213225" cy="2178050"/>
        </p:xfrm>
        <a:graphic>
          <a:graphicData uri="http://schemas.openxmlformats.org/presentationml/2006/ole">
            <p:oleObj spid="_x0000_s10242" name="Рисунок" r:id="rId3" imgW="3095640" imgH="1600200" progId="Word.Picture.8">
              <p:embed/>
            </p:oleObj>
          </a:graphicData>
        </a:graphic>
      </p:graphicFrame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32956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1</a:t>
            </a:r>
            <a:r>
              <a:rPr lang="en-US" sz="3000" b="1" u="sng">
                <a:solidFill>
                  <a:schemeClr val="tx2"/>
                </a:solidFill>
                <a:latin typeface="Arial" pitchFamily="34" charset="0"/>
              </a:rPr>
              <a:t>'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1</a:t>
            </a:r>
            <a:r>
              <a:rPr lang="en-US" sz="3000" b="1" u="sng">
                <a:solidFill>
                  <a:schemeClr val="tx2"/>
                </a:solidFill>
                <a:latin typeface="Arial" pitchFamily="34" charset="0"/>
              </a:rPr>
              <a:t>'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схема…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210675" cy="4999038"/>
          </a:xfrm>
        </p:spPr>
        <p:txBody>
          <a:bodyPr>
            <a:spAutoFit/>
          </a:bodyPr>
          <a:lstStyle/>
          <a:p>
            <a:pPr marL="0" indent="0"/>
            <a:r>
              <a:rPr lang="ru-RU" b="1" smtClean="0"/>
              <a:t> Выделение информационных зависимостей</a:t>
            </a:r>
          </a:p>
          <a:p>
            <a:pPr lvl="1"/>
            <a:r>
              <a:rPr lang="ru-RU" sz="2500" smtClean="0"/>
              <a:t>Каждая подзадача содержит по одной строке матриц </a:t>
            </a:r>
            <a:br>
              <a:rPr lang="ru-RU" sz="2500" smtClean="0"/>
            </a:br>
            <a:r>
              <a:rPr lang="ru-RU" sz="2500" b="1" i="1" smtClean="0"/>
              <a:t>А</a:t>
            </a:r>
            <a:r>
              <a:rPr lang="ru-RU" sz="2500" smtClean="0"/>
              <a:t> и </a:t>
            </a:r>
            <a:r>
              <a:rPr lang="en-US" sz="2500" b="1" i="1" smtClean="0"/>
              <a:t>B</a:t>
            </a:r>
            <a:r>
              <a:rPr lang="ru-RU" sz="2500" smtClean="0"/>
              <a:t>,</a:t>
            </a:r>
          </a:p>
          <a:p>
            <a:pPr lvl="1"/>
            <a:r>
              <a:rPr lang="ru-RU" sz="2500" smtClean="0"/>
              <a:t>На каждой итерации подзадачи выполняют поэлементное умножение векторов, в</a:t>
            </a:r>
            <a:r>
              <a:rPr lang="ru-RU" smtClean="0"/>
              <a:t> результате в каждой подзадаче получается строка частичных результатов для матрицы </a:t>
            </a:r>
            <a:r>
              <a:rPr lang="en-US" b="1" i="1" smtClean="0"/>
              <a:t>C</a:t>
            </a:r>
            <a:r>
              <a:rPr lang="ru-RU" i="1" smtClean="0"/>
              <a:t>,</a:t>
            </a:r>
            <a:r>
              <a:rPr lang="ru-RU" smtClean="0"/>
              <a:t> </a:t>
            </a:r>
            <a:r>
              <a:rPr lang="ru-RU" sz="2500" smtClean="0"/>
              <a:t>  </a:t>
            </a:r>
            <a:endParaRPr lang="en-US" sz="2500" smtClean="0"/>
          </a:p>
          <a:p>
            <a:pPr lvl="1"/>
            <a:r>
              <a:rPr lang="ru-RU" sz="2500" smtClean="0"/>
              <a:t>На каждой итерации подзадача  </a:t>
            </a:r>
            <a:r>
              <a:rPr lang="en-US" sz="2500" i="1" smtClean="0"/>
              <a:t>i</a:t>
            </a:r>
            <a:r>
              <a:rPr lang="ru-RU" sz="2500" i="1" smtClean="0"/>
              <a:t>, 0</a:t>
            </a:r>
            <a:r>
              <a:rPr lang="en-US" sz="2500" i="1" smtClean="0">
                <a:sym typeface="Symbol" pitchFamily="18" charset="2"/>
              </a:rPr>
              <a:t></a:t>
            </a:r>
            <a:r>
              <a:rPr lang="en-US" sz="2500" i="1" smtClean="0"/>
              <a:t> i</a:t>
            </a:r>
            <a:r>
              <a:rPr lang="ru-RU" sz="2500" i="1" smtClean="0"/>
              <a:t>&lt;</a:t>
            </a:r>
            <a:r>
              <a:rPr lang="en-US" sz="2500" i="1" smtClean="0"/>
              <a:t>n, </a:t>
            </a:r>
            <a:r>
              <a:rPr lang="ru-RU" sz="2500" smtClean="0"/>
              <a:t>передает свою строку матрицы </a:t>
            </a:r>
            <a:r>
              <a:rPr lang="ru-RU" sz="2500" b="1" i="1" smtClean="0"/>
              <a:t>В</a:t>
            </a:r>
            <a:r>
              <a:rPr lang="ru-RU" sz="2500" smtClean="0"/>
              <a:t> подзадаче с номером </a:t>
            </a:r>
            <a:r>
              <a:rPr lang="en-US" sz="2500" smtClean="0"/>
              <a:t/>
            </a:r>
            <a:br>
              <a:rPr lang="en-US" sz="2500" smtClean="0"/>
            </a:br>
            <a:r>
              <a:rPr lang="en-US" sz="2500" i="1" smtClean="0"/>
              <a:t>(i</a:t>
            </a:r>
            <a:r>
              <a:rPr lang="ru-RU" sz="2500" i="1" smtClean="0"/>
              <a:t>+1</a:t>
            </a:r>
            <a:r>
              <a:rPr lang="en-US" sz="2500" i="1" smtClean="0"/>
              <a:t>) mod n</a:t>
            </a:r>
            <a:r>
              <a:rPr lang="en-US" sz="2500" smtClean="0"/>
              <a:t>.</a:t>
            </a:r>
            <a:endParaRPr lang="ru-RU" sz="2500" smtClean="0"/>
          </a:p>
          <a:p>
            <a:pPr marL="0" indent="0" algn="ctr">
              <a:buFont typeface="Wingdings" pitchFamily="2" charset="2"/>
              <a:buNone/>
            </a:pPr>
            <a:r>
              <a:rPr lang="ru-RU" sz="2500" smtClean="0"/>
              <a:t>После выполнения всех итераций алгоритма в каждой подзадаче поочередно окажутся все строки матрицы </a:t>
            </a:r>
            <a:r>
              <a:rPr lang="ru-RU" sz="2500" b="1" i="1" smtClean="0"/>
              <a:t>В</a:t>
            </a:r>
            <a:endParaRPr lang="ru-RU" sz="25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1</a:t>
            </a:r>
            <a:r>
              <a:rPr lang="en-US" sz="3000" b="1" u="sng">
                <a:solidFill>
                  <a:schemeClr val="tx2"/>
                </a:solidFill>
                <a:latin typeface="Arial" pitchFamily="34" charset="0"/>
              </a:rPr>
              <a:t>'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 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0" y="22240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631825" y="1844675"/>
          <a:ext cx="8785225" cy="3697288"/>
        </p:xfrm>
        <a:graphic>
          <a:graphicData uri="http://schemas.openxmlformats.org/presentationml/2006/ole">
            <p:oleObj spid="_x0000_s11266" name="Рисунок" r:id="rId3" imgW="5033795" imgH="2411630" progId="Word.Picture.8">
              <p:embed/>
            </p:oleObj>
          </a:graphicData>
        </a:graphic>
      </p:graphicFrame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936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b="1" smtClean="0"/>
              <a:t>Схема информационного взаимодействия</a:t>
            </a:r>
            <a:r>
              <a:rPr lang="ru-RU" smtClean="0"/>
              <a:t> </a:t>
            </a: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210675" cy="519113"/>
          </a:xfrm>
          <a:noFill/>
        </p:spPr>
        <p:txBody>
          <a:bodyPr>
            <a:spAutoFit/>
          </a:bodyPr>
          <a:lstStyle/>
          <a:p>
            <a:r>
              <a:rPr lang="ru-RU" b="1" smtClean="0"/>
              <a:t>Распределение данных</a:t>
            </a:r>
            <a:r>
              <a:rPr lang="ru-RU" smtClean="0"/>
              <a:t> – Блочная схема</a:t>
            </a:r>
          </a:p>
        </p:txBody>
      </p:sp>
      <p:graphicFrame>
        <p:nvGraphicFramePr>
          <p:cNvPr id="12290" name="Object 0"/>
          <p:cNvGraphicFramePr>
            <a:graphicFrameLocks noChangeAspect="1"/>
          </p:cNvGraphicFramePr>
          <p:nvPr>
            <p:ph sz="quarter" idx="2"/>
          </p:nvPr>
        </p:nvGraphicFramePr>
        <p:xfrm>
          <a:off x="1712913" y="1700213"/>
          <a:ext cx="5614987" cy="1824037"/>
        </p:xfrm>
        <a:graphic>
          <a:graphicData uri="http://schemas.openxmlformats.org/presentationml/2006/ole">
            <p:oleObj spid="_x0000_s12290" name="Рисунок" r:id="rId3" imgW="4514760" imgH="1467000" progId="Word.Picture.8">
              <p:embed/>
            </p:oleObj>
          </a:graphicData>
        </a:graphic>
      </p:graphicFrame>
      <p:sp>
        <p:nvSpPr>
          <p:cNvPr id="12294" name="Rectangle 77"/>
          <p:cNvSpPr>
            <a:spLocks noChangeArrowheads="1"/>
          </p:cNvSpPr>
          <p:nvPr/>
        </p:nvSpPr>
        <p:spPr bwMode="auto">
          <a:xfrm>
            <a:off x="488950" y="3706813"/>
            <a:ext cx="92884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800" b="1">
                <a:latin typeface="Arial" pitchFamily="34" charset="0"/>
              </a:rPr>
              <a:t>Базовая подзадача</a:t>
            </a:r>
            <a:r>
              <a:rPr lang="ru-RU" sz="2800">
                <a:latin typeface="Arial" pitchFamily="34" charset="0"/>
              </a:rPr>
              <a:t> - процедура вычисления всех элементов одного из блоков матрицы </a:t>
            </a:r>
            <a:r>
              <a:rPr lang="ru-RU" sz="2800" i="1">
                <a:latin typeface="Arial" pitchFamily="34" charset="0"/>
              </a:rPr>
              <a:t>С</a:t>
            </a:r>
            <a:r>
              <a:rPr lang="ru-RU" sz="2800">
                <a:latin typeface="Arial" pitchFamily="34" charset="0"/>
              </a:rPr>
              <a:t> </a:t>
            </a: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0" y="31051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876300" y="4757738"/>
          <a:ext cx="6453188" cy="1201737"/>
        </p:xfrm>
        <a:graphic>
          <a:graphicData uri="http://schemas.openxmlformats.org/presentationml/2006/ole">
            <p:oleObj spid="_x0000_s12291" name="Формула" r:id="rId4" imgW="3949560" imgH="736560" progId="Equation.3">
              <p:embed/>
            </p:oleObj>
          </a:graphicData>
        </a:graphic>
      </p:graphicFrame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0" y="32051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7473950" y="4859338"/>
          <a:ext cx="1655763" cy="874712"/>
        </p:xfrm>
        <a:graphic>
          <a:graphicData uri="http://schemas.openxmlformats.org/presentationml/2006/ole">
            <p:oleObj spid="_x0000_s12292" name="Формула" r:id="rId5" imgW="850531" imgH="444307" progId="Equation.3">
              <p:embed/>
            </p:oleObj>
          </a:graphicData>
        </a:graphic>
      </p:graphicFrame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415925" y="255588"/>
            <a:ext cx="949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2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метод Фокса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210675" cy="519113"/>
          </a:xfrm>
        </p:spPr>
        <p:txBody>
          <a:bodyPr>
            <a:spAutoFit/>
          </a:bodyPr>
          <a:lstStyle/>
          <a:p>
            <a:r>
              <a:rPr lang="ru-RU" b="1" smtClean="0"/>
              <a:t>Выделение информационных зависимостей</a:t>
            </a:r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344488" y="1773238"/>
            <a:ext cx="9217025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400">
                <a:latin typeface="Arial" pitchFamily="34" charset="0"/>
              </a:rPr>
              <a:t>Подзадача </a:t>
            </a:r>
            <a:r>
              <a:rPr lang="ru-RU" sz="2400" i="1">
                <a:latin typeface="Arial" pitchFamily="34" charset="0"/>
              </a:rPr>
              <a:t>(</a:t>
            </a:r>
            <a:r>
              <a:rPr lang="en-US" sz="2400" i="1">
                <a:latin typeface="Arial" pitchFamily="34" charset="0"/>
              </a:rPr>
              <a:t>i</a:t>
            </a:r>
            <a:r>
              <a:rPr lang="ru-RU" sz="2400" i="1">
                <a:latin typeface="Arial" pitchFamily="34" charset="0"/>
              </a:rPr>
              <a:t>,</a:t>
            </a:r>
            <a:r>
              <a:rPr lang="en-US" sz="2400" i="1">
                <a:latin typeface="Arial" pitchFamily="34" charset="0"/>
              </a:rPr>
              <a:t>j</a:t>
            </a:r>
            <a:r>
              <a:rPr lang="ru-RU" sz="2400" i="1">
                <a:latin typeface="Arial" pitchFamily="34" charset="0"/>
              </a:rPr>
              <a:t>)</a:t>
            </a:r>
            <a:r>
              <a:rPr lang="ru-RU" sz="2400">
                <a:latin typeface="Arial" pitchFamily="34" charset="0"/>
              </a:rPr>
              <a:t> отвечает за вычисление блока </a:t>
            </a:r>
            <a:r>
              <a:rPr lang="en-US" sz="2400" b="1" i="1">
                <a:latin typeface="Arial" pitchFamily="34" charset="0"/>
              </a:rPr>
              <a:t>C</a:t>
            </a:r>
            <a:r>
              <a:rPr lang="en-US" sz="2400" b="1" i="1" baseline="-25000">
                <a:latin typeface="Arial" pitchFamily="34" charset="0"/>
              </a:rPr>
              <a:t>ij</a:t>
            </a:r>
            <a:r>
              <a:rPr lang="en-US" sz="2400" baseline="-25000">
                <a:latin typeface="Arial" pitchFamily="34" charset="0"/>
              </a:rPr>
              <a:t>,</a:t>
            </a:r>
            <a:r>
              <a:rPr lang="ru-RU" sz="2400">
                <a:latin typeface="Arial" pitchFamily="34" charset="0"/>
              </a:rPr>
              <a:t> как результат, все подзадачи образуют прямоугольную решетку размером </a:t>
            </a:r>
            <a:r>
              <a:rPr lang="en-US" sz="2400" i="1">
                <a:latin typeface="Arial" pitchFamily="34" charset="0"/>
              </a:rPr>
              <a:t>q</a:t>
            </a:r>
            <a:r>
              <a:rPr lang="en-US" sz="1600" b="1" i="1">
                <a:latin typeface="Arial" pitchFamily="34" charset="0"/>
              </a:rPr>
              <a:t>x</a:t>
            </a:r>
            <a:r>
              <a:rPr lang="en-US" sz="2400" i="1">
                <a:latin typeface="Arial" pitchFamily="34" charset="0"/>
              </a:rPr>
              <a:t>q</a:t>
            </a:r>
            <a:r>
              <a:rPr lang="en-US" sz="2400">
                <a:latin typeface="Arial" pitchFamily="34" charset="0"/>
              </a:rPr>
              <a:t>,</a:t>
            </a:r>
            <a:r>
              <a:rPr lang="ru-RU" sz="2400">
                <a:latin typeface="Arial" pitchFamily="34" charset="0"/>
              </a:rPr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400">
                <a:latin typeface="Arial" pitchFamily="34" charset="0"/>
              </a:rPr>
              <a:t>В ходе вычислений в каждой подзадаче располагаются четыре матричных блока:</a:t>
            </a:r>
          </a:p>
          <a:p>
            <a:pPr marL="1143000" lvl="2" indent="-2286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ru-RU" sz="2400">
                <a:latin typeface="Arial" pitchFamily="34" charset="0"/>
              </a:rPr>
              <a:t>блок </a:t>
            </a:r>
            <a:r>
              <a:rPr lang="en-US" sz="2400" b="1" i="1">
                <a:latin typeface="Arial" pitchFamily="34" charset="0"/>
              </a:rPr>
              <a:t>C</a:t>
            </a:r>
            <a:r>
              <a:rPr lang="en-US" sz="2400" b="1" i="1" baseline="-25000">
                <a:latin typeface="Arial" pitchFamily="34" charset="0"/>
              </a:rPr>
              <a:t>ij</a:t>
            </a:r>
            <a:r>
              <a:rPr lang="ru-RU" sz="2400">
                <a:latin typeface="Arial" pitchFamily="34" charset="0"/>
              </a:rPr>
              <a:t> матрицы </a:t>
            </a:r>
            <a:r>
              <a:rPr lang="en-US" sz="2400" b="1" i="1">
                <a:latin typeface="Arial" pitchFamily="34" charset="0"/>
              </a:rPr>
              <a:t>C</a:t>
            </a:r>
            <a:r>
              <a:rPr lang="ru-RU" sz="2400">
                <a:latin typeface="Arial" pitchFamily="34" charset="0"/>
              </a:rPr>
              <a:t>, вычисляемый подзадачей,</a:t>
            </a:r>
          </a:p>
          <a:p>
            <a:pPr marL="1143000" lvl="2" indent="-2286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ru-RU" sz="2400">
                <a:latin typeface="Arial" pitchFamily="34" charset="0"/>
              </a:rPr>
              <a:t>блок </a:t>
            </a:r>
            <a:r>
              <a:rPr lang="en-US" sz="2400" b="1" i="1">
                <a:latin typeface="Arial" pitchFamily="34" charset="0"/>
              </a:rPr>
              <a:t>A</a:t>
            </a:r>
            <a:r>
              <a:rPr lang="en-US" sz="2400" b="1" i="1" baseline="-25000">
                <a:latin typeface="Arial" pitchFamily="34" charset="0"/>
              </a:rPr>
              <a:t>ij</a:t>
            </a:r>
            <a:r>
              <a:rPr lang="ru-RU" sz="2400">
                <a:latin typeface="Arial" pitchFamily="34" charset="0"/>
              </a:rPr>
              <a:t> матрицы </a:t>
            </a:r>
            <a:r>
              <a:rPr lang="en-US" sz="2400" b="1" i="1">
                <a:latin typeface="Arial" pitchFamily="34" charset="0"/>
              </a:rPr>
              <a:t>A</a:t>
            </a:r>
            <a:r>
              <a:rPr lang="ru-RU" sz="2400">
                <a:latin typeface="Arial" pitchFamily="34" charset="0"/>
              </a:rPr>
              <a:t>, размещаемый в подзадаче перед началом вычислений,</a:t>
            </a:r>
          </a:p>
          <a:p>
            <a:pPr marL="1143000" lvl="2" indent="-2286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ru-RU" sz="2400">
                <a:latin typeface="Arial" pitchFamily="34" charset="0"/>
              </a:rPr>
              <a:t>блоки </a:t>
            </a:r>
            <a:r>
              <a:rPr lang="en-US" sz="2400" b="1" i="1">
                <a:latin typeface="Arial" pitchFamily="34" charset="0"/>
              </a:rPr>
              <a:t>A'</a:t>
            </a:r>
            <a:r>
              <a:rPr lang="en-US" sz="2400" b="1" i="1" baseline="-25000">
                <a:latin typeface="Arial" pitchFamily="34" charset="0"/>
              </a:rPr>
              <a:t>ij</a:t>
            </a:r>
            <a:r>
              <a:rPr lang="ru-RU" sz="2400">
                <a:latin typeface="Arial" pitchFamily="34" charset="0"/>
              </a:rPr>
              <a:t>, </a:t>
            </a:r>
            <a:r>
              <a:rPr lang="en-US" sz="2400" b="1" i="1">
                <a:latin typeface="Arial" pitchFamily="34" charset="0"/>
              </a:rPr>
              <a:t>B'</a:t>
            </a:r>
            <a:r>
              <a:rPr lang="en-US" sz="2400" b="1" i="1" baseline="-25000">
                <a:latin typeface="Arial" pitchFamily="34" charset="0"/>
              </a:rPr>
              <a:t>ij</a:t>
            </a:r>
            <a:r>
              <a:rPr lang="ru-RU" sz="2400" i="1">
                <a:latin typeface="Arial" pitchFamily="34" charset="0"/>
              </a:rPr>
              <a:t> </a:t>
            </a:r>
            <a:r>
              <a:rPr lang="ru-RU" sz="2400">
                <a:latin typeface="Arial" pitchFamily="34" charset="0"/>
              </a:rPr>
              <a:t>матриц </a:t>
            </a:r>
            <a:r>
              <a:rPr lang="en-US" sz="2400" b="1" i="1">
                <a:latin typeface="Arial" pitchFamily="34" charset="0"/>
              </a:rPr>
              <a:t>A</a:t>
            </a:r>
            <a:r>
              <a:rPr lang="ru-RU" sz="2400">
                <a:latin typeface="Arial" pitchFamily="34" charset="0"/>
              </a:rPr>
              <a:t> и </a:t>
            </a:r>
            <a:r>
              <a:rPr lang="en-US" sz="2400" b="1" i="1">
                <a:latin typeface="Arial" pitchFamily="34" charset="0"/>
              </a:rPr>
              <a:t>B</a:t>
            </a:r>
            <a:r>
              <a:rPr lang="ru-RU" sz="2400">
                <a:latin typeface="Arial" pitchFamily="34" charset="0"/>
              </a:rPr>
              <a:t>, получаемые подзадачей в ходе выполнения вычислений.</a:t>
            </a:r>
          </a:p>
        </p:txBody>
      </p:sp>
      <p:sp>
        <p:nvSpPr>
          <p:cNvPr id="36868" name="Rectangle 1"/>
          <p:cNvSpPr>
            <a:spLocks noChangeArrowheads="1"/>
          </p:cNvSpPr>
          <p:nvPr/>
        </p:nvSpPr>
        <p:spPr bwMode="auto">
          <a:xfrm>
            <a:off x="415925" y="255588"/>
            <a:ext cx="949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2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метод Фокса…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Содержание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Постановка задачи</a:t>
            </a:r>
          </a:p>
          <a:p>
            <a:r>
              <a:rPr lang="ru-RU" smtClean="0"/>
              <a:t>Последовательный алгоритм</a:t>
            </a:r>
          </a:p>
          <a:p>
            <a:r>
              <a:rPr lang="ru-RU" smtClean="0"/>
              <a:t>Алгоритм 1 – ленточная схема</a:t>
            </a:r>
          </a:p>
          <a:p>
            <a:r>
              <a:rPr lang="ru-RU" smtClean="0"/>
              <a:t>Алгоритм</a:t>
            </a:r>
            <a:r>
              <a:rPr lang="en-US" smtClean="0"/>
              <a:t> 2 – </a:t>
            </a:r>
            <a:r>
              <a:rPr lang="ru-RU" smtClean="0"/>
              <a:t>метод Фокса</a:t>
            </a:r>
          </a:p>
          <a:p>
            <a:r>
              <a:rPr lang="ru-RU" smtClean="0"/>
              <a:t>Алгоритм 3 – метод Кэннона</a:t>
            </a:r>
          </a:p>
          <a:p>
            <a:r>
              <a:rPr lang="ru-RU" smtClean="0"/>
              <a:t>Заключение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400" b="1" smtClean="0"/>
              <a:t>Выделение информационных зависимостей - </a:t>
            </a:r>
            <a:r>
              <a:rPr lang="ru-RU" sz="2400" smtClean="0"/>
              <a:t>для каждой итерации  </a:t>
            </a:r>
            <a:r>
              <a:rPr lang="en-US" sz="2400" i="1" smtClean="0"/>
              <a:t>l</a:t>
            </a:r>
            <a:r>
              <a:rPr lang="ru-RU" sz="2400" i="1" smtClean="0"/>
              <a:t>, 0</a:t>
            </a:r>
            <a:r>
              <a:rPr lang="ru-RU" sz="2400" i="1" smtClean="0">
                <a:sym typeface="Symbol" pitchFamily="18" charset="2"/>
              </a:rPr>
              <a:t></a:t>
            </a:r>
            <a:r>
              <a:rPr lang="ru-RU" sz="2400" i="1" smtClean="0"/>
              <a:t> </a:t>
            </a:r>
            <a:r>
              <a:rPr lang="en-US" sz="2400" i="1" smtClean="0"/>
              <a:t>l</a:t>
            </a:r>
            <a:r>
              <a:rPr lang="ru-RU" sz="2400" i="1" smtClean="0"/>
              <a:t>&lt;</a:t>
            </a:r>
            <a:r>
              <a:rPr lang="en-US" sz="2400" i="1" smtClean="0"/>
              <a:t>q</a:t>
            </a:r>
            <a:r>
              <a:rPr lang="ru-RU" sz="2400" i="1" smtClean="0"/>
              <a:t>,</a:t>
            </a:r>
            <a:r>
              <a:rPr lang="ru-RU" sz="2400" smtClean="0"/>
              <a:t> выполняется: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000" smtClean="0"/>
              <a:t>блок </a:t>
            </a:r>
            <a:r>
              <a:rPr lang="en-US" sz="2000" b="1" i="1" smtClean="0"/>
              <a:t>A</a:t>
            </a:r>
            <a:r>
              <a:rPr lang="en-US" sz="2000" b="1" i="1" baseline="-25000" smtClean="0"/>
              <a:t>ij</a:t>
            </a:r>
            <a:r>
              <a:rPr lang="en-US" sz="2000" smtClean="0"/>
              <a:t> </a:t>
            </a:r>
            <a:r>
              <a:rPr lang="ru-RU" sz="2000" smtClean="0"/>
              <a:t>подзадачи </a:t>
            </a:r>
            <a:r>
              <a:rPr lang="ru-RU" sz="2000" i="1" smtClean="0"/>
              <a:t>(</a:t>
            </a:r>
            <a:r>
              <a:rPr lang="en-US" sz="2000" i="1" smtClean="0"/>
              <a:t>i</a:t>
            </a:r>
            <a:r>
              <a:rPr lang="ru-RU" sz="2000" i="1" smtClean="0"/>
              <a:t>,</a:t>
            </a:r>
            <a:r>
              <a:rPr lang="en-US" sz="2000" i="1" smtClean="0"/>
              <a:t>j</a:t>
            </a:r>
            <a:r>
              <a:rPr lang="ru-RU" sz="2000" i="1" smtClean="0"/>
              <a:t>)</a:t>
            </a:r>
            <a:r>
              <a:rPr lang="ru-RU" sz="2000" smtClean="0"/>
              <a:t> пересылается на все подзадачи той же строки </a:t>
            </a:r>
            <a:r>
              <a:rPr lang="en-US" sz="2000" i="1" smtClean="0"/>
              <a:t>i</a:t>
            </a:r>
            <a:r>
              <a:rPr lang="ru-RU" sz="2000" smtClean="0"/>
              <a:t> решетки; индекс </a:t>
            </a:r>
            <a:r>
              <a:rPr lang="en-US" sz="2000" i="1" smtClean="0"/>
              <a:t>j</a:t>
            </a:r>
            <a:r>
              <a:rPr lang="ru-RU" sz="2000" smtClean="0"/>
              <a:t>, определяющий положение подзадачи в строке, вычисляется в соответствии с выражением:</a:t>
            </a:r>
          </a:p>
          <a:p>
            <a:pPr lvl="1" algn="ctr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ru-RU" sz="2000" i="1" smtClean="0"/>
              <a:t> </a:t>
            </a:r>
            <a:r>
              <a:rPr lang="en-US" sz="2000" i="1" smtClean="0"/>
              <a:t>j</a:t>
            </a:r>
            <a:r>
              <a:rPr lang="ru-RU" sz="2000" i="1" smtClean="0"/>
              <a:t> = ( </a:t>
            </a:r>
            <a:r>
              <a:rPr lang="en-US" sz="2000" i="1" smtClean="0"/>
              <a:t>i</a:t>
            </a:r>
            <a:r>
              <a:rPr lang="ru-RU" sz="2000" i="1" smtClean="0"/>
              <a:t>+</a:t>
            </a:r>
            <a:r>
              <a:rPr lang="en-US" sz="2000" i="1" smtClean="0"/>
              <a:t>l</a:t>
            </a:r>
            <a:r>
              <a:rPr lang="ru-RU" sz="2000" i="1" smtClean="0"/>
              <a:t> ) </a:t>
            </a:r>
            <a:r>
              <a:rPr lang="en-US" sz="2000" i="1" smtClean="0"/>
              <a:t>mod q</a:t>
            </a:r>
            <a:r>
              <a:rPr lang="ru-RU" sz="2000" smtClean="0"/>
              <a:t>,   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ru-RU" sz="2000" smtClean="0"/>
              <a:t>    где  </a:t>
            </a:r>
            <a:r>
              <a:rPr lang="en-US" sz="2000" i="1" smtClean="0"/>
              <a:t>mod</a:t>
            </a:r>
            <a:r>
              <a:rPr lang="en-US" sz="2000" smtClean="0"/>
              <a:t>  </a:t>
            </a:r>
            <a:r>
              <a:rPr lang="ru-RU" sz="2000" smtClean="0"/>
              <a:t>есть операция получения остатка от целого деления;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000" smtClean="0"/>
              <a:t>полученные в результате пересылок блоки </a:t>
            </a:r>
            <a:r>
              <a:rPr lang="en-US" sz="2000" b="1" i="1" smtClean="0"/>
              <a:t>A</a:t>
            </a:r>
            <a:r>
              <a:rPr lang="en-US" sz="2000" b="1" i="1" baseline="-25000" smtClean="0"/>
              <a:t>ij</a:t>
            </a:r>
            <a:r>
              <a:rPr lang="ru-RU" sz="2000" b="1" i="1" smtClean="0"/>
              <a:t>’</a:t>
            </a:r>
            <a:r>
              <a:rPr lang="ru-RU" sz="2000" smtClean="0"/>
              <a:t>, </a:t>
            </a:r>
            <a:r>
              <a:rPr lang="en-US" sz="2000" b="1" i="1" smtClean="0"/>
              <a:t>B</a:t>
            </a:r>
            <a:r>
              <a:rPr lang="en-US" sz="2000" b="1" i="1" baseline="-25000" smtClean="0"/>
              <a:t>ij</a:t>
            </a:r>
            <a:r>
              <a:rPr lang="ru-RU" sz="2000" b="1" i="1" smtClean="0"/>
              <a:t>’</a:t>
            </a:r>
            <a:r>
              <a:rPr lang="ru-RU" sz="2000" smtClean="0"/>
              <a:t> каждой подзадачи </a:t>
            </a:r>
            <a:r>
              <a:rPr lang="ru-RU" sz="2000" i="1" smtClean="0"/>
              <a:t>(</a:t>
            </a:r>
            <a:r>
              <a:rPr lang="en-US" sz="2000" i="1" smtClean="0"/>
              <a:t>i</a:t>
            </a:r>
            <a:r>
              <a:rPr lang="ru-RU" sz="2000" i="1" smtClean="0"/>
              <a:t>,</a:t>
            </a:r>
            <a:r>
              <a:rPr lang="en-US" sz="2000" i="1" smtClean="0"/>
              <a:t>j</a:t>
            </a:r>
            <a:r>
              <a:rPr lang="ru-RU" sz="2000" i="1" smtClean="0"/>
              <a:t>)</a:t>
            </a:r>
            <a:r>
              <a:rPr lang="ru-RU" sz="2000" smtClean="0"/>
              <a:t> перемножаются и прибавляются к блоку </a:t>
            </a:r>
            <a:r>
              <a:rPr lang="en-US" sz="2000" b="1" i="1" smtClean="0"/>
              <a:t>C</a:t>
            </a:r>
            <a:r>
              <a:rPr lang="en-US" sz="2000" b="1" i="1" baseline="-25000" smtClean="0"/>
              <a:t>ij</a:t>
            </a:r>
            <a:endParaRPr lang="ru-RU" sz="2000" b="1" i="1" baseline="-2500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endParaRPr lang="ru-RU" sz="2000" b="1" i="1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endParaRPr lang="ru-RU" sz="2000" i="1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000" smtClean="0"/>
              <a:t>блоки</a:t>
            </a:r>
            <a:r>
              <a:rPr lang="ru-RU" sz="2000" i="1" smtClean="0"/>
              <a:t> </a:t>
            </a:r>
            <a:r>
              <a:rPr lang="en-US" sz="2000" b="1" i="1" smtClean="0"/>
              <a:t>B</a:t>
            </a:r>
            <a:r>
              <a:rPr lang="en-US" sz="2000" b="1" i="1" baseline="-25000" smtClean="0"/>
              <a:t>ij</a:t>
            </a:r>
            <a:r>
              <a:rPr lang="ru-RU" sz="2000" b="1" i="1" smtClean="0"/>
              <a:t>’</a:t>
            </a:r>
            <a:r>
              <a:rPr lang="ru-RU" sz="2000" i="1" smtClean="0"/>
              <a:t> </a:t>
            </a:r>
            <a:r>
              <a:rPr lang="ru-RU" sz="2000" smtClean="0"/>
              <a:t>каждой подзадачи</a:t>
            </a:r>
            <a:r>
              <a:rPr lang="ru-RU" sz="2000" i="1" smtClean="0"/>
              <a:t> (</a:t>
            </a:r>
            <a:r>
              <a:rPr lang="en-US" sz="2000" i="1" smtClean="0"/>
              <a:t>i</a:t>
            </a:r>
            <a:r>
              <a:rPr lang="ru-RU" sz="2000" i="1" smtClean="0"/>
              <a:t>,</a:t>
            </a:r>
            <a:r>
              <a:rPr lang="en-US" sz="2000" i="1" smtClean="0"/>
              <a:t>j</a:t>
            </a:r>
            <a:r>
              <a:rPr lang="ru-RU" sz="2000" i="1" smtClean="0"/>
              <a:t>) </a:t>
            </a:r>
            <a:r>
              <a:rPr lang="ru-RU" sz="2000" smtClean="0"/>
              <a:t>пересылаются подзадачам, являющимися соседями сверху в столбцах решетки подзадач (блоки подзадач из первой строки решетки пересылаются подзадачам последней строки решетки).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4089400" y="4149725"/>
          <a:ext cx="2447925" cy="514350"/>
        </p:xfrm>
        <a:graphic>
          <a:graphicData uri="http://schemas.openxmlformats.org/presentationml/2006/ole">
            <p:oleObj spid="_x0000_s13314" name="Формула" r:id="rId3" imgW="1129810" imgH="241195" progId="Equation.3">
              <p:embed/>
            </p:oleObj>
          </a:graphicData>
        </a:graphic>
      </p:graphicFrame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415925" y="255588"/>
            <a:ext cx="949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2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метод Фокса…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052513"/>
            <a:ext cx="8921750" cy="647700"/>
          </a:xfrm>
          <a:noFill/>
        </p:spPr>
        <p:txBody>
          <a:bodyPr/>
          <a:lstStyle/>
          <a:p>
            <a:r>
              <a:rPr lang="ru-RU" b="1" smtClean="0"/>
              <a:t>Схема информационного взаимодействия </a:t>
            </a: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0" y="9763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9763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9763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2089150" y="1557338"/>
          <a:ext cx="5095875" cy="4905375"/>
        </p:xfrm>
        <a:graphic>
          <a:graphicData uri="http://schemas.openxmlformats.org/presentationml/2006/ole">
            <p:oleObj spid="_x0000_s14338" name="Рисунок" r:id="rId3" imgW="4919562" imgH="5719739" progId="Word.Picture.8">
              <p:embed/>
            </p:oleObj>
          </a:graphicData>
        </a:graphic>
      </p:graphicFrame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415925" y="255588"/>
            <a:ext cx="949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2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метод Фокса…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196975"/>
            <a:ext cx="9432925" cy="4968875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Масштабирование и распределение подзадач по процессорам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Размеры блоков могут быть подобраны таким образом, чтобы общее количество базовых подзадач совпадало с числом процессоров </a:t>
            </a:r>
            <a:r>
              <a:rPr lang="ru-RU" b="1" i="1" smtClean="0"/>
              <a:t>p</a:t>
            </a:r>
            <a:r>
              <a:rPr lang="ru-RU" i="1" smtClean="0"/>
              <a:t>,</a:t>
            </a:r>
            <a:r>
              <a:rPr lang="ru-RU" smtClean="0"/>
              <a:t>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Наиболее эффективное выполнение метода Фокса может быть обеспечено при представлении множества имеющихся процессоров в виде квадратной решетки,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В этом случае можно осуществить непосредственное отображение набора подзадач на множество процессоров -  базовую подзадачу (</a:t>
            </a:r>
            <a:r>
              <a:rPr lang="en-US" i="1" smtClean="0"/>
              <a:t>i</a:t>
            </a:r>
            <a:r>
              <a:rPr lang="ru-RU" i="1" smtClean="0"/>
              <a:t>,</a:t>
            </a:r>
            <a:r>
              <a:rPr lang="en-US" i="1" smtClean="0"/>
              <a:t>j</a:t>
            </a:r>
            <a:r>
              <a:rPr lang="ru-RU" smtClean="0"/>
              <a:t>) следует располагать на процессоре </a:t>
            </a:r>
            <a:r>
              <a:rPr lang="en-US" b="1" i="1" smtClean="0"/>
              <a:t>p</a:t>
            </a:r>
            <a:r>
              <a:rPr lang="en-US" b="1" i="1" baseline="-25000" smtClean="0"/>
              <a:t>i</a:t>
            </a:r>
            <a:r>
              <a:rPr lang="ru-RU" b="1" i="1" baseline="-25000" smtClean="0"/>
              <a:t>,</a:t>
            </a:r>
            <a:r>
              <a:rPr lang="en-US" b="1" i="1" baseline="-25000" smtClean="0"/>
              <a:t>j</a:t>
            </a:r>
            <a:r>
              <a:rPr lang="ru-RU" smtClean="0"/>
              <a:t> </a:t>
            </a:r>
          </a:p>
        </p:txBody>
      </p:sp>
      <p:sp>
        <p:nvSpPr>
          <p:cNvPr id="37891" name="Rectangle 1"/>
          <p:cNvSpPr>
            <a:spLocks noChangeArrowheads="1"/>
          </p:cNvSpPr>
          <p:nvPr/>
        </p:nvSpPr>
        <p:spPr bwMode="auto">
          <a:xfrm>
            <a:off x="415925" y="255588"/>
            <a:ext cx="949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2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метод Фокса…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412875"/>
            <a:ext cx="9210675" cy="1641475"/>
          </a:xfr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ru-RU" b="1" smtClean="0"/>
              <a:t>Анализ эффективности</a:t>
            </a:r>
          </a:p>
          <a:p>
            <a:pPr lvl="1"/>
            <a:r>
              <a:rPr lang="ru-RU" smtClean="0"/>
              <a:t>Общая оценка показателей ускорения и эффективности</a:t>
            </a:r>
          </a:p>
          <a:p>
            <a:pPr>
              <a:buFont typeface="Wingdings" pitchFamily="2" charset="2"/>
              <a:buNone/>
            </a:pPr>
            <a:endParaRPr lang="ru-RU" smtClean="0"/>
          </a:p>
        </p:txBody>
      </p:sp>
      <p:graphicFrame>
        <p:nvGraphicFramePr>
          <p:cNvPr id="15362" name="Object 6"/>
          <p:cNvGraphicFramePr>
            <a:graphicFrameLocks noChangeAspect="1"/>
          </p:cNvGraphicFramePr>
          <p:nvPr/>
        </p:nvGraphicFramePr>
        <p:xfrm>
          <a:off x="1784350" y="3284538"/>
          <a:ext cx="2303463" cy="1101725"/>
        </p:xfrm>
        <a:graphic>
          <a:graphicData uri="http://schemas.openxmlformats.org/presentationml/2006/ole">
            <p:oleObj spid="_x0000_s15362" name="Формула" r:id="rId3" imgW="876300" imgH="419100" progId="Equation.3">
              <p:embed/>
            </p:oleObj>
          </a:graphicData>
        </a:graphic>
      </p:graphicFrame>
      <p:graphicFrame>
        <p:nvGraphicFramePr>
          <p:cNvPr id="15363" name="Object 7"/>
          <p:cNvGraphicFramePr>
            <a:graphicFrameLocks noChangeAspect="1"/>
          </p:cNvGraphicFramePr>
          <p:nvPr/>
        </p:nvGraphicFramePr>
        <p:xfrm>
          <a:off x="4808538" y="3429000"/>
          <a:ext cx="2592387" cy="992188"/>
        </p:xfrm>
        <a:graphic>
          <a:graphicData uri="http://schemas.openxmlformats.org/presentationml/2006/ole">
            <p:oleObj spid="_x0000_s15363" name="Формула" r:id="rId4" imgW="1091726" imgH="418918" progId="Equation.3">
              <p:embed/>
            </p:oleObj>
          </a:graphicData>
        </a:graphic>
      </p:graphicFrame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631825" y="4941888"/>
            <a:ext cx="89376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 i="1">
                <a:latin typeface="Arial" pitchFamily="34" charset="0"/>
              </a:rPr>
              <a:t>Разработанный способ параллельных вычислений позволяет достичь идеальных </a:t>
            </a:r>
            <a:br>
              <a:rPr lang="ru-RU" sz="2400" i="1">
                <a:latin typeface="Arial" pitchFamily="34" charset="0"/>
              </a:rPr>
            </a:br>
            <a:r>
              <a:rPr lang="ru-RU" sz="2400" i="1">
                <a:latin typeface="Arial" pitchFamily="34" charset="0"/>
              </a:rPr>
              <a:t>показателей ускорения и эффективности</a:t>
            </a:r>
          </a:p>
        </p:txBody>
      </p:sp>
      <p:sp>
        <p:nvSpPr>
          <p:cNvPr id="15366" name="Rectangle 1"/>
          <p:cNvSpPr>
            <a:spLocks noChangeArrowheads="1"/>
          </p:cNvSpPr>
          <p:nvPr/>
        </p:nvSpPr>
        <p:spPr bwMode="auto">
          <a:xfrm>
            <a:off x="415925" y="255588"/>
            <a:ext cx="949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2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метод Фокса…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850313" cy="503238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b="1" smtClean="0"/>
              <a:t>Анализ эффективности</a:t>
            </a:r>
            <a:r>
              <a:rPr lang="ru-RU" sz="2400" smtClean="0"/>
              <a:t> </a:t>
            </a:r>
            <a:r>
              <a:rPr lang="ru-RU" smtClean="0"/>
              <a:t>(</a:t>
            </a:r>
            <a:r>
              <a:rPr lang="ru-RU" sz="2400" smtClean="0"/>
              <a:t>уточненные оценки</a:t>
            </a:r>
            <a:r>
              <a:rPr lang="ru-RU" smtClean="0"/>
              <a:t>)</a:t>
            </a:r>
          </a:p>
        </p:txBody>
      </p:sp>
      <p:graphicFrame>
        <p:nvGraphicFramePr>
          <p:cNvPr id="16389" name="Object 24"/>
          <p:cNvGraphicFramePr>
            <a:graphicFrameLocks noChangeAspect="1"/>
          </p:cNvGraphicFramePr>
          <p:nvPr>
            <p:ph sz="half" idx="2"/>
          </p:nvPr>
        </p:nvGraphicFramePr>
        <p:xfrm>
          <a:off x="992188" y="6021388"/>
          <a:ext cx="8535987" cy="465137"/>
        </p:xfrm>
        <a:graphic>
          <a:graphicData uri="http://schemas.openxmlformats.org/presentationml/2006/ole">
            <p:oleObj spid="_x0000_s16389" name="Формула" r:id="rId3" imgW="4660560" imgH="253800" progId="Equation.3">
              <p:embed/>
            </p:oleObj>
          </a:graphicData>
        </a:graphic>
      </p:graphicFrame>
      <p:sp>
        <p:nvSpPr>
          <p:cNvPr id="16391" name="Rectangle 3"/>
          <p:cNvSpPr>
            <a:spLocks noChangeArrowheads="1"/>
          </p:cNvSpPr>
          <p:nvPr/>
        </p:nvSpPr>
        <p:spPr bwMode="auto">
          <a:xfrm>
            <a:off x="0" y="3319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2" name="Rectangle 4"/>
          <p:cNvSpPr>
            <a:spLocks noChangeArrowheads="1"/>
          </p:cNvSpPr>
          <p:nvPr/>
        </p:nvSpPr>
        <p:spPr bwMode="auto">
          <a:xfrm>
            <a:off x="0" y="32051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3" name="Rectangle 5"/>
          <p:cNvSpPr>
            <a:spLocks noChangeArrowheads="1"/>
          </p:cNvSpPr>
          <p:nvPr/>
        </p:nvSpPr>
        <p:spPr bwMode="auto">
          <a:xfrm>
            <a:off x="0" y="3328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4" name="Text Box 6"/>
          <p:cNvSpPr txBox="1">
            <a:spLocks noChangeArrowheads="1"/>
          </p:cNvSpPr>
          <p:nvPr/>
        </p:nvSpPr>
        <p:spPr bwMode="auto">
          <a:xfrm>
            <a:off x="631825" y="1773238"/>
            <a:ext cx="8497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>
                <a:latin typeface="Arial" pitchFamily="34" charset="0"/>
              </a:rPr>
              <a:t>- Время выполнения параллельного алгоритма, связанное непосредственно</a:t>
            </a:r>
            <a:br>
              <a:rPr lang="ru-RU">
                <a:latin typeface="Arial" pitchFamily="34" charset="0"/>
              </a:rPr>
            </a:br>
            <a:r>
              <a:rPr lang="ru-RU">
                <a:latin typeface="Arial" pitchFamily="34" charset="0"/>
              </a:rPr>
              <a:t>с вычислениями, составляет</a:t>
            </a:r>
          </a:p>
        </p:txBody>
      </p:sp>
      <p:sp>
        <p:nvSpPr>
          <p:cNvPr id="16395" name="Text Box 7"/>
          <p:cNvSpPr txBox="1">
            <a:spLocks noChangeArrowheads="1"/>
          </p:cNvSpPr>
          <p:nvPr/>
        </p:nvSpPr>
        <p:spPr bwMode="auto">
          <a:xfrm>
            <a:off x="631825" y="2852738"/>
            <a:ext cx="8785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>
                <a:latin typeface="Arial" pitchFamily="34" charset="0"/>
              </a:rPr>
              <a:t>-</a:t>
            </a:r>
            <a:r>
              <a:rPr lang="en-US">
                <a:latin typeface="Arial" pitchFamily="34" charset="0"/>
              </a:rPr>
              <a:t> </a:t>
            </a:r>
            <a:r>
              <a:rPr lang="ru-RU"/>
              <a:t>На каждой итерации алгоритма один из процессоров  строки процессорной решетки рассылает свой блок матрицы </a:t>
            </a:r>
            <a:r>
              <a:rPr lang="en-US" b="1" i="1">
                <a:latin typeface="Arial" pitchFamily="34" charset="0"/>
              </a:rPr>
              <a:t>A</a:t>
            </a:r>
            <a:r>
              <a:rPr lang="ru-RU"/>
              <a:t> остальным процессорам своей строки </a:t>
            </a:r>
          </a:p>
        </p:txBody>
      </p:sp>
      <p:sp>
        <p:nvSpPr>
          <p:cNvPr id="16396" name="Text Box 8"/>
          <p:cNvSpPr txBox="1">
            <a:spLocks noChangeArrowheads="1"/>
          </p:cNvSpPr>
          <p:nvPr/>
        </p:nvSpPr>
        <p:spPr bwMode="auto">
          <a:xfrm>
            <a:off x="704850" y="5589588"/>
            <a:ext cx="8928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>
                <a:latin typeface="Arial" pitchFamily="34" charset="0"/>
              </a:rPr>
              <a:t>Общее время выполнения параллельного алгоритма составляет</a:t>
            </a:r>
          </a:p>
        </p:txBody>
      </p:sp>
      <p:graphicFrame>
        <p:nvGraphicFramePr>
          <p:cNvPr id="16386" name="Object 15"/>
          <p:cNvGraphicFramePr>
            <a:graphicFrameLocks noChangeAspect="1"/>
          </p:cNvGraphicFramePr>
          <p:nvPr/>
        </p:nvGraphicFramePr>
        <p:xfrm>
          <a:off x="2216150" y="2349500"/>
          <a:ext cx="5184775" cy="558800"/>
        </p:xfrm>
        <a:graphic>
          <a:graphicData uri="http://schemas.openxmlformats.org/presentationml/2006/ole">
            <p:oleObj spid="_x0000_s16386" name="Формула" r:id="rId4" imgW="2362200" imgH="241300" progId="Equation.3">
              <p:embed/>
            </p:oleObj>
          </a:graphicData>
        </a:graphic>
      </p:graphicFrame>
      <p:sp>
        <p:nvSpPr>
          <p:cNvPr id="16397" name="Rectangle 18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6387" name="Object 17"/>
          <p:cNvGraphicFramePr>
            <a:graphicFrameLocks noChangeAspect="1"/>
          </p:cNvGraphicFramePr>
          <p:nvPr/>
        </p:nvGraphicFramePr>
        <p:xfrm>
          <a:off x="2720975" y="3789363"/>
          <a:ext cx="4392613" cy="531812"/>
        </p:xfrm>
        <a:graphic>
          <a:graphicData uri="http://schemas.openxmlformats.org/presentationml/2006/ole">
            <p:oleObj spid="_x0000_s16387" name="Формула" r:id="rId5" imgW="1968500" imgH="241300" progId="Equation.3">
              <p:embed/>
            </p:oleObj>
          </a:graphicData>
        </a:graphic>
      </p:graphicFrame>
      <p:sp>
        <p:nvSpPr>
          <p:cNvPr id="16398" name="Text Box 19"/>
          <p:cNvSpPr txBox="1">
            <a:spLocks noChangeArrowheads="1"/>
          </p:cNvSpPr>
          <p:nvPr/>
        </p:nvSpPr>
        <p:spPr bwMode="auto">
          <a:xfrm>
            <a:off x="631825" y="4365625"/>
            <a:ext cx="8785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>
                <a:latin typeface="Arial" pitchFamily="34" charset="0"/>
              </a:rPr>
              <a:t>-</a:t>
            </a:r>
            <a:r>
              <a:rPr lang="en-US">
                <a:latin typeface="Arial" pitchFamily="34" charset="0"/>
              </a:rPr>
              <a:t> </a:t>
            </a:r>
            <a:r>
              <a:rPr lang="ru-RU"/>
              <a:t>После умножения матричных блоков процессоры передают свои блоки матрицы </a:t>
            </a:r>
            <a:r>
              <a:rPr lang="ru-RU" b="1" i="1"/>
              <a:t>В</a:t>
            </a:r>
            <a:r>
              <a:rPr lang="ru-RU" i="1"/>
              <a:t> </a:t>
            </a:r>
            <a:r>
              <a:rPr lang="ru-RU"/>
              <a:t>предыдущим процессорам по столбцам процессорной решетки </a:t>
            </a:r>
          </a:p>
        </p:txBody>
      </p:sp>
      <p:sp>
        <p:nvSpPr>
          <p:cNvPr id="16399" name="Rectangle 21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6388" name="Object 20"/>
          <p:cNvGraphicFramePr>
            <a:graphicFrameLocks noChangeAspect="1"/>
          </p:cNvGraphicFramePr>
          <p:nvPr/>
        </p:nvGraphicFramePr>
        <p:xfrm>
          <a:off x="3152775" y="5084763"/>
          <a:ext cx="3457575" cy="511175"/>
        </p:xfrm>
        <a:graphic>
          <a:graphicData uri="http://schemas.openxmlformats.org/presentationml/2006/ole">
            <p:oleObj spid="_x0000_s16388" name="Формула" r:id="rId6" imgW="1600200" imgH="241300" progId="Equation.3">
              <p:embed/>
            </p:oleObj>
          </a:graphicData>
        </a:graphic>
      </p:graphicFrame>
      <p:sp>
        <p:nvSpPr>
          <p:cNvPr id="16400" name="Rectangle 23"/>
          <p:cNvSpPr>
            <a:spLocks noChangeArrowheads="1"/>
          </p:cNvSpPr>
          <p:nvPr/>
        </p:nvSpPr>
        <p:spPr bwMode="auto">
          <a:xfrm>
            <a:off x="0" y="3219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401" name="Rectangle 27"/>
          <p:cNvSpPr>
            <a:spLocks noChangeArrowheads="1"/>
          </p:cNvSpPr>
          <p:nvPr/>
        </p:nvSpPr>
        <p:spPr bwMode="auto">
          <a:xfrm>
            <a:off x="415925" y="255588"/>
            <a:ext cx="949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2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метод Фокса…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/>
              <a:t>Программная реализация…</a:t>
            </a:r>
            <a:endParaRPr lang="ru-RU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u="sng" dirty="0" smtClean="0"/>
              <a:t>Начальный этап</a:t>
            </a:r>
            <a:r>
              <a:rPr lang="ru-RU" dirty="0" smtClean="0"/>
              <a:t>: Инициализация и распределение данных между процессорами</a:t>
            </a:r>
            <a:r>
              <a:rPr lang="en-US" dirty="0" smtClean="0"/>
              <a:t>:</a:t>
            </a:r>
            <a:endParaRPr lang="ru-RU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ru-RU" dirty="0" smtClean="0"/>
              <a:t>Создание новых коммуникаторов: 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ru-RU" dirty="0" smtClean="0"/>
              <a:t>размер процессорной  решетки определяется при помощи функции </a:t>
            </a:r>
            <a:r>
              <a:rPr lang="en-US" i="1" dirty="0" smtClean="0"/>
              <a:t>MPI</a:t>
            </a:r>
            <a:r>
              <a:rPr lang="ru-RU" i="1" dirty="0" smtClean="0"/>
              <a:t>_</a:t>
            </a:r>
            <a:r>
              <a:rPr lang="en-US" i="1" dirty="0" smtClean="0"/>
              <a:t>Dims</a:t>
            </a:r>
            <a:r>
              <a:rPr lang="ru-RU" i="1" dirty="0" smtClean="0"/>
              <a:t>_</a:t>
            </a:r>
            <a:r>
              <a:rPr lang="en-US" i="1" dirty="0" smtClean="0"/>
              <a:t>create</a:t>
            </a:r>
            <a:r>
              <a:rPr lang="ru-RU" i="1" dirty="0" smtClean="0"/>
              <a:t>, </a:t>
            </a:r>
            <a:r>
              <a:rPr lang="ru-RU" dirty="0" smtClean="0"/>
              <a:t> 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ru-RU" dirty="0" smtClean="0"/>
              <a:t>Создание решетки производится при помощи функции </a:t>
            </a:r>
            <a:r>
              <a:rPr lang="en-US" i="1" dirty="0" smtClean="0"/>
              <a:t>MPI</a:t>
            </a:r>
            <a:r>
              <a:rPr lang="ru-RU" i="1" dirty="0" smtClean="0"/>
              <a:t>_</a:t>
            </a:r>
            <a:r>
              <a:rPr lang="en-US" i="1" dirty="0" smtClean="0"/>
              <a:t>Cart</a:t>
            </a:r>
            <a:r>
              <a:rPr lang="ru-RU" i="1" dirty="0" smtClean="0"/>
              <a:t>_</a:t>
            </a:r>
            <a:r>
              <a:rPr lang="en-US" i="1" dirty="0" smtClean="0"/>
              <a:t>create</a:t>
            </a:r>
            <a:r>
              <a:rPr lang="ru-RU" dirty="0" smtClean="0"/>
              <a:t> 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ru-RU" dirty="0" smtClean="0"/>
              <a:t>Определение для каждого процесса координаты его положения в решетке: </a:t>
            </a:r>
            <a:r>
              <a:rPr lang="en-US" i="1" dirty="0" smtClean="0"/>
              <a:t>MPI</a:t>
            </a:r>
            <a:r>
              <a:rPr lang="ru-RU" i="1" dirty="0" smtClean="0"/>
              <a:t>_</a:t>
            </a:r>
            <a:r>
              <a:rPr lang="en-US" i="1" dirty="0" smtClean="0"/>
              <a:t>Cart</a:t>
            </a:r>
            <a:r>
              <a:rPr lang="ru-RU" i="1" dirty="0" smtClean="0"/>
              <a:t>_</a:t>
            </a:r>
            <a:r>
              <a:rPr lang="en-US" i="1" dirty="0" err="1" smtClean="0"/>
              <a:t>coords</a:t>
            </a:r>
            <a:r>
              <a:rPr lang="ru-RU" dirty="0" smtClean="0"/>
              <a:t>.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ru-RU" dirty="0" smtClean="0"/>
              <a:t>Действия, связанные с инициализацией и распределением данных, выделены в отдельную функцию </a:t>
            </a:r>
            <a:r>
              <a:rPr lang="en-US" i="1" dirty="0" err="1" smtClean="0"/>
              <a:t>DataInitialization</a:t>
            </a:r>
            <a:r>
              <a:rPr lang="ru-RU" dirty="0" smtClean="0"/>
              <a:t> </a:t>
            </a:r>
            <a:endParaRPr lang="en-US" dirty="0" smtClean="0"/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415925" y="255588"/>
            <a:ext cx="949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2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метод Фокса…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/>
              <a:t>Программная реализация…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u="sng" dirty="0" smtClean="0"/>
              <a:t>Выполнение итерации</a:t>
            </a:r>
            <a:r>
              <a:rPr lang="ru-RU" dirty="0" smtClean="0"/>
              <a:t>: рассылка блоков матрицы </a:t>
            </a:r>
            <a:r>
              <a:rPr lang="en-US" b="1" i="1" dirty="0" smtClean="0"/>
              <a:t>A</a:t>
            </a:r>
            <a:r>
              <a:rPr lang="en-US" dirty="0" smtClean="0"/>
              <a:t> </a:t>
            </a:r>
            <a:r>
              <a:rPr lang="ru-RU" dirty="0" smtClean="0"/>
              <a:t>по строкам процессорной решетки (функция </a:t>
            </a:r>
            <a:r>
              <a:rPr lang="en-US" b="1" i="1" dirty="0" err="1" smtClean="0"/>
              <a:t>AblockCommunication</a:t>
            </a:r>
            <a:r>
              <a:rPr lang="ru-RU" dirty="0" smtClean="0"/>
              <a:t> 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ru-RU" dirty="0" smtClean="0"/>
              <a:t>В каждой строке решетки определяется ведущий процесс </a:t>
            </a:r>
            <a:r>
              <a:rPr lang="en-US" i="1" dirty="0" smtClean="0"/>
              <a:t>Pivot</a:t>
            </a:r>
            <a:r>
              <a:rPr lang="ru-RU" dirty="0" smtClean="0"/>
              <a:t>, осуществляющий рассылку,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ru-RU" dirty="0" smtClean="0"/>
              <a:t>Для рассылки используется блок </a:t>
            </a:r>
            <a:r>
              <a:rPr lang="en-US" i="1" dirty="0" err="1" smtClean="0"/>
              <a:t>pMatrixAblock</a:t>
            </a:r>
            <a:r>
              <a:rPr lang="ru-RU" dirty="0" smtClean="0"/>
              <a:t>, переданный в процесс в момент начального распределения данных,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ru-RU" dirty="0" smtClean="0"/>
              <a:t>Выполнение операции рассылки блоков осуществляется при помощи функции </a:t>
            </a:r>
            <a:r>
              <a:rPr lang="en-US" i="1" dirty="0" smtClean="0"/>
              <a:t>MPI</a:t>
            </a:r>
            <a:r>
              <a:rPr lang="ru-RU" i="1" dirty="0" smtClean="0"/>
              <a:t>_</a:t>
            </a:r>
            <a:r>
              <a:rPr lang="en-US" i="1" dirty="0" err="1" smtClean="0"/>
              <a:t>Bcast</a:t>
            </a:r>
            <a:r>
              <a:rPr lang="ru-RU" dirty="0" smtClean="0"/>
              <a:t>  (используется коммуникатор </a:t>
            </a:r>
            <a:r>
              <a:rPr lang="en-US" i="1" dirty="0" err="1" smtClean="0"/>
              <a:t>RowComm</a:t>
            </a:r>
            <a:r>
              <a:rPr lang="ru-RU" dirty="0" smtClean="0"/>
              <a:t>)</a:t>
            </a:r>
            <a:endParaRPr lang="en-US" dirty="0" smtClean="0"/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415925" y="255588"/>
            <a:ext cx="949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2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метод Фокса…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b="1" smtClean="0"/>
              <a:t>Программная реализация…</a:t>
            </a:r>
          </a:p>
          <a:p>
            <a:pPr lvl="1"/>
            <a:r>
              <a:rPr lang="ru-RU" u="sng" smtClean="0"/>
              <a:t>Выполнение итерации</a:t>
            </a:r>
            <a:r>
              <a:rPr lang="ru-RU" smtClean="0"/>
              <a:t>: перемножение матричных блоков (функция </a:t>
            </a:r>
            <a:r>
              <a:rPr lang="en-US" b="1" i="1" smtClean="0"/>
              <a:t>BlockMultiplication</a:t>
            </a:r>
            <a:r>
              <a:rPr lang="ru-RU" smtClean="0"/>
              <a:t>)</a:t>
            </a:r>
            <a:endParaRPr lang="en-US" smtClean="0"/>
          </a:p>
          <a:p>
            <a:pPr lvl="2"/>
            <a:r>
              <a:rPr lang="ru-RU" smtClean="0"/>
              <a:t>Блок матрицы </a:t>
            </a:r>
            <a:r>
              <a:rPr lang="ru-RU" b="1" i="1" smtClean="0"/>
              <a:t>А</a:t>
            </a:r>
            <a:r>
              <a:rPr lang="ru-RU" smtClean="0"/>
              <a:t> </a:t>
            </a:r>
            <a:r>
              <a:rPr lang="en-US" i="1" smtClean="0"/>
              <a:t>pAblock</a:t>
            </a:r>
            <a:r>
              <a:rPr lang="ru-RU" smtClean="0"/>
              <a:t> умножается на блок матрицы </a:t>
            </a:r>
            <a:r>
              <a:rPr lang="en-US" b="1" i="1" smtClean="0"/>
              <a:t>B</a:t>
            </a:r>
            <a:r>
              <a:rPr lang="en-US" smtClean="0"/>
              <a:t> </a:t>
            </a:r>
            <a:r>
              <a:rPr lang="en-US" i="1" smtClean="0"/>
              <a:t>pBblock</a:t>
            </a:r>
            <a:r>
              <a:rPr lang="ru-RU" smtClean="0"/>
              <a:t>, результат этого умножения прибавляется к блоку матрицы </a:t>
            </a:r>
            <a:r>
              <a:rPr lang="ru-RU" b="1" i="1" smtClean="0"/>
              <a:t>С</a:t>
            </a:r>
            <a:r>
              <a:rPr lang="ru-RU" smtClean="0"/>
              <a:t> </a:t>
            </a:r>
            <a:r>
              <a:rPr lang="en-US" i="1" smtClean="0"/>
              <a:t>pCblock</a:t>
            </a:r>
            <a:endParaRPr lang="ru-RU" i="1" smtClean="0"/>
          </a:p>
          <a:p>
            <a:pPr lvl="2">
              <a:buFontTx/>
              <a:buNone/>
            </a:pPr>
            <a:endParaRPr lang="ru-RU" smtClean="0"/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415925" y="255588"/>
            <a:ext cx="949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2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метод Фокса…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/>
              <a:t>Программная реализация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u="sng" dirty="0" smtClean="0"/>
              <a:t>Выполнение итерации</a:t>
            </a:r>
            <a:r>
              <a:rPr lang="ru-RU" dirty="0" smtClean="0"/>
              <a:t>: циклический сдвиг блоков матрицы </a:t>
            </a:r>
            <a:r>
              <a:rPr lang="en-US" b="1" i="1" dirty="0" smtClean="0"/>
              <a:t>B</a:t>
            </a:r>
            <a:r>
              <a:rPr lang="ru-RU" dirty="0" smtClean="0"/>
              <a:t> по столбцам процессорной решетки (функция </a:t>
            </a:r>
            <a:r>
              <a:rPr lang="en-US" b="1" i="1" dirty="0" err="1" smtClean="0"/>
              <a:t>BblockCommunication</a:t>
            </a:r>
            <a:r>
              <a:rPr lang="ru-RU" dirty="0" smtClean="0"/>
              <a:t> ) </a:t>
            </a:r>
            <a:endParaRPr lang="en-US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ru-RU" dirty="0" smtClean="0"/>
              <a:t>Каждый процесс передает свой блок следующему процессу </a:t>
            </a:r>
            <a:r>
              <a:rPr lang="en-US" i="1" dirty="0" err="1" smtClean="0"/>
              <a:t>NextProc</a:t>
            </a:r>
            <a:r>
              <a:rPr lang="en-US" dirty="0" smtClean="0"/>
              <a:t> </a:t>
            </a:r>
            <a:r>
              <a:rPr lang="ru-RU" dirty="0" smtClean="0"/>
              <a:t>в столбце процессов, </a:t>
            </a:r>
            <a:endParaRPr lang="en-US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ru-RU" dirty="0" smtClean="0"/>
              <a:t>Каждый процесс получает блок, переданный из предыдущего процесса </a:t>
            </a:r>
            <a:r>
              <a:rPr lang="en-US" i="1" dirty="0" err="1" smtClean="0"/>
              <a:t>PrevProc</a:t>
            </a:r>
            <a:r>
              <a:rPr lang="en-US" dirty="0" smtClean="0"/>
              <a:t> </a:t>
            </a:r>
            <a:r>
              <a:rPr lang="ru-RU" dirty="0" smtClean="0"/>
              <a:t>в столбце решетки, </a:t>
            </a:r>
            <a:endParaRPr lang="en-US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ru-RU" dirty="0" smtClean="0"/>
              <a:t>Выполнение операций передачи данных осуществляется при помощи функции </a:t>
            </a:r>
            <a:r>
              <a:rPr lang="en-US" i="1" dirty="0" smtClean="0"/>
              <a:t>MPI</a:t>
            </a:r>
            <a:r>
              <a:rPr lang="ru-RU" i="1" dirty="0" smtClean="0"/>
              <a:t>_</a:t>
            </a:r>
            <a:r>
              <a:rPr lang="en-US" i="1" dirty="0" err="1" smtClean="0"/>
              <a:t>SendRecv</a:t>
            </a:r>
            <a:r>
              <a:rPr lang="ru-RU" i="1" dirty="0" smtClean="0"/>
              <a:t>_</a:t>
            </a:r>
            <a:r>
              <a:rPr lang="en-US" i="1" dirty="0" smtClean="0"/>
              <a:t>replace</a:t>
            </a:r>
            <a:r>
              <a:rPr lang="ru-RU" dirty="0" smtClean="0"/>
              <a:t>, которая обеспечивает все необходимые пересылки блоков, используя при этом один и тот же буфер памяти </a:t>
            </a:r>
            <a:r>
              <a:rPr lang="en-US" i="1" dirty="0" err="1" smtClean="0"/>
              <a:t>pBblock</a:t>
            </a:r>
            <a:r>
              <a:rPr lang="ru-RU" dirty="0" smtClean="0"/>
              <a:t> 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415925" y="255588"/>
            <a:ext cx="949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2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метод Фокса…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15925" y="1484313"/>
            <a:ext cx="9066213" cy="1223962"/>
          </a:xfrm>
        </p:spPr>
        <p:txBody>
          <a:bodyPr rtlCol="0">
            <a:normAutofit fontScale="85000" lnSpcReduction="20000"/>
          </a:bodyPr>
          <a:lstStyle/>
          <a:p>
            <a:pPr fontAlgn="auto">
              <a:lnSpc>
                <a:spcPct val="90000"/>
              </a:lnSpc>
              <a:spcAft>
                <a:spcPct val="50000"/>
              </a:spcAft>
              <a:defRPr/>
            </a:pPr>
            <a:r>
              <a:rPr lang="ru-RU" b="1" smtClean="0"/>
              <a:t>Результаты вычислительных экспериментов</a:t>
            </a:r>
          </a:p>
          <a:p>
            <a:pPr lvl="1" fontAlgn="auto">
              <a:lnSpc>
                <a:spcPct val="90000"/>
              </a:lnSpc>
              <a:spcAft>
                <a:spcPct val="50000"/>
              </a:spcAft>
              <a:defRPr/>
            </a:pPr>
            <a:r>
              <a:rPr lang="ru-RU" smtClean="0"/>
              <a:t>Сравнение теоретических оценок и экспериментальных данных</a:t>
            </a:r>
          </a:p>
        </p:txBody>
      </p:sp>
      <p:sp>
        <p:nvSpPr>
          <p:cNvPr id="17413" name="Rectangle 15"/>
          <p:cNvSpPr>
            <a:spLocks noChangeArrowheads="1"/>
          </p:cNvSpPr>
          <p:nvPr/>
        </p:nvSpPr>
        <p:spPr bwMode="auto">
          <a:xfrm>
            <a:off x="1588" y="2716213"/>
            <a:ext cx="14224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17414" name="Rectangle 17"/>
          <p:cNvSpPr>
            <a:spLocks noChangeArrowheads="1"/>
          </p:cNvSpPr>
          <p:nvPr/>
        </p:nvSpPr>
        <p:spPr bwMode="auto">
          <a:xfrm>
            <a:off x="1588" y="2716213"/>
            <a:ext cx="154463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17415" name="Rectangle 19"/>
          <p:cNvSpPr>
            <a:spLocks noChangeArrowheads="1"/>
          </p:cNvSpPr>
          <p:nvPr/>
        </p:nvSpPr>
        <p:spPr bwMode="auto">
          <a:xfrm>
            <a:off x="1588" y="2716213"/>
            <a:ext cx="1071562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17416" name="Rectangle 21"/>
          <p:cNvSpPr>
            <a:spLocks noChangeArrowheads="1"/>
          </p:cNvSpPr>
          <p:nvPr/>
        </p:nvSpPr>
        <p:spPr bwMode="auto">
          <a:xfrm>
            <a:off x="1588" y="2716213"/>
            <a:ext cx="14827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17417" name="Rectangle 23"/>
          <p:cNvSpPr>
            <a:spLocks noChangeArrowheads="1"/>
          </p:cNvSpPr>
          <p:nvPr/>
        </p:nvSpPr>
        <p:spPr bwMode="auto">
          <a:xfrm>
            <a:off x="1588" y="2716213"/>
            <a:ext cx="14890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17418" name="Rectangle 25"/>
          <p:cNvSpPr>
            <a:spLocks noChangeArrowheads="1"/>
          </p:cNvSpPr>
          <p:nvPr/>
        </p:nvSpPr>
        <p:spPr bwMode="auto">
          <a:xfrm>
            <a:off x="1588" y="2716213"/>
            <a:ext cx="1223962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graphicFrame>
        <p:nvGraphicFramePr>
          <p:cNvPr id="17410" name="Object 12"/>
          <p:cNvGraphicFramePr>
            <a:graphicFrameLocks noChangeAspect="1"/>
          </p:cNvGraphicFramePr>
          <p:nvPr/>
        </p:nvGraphicFramePr>
        <p:xfrm>
          <a:off x="1784350" y="3284538"/>
          <a:ext cx="219075" cy="288925"/>
        </p:xfrm>
        <a:graphic>
          <a:graphicData uri="http://schemas.openxmlformats.org/presentationml/2006/ole">
            <p:oleObj spid="_x0000_s17410" name="Формула" r:id="rId3" imgW="177646" imgH="241091" progId="Equation.3">
              <p:embed/>
            </p:oleObj>
          </a:graphicData>
        </a:graphic>
      </p:graphicFrame>
      <p:sp>
        <p:nvSpPr>
          <p:cNvPr id="17419" name="Rectangle 15"/>
          <p:cNvSpPr>
            <a:spLocks noChangeArrowheads="1"/>
          </p:cNvSpPr>
          <p:nvPr/>
        </p:nvSpPr>
        <p:spPr bwMode="auto">
          <a:xfrm>
            <a:off x="1743075" y="2365375"/>
            <a:ext cx="88106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17420" name="Rectangle 17"/>
          <p:cNvSpPr>
            <a:spLocks noChangeArrowheads="1"/>
          </p:cNvSpPr>
          <p:nvPr/>
        </p:nvSpPr>
        <p:spPr bwMode="auto">
          <a:xfrm>
            <a:off x="1743075" y="2365375"/>
            <a:ext cx="10795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graphicFrame>
        <p:nvGraphicFramePr>
          <p:cNvPr id="17411" name="Object 104"/>
          <p:cNvGraphicFramePr>
            <a:graphicFrameLocks noChangeAspect="1"/>
          </p:cNvGraphicFramePr>
          <p:nvPr/>
        </p:nvGraphicFramePr>
        <p:xfrm>
          <a:off x="3368675" y="3284538"/>
          <a:ext cx="257175" cy="360362"/>
        </p:xfrm>
        <a:graphic>
          <a:graphicData uri="http://schemas.openxmlformats.org/presentationml/2006/ole">
            <p:oleObj spid="_x0000_s17411" name="Формула" r:id="rId4" imgW="190335" imgH="266469" progId="Equation.3">
              <p:embed/>
            </p:oleObj>
          </a:graphicData>
        </a:graphic>
      </p:graphicFrame>
      <p:sp>
        <p:nvSpPr>
          <p:cNvPr id="17421" name="Rectangle 111"/>
          <p:cNvSpPr>
            <a:spLocks noChangeArrowheads="1"/>
          </p:cNvSpPr>
          <p:nvPr/>
        </p:nvSpPr>
        <p:spPr bwMode="auto">
          <a:xfrm>
            <a:off x="415925" y="255588"/>
            <a:ext cx="949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2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метод Фокса…</a:t>
            </a:r>
          </a:p>
        </p:txBody>
      </p:sp>
      <p:sp>
        <p:nvSpPr>
          <p:cNvPr id="17422" name="Rectangle 1029"/>
          <p:cNvSpPr>
            <a:spLocks noChangeArrowheads="1"/>
          </p:cNvSpPr>
          <p:nvPr/>
        </p:nvSpPr>
        <p:spPr bwMode="auto">
          <a:xfrm>
            <a:off x="1743075" y="2365375"/>
            <a:ext cx="88106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17423" name="Rectangle 1031"/>
          <p:cNvSpPr>
            <a:spLocks noChangeArrowheads="1"/>
          </p:cNvSpPr>
          <p:nvPr/>
        </p:nvSpPr>
        <p:spPr bwMode="auto">
          <a:xfrm>
            <a:off x="1743075" y="2365375"/>
            <a:ext cx="10795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graphicFrame>
        <p:nvGraphicFramePr>
          <p:cNvPr id="256092" name="Group 1116"/>
          <p:cNvGraphicFramePr>
            <a:graphicFrameLocks noGrp="1"/>
          </p:cNvGraphicFramePr>
          <p:nvPr/>
        </p:nvGraphicFramePr>
        <p:xfrm>
          <a:off x="415925" y="2997200"/>
          <a:ext cx="3816350" cy="1875791"/>
        </p:xfrm>
        <a:graphic>
          <a:graphicData uri="http://schemas.openxmlformats.org/drawingml/2006/table">
            <a:tbl>
              <a:tblPr/>
              <a:tblGrid>
                <a:gridCol w="1270000"/>
                <a:gridCol w="1144588"/>
                <a:gridCol w="1401762"/>
              </a:tblGrid>
              <a:tr h="2365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матриц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процессора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3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модель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500×500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0,5558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0,6417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1000×1000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4,3056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4,6018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1500×1500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14,3747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15,2201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2000×2000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33,8881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35,9625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7452" name="Picture 11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21200" y="2708275"/>
            <a:ext cx="4968875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17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7281863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Постановка задачи</a:t>
            </a:r>
          </a:p>
        </p:txBody>
      </p:sp>
      <p:graphicFrame>
        <p:nvGraphicFramePr>
          <p:cNvPr id="1028" name="Object 1028"/>
          <p:cNvGraphicFramePr>
            <a:graphicFrameLocks noChangeAspect="1"/>
          </p:cNvGraphicFramePr>
          <p:nvPr>
            <p:ph sz="half" idx="1"/>
          </p:nvPr>
        </p:nvGraphicFramePr>
        <p:xfrm>
          <a:off x="3730625" y="1528763"/>
          <a:ext cx="1435100" cy="436562"/>
        </p:xfrm>
        <a:graphic>
          <a:graphicData uri="http://schemas.openxmlformats.org/presentationml/2006/ole">
            <p:oleObj spid="_x0000_s1028" name="Формула" r:id="rId3" imgW="583920" imgH="177480" progId="Equation.3">
              <p:embed/>
            </p:oleObj>
          </a:graphicData>
        </a:graphic>
      </p:graphicFrame>
      <p:graphicFrame>
        <p:nvGraphicFramePr>
          <p:cNvPr id="1026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565150" y="2322513"/>
          <a:ext cx="8775700" cy="1162050"/>
        </p:xfrm>
        <a:graphic>
          <a:graphicData uri="http://schemas.openxmlformats.org/presentationml/2006/ole">
            <p:oleObj spid="_x0000_s1026" name="Формула" r:id="rId4" imgW="5562360" imgH="736560" progId="Equation.3">
              <p:embed/>
            </p:oleObj>
          </a:graphicData>
        </a:graphic>
      </p:graphicFrame>
      <p:sp>
        <p:nvSpPr>
          <p:cNvPr id="1030" name="Rectangle 80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1" name="Rectangle 1"/>
          <p:cNvSpPr>
            <a:spLocks noChangeArrowheads="1"/>
          </p:cNvSpPr>
          <p:nvPr/>
        </p:nvSpPr>
        <p:spPr bwMode="auto">
          <a:xfrm>
            <a:off x="415925" y="1052513"/>
            <a:ext cx="891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>
                <a:latin typeface="Arial" pitchFamily="34" charset="0"/>
              </a:rPr>
              <a:t>Умножение матриц:</a:t>
            </a:r>
          </a:p>
        </p:txBody>
      </p:sp>
      <p:sp>
        <p:nvSpPr>
          <p:cNvPr id="1032" name="Rectangle 12"/>
          <p:cNvSpPr>
            <a:spLocks noChangeArrowheads="1"/>
          </p:cNvSpPr>
          <p:nvPr/>
        </p:nvSpPr>
        <p:spPr bwMode="auto">
          <a:xfrm>
            <a:off x="488950" y="1916113"/>
            <a:ext cx="891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>
                <a:latin typeface="Arial" pitchFamily="34" charset="0"/>
              </a:rPr>
              <a:t>или</a:t>
            </a:r>
          </a:p>
        </p:txBody>
      </p:sp>
      <p:sp>
        <p:nvSpPr>
          <p:cNvPr id="1033" name="Rectangle 13"/>
          <p:cNvSpPr>
            <a:spLocks noChangeArrowheads="1"/>
          </p:cNvSpPr>
          <p:nvPr/>
        </p:nvSpPr>
        <p:spPr bwMode="auto">
          <a:xfrm>
            <a:off x="488950" y="3644900"/>
            <a:ext cx="8915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>
                <a:latin typeface="Arial" pitchFamily="34" charset="0"/>
                <a:sym typeface="Wingdings" pitchFamily="2" charset="2"/>
              </a:rPr>
              <a:t> </a:t>
            </a:r>
            <a:r>
              <a:rPr lang="ru-RU" sz="2400">
                <a:latin typeface="Arial" pitchFamily="34" charset="0"/>
              </a:rPr>
              <a:t>Задача умножения матрицы на вектор может быть сведена к выполнению </a:t>
            </a:r>
            <a:r>
              <a:rPr lang="en-US" sz="2400" b="1" i="1">
                <a:latin typeface="Arial" pitchFamily="34" charset="0"/>
              </a:rPr>
              <a:t>m·n</a:t>
            </a:r>
            <a:r>
              <a:rPr lang="en-US" sz="2400">
                <a:latin typeface="Arial" pitchFamily="34" charset="0"/>
              </a:rPr>
              <a:t> </a:t>
            </a:r>
            <a:r>
              <a:rPr lang="ru-RU" sz="2400">
                <a:latin typeface="Arial" pitchFamily="34" charset="0"/>
              </a:rPr>
              <a:t>независимых операций умножения строк матрицы </a:t>
            </a:r>
            <a:r>
              <a:rPr lang="en-US" sz="2400" b="1" i="1">
                <a:latin typeface="Arial" pitchFamily="34" charset="0"/>
              </a:rPr>
              <a:t>A</a:t>
            </a:r>
            <a:r>
              <a:rPr lang="en-US" sz="2400">
                <a:latin typeface="Arial" pitchFamily="34" charset="0"/>
              </a:rPr>
              <a:t> </a:t>
            </a:r>
            <a:r>
              <a:rPr lang="ru-RU" sz="2400">
                <a:latin typeface="Arial" pitchFamily="34" charset="0"/>
              </a:rPr>
              <a:t>на столбцы матрицы </a:t>
            </a:r>
            <a:r>
              <a:rPr lang="en-US" sz="2400" b="1" i="1">
                <a:latin typeface="Arial" pitchFamily="34" charset="0"/>
              </a:rPr>
              <a:t>B</a:t>
            </a:r>
            <a:endParaRPr lang="ru-RU" sz="2400" b="1" i="1">
              <a:latin typeface="Arial" pitchFamily="34" charset="0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560388" y="5486400"/>
            <a:ext cx="8915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 i="1">
                <a:latin typeface="Arial" pitchFamily="34" charset="0"/>
                <a:sym typeface="Wingdings" pitchFamily="2" charset="2"/>
              </a:rPr>
              <a:t>В основу организации параллельных вычислений может быть положен </a:t>
            </a:r>
            <a:r>
              <a:rPr lang="ru-RU" sz="2400" b="1" i="1">
                <a:latin typeface="Arial" pitchFamily="34" charset="0"/>
                <a:sym typeface="Wingdings" pitchFamily="2" charset="2"/>
              </a:rPr>
              <a:t>принцип распараллеливания по данным</a:t>
            </a:r>
            <a:endParaRPr lang="ru-RU" sz="2400" b="1" i="1">
              <a:latin typeface="Arial" pitchFamily="34" charset="0"/>
            </a:endParaRPr>
          </a:p>
        </p:txBody>
      </p:sp>
      <p:sp>
        <p:nvSpPr>
          <p:cNvPr id="1035" name="Rectangle 1026"/>
          <p:cNvSpPr>
            <a:spLocks noChangeArrowheads="1"/>
          </p:cNvSpPr>
          <p:nvPr/>
        </p:nvSpPr>
        <p:spPr bwMode="auto">
          <a:xfrm>
            <a:off x="0" y="32051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7" name="Object 1025"/>
          <p:cNvGraphicFramePr>
            <a:graphicFrameLocks noChangeAspect="1"/>
          </p:cNvGraphicFramePr>
          <p:nvPr/>
        </p:nvGraphicFramePr>
        <p:xfrm>
          <a:off x="1793875" y="4711700"/>
          <a:ext cx="5527675" cy="920750"/>
        </p:xfrm>
        <a:graphic>
          <a:graphicData uri="http://schemas.openxmlformats.org/presentationml/2006/ole">
            <p:oleObj spid="_x0000_s1027" name="Формула" r:id="rId5" imgW="26031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23863" y="1484313"/>
            <a:ext cx="9066212" cy="1008062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ct val="40000"/>
              </a:spcAft>
              <a:defRPr/>
            </a:pPr>
            <a:r>
              <a:rPr lang="ru-RU" b="1" smtClean="0"/>
              <a:t>Результаты вычислительных экспериментов</a:t>
            </a:r>
            <a:endParaRPr lang="en-US" b="1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Ускорение вычислений</a:t>
            </a:r>
          </a:p>
        </p:txBody>
      </p:sp>
      <p:graphicFrame>
        <p:nvGraphicFramePr>
          <p:cNvPr id="230616" name="Group 1240"/>
          <p:cNvGraphicFramePr>
            <a:graphicFrameLocks noGrp="1"/>
          </p:cNvGraphicFramePr>
          <p:nvPr>
            <p:ph sz="half" idx="2"/>
          </p:nvPr>
        </p:nvGraphicFramePr>
        <p:xfrm>
          <a:off x="273050" y="2997200"/>
          <a:ext cx="5256213" cy="1918972"/>
        </p:xfrm>
        <a:graphic>
          <a:graphicData uri="http://schemas.openxmlformats.org/drawingml/2006/table">
            <a:tbl>
              <a:tblPr/>
              <a:tblGrid>
                <a:gridCol w="1200150"/>
                <a:gridCol w="1878013"/>
                <a:gridCol w="976312"/>
                <a:gridCol w="1201738"/>
              </a:tblGrid>
              <a:tr h="3079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матриц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Последовательный</a:t>
                      </a:r>
                      <a:b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Параллельный алгоритм, </a:t>
                      </a:r>
                      <a:b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процессора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968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Ускорение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500×500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2,0628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0,6417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3,2146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1000×1000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16,5152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4,6018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3,5889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1500×1500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56,566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15,2201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3,7165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2000×2000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133,9128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35,9625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3,7237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45" name="Rectangle 195"/>
          <p:cNvSpPr>
            <a:spLocks noChangeArrowheads="1"/>
          </p:cNvSpPr>
          <p:nvPr/>
        </p:nvSpPr>
        <p:spPr bwMode="auto">
          <a:xfrm>
            <a:off x="0" y="21002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3046" name="Picture 12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1063" y="2924175"/>
            <a:ext cx="3600450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47" name="Rectangle 1241"/>
          <p:cNvSpPr>
            <a:spLocks noChangeArrowheads="1"/>
          </p:cNvSpPr>
          <p:nvPr/>
        </p:nvSpPr>
        <p:spPr bwMode="auto">
          <a:xfrm>
            <a:off x="415925" y="255588"/>
            <a:ext cx="949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2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метод Фокса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83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3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метод Кэннона…</a:t>
            </a:r>
          </a:p>
        </p:txBody>
      </p:sp>
      <p:sp>
        <p:nvSpPr>
          <p:cNvPr id="18438" name="Rectangle 85"/>
          <p:cNvSpPr>
            <a:spLocks noChangeArrowheads="1"/>
          </p:cNvSpPr>
          <p:nvPr/>
        </p:nvSpPr>
        <p:spPr bwMode="auto">
          <a:xfrm>
            <a:off x="0" y="3067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39" name="Rectangle 87"/>
          <p:cNvSpPr>
            <a:spLocks noChangeArrowheads="1"/>
          </p:cNvSpPr>
          <p:nvPr/>
        </p:nvSpPr>
        <p:spPr bwMode="auto">
          <a:xfrm>
            <a:off x="0" y="30289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40" name="Rectangle 89"/>
          <p:cNvSpPr>
            <a:spLocks noChangeArrowheads="1"/>
          </p:cNvSpPr>
          <p:nvPr/>
        </p:nvSpPr>
        <p:spPr bwMode="auto">
          <a:xfrm>
            <a:off x="0" y="33337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41" name="Rectangle 91"/>
          <p:cNvSpPr>
            <a:spLocks noChangeArrowheads="1"/>
          </p:cNvSpPr>
          <p:nvPr/>
        </p:nvSpPr>
        <p:spPr bwMode="auto">
          <a:xfrm>
            <a:off x="0" y="33337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210675" cy="519113"/>
          </a:xfrm>
          <a:noFill/>
        </p:spPr>
        <p:txBody>
          <a:bodyPr>
            <a:spAutoFit/>
          </a:bodyPr>
          <a:lstStyle/>
          <a:p>
            <a:r>
              <a:rPr lang="ru-RU" sz="2400" b="1" smtClean="0"/>
              <a:t>Распределение данных</a:t>
            </a:r>
            <a:r>
              <a:rPr lang="ru-RU" sz="2400" smtClean="0"/>
              <a:t> – Блочная схема</a:t>
            </a:r>
          </a:p>
        </p:txBody>
      </p:sp>
      <p:sp>
        <p:nvSpPr>
          <p:cNvPr id="18443" name="Rectangle 3"/>
          <p:cNvSpPr>
            <a:spLocks noChangeArrowheads="1"/>
          </p:cNvSpPr>
          <p:nvPr/>
        </p:nvSpPr>
        <p:spPr bwMode="auto">
          <a:xfrm>
            <a:off x="488950" y="3706813"/>
            <a:ext cx="92884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800" b="1">
                <a:latin typeface="Arial" pitchFamily="34" charset="0"/>
              </a:rPr>
              <a:t>Базовая подзадача</a:t>
            </a:r>
            <a:r>
              <a:rPr lang="ru-RU" sz="2800">
                <a:latin typeface="Arial" pitchFamily="34" charset="0"/>
              </a:rPr>
              <a:t> - процедура вычисления всех элементов одного из блоков матрицы </a:t>
            </a:r>
            <a:r>
              <a:rPr lang="ru-RU" sz="2800" b="1" i="1">
                <a:latin typeface="Arial" pitchFamily="34" charset="0"/>
              </a:rPr>
              <a:t>С</a:t>
            </a:r>
            <a:r>
              <a:rPr lang="ru-RU" sz="2800">
                <a:latin typeface="Arial" pitchFamily="34" charset="0"/>
              </a:rPr>
              <a:t> 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1712913" y="1700213"/>
          <a:ext cx="5616575" cy="1824037"/>
        </p:xfrm>
        <a:graphic>
          <a:graphicData uri="http://schemas.openxmlformats.org/presentationml/2006/ole">
            <p:oleObj spid="_x0000_s18434" name="Рисунок" r:id="rId3" imgW="4514760" imgH="1467000" progId="Word.Picture.8">
              <p:embed/>
            </p:oleObj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876300" y="4757738"/>
          <a:ext cx="6453188" cy="1201737"/>
        </p:xfrm>
        <a:graphic>
          <a:graphicData uri="http://schemas.openxmlformats.org/presentationml/2006/ole">
            <p:oleObj spid="_x0000_s18435" name="Формула" r:id="rId4" imgW="3949560" imgH="736560" progId="Equation.3">
              <p:embed/>
            </p:oleObj>
          </a:graphicData>
        </a:graphic>
      </p:graphicFrame>
      <p:graphicFrame>
        <p:nvGraphicFramePr>
          <p:cNvPr id="18436" name="Object 6"/>
          <p:cNvGraphicFramePr>
            <a:graphicFrameLocks noChangeAspect="1"/>
          </p:cNvGraphicFramePr>
          <p:nvPr/>
        </p:nvGraphicFramePr>
        <p:xfrm>
          <a:off x="7473950" y="4859338"/>
          <a:ext cx="1655763" cy="874712"/>
        </p:xfrm>
        <a:graphic>
          <a:graphicData uri="http://schemas.openxmlformats.org/presentationml/2006/ole">
            <p:oleObj spid="_x0000_s18436" name="Формула" r:id="rId5" imgW="850531" imgH="44430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2"/>
          <p:cNvSpPr>
            <a:spLocks noChangeArrowheads="1"/>
          </p:cNvSpPr>
          <p:nvPr/>
        </p:nvSpPr>
        <p:spPr bwMode="auto">
          <a:xfrm>
            <a:off x="0" y="32051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5" name="Rectangle 14"/>
          <p:cNvSpPr>
            <a:spLocks noChangeArrowheads="1"/>
          </p:cNvSpPr>
          <p:nvPr/>
        </p:nvSpPr>
        <p:spPr bwMode="auto">
          <a:xfrm>
            <a:off x="0" y="33337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6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210675" cy="519113"/>
          </a:xfrm>
        </p:spPr>
        <p:txBody>
          <a:bodyPr>
            <a:spAutoFit/>
          </a:bodyPr>
          <a:lstStyle/>
          <a:p>
            <a:r>
              <a:rPr lang="ru-RU" b="1" smtClean="0"/>
              <a:t>Выделение информационных зависимостей </a:t>
            </a:r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344488" y="1773238"/>
            <a:ext cx="92170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200">
                <a:latin typeface="Arial" pitchFamily="34" charset="0"/>
              </a:rPr>
              <a:t>Подзадача </a:t>
            </a:r>
            <a:r>
              <a:rPr lang="ru-RU" sz="2200" i="1">
                <a:latin typeface="Arial" pitchFamily="34" charset="0"/>
              </a:rPr>
              <a:t>(</a:t>
            </a:r>
            <a:r>
              <a:rPr lang="en-US" sz="2200" i="1">
                <a:latin typeface="Arial" pitchFamily="34" charset="0"/>
              </a:rPr>
              <a:t>i</a:t>
            </a:r>
            <a:r>
              <a:rPr lang="ru-RU" sz="2200" i="1">
                <a:latin typeface="Arial" pitchFamily="34" charset="0"/>
              </a:rPr>
              <a:t>,</a:t>
            </a:r>
            <a:r>
              <a:rPr lang="en-US" sz="2200" i="1">
                <a:latin typeface="Arial" pitchFamily="34" charset="0"/>
              </a:rPr>
              <a:t>j</a:t>
            </a:r>
            <a:r>
              <a:rPr lang="ru-RU" sz="2200" i="1">
                <a:latin typeface="Arial" pitchFamily="34" charset="0"/>
              </a:rPr>
              <a:t>)</a:t>
            </a:r>
            <a:r>
              <a:rPr lang="ru-RU" sz="2200">
                <a:latin typeface="Arial" pitchFamily="34" charset="0"/>
              </a:rPr>
              <a:t> отвечает за вычисление блока </a:t>
            </a:r>
            <a:r>
              <a:rPr lang="en-US" sz="2200" b="1" i="1">
                <a:latin typeface="Arial" pitchFamily="34" charset="0"/>
              </a:rPr>
              <a:t>C</a:t>
            </a:r>
            <a:r>
              <a:rPr lang="en-US" sz="2200" b="1" i="1" baseline="-25000">
                <a:latin typeface="Arial" pitchFamily="34" charset="0"/>
              </a:rPr>
              <a:t>ij</a:t>
            </a:r>
            <a:r>
              <a:rPr lang="ru-RU" sz="2200">
                <a:latin typeface="Arial" pitchFamily="34" charset="0"/>
              </a:rPr>
              <a:t>, все подзадачи образуют прямоугольную решетку размером </a:t>
            </a:r>
            <a:r>
              <a:rPr lang="en-US" sz="2200" i="1">
                <a:latin typeface="Arial" pitchFamily="34" charset="0"/>
              </a:rPr>
              <a:t>q</a:t>
            </a:r>
            <a:r>
              <a:rPr lang="en-US" b="1" i="1">
                <a:latin typeface="Arial" pitchFamily="34" charset="0"/>
              </a:rPr>
              <a:t>x</a:t>
            </a:r>
            <a:r>
              <a:rPr lang="en-US" sz="2200" i="1">
                <a:latin typeface="Arial" pitchFamily="34" charset="0"/>
              </a:rPr>
              <a:t>q</a:t>
            </a:r>
            <a:r>
              <a:rPr lang="en-US" sz="2200">
                <a:latin typeface="Arial" pitchFamily="34" charset="0"/>
              </a:rPr>
              <a:t>,</a:t>
            </a:r>
            <a:endParaRPr lang="ru-RU" sz="2200">
              <a:latin typeface="Arial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200">
                <a:latin typeface="Arial" pitchFamily="34" charset="0"/>
              </a:rPr>
              <a:t>Начальное расположение блоков в алгоритме Кэннона подбирается таким образом, чтобы располагаемые блоки в подзадачах могли бы быть перемножены без каких-либо дополнительных передач данных: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ru-RU" sz="2000">
                <a:latin typeface="Arial" pitchFamily="34" charset="0"/>
              </a:rPr>
              <a:t>в каждую подзадачу </a:t>
            </a:r>
            <a:r>
              <a:rPr lang="ru-RU" sz="2000" i="1">
                <a:latin typeface="Arial" pitchFamily="34" charset="0"/>
              </a:rPr>
              <a:t>(</a:t>
            </a:r>
            <a:r>
              <a:rPr lang="en-US" sz="2000" i="1">
                <a:latin typeface="Arial" pitchFamily="34" charset="0"/>
              </a:rPr>
              <a:t>i</a:t>
            </a:r>
            <a:r>
              <a:rPr lang="ru-RU" sz="2000" i="1">
                <a:latin typeface="Arial" pitchFamily="34" charset="0"/>
              </a:rPr>
              <a:t>,</a:t>
            </a:r>
            <a:r>
              <a:rPr lang="en-US" sz="2000" i="1">
                <a:latin typeface="Arial" pitchFamily="34" charset="0"/>
              </a:rPr>
              <a:t>j</a:t>
            </a:r>
            <a:r>
              <a:rPr lang="ru-RU" sz="2000" i="1">
                <a:latin typeface="Arial" pitchFamily="34" charset="0"/>
              </a:rPr>
              <a:t>)</a:t>
            </a:r>
            <a:r>
              <a:rPr lang="ru-RU" sz="2000">
                <a:latin typeface="Arial" pitchFamily="34" charset="0"/>
              </a:rPr>
              <a:t> передаются блоки </a:t>
            </a:r>
            <a:r>
              <a:rPr lang="ru-RU" sz="2000" b="1" i="1">
                <a:latin typeface="Arial" pitchFamily="34" charset="0"/>
              </a:rPr>
              <a:t>A</a:t>
            </a:r>
            <a:r>
              <a:rPr lang="ru-RU" sz="2000" b="1" i="1" baseline="-25000">
                <a:latin typeface="Arial" pitchFamily="34" charset="0"/>
              </a:rPr>
              <a:t>ij</a:t>
            </a:r>
            <a:r>
              <a:rPr lang="ru-RU" sz="2000">
                <a:latin typeface="Arial" pitchFamily="34" charset="0"/>
              </a:rPr>
              <a:t>, </a:t>
            </a:r>
            <a:r>
              <a:rPr lang="ru-RU" sz="2000" b="1" i="1">
                <a:latin typeface="Arial" pitchFamily="34" charset="0"/>
              </a:rPr>
              <a:t>B</a:t>
            </a:r>
            <a:r>
              <a:rPr lang="ru-RU" sz="2000" b="1" i="1" baseline="-25000">
                <a:latin typeface="Arial" pitchFamily="34" charset="0"/>
              </a:rPr>
              <a:t>ij</a:t>
            </a:r>
            <a:r>
              <a:rPr lang="ru-RU" sz="2000">
                <a:latin typeface="Arial" pitchFamily="34" charset="0"/>
              </a:rPr>
              <a:t>,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ru-RU" sz="2000">
                <a:latin typeface="Arial" pitchFamily="34" charset="0"/>
              </a:rPr>
              <a:t>для каждой строки </a:t>
            </a:r>
            <a:r>
              <a:rPr lang="ru-RU" sz="2000" i="1">
                <a:latin typeface="Arial" pitchFamily="34" charset="0"/>
              </a:rPr>
              <a:t>i  </a:t>
            </a:r>
            <a:r>
              <a:rPr lang="ru-RU" sz="2000">
                <a:latin typeface="Arial" pitchFamily="34" charset="0"/>
              </a:rPr>
              <a:t>решетки подзадач блоки матрицы </a:t>
            </a:r>
            <a:r>
              <a:rPr lang="ru-RU" sz="2000" b="1" i="1">
                <a:latin typeface="Arial" pitchFamily="34" charset="0"/>
              </a:rPr>
              <a:t>A</a:t>
            </a:r>
            <a:r>
              <a:rPr lang="ru-RU" sz="2000">
                <a:latin typeface="Arial" pitchFamily="34" charset="0"/>
              </a:rPr>
              <a:t> сдвигаются на </a:t>
            </a:r>
            <a:r>
              <a:rPr lang="ru-RU" sz="2000" i="1">
                <a:latin typeface="Arial" pitchFamily="34" charset="0"/>
              </a:rPr>
              <a:t>(i-1) </a:t>
            </a:r>
            <a:r>
              <a:rPr lang="ru-RU" sz="2000">
                <a:latin typeface="Arial" pitchFamily="34" charset="0"/>
              </a:rPr>
              <a:t>позиций влево,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ru-RU" sz="2000">
                <a:latin typeface="Arial" pitchFamily="34" charset="0"/>
              </a:rPr>
              <a:t>для каждого столбца </a:t>
            </a:r>
            <a:r>
              <a:rPr lang="ru-RU" sz="2000" i="1">
                <a:latin typeface="Arial" pitchFamily="34" charset="0"/>
              </a:rPr>
              <a:t>j  </a:t>
            </a:r>
            <a:r>
              <a:rPr lang="ru-RU" sz="2000">
                <a:latin typeface="Arial" pitchFamily="34" charset="0"/>
              </a:rPr>
              <a:t>решетки подзадач блоки матрицы </a:t>
            </a:r>
            <a:r>
              <a:rPr lang="ru-RU" sz="2000" b="1" i="1">
                <a:latin typeface="Arial" pitchFamily="34" charset="0"/>
              </a:rPr>
              <a:t>B</a:t>
            </a:r>
            <a:r>
              <a:rPr lang="ru-RU" sz="2000">
                <a:latin typeface="Arial" pitchFamily="34" charset="0"/>
              </a:rPr>
              <a:t> сдвигаются на </a:t>
            </a:r>
            <a:r>
              <a:rPr lang="ru-RU" sz="2000" i="1">
                <a:latin typeface="Arial" pitchFamily="34" charset="0"/>
              </a:rPr>
              <a:t>(j-1)</a:t>
            </a:r>
            <a:r>
              <a:rPr lang="ru-RU" sz="2000">
                <a:latin typeface="Arial" pitchFamily="34" charset="0"/>
              </a:rPr>
              <a:t> позиций вверх,</a:t>
            </a:r>
            <a:r>
              <a:rPr lang="ru-RU" sz="2800">
                <a:latin typeface="Arial" pitchFamily="34" charset="0"/>
              </a:rPr>
              <a:t>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ru-RU" sz="2200">
                <a:latin typeface="Arial" pitchFamily="34" charset="0"/>
              </a:rPr>
              <a:t>процедуры передачи данных являются примером операции </a:t>
            </a:r>
            <a:r>
              <a:rPr lang="ru-RU" sz="2200" i="1">
                <a:latin typeface="Arial" pitchFamily="34" charset="0"/>
              </a:rPr>
              <a:t>циклического сдвига</a:t>
            </a:r>
            <a:r>
              <a:rPr lang="ru-RU" sz="2800">
                <a:latin typeface="Arial" pitchFamily="34" charset="0"/>
              </a:rPr>
              <a:t> </a:t>
            </a:r>
          </a:p>
        </p:txBody>
      </p:sp>
      <p:sp>
        <p:nvSpPr>
          <p:cNvPr id="44038" name="Rectangle 4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3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метод Кэннона…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210675" cy="503238"/>
          </a:xfrm>
        </p:spPr>
        <p:txBody>
          <a:bodyPr rtlCol="0">
            <a:normAutofit fontScale="55000" lnSpcReduction="20000"/>
          </a:bodyPr>
          <a:lstStyle/>
          <a:p>
            <a:pPr marL="355600" indent="-3556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Перераспределение блоков исходных матриц на начальном этапе выполнения метода</a:t>
            </a:r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0" y="19716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9458" name="Object 5"/>
          <p:cNvGraphicFramePr>
            <a:graphicFrameLocks noChangeAspect="1"/>
          </p:cNvGraphicFramePr>
          <p:nvPr/>
        </p:nvGraphicFramePr>
        <p:xfrm>
          <a:off x="698500" y="1889125"/>
          <a:ext cx="8718550" cy="4276725"/>
        </p:xfrm>
        <a:graphic>
          <a:graphicData uri="http://schemas.openxmlformats.org/presentationml/2006/ole">
            <p:oleObj spid="_x0000_s19458" name="Рисунок" r:id="rId3" imgW="6648480" imgH="3257640" progId="Word.Picture.8">
              <p:embed/>
            </p:oleObj>
          </a:graphicData>
        </a:graphic>
      </p:graphicFrame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3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метод Кэннона…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210675" cy="4329113"/>
          </a:xfrm>
        </p:spPr>
        <p:txBody>
          <a:bodyPr>
            <a:spAutoFit/>
          </a:bodyPr>
          <a:lstStyle/>
          <a:p>
            <a:r>
              <a:rPr lang="ru-RU" b="1" smtClean="0"/>
              <a:t>Выделение информационных зависимостей</a:t>
            </a:r>
            <a:endParaRPr lang="en-US" b="1" smtClean="0"/>
          </a:p>
          <a:p>
            <a:pPr lvl="1"/>
            <a:r>
              <a:rPr lang="ru-RU" smtClean="0"/>
              <a:t>В результате начального распределения в каждой базовой подзадаче будут располагаться блоки, которые могут быть перемножены без дополнительных операций передачи данных, </a:t>
            </a:r>
          </a:p>
          <a:p>
            <a:pPr lvl="1"/>
            <a:r>
              <a:rPr lang="ru-RU" smtClean="0"/>
              <a:t>Для получения всех последующих блоков после выполнения операции блочного умножения:</a:t>
            </a:r>
          </a:p>
          <a:p>
            <a:pPr lvl="2"/>
            <a:r>
              <a:rPr lang="ru-RU" sz="2200" smtClean="0"/>
              <a:t>каждый блок матрицы </a:t>
            </a:r>
            <a:r>
              <a:rPr lang="en-US" sz="2200" b="1" i="1" smtClean="0"/>
              <a:t>A</a:t>
            </a:r>
            <a:r>
              <a:rPr lang="en-US" sz="2200" smtClean="0"/>
              <a:t> </a:t>
            </a:r>
            <a:r>
              <a:rPr lang="ru-RU" sz="2200" smtClean="0"/>
              <a:t>передается предшествующей подзадаче влево по строкам решетки подзадач, </a:t>
            </a:r>
          </a:p>
          <a:p>
            <a:pPr lvl="2"/>
            <a:r>
              <a:rPr lang="ru-RU" sz="2200" smtClean="0"/>
              <a:t>каждый блок матрицы </a:t>
            </a:r>
            <a:r>
              <a:rPr lang="ru-RU" sz="2200" b="1" i="1" smtClean="0"/>
              <a:t>В</a:t>
            </a:r>
            <a:r>
              <a:rPr lang="ru-RU" sz="2200" smtClean="0"/>
              <a:t> передается предшествующей подзадаче вверх по столбцам решетки. </a:t>
            </a:r>
          </a:p>
        </p:txBody>
      </p:sp>
      <p:sp>
        <p:nvSpPr>
          <p:cNvPr id="45059" name="Rectangle 7"/>
          <p:cNvSpPr>
            <a:spLocks noChangeArrowheads="1"/>
          </p:cNvSpPr>
          <p:nvPr/>
        </p:nvSpPr>
        <p:spPr bwMode="auto">
          <a:xfrm>
            <a:off x="0" y="32004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60" name="Rectangle 1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3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метод Кэннона…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smtClean="0"/>
              <a:t>Масштабирование и распределение подзадач по процессорам</a:t>
            </a:r>
            <a:endParaRPr lang="en-US" b="1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Размер блоков может быть подобран таким образом, чтобы количество базовых подзадач совпадало с числом имеющихся процессоров,</a:t>
            </a:r>
            <a:endParaRPr lang="en-US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Множество имеющихся процессоров представляется в виде квадратной решетки и размещение базовых подзадач (</a:t>
            </a:r>
            <a:r>
              <a:rPr lang="en-US" i="1" smtClean="0"/>
              <a:t>i</a:t>
            </a:r>
            <a:r>
              <a:rPr lang="ru-RU" i="1" smtClean="0"/>
              <a:t>,</a:t>
            </a:r>
            <a:r>
              <a:rPr lang="en-US" i="1" smtClean="0"/>
              <a:t>j</a:t>
            </a:r>
            <a:r>
              <a:rPr lang="ru-RU" smtClean="0"/>
              <a:t>) осуществляется на процессорах </a:t>
            </a:r>
            <a:r>
              <a:rPr lang="en-US" b="1" i="1" smtClean="0"/>
              <a:t>p</a:t>
            </a:r>
            <a:r>
              <a:rPr lang="en-US" b="1" i="1" baseline="-25000" smtClean="0"/>
              <a:t>i</a:t>
            </a:r>
            <a:r>
              <a:rPr lang="ru-RU" b="1" i="1" baseline="-25000" smtClean="0"/>
              <a:t>,</a:t>
            </a:r>
            <a:r>
              <a:rPr lang="en-US" b="1" i="1" baseline="-25000" smtClean="0"/>
              <a:t>j</a:t>
            </a:r>
            <a:r>
              <a:rPr lang="ru-RU" smtClean="0"/>
              <a:t> (соответствующих узлов процессорной решетки)</a:t>
            </a:r>
          </a:p>
        </p:txBody>
      </p:sp>
      <p:sp>
        <p:nvSpPr>
          <p:cNvPr id="46083" name="Rectangle 1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3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метод Кэннона…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484313"/>
            <a:ext cx="9210675" cy="1616075"/>
          </a:xfrm>
        </p:spPr>
        <p:txBody>
          <a:bodyPr>
            <a:spAutoFit/>
          </a:bodyPr>
          <a:lstStyle/>
          <a:p>
            <a:r>
              <a:rPr lang="ru-RU" b="1" smtClean="0"/>
              <a:t>Анализ эффективности</a:t>
            </a:r>
          </a:p>
          <a:p>
            <a:pPr lvl="1">
              <a:lnSpc>
                <a:spcPct val="140000"/>
              </a:lnSpc>
            </a:pPr>
            <a:r>
              <a:rPr lang="ru-RU" smtClean="0"/>
              <a:t>Общая оценка показателей ускорения и эффективности</a:t>
            </a:r>
          </a:p>
          <a:p>
            <a:pPr>
              <a:buFont typeface="Wingdings" pitchFamily="2" charset="2"/>
              <a:buNone/>
            </a:pPr>
            <a:endParaRPr lang="ru-RU" smtClean="0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1712913" y="3500438"/>
          <a:ext cx="2303462" cy="1101725"/>
        </p:xfrm>
        <a:graphic>
          <a:graphicData uri="http://schemas.openxmlformats.org/presentationml/2006/ole">
            <p:oleObj spid="_x0000_s20482" name="Формула" r:id="rId3" imgW="876300" imgH="419100" progId="Equation.3">
              <p:embed/>
            </p:oleObj>
          </a:graphicData>
        </a:graphic>
      </p:graphicFrame>
      <p:graphicFrame>
        <p:nvGraphicFramePr>
          <p:cNvPr id="20483" name="Object 5"/>
          <p:cNvGraphicFramePr>
            <a:graphicFrameLocks noChangeAspect="1"/>
          </p:cNvGraphicFramePr>
          <p:nvPr/>
        </p:nvGraphicFramePr>
        <p:xfrm>
          <a:off x="4881563" y="3644900"/>
          <a:ext cx="2592387" cy="992188"/>
        </p:xfrm>
        <a:graphic>
          <a:graphicData uri="http://schemas.openxmlformats.org/presentationml/2006/ole">
            <p:oleObj spid="_x0000_s20483" name="Формула" r:id="rId4" imgW="1091726" imgH="418918" progId="Equation.3">
              <p:embed/>
            </p:oleObj>
          </a:graphicData>
        </a:graphic>
      </p:graphicFrame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704850" y="5229225"/>
            <a:ext cx="89376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 i="1">
                <a:latin typeface="Arial" pitchFamily="34" charset="0"/>
              </a:rPr>
              <a:t>Разработанный способ параллельных вычислений позволяет достичь идеальных </a:t>
            </a:r>
            <a:br>
              <a:rPr lang="ru-RU" sz="2400" i="1">
                <a:latin typeface="Arial" pitchFamily="34" charset="0"/>
              </a:rPr>
            </a:br>
            <a:r>
              <a:rPr lang="ru-RU" sz="2400" i="1">
                <a:latin typeface="Arial" pitchFamily="34" charset="0"/>
              </a:rPr>
              <a:t>показателей ускорения и эффективности</a:t>
            </a:r>
          </a:p>
        </p:txBody>
      </p:sp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3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метод Кэннона…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981075"/>
            <a:ext cx="8850313" cy="503238"/>
          </a:xfrm>
        </p:spPr>
        <p:txBody>
          <a:bodyPr/>
          <a:lstStyle/>
          <a:p>
            <a:r>
              <a:rPr lang="ru-RU" sz="2400" b="1" smtClean="0"/>
              <a:t>Анализ эффективности</a:t>
            </a:r>
            <a:r>
              <a:rPr lang="ru-RU" sz="2400" smtClean="0"/>
              <a:t> (</a:t>
            </a:r>
            <a:r>
              <a:rPr lang="ru-RU" sz="2000" smtClean="0"/>
              <a:t>уточненные оценки</a:t>
            </a:r>
            <a:r>
              <a:rPr lang="ru-RU" sz="2400" smtClean="0"/>
              <a:t>)</a:t>
            </a:r>
          </a:p>
        </p:txBody>
      </p:sp>
      <p:graphicFrame>
        <p:nvGraphicFramePr>
          <p:cNvPr id="21506" name="Object 0"/>
          <p:cNvGraphicFramePr>
            <a:graphicFrameLocks noChangeAspect="1"/>
          </p:cNvGraphicFramePr>
          <p:nvPr>
            <p:ph sz="half" idx="2"/>
          </p:nvPr>
        </p:nvGraphicFramePr>
        <p:xfrm>
          <a:off x="2792413" y="2060575"/>
          <a:ext cx="3671887" cy="561975"/>
        </p:xfrm>
        <a:graphic>
          <a:graphicData uri="http://schemas.openxmlformats.org/presentationml/2006/ole">
            <p:oleObj spid="_x0000_s21506" name="Формула" r:id="rId3" imgW="1574800" imgH="241300" progId="Equation.3">
              <p:embed/>
            </p:oleObj>
          </a:graphicData>
        </a:graphic>
      </p:graphicFrame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0" y="32051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631825" y="1412875"/>
            <a:ext cx="8497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>
                <a:latin typeface="Arial" pitchFamily="34" charset="0"/>
              </a:rPr>
              <a:t>- Алго</a:t>
            </a:r>
            <a:r>
              <a:rPr lang="ru-RU"/>
              <a:t>ритм Кэннона отличается от метода Фокса только видом выполняемых в ходе вычислений коммуникационных операций, следовательно:</a:t>
            </a:r>
          </a:p>
        </p:txBody>
      </p:sp>
      <p:sp>
        <p:nvSpPr>
          <p:cNvPr id="21513" name="Text Box 11"/>
          <p:cNvSpPr txBox="1">
            <a:spLocks noChangeArrowheads="1"/>
          </p:cNvSpPr>
          <p:nvPr/>
        </p:nvSpPr>
        <p:spPr bwMode="auto">
          <a:xfrm>
            <a:off x="704850" y="5589588"/>
            <a:ext cx="8928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>
                <a:latin typeface="Arial" pitchFamily="34" charset="0"/>
              </a:rPr>
              <a:t>Общее время выполнения параллельного алгоритма составляет</a:t>
            </a:r>
          </a:p>
        </p:txBody>
      </p:sp>
      <p:sp>
        <p:nvSpPr>
          <p:cNvPr id="21514" name="Text Box 4"/>
          <p:cNvSpPr txBox="1">
            <a:spLocks noChangeArrowheads="1"/>
          </p:cNvSpPr>
          <p:nvPr/>
        </p:nvSpPr>
        <p:spPr bwMode="auto">
          <a:xfrm>
            <a:off x="631825" y="2565400"/>
            <a:ext cx="84978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>
                <a:latin typeface="Arial" pitchFamily="34" charset="0"/>
              </a:rPr>
              <a:t>- </a:t>
            </a:r>
            <a:r>
              <a:rPr lang="ru-RU"/>
              <a:t>На этапе инициализации производится перераспределение блоков матриц </a:t>
            </a:r>
            <a:r>
              <a:rPr lang="ru-RU" b="1" i="1"/>
              <a:t>А</a:t>
            </a:r>
            <a:r>
              <a:rPr lang="ru-RU"/>
              <a:t> и </a:t>
            </a:r>
            <a:r>
              <a:rPr lang="en-US" b="1" i="1">
                <a:latin typeface="Arial" pitchFamily="34" charset="0"/>
              </a:rPr>
              <a:t>B</a:t>
            </a:r>
            <a:r>
              <a:rPr lang="en-US"/>
              <a:t> </a:t>
            </a:r>
            <a:r>
              <a:rPr lang="ru-RU"/>
              <a:t> при помощи циклического сдвига матричных блоков по строкам и столбцам процессорной решетки</a:t>
            </a:r>
            <a:r>
              <a:rPr lang="en-US"/>
              <a:t> (</a:t>
            </a:r>
            <a:r>
              <a:rPr lang="ru-RU"/>
              <a:t>предполагаем, что топология системы представляет собой полный граф</a:t>
            </a:r>
            <a:r>
              <a:rPr lang="en-US"/>
              <a:t>)</a:t>
            </a:r>
            <a:r>
              <a:rPr lang="ru-RU"/>
              <a:t> </a:t>
            </a:r>
            <a:r>
              <a:rPr lang="ru-RU">
                <a:latin typeface="Arial" pitchFamily="34" charset="0"/>
              </a:rPr>
              <a:t> </a:t>
            </a:r>
          </a:p>
        </p:txBody>
      </p:sp>
      <p:graphicFrame>
        <p:nvGraphicFramePr>
          <p:cNvPr id="21507" name="Object 6"/>
          <p:cNvGraphicFramePr>
            <a:graphicFrameLocks noChangeAspect="1"/>
          </p:cNvGraphicFramePr>
          <p:nvPr/>
        </p:nvGraphicFramePr>
        <p:xfrm>
          <a:off x="3152775" y="3789363"/>
          <a:ext cx="3600450" cy="476250"/>
        </p:xfrm>
        <a:graphic>
          <a:graphicData uri="http://schemas.openxmlformats.org/presentationml/2006/ole">
            <p:oleObj spid="_x0000_s21507" name="Формула" r:id="rId4" imgW="1803400" imgH="241300" progId="Equation.3">
              <p:embed/>
            </p:oleObj>
          </a:graphicData>
        </a:graphic>
      </p:graphicFrame>
      <p:sp>
        <p:nvSpPr>
          <p:cNvPr id="21515" name="Text Box 8"/>
          <p:cNvSpPr txBox="1">
            <a:spLocks noChangeArrowheads="1"/>
          </p:cNvSpPr>
          <p:nvPr/>
        </p:nvSpPr>
        <p:spPr bwMode="auto">
          <a:xfrm>
            <a:off x="631825" y="4076700"/>
            <a:ext cx="87137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На каждой итерации алгоритма после умножения матричных блоков процессоры передают свои блоки предыдущим процессорам по строкам </a:t>
            </a:r>
            <a:r>
              <a:rPr lang="ru-RU">
                <a:latin typeface="Arial" pitchFamily="34" charset="0"/>
              </a:rPr>
              <a:t>(</a:t>
            </a:r>
            <a:r>
              <a:rPr lang="ru-RU"/>
              <a:t>для блоков матрицы </a:t>
            </a:r>
            <a:r>
              <a:rPr lang="en-US" b="1" i="1">
                <a:latin typeface="Arial" pitchFamily="34" charset="0"/>
              </a:rPr>
              <a:t>A</a:t>
            </a:r>
            <a:r>
              <a:rPr lang="ru-RU">
                <a:latin typeface="Arial" pitchFamily="34" charset="0"/>
              </a:rPr>
              <a:t>)</a:t>
            </a:r>
            <a:r>
              <a:rPr lang="ru-RU"/>
              <a:t> и столбцам </a:t>
            </a:r>
            <a:r>
              <a:rPr lang="ru-RU">
                <a:latin typeface="Arial" pitchFamily="34" charset="0"/>
              </a:rPr>
              <a:t>(</a:t>
            </a:r>
            <a:r>
              <a:rPr lang="ru-RU"/>
              <a:t>для блоков матрицы </a:t>
            </a:r>
            <a:r>
              <a:rPr lang="en-US" b="1" i="1">
                <a:latin typeface="Arial" pitchFamily="34" charset="0"/>
              </a:rPr>
              <a:t>B</a:t>
            </a:r>
            <a:r>
              <a:rPr lang="ru-RU">
                <a:latin typeface="Arial" pitchFamily="34" charset="0"/>
              </a:rPr>
              <a:t>)</a:t>
            </a:r>
            <a:r>
              <a:rPr lang="ru-RU"/>
              <a:t> </a:t>
            </a:r>
          </a:p>
        </p:txBody>
      </p:sp>
      <p:sp>
        <p:nvSpPr>
          <p:cNvPr id="21516" name="Rectangle 10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1508" name="Object 9"/>
          <p:cNvGraphicFramePr>
            <a:graphicFrameLocks noChangeAspect="1"/>
          </p:cNvGraphicFramePr>
          <p:nvPr/>
        </p:nvGraphicFramePr>
        <p:xfrm>
          <a:off x="3224213" y="5084763"/>
          <a:ext cx="3600450" cy="471487"/>
        </p:xfrm>
        <a:graphic>
          <a:graphicData uri="http://schemas.openxmlformats.org/presentationml/2006/ole">
            <p:oleObj spid="_x0000_s21508" name="Формула" r:id="rId5" imgW="1816100" imgH="241300" progId="Equation.3">
              <p:embed/>
            </p:oleObj>
          </a:graphicData>
        </a:graphic>
      </p:graphicFrame>
      <p:sp>
        <p:nvSpPr>
          <p:cNvPr id="21517" name="Rectangle 12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1509" name="Object 11"/>
          <p:cNvGraphicFramePr>
            <a:graphicFrameLocks noChangeAspect="1"/>
          </p:cNvGraphicFramePr>
          <p:nvPr/>
        </p:nvGraphicFramePr>
        <p:xfrm>
          <a:off x="2073275" y="6021388"/>
          <a:ext cx="6696075" cy="449262"/>
        </p:xfrm>
        <a:graphic>
          <a:graphicData uri="http://schemas.openxmlformats.org/presentationml/2006/ole">
            <p:oleObj spid="_x0000_s21509" name="Формула" r:id="rId6" imgW="3543300" imgH="241300" progId="Equation.3">
              <p:embed/>
            </p:oleObj>
          </a:graphicData>
        </a:graphic>
      </p:graphicFrame>
      <p:sp>
        <p:nvSpPr>
          <p:cNvPr id="21518" name="Rectangle 13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3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метод Кэннона…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557338"/>
            <a:ext cx="9066213" cy="12954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ct val="30000"/>
              </a:spcAft>
              <a:defRPr/>
            </a:pPr>
            <a:r>
              <a:rPr lang="ru-RU" b="1" smtClean="0"/>
              <a:t>Результаты вычислительных экспериментов</a:t>
            </a:r>
          </a:p>
          <a:p>
            <a:pPr lvl="1" fontAlgn="auto">
              <a:spcAft>
                <a:spcPct val="30000"/>
              </a:spcAft>
              <a:defRPr/>
            </a:pPr>
            <a:r>
              <a:rPr lang="ru-RU" smtClean="0"/>
              <a:t>Сравнение теоретических оценок и экспериментальных данных</a:t>
            </a: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1588" y="2716213"/>
            <a:ext cx="14224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1588" y="2716213"/>
            <a:ext cx="154463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1588" y="2716213"/>
            <a:ext cx="1071562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1588" y="2716213"/>
            <a:ext cx="14827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22537" name="Rectangle 7"/>
          <p:cNvSpPr>
            <a:spLocks noChangeArrowheads="1"/>
          </p:cNvSpPr>
          <p:nvPr/>
        </p:nvSpPr>
        <p:spPr bwMode="auto">
          <a:xfrm>
            <a:off x="1588" y="2716213"/>
            <a:ext cx="14890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22538" name="Rectangle 8"/>
          <p:cNvSpPr>
            <a:spLocks noChangeArrowheads="1"/>
          </p:cNvSpPr>
          <p:nvPr/>
        </p:nvSpPr>
        <p:spPr bwMode="auto">
          <a:xfrm>
            <a:off x="1588" y="2716213"/>
            <a:ext cx="1223962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graphicFrame>
        <p:nvGraphicFramePr>
          <p:cNvPr id="22530" name="Object 10"/>
          <p:cNvGraphicFramePr>
            <a:graphicFrameLocks noChangeAspect="1"/>
          </p:cNvGraphicFramePr>
          <p:nvPr/>
        </p:nvGraphicFramePr>
        <p:xfrm>
          <a:off x="1928813" y="3429000"/>
          <a:ext cx="180975" cy="238125"/>
        </p:xfrm>
        <a:graphic>
          <a:graphicData uri="http://schemas.openxmlformats.org/presentationml/2006/ole">
            <p:oleObj spid="_x0000_s22530" name="Формула" r:id="rId3" imgW="177646" imgH="241091" progId="Equation.3">
              <p:embed/>
            </p:oleObj>
          </a:graphicData>
        </a:graphic>
      </p:graphicFrame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743075" y="2365375"/>
            <a:ext cx="88106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1743075" y="2365375"/>
            <a:ext cx="10795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graphicFrame>
        <p:nvGraphicFramePr>
          <p:cNvPr id="22531" name="Object 41"/>
          <p:cNvGraphicFramePr>
            <a:graphicFrameLocks noChangeAspect="1"/>
          </p:cNvGraphicFramePr>
          <p:nvPr/>
        </p:nvGraphicFramePr>
        <p:xfrm>
          <a:off x="3584575" y="3429000"/>
          <a:ext cx="190500" cy="266700"/>
        </p:xfrm>
        <a:graphic>
          <a:graphicData uri="http://schemas.openxmlformats.org/presentationml/2006/ole">
            <p:oleObj spid="_x0000_s22531" name="Формула" r:id="rId4" imgW="190335" imgH="266469" progId="Equation.3">
              <p:embed/>
            </p:oleObj>
          </a:graphicData>
        </a:graphic>
      </p:graphicFrame>
      <p:sp>
        <p:nvSpPr>
          <p:cNvPr id="22541" name="Rectangle 66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3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метод Кэннона…</a:t>
            </a:r>
          </a:p>
        </p:txBody>
      </p:sp>
      <p:sp>
        <p:nvSpPr>
          <p:cNvPr id="22542" name="Rectangle 4"/>
          <p:cNvSpPr>
            <a:spLocks noChangeArrowheads="1"/>
          </p:cNvSpPr>
          <p:nvPr/>
        </p:nvSpPr>
        <p:spPr bwMode="auto">
          <a:xfrm>
            <a:off x="1725613" y="2365375"/>
            <a:ext cx="881062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sp>
        <p:nvSpPr>
          <p:cNvPr id="22543" name="Rectangle 6"/>
          <p:cNvSpPr>
            <a:spLocks noChangeArrowheads="1"/>
          </p:cNvSpPr>
          <p:nvPr/>
        </p:nvSpPr>
        <p:spPr bwMode="auto">
          <a:xfrm>
            <a:off x="1725613" y="2365375"/>
            <a:ext cx="11493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endParaRPr lang="ru-RU"/>
          </a:p>
        </p:txBody>
      </p:sp>
      <p:graphicFrame>
        <p:nvGraphicFramePr>
          <p:cNvPr id="239707" name="Group 91"/>
          <p:cNvGraphicFramePr>
            <a:graphicFrameLocks noGrp="1"/>
          </p:cNvGraphicFramePr>
          <p:nvPr/>
        </p:nvGraphicFramePr>
        <p:xfrm>
          <a:off x="488950" y="3068638"/>
          <a:ext cx="3959225" cy="1975361"/>
        </p:xfrm>
        <a:graphic>
          <a:graphicData uri="http://schemas.openxmlformats.org/drawingml/2006/table">
            <a:tbl>
              <a:tblPr/>
              <a:tblGrid>
                <a:gridCol w="1285875"/>
                <a:gridCol w="1162050"/>
                <a:gridCol w="1511300"/>
              </a:tblGrid>
              <a:tr h="2254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матриц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процессора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952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модель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500×500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0,5908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0,6676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1000×1000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4,4445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4,7065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1500×1500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14,6868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15,4247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2000×2000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34,4428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36,5024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2572" name="Picture 9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92638" y="2843213"/>
            <a:ext cx="5168900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1026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484313"/>
            <a:ext cx="8778875" cy="1079500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ct val="30000"/>
              </a:spcAft>
              <a:defRPr/>
            </a:pPr>
            <a:r>
              <a:rPr lang="ru-RU" b="1" smtClean="0"/>
              <a:t>Результаты вычислительных экспериментов</a:t>
            </a:r>
            <a:endParaRPr lang="en-US" b="1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Ускорение вычислений</a:t>
            </a:r>
          </a:p>
        </p:txBody>
      </p:sp>
      <p:graphicFrame>
        <p:nvGraphicFramePr>
          <p:cNvPr id="241717" name="Group 1077"/>
          <p:cNvGraphicFramePr>
            <a:graphicFrameLocks noGrp="1"/>
          </p:cNvGraphicFramePr>
          <p:nvPr>
            <p:ph sz="quarter" idx="2"/>
          </p:nvPr>
        </p:nvGraphicFramePr>
        <p:xfrm>
          <a:off x="273050" y="2852738"/>
          <a:ext cx="4381500" cy="2181226"/>
        </p:xfrm>
        <a:graphic>
          <a:graphicData uri="http://schemas.openxmlformats.org/drawingml/2006/table">
            <a:tbl>
              <a:tblPr/>
              <a:tblGrid>
                <a:gridCol w="1000125"/>
                <a:gridCol w="1565275"/>
                <a:gridCol w="814388"/>
                <a:gridCol w="1001712"/>
              </a:tblGrid>
              <a:tr h="5730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матриц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Последовательный</a:t>
                      </a:r>
                      <a:b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Параллельный алгоритм, </a:t>
                      </a:r>
                      <a:b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процессора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22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Ускорение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500×500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2,0628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0,6676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3,0899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1000×1000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16,5152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4,7065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3,509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1500×1500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56,566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15,4247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3,6672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2000×2000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133,9128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36,5024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3,6686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4" name="Object 1065"/>
          <p:cNvGraphicFramePr>
            <a:graphicFrameLocks noChangeAspect="1"/>
          </p:cNvGraphicFramePr>
          <p:nvPr>
            <p:ph sz="quarter" idx="3"/>
          </p:nvPr>
        </p:nvGraphicFramePr>
        <p:xfrm>
          <a:off x="5168900" y="2636838"/>
          <a:ext cx="4346575" cy="2408237"/>
        </p:xfrm>
        <a:graphic>
          <a:graphicData uri="http://schemas.openxmlformats.org/presentationml/2006/ole">
            <p:oleObj spid="_x0000_s23554" name="Диаграмма" r:id="rId3" imgW="4676851" imgH="2590800" progId="Excel.Chart.8">
              <p:embed/>
            </p:oleObj>
          </a:graphicData>
        </a:graphic>
      </p:graphicFrame>
      <p:sp>
        <p:nvSpPr>
          <p:cNvPr id="23590" name="Rectangle 1027"/>
          <p:cNvSpPr>
            <a:spLocks noChangeArrowheads="1"/>
          </p:cNvSpPr>
          <p:nvPr/>
        </p:nvSpPr>
        <p:spPr bwMode="auto">
          <a:xfrm>
            <a:off x="0" y="21002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91" name="Rectangle 1078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3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метод Кэннона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415925" y="1247775"/>
            <a:ext cx="9290050" cy="421163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ourier New" pitchFamily="49" charset="0"/>
              </a:rPr>
              <a:t>// </a:t>
            </a:r>
            <a:r>
              <a:rPr lang="ru-RU" b="1">
                <a:latin typeface="Courier New" pitchFamily="49" charset="0"/>
              </a:rPr>
              <a:t>Алгоритм </a:t>
            </a:r>
            <a:r>
              <a:rPr lang="en-US" b="1">
                <a:latin typeface="Courier New" pitchFamily="49" charset="0"/>
              </a:rPr>
              <a:t>8</a:t>
            </a:r>
            <a:r>
              <a:rPr lang="ru-RU" b="1">
                <a:latin typeface="Courier New" pitchFamily="49" charset="0"/>
              </a:rPr>
              <a:t>.1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// Последовательный алгоритм матричного умножения </a:t>
            </a:r>
          </a:p>
          <a:p>
            <a:r>
              <a:rPr lang="en-US">
                <a:latin typeface="Courier New" pitchFamily="49" charset="0"/>
              </a:rPr>
              <a:t>double MatrixA[Size][Size]; </a:t>
            </a:r>
          </a:p>
          <a:p>
            <a:r>
              <a:rPr lang="en-US">
                <a:latin typeface="Courier New" pitchFamily="49" charset="0"/>
              </a:rPr>
              <a:t>double MatrixB[Size][Size];</a:t>
            </a:r>
          </a:p>
          <a:p>
            <a:r>
              <a:rPr lang="en-US">
                <a:latin typeface="Courier New" pitchFamily="49" charset="0"/>
              </a:rPr>
              <a:t>double MatrixC[Size][Size];</a:t>
            </a:r>
          </a:p>
          <a:p>
            <a:r>
              <a:rPr lang="en-US">
                <a:latin typeface="Courier New" pitchFamily="49" charset="0"/>
              </a:rPr>
              <a:t>int i,j,k;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  <a:p>
            <a:r>
              <a:rPr lang="en-US">
                <a:latin typeface="Courier New" pitchFamily="49" charset="0"/>
              </a:rPr>
              <a:t>for (i=0; i&lt;Size; i++){</a:t>
            </a:r>
          </a:p>
          <a:p>
            <a:r>
              <a:rPr lang="en-US">
                <a:latin typeface="Courier New" pitchFamily="49" charset="0"/>
              </a:rPr>
              <a:t>  for (j=0; j&lt;Size; j++){</a:t>
            </a:r>
          </a:p>
          <a:p>
            <a:r>
              <a:rPr lang="en-US">
                <a:latin typeface="Courier New" pitchFamily="49" charset="0"/>
              </a:rPr>
              <a:t>    MatrixC[i][j] = 0; </a:t>
            </a:r>
          </a:p>
          <a:p>
            <a:r>
              <a:rPr lang="en-US">
                <a:latin typeface="Courier New" pitchFamily="49" charset="0"/>
              </a:rPr>
              <a:t>    for (k=0; k&lt;Size; k++){</a:t>
            </a:r>
          </a:p>
          <a:p>
            <a:r>
              <a:rPr lang="en-US">
                <a:latin typeface="Courier New" pitchFamily="49" charset="0"/>
              </a:rPr>
              <a:t>      MatrixC[i][j] = MatrixC[i][j] + MatrixA[i][k]*MatrixB[k][j];</a:t>
            </a:r>
          </a:p>
          <a:p>
            <a:r>
              <a:rPr lang="en-US">
                <a:latin typeface="Courier New" pitchFamily="49" charset="0"/>
              </a:rPr>
              <a:t>    }</a:t>
            </a:r>
          </a:p>
          <a:p>
            <a:r>
              <a:rPr lang="en-US">
                <a:latin typeface="Courier New" pitchFamily="49" charset="0"/>
              </a:rPr>
              <a:t>  }</a:t>
            </a:r>
          </a:p>
          <a:p>
            <a:r>
              <a:rPr lang="en-US">
                <a:latin typeface="Courier New" pitchFamily="49" charset="0"/>
              </a:rPr>
              <a:t>}</a:t>
            </a:r>
            <a:endParaRPr lang="ru-RU">
              <a:latin typeface="Courier New" pitchFamily="49" charset="0"/>
            </a:endParaRPr>
          </a:p>
        </p:txBody>
      </p:sp>
      <p:sp>
        <p:nvSpPr>
          <p:cNvPr id="31750" name="Rectangle 1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Последовательный алгоритм…</a:t>
            </a:r>
            <a:endParaRPr lang="ru-RU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Заключение…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Рассмотрены три возможных параллельных реализации одной из наиболее часто используемых матричных операций – матричного умножения: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Алгоритм 1 – ленточное разбиение данных,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Алгоритм 2 – метод Фокса (блочная схема),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Алгоритм 3 – метод Кэннона (блочная схема)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Представлена программная реализация метода Фокса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Теоретические оценки позволяют достаточно точно определить показатели эффективности параллельных вычислений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Rectangle 1039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Заключение</a:t>
            </a:r>
          </a:p>
        </p:txBody>
      </p:sp>
      <p:sp>
        <p:nvSpPr>
          <p:cNvPr id="2458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052513"/>
            <a:ext cx="9066213" cy="1727200"/>
          </a:xfrm>
        </p:spPr>
        <p:txBody>
          <a:bodyPr/>
          <a:lstStyle/>
          <a:p>
            <a:r>
              <a:rPr lang="ru-RU" sz="2400" smtClean="0"/>
              <a:t>Показатели ускорения рассмотренных параллельных алгоритмов при умножении матриц по результатам вычислительных экспериментов для 4 процессоров </a:t>
            </a:r>
          </a:p>
        </p:txBody>
      </p:sp>
      <p:graphicFrame>
        <p:nvGraphicFramePr>
          <p:cNvPr id="24578" name="Object 1036"/>
          <p:cNvGraphicFramePr>
            <a:graphicFrameLocks noChangeAspect="1"/>
          </p:cNvGraphicFramePr>
          <p:nvPr>
            <p:ph sz="half" idx="2"/>
          </p:nvPr>
        </p:nvGraphicFramePr>
        <p:xfrm>
          <a:off x="1497013" y="2205038"/>
          <a:ext cx="7343775" cy="3889375"/>
        </p:xfrm>
        <a:graphic>
          <a:graphicData uri="http://schemas.openxmlformats.org/presentationml/2006/ole">
            <p:oleObj spid="_x0000_s24578" name="Диаграмма" r:id="rId3" imgW="4676851" imgH="2476500" progId="Excel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Вопросы для обсуждения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533400" indent="-533400" fontAlgn="auto">
              <a:spcAft>
                <a:spcPts val="0"/>
              </a:spcAft>
              <a:defRPr/>
            </a:pPr>
            <a:r>
              <a:rPr lang="ru-RU" sz="2400" smtClean="0"/>
              <a:t>Какие последовательные алгоритмы выполнения операции умножения матриц вы знаете? Какова их вычислительная трудоемкость?</a:t>
            </a:r>
          </a:p>
          <a:p>
            <a:pPr marL="533400" indent="-533400" fontAlgn="auto">
              <a:spcAft>
                <a:spcPts val="0"/>
              </a:spcAft>
              <a:defRPr/>
            </a:pPr>
            <a:r>
              <a:rPr lang="ru-RU" sz="2400" smtClean="0"/>
              <a:t>Какой основной подход используется при разработке параллельных алгоритмов матричного умножения?</a:t>
            </a:r>
          </a:p>
          <a:p>
            <a:pPr marL="533400" indent="-533400" fontAlgn="auto">
              <a:spcAft>
                <a:spcPts val="0"/>
              </a:spcAft>
              <a:defRPr/>
            </a:pPr>
            <a:r>
              <a:rPr lang="ru-RU" sz="2400" smtClean="0"/>
              <a:t>Какой из алгоритмов обладает наилучшими показателями ускорения и эффективности?</a:t>
            </a:r>
          </a:p>
          <a:p>
            <a:pPr marL="533400" indent="-533400" fontAlgn="auto">
              <a:spcAft>
                <a:spcPts val="0"/>
              </a:spcAft>
              <a:defRPr/>
            </a:pPr>
            <a:r>
              <a:rPr lang="ru-RU" sz="2400" smtClean="0"/>
              <a:t>Какой из рассмотренных алгоритмов характеризуется наименьшими и наибольшими требованиями к объему необходимой памяти?</a:t>
            </a:r>
          </a:p>
          <a:p>
            <a:pPr marL="533400" indent="-533400" fontAlgn="auto">
              <a:spcAft>
                <a:spcPts val="0"/>
              </a:spcAft>
              <a:defRPr/>
            </a:pPr>
            <a:r>
              <a:rPr lang="ru-RU" sz="2400" smtClean="0"/>
              <a:t>Какие операции передачи данных необходимы в параллельных алгоритмах матричного умножения?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Темы заданий для самостоятельной работы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mtClean="0"/>
              <a:t>Выполните реализацию двух ленточных алгоритмов умножения матриц. Сравните время выполнения этих алгоритмов.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Выполните реализацию алгоритма Кэннона. 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Постройте теоретические оценки времени работы этих алгоритмов с учетом параметров используемой вычислительной системы 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Проведите вычислительные эксперименты. Сравните результаты реальных экспериментов с полученными теоретическими оценками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Литература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355600" indent="-3556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b="1" smtClean="0"/>
              <a:t>Гергель В.П. </a:t>
            </a:r>
            <a:r>
              <a:rPr lang="ru-RU" smtClean="0"/>
              <a:t>(2007). Теория и практика параллельных вычислений. – М.: Интернет-Университет, БИНОМ. Лаборатория знаний.</a:t>
            </a:r>
            <a:r>
              <a:rPr lang="en-US" b="1" smtClean="0"/>
              <a:t> </a:t>
            </a:r>
            <a:endParaRPr lang="ru-RU" b="1" smtClean="0"/>
          </a:p>
          <a:p>
            <a:pPr marL="355600" indent="-3556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smtClean="0"/>
              <a:t>Kumar</a:t>
            </a:r>
            <a:r>
              <a:rPr lang="en-US" smtClean="0"/>
              <a:t> V., Grama, A., Gupta, A., Karypis, G. (1994). Introduction to Parallel Computing. - The Benjamin/Cummings Publishing Company, Inc. (2nd edn., 2003)</a:t>
            </a:r>
            <a:endParaRPr lang="ru-RU" smtClean="0"/>
          </a:p>
          <a:p>
            <a:pPr marL="355600" indent="-3556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smtClean="0"/>
              <a:t>Quinn</a:t>
            </a:r>
            <a:r>
              <a:rPr lang="en-US" smtClean="0"/>
              <a:t>, M. J. (2004). Parallel Programming in C with MPI and OpenMP. – New York, NY: McGraw-Hill.</a:t>
            </a:r>
            <a:endParaRPr lang="ru-RU" smtClean="0"/>
          </a:p>
          <a:p>
            <a:pPr marL="355600" indent="-3556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smtClean="0"/>
              <a:t>Fox</a:t>
            </a:r>
            <a:r>
              <a:rPr lang="en-US" smtClean="0"/>
              <a:t>, G.C., Otto, S.W. and Hey, A.J.G. (1987) Matrix Algorithms on a Hypercube I: Matrix Multiplication. Parallel Computing. 4 H. 17-31.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1028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Последовательный алгоритм</a:t>
            </a:r>
          </a:p>
        </p:txBody>
      </p:sp>
      <p:sp>
        <p:nvSpPr>
          <p:cNvPr id="4103" name="Rectangle 1029"/>
          <p:cNvSpPr>
            <a:spLocks noGrp="1" noChangeArrowheads="1"/>
          </p:cNvSpPr>
          <p:nvPr>
            <p:ph idx="1"/>
          </p:nvPr>
        </p:nvSpPr>
        <p:spPr>
          <a:xfrm>
            <a:off x="495300" y="4652963"/>
            <a:ext cx="8915400" cy="1512887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smtClean="0"/>
              <a:t>Для выполнения матрично-векторного умножения необходимо выполнить </a:t>
            </a:r>
            <a:r>
              <a:rPr lang="ru-RU" sz="2400" b="1" i="1" smtClean="0"/>
              <a:t>m</a:t>
            </a:r>
            <a:r>
              <a:rPr lang="en-US" sz="2400" b="1" i="1" smtClean="0"/>
              <a:t>·n</a:t>
            </a:r>
            <a:r>
              <a:rPr lang="ru-RU" sz="2400" smtClean="0"/>
              <a:t> операций вычисления скалярного произведения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z="2400" smtClean="0"/>
              <a:t>Трудоемкость вычислений имеет порядок </a:t>
            </a:r>
            <a:r>
              <a:rPr lang="en-US" sz="2400" i="1" smtClean="0"/>
              <a:t>O</a:t>
            </a:r>
            <a:r>
              <a:rPr lang="ru-RU" sz="2400" i="1" smtClean="0"/>
              <a:t>(</a:t>
            </a:r>
            <a:r>
              <a:rPr lang="en-US" sz="2400" i="1" smtClean="0"/>
              <a:t>m</a:t>
            </a:r>
            <a:r>
              <a:rPr lang="ru-RU" sz="2400" i="1" smtClean="0"/>
              <a:t>n</a:t>
            </a:r>
            <a:r>
              <a:rPr lang="en-US" sz="2400" i="1" smtClean="0"/>
              <a:t>l</a:t>
            </a:r>
            <a:r>
              <a:rPr lang="ru-RU" sz="2400" i="1" smtClean="0"/>
              <a:t>)</a:t>
            </a:r>
            <a:r>
              <a:rPr lang="ru-RU" sz="2400" smtClean="0"/>
              <a:t>.</a:t>
            </a:r>
          </a:p>
        </p:txBody>
      </p:sp>
      <p:sp>
        <p:nvSpPr>
          <p:cNvPr id="2053" name="Rectangle 1031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50" name="Object 1030"/>
          <p:cNvGraphicFramePr>
            <a:graphicFrameLocks noChangeAspect="1"/>
          </p:cNvGraphicFramePr>
          <p:nvPr/>
        </p:nvGraphicFramePr>
        <p:xfrm>
          <a:off x="1785938" y="2781300"/>
          <a:ext cx="5688012" cy="1800225"/>
        </p:xfrm>
        <a:graphic>
          <a:graphicData uri="http://schemas.openxmlformats.org/presentationml/2006/ole">
            <p:oleObj spid="_x0000_s2050" name="Рисунок" r:id="rId3" imgW="2750926" imgH="877136" progId="Word.Picture.8">
              <p:embed/>
            </p:oleObj>
          </a:graphicData>
        </a:graphic>
      </p:graphicFrame>
      <p:sp>
        <p:nvSpPr>
          <p:cNvPr id="2054" name="Rectangle 1033"/>
          <p:cNvSpPr>
            <a:spLocks noChangeArrowheads="1"/>
          </p:cNvSpPr>
          <p:nvPr/>
        </p:nvSpPr>
        <p:spPr bwMode="auto">
          <a:xfrm>
            <a:off x="560388" y="1196975"/>
            <a:ext cx="89154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400">
                <a:latin typeface="Arial" pitchFamily="34" charset="0"/>
              </a:rPr>
              <a:t>Алгоритм осущесвляет последовательное вычисление строк матрицы </a:t>
            </a:r>
            <a:r>
              <a:rPr lang="ru-RU" sz="2400" b="1" i="1">
                <a:latin typeface="Arial" pitchFamily="34" charset="0"/>
              </a:rPr>
              <a:t>С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400">
                <a:latin typeface="Arial" pitchFamily="34" charset="0"/>
              </a:rPr>
              <a:t>На одной итерации цикла по переменной </a:t>
            </a:r>
            <a:r>
              <a:rPr lang="en-US" sz="2400" b="1" i="1">
                <a:latin typeface="Arial" pitchFamily="34" charset="0"/>
              </a:rPr>
              <a:t>i</a:t>
            </a:r>
            <a:r>
              <a:rPr lang="ru-RU" sz="2400">
                <a:latin typeface="Arial" pitchFamily="34" charset="0"/>
              </a:rPr>
              <a:t> используется первая строка матрицы </a:t>
            </a:r>
            <a:r>
              <a:rPr lang="en-US" sz="2400" b="1" i="1">
                <a:latin typeface="Arial" pitchFamily="34" charset="0"/>
              </a:rPr>
              <a:t>A</a:t>
            </a:r>
            <a:r>
              <a:rPr lang="ru-RU" sz="2400">
                <a:latin typeface="Arial" pitchFamily="34" charset="0"/>
              </a:rPr>
              <a:t> и все столбцы матрицы </a:t>
            </a:r>
            <a:r>
              <a:rPr lang="en-US" sz="2400" b="1" i="1">
                <a:latin typeface="Arial" pitchFamily="34" charset="0"/>
              </a:rPr>
              <a:t>B</a:t>
            </a:r>
            <a:endParaRPr lang="ru-RU" sz="2400" b="1" i="1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3275013"/>
            <a:ext cx="8778875" cy="2312987"/>
          </a:xfrm>
          <a:noFill/>
        </p:spPr>
        <p:txBody>
          <a:bodyPr>
            <a:spAutoFit/>
          </a:bodyPr>
          <a:lstStyle/>
          <a:p>
            <a:r>
              <a:rPr lang="ru-RU" smtClean="0"/>
              <a:t>Достигнутый уровень параллелизма - количество базовых подзадач равно </a:t>
            </a:r>
            <a:r>
              <a:rPr lang="en-US" b="1" i="1" smtClean="0"/>
              <a:t>n</a:t>
            </a:r>
            <a:r>
              <a:rPr lang="en-US" b="1" i="1" baseline="30000" smtClean="0"/>
              <a:t>2 </a:t>
            </a:r>
            <a:r>
              <a:rPr lang="ru-RU" smtClean="0"/>
              <a:t>–</a:t>
            </a:r>
            <a:r>
              <a:rPr lang="en-US" smtClean="0"/>
              <a:t> </a:t>
            </a:r>
            <a:r>
              <a:rPr lang="ru-RU" smtClean="0"/>
              <a:t>является избыточным! </a:t>
            </a:r>
          </a:p>
          <a:p>
            <a:r>
              <a:rPr lang="ru-RU" smtClean="0"/>
              <a:t>Как правило </a:t>
            </a:r>
            <a:r>
              <a:rPr lang="en-US" b="1" i="1" smtClean="0"/>
              <a:t>p&lt;n</a:t>
            </a:r>
            <a:r>
              <a:rPr lang="en-US" b="1" i="1" baseline="30000" smtClean="0"/>
              <a:t>2 </a:t>
            </a:r>
            <a:r>
              <a:rPr lang="ru-RU" b="1" i="1" baseline="30000" smtClean="0"/>
              <a:t> </a:t>
            </a:r>
            <a:r>
              <a:rPr lang="ru-RU" smtClean="0"/>
              <a:t>и необходимым является масштабирование параллельных вычислений</a:t>
            </a:r>
          </a:p>
        </p:txBody>
      </p:sp>
      <p:sp>
        <p:nvSpPr>
          <p:cNvPr id="3076" name="Rectangle 77"/>
          <p:cNvSpPr>
            <a:spLocks noChangeArrowheads="1"/>
          </p:cNvSpPr>
          <p:nvPr/>
        </p:nvSpPr>
        <p:spPr bwMode="auto">
          <a:xfrm>
            <a:off x="488950" y="1196975"/>
            <a:ext cx="8915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800" b="1">
                <a:latin typeface="Arial" pitchFamily="34" charset="0"/>
              </a:rPr>
              <a:t>Возможный подход</a:t>
            </a:r>
            <a:r>
              <a:rPr lang="ru-RU" sz="2800">
                <a:latin typeface="Arial" pitchFamily="34" charset="0"/>
              </a:rPr>
              <a:t> – в качестве базовой подзадачи процедура вычисления одного из элементов матрицы </a:t>
            </a:r>
            <a:r>
              <a:rPr lang="ru-RU" sz="2800" b="1" i="1">
                <a:latin typeface="Arial" pitchFamily="34" charset="0"/>
              </a:rPr>
              <a:t>С</a:t>
            </a:r>
            <a:r>
              <a:rPr lang="ru-RU" sz="2800">
                <a:latin typeface="Arial" pitchFamily="34" charset="0"/>
              </a:rPr>
              <a:t> 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32956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663700" y="2671763"/>
          <a:ext cx="6507163" cy="541337"/>
        </p:xfrm>
        <a:graphic>
          <a:graphicData uri="http://schemas.openxmlformats.org/presentationml/2006/ole">
            <p:oleObj spid="_x0000_s3074" name="Формула" r:id="rId3" imgW="3047760" imgH="253800" progId="Equation.3">
              <p:embed/>
            </p:oleObj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1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схема… </a:t>
            </a:r>
            <a:endParaRPr lang="ru-RU" sz="3000" b="1" i="1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15925" y="2770188"/>
            <a:ext cx="8778875" cy="1373187"/>
          </a:xfrm>
          <a:noFill/>
        </p:spPr>
        <p:txBody>
          <a:bodyPr>
            <a:spAutoFit/>
          </a:bodyPr>
          <a:lstStyle/>
          <a:p>
            <a:r>
              <a:rPr lang="ru-RU" b="1" smtClean="0"/>
              <a:t>Распределение данных</a:t>
            </a:r>
            <a:r>
              <a:rPr lang="ru-RU" smtClean="0"/>
              <a:t> – ленточная схема (разбиение матрицы </a:t>
            </a:r>
            <a:r>
              <a:rPr lang="en-US" sz="2400" b="1" i="1" smtClean="0"/>
              <a:t>A</a:t>
            </a:r>
            <a:r>
              <a:rPr lang="ru-RU" smtClean="0"/>
              <a:t> по строкам</a:t>
            </a:r>
            <a:r>
              <a:rPr lang="en-US" smtClean="0"/>
              <a:t> </a:t>
            </a:r>
            <a:r>
              <a:rPr lang="ru-RU" smtClean="0"/>
              <a:t>и</a:t>
            </a:r>
            <a:r>
              <a:rPr lang="en-US" smtClean="0"/>
              <a:t> </a:t>
            </a:r>
            <a:r>
              <a:rPr lang="ru-RU" smtClean="0"/>
              <a:t>матрицы </a:t>
            </a:r>
            <a:r>
              <a:rPr lang="en-US" sz="2400" b="1" i="1" smtClean="0"/>
              <a:t>B</a:t>
            </a:r>
            <a:r>
              <a:rPr lang="ru-RU" smtClean="0"/>
              <a:t> по столбцам)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255963" y="4005263"/>
          <a:ext cx="3536950" cy="1822450"/>
        </p:xfrm>
        <a:graphic>
          <a:graphicData uri="http://schemas.openxmlformats.org/presentationml/2006/ole">
            <p:oleObj spid="_x0000_s4098" name="Рисунок" r:id="rId3" imgW="3105000" imgH="1600200" progId="Word.Picture.8">
              <p:embed/>
            </p:oleObj>
          </a:graphicData>
        </a:graphic>
      </p:graphicFrame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415925" y="1268413"/>
            <a:ext cx="8915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r>
              <a:rPr lang="ru-RU" sz="2800" b="1">
                <a:latin typeface="Arial" pitchFamily="34" charset="0"/>
              </a:rPr>
              <a:t>Базовая подзадача</a:t>
            </a:r>
            <a:r>
              <a:rPr lang="ru-RU" sz="2800">
                <a:latin typeface="Arial" pitchFamily="34" charset="0"/>
              </a:rPr>
              <a:t> (агрегация) - процедура вычисления всех элементов одной из строк матрицы </a:t>
            </a:r>
            <a:r>
              <a:rPr lang="ru-RU" sz="2800" b="1" i="1">
                <a:latin typeface="Arial" pitchFamily="34" charset="0"/>
              </a:rPr>
              <a:t>С</a:t>
            </a:r>
            <a:r>
              <a:rPr lang="ru-RU" sz="2800">
                <a:latin typeface="Arial" pitchFamily="34" charset="0"/>
              </a:rPr>
              <a:t> (количество подзадач равно </a:t>
            </a:r>
            <a:r>
              <a:rPr lang="en-US" sz="2800" b="1" i="1">
                <a:latin typeface="Arial" pitchFamily="34" charset="0"/>
              </a:rPr>
              <a:t>n</a:t>
            </a:r>
            <a:r>
              <a:rPr lang="ru-RU" sz="2800">
                <a:latin typeface="Arial" pitchFamily="34" charset="0"/>
              </a:rPr>
              <a:t>)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32956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1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210675" cy="5014913"/>
          </a:xfrm>
        </p:spPr>
        <p:txBody>
          <a:bodyPr>
            <a:spAutoFit/>
          </a:bodyPr>
          <a:lstStyle/>
          <a:p>
            <a:pPr marL="0" indent="0"/>
            <a:r>
              <a:rPr lang="ru-RU" b="1" smtClean="0"/>
              <a:t> Выделение информационных зависимостей</a:t>
            </a:r>
            <a:endParaRPr lang="ru-RU" sz="2500" smtClean="0"/>
          </a:p>
          <a:p>
            <a:pPr lvl="1"/>
            <a:r>
              <a:rPr lang="ru-RU" sz="2500" smtClean="0"/>
              <a:t>Каждая подзадача содержит по одной строке матрицы </a:t>
            </a:r>
            <a:r>
              <a:rPr lang="ru-RU" sz="2500" b="1" i="1" smtClean="0"/>
              <a:t>А</a:t>
            </a:r>
            <a:r>
              <a:rPr lang="ru-RU" sz="2500" smtClean="0"/>
              <a:t> и одному столбцу матрицы </a:t>
            </a:r>
            <a:r>
              <a:rPr lang="ru-RU" sz="2500" b="1" i="1" smtClean="0"/>
              <a:t>В</a:t>
            </a:r>
            <a:r>
              <a:rPr lang="ru-RU" sz="2500" smtClean="0"/>
              <a:t>,</a:t>
            </a:r>
          </a:p>
          <a:p>
            <a:pPr lvl="1"/>
            <a:r>
              <a:rPr lang="ru-RU" sz="2500" smtClean="0"/>
              <a:t>На каждой итерации проводится скалярное умножение содержащихся в подзадачах строк и столбцов, что приводит к получению соответствующих элементов результирующей матрицы </a:t>
            </a:r>
            <a:r>
              <a:rPr lang="ru-RU" sz="2500" b="1" i="1" smtClean="0"/>
              <a:t>С</a:t>
            </a:r>
            <a:r>
              <a:rPr lang="ru-RU" sz="2500" smtClean="0"/>
              <a:t>,</a:t>
            </a:r>
          </a:p>
          <a:p>
            <a:pPr lvl="1"/>
            <a:r>
              <a:rPr lang="ru-RU" sz="2500" smtClean="0"/>
              <a:t>На каждой итерации каждая подзадача  </a:t>
            </a:r>
            <a:r>
              <a:rPr lang="en-US" sz="2500" i="1" smtClean="0"/>
              <a:t>i</a:t>
            </a:r>
            <a:r>
              <a:rPr lang="ru-RU" sz="2500" i="1" smtClean="0"/>
              <a:t>, 0</a:t>
            </a:r>
            <a:r>
              <a:rPr lang="en-US" sz="2500" i="1" smtClean="0">
                <a:sym typeface="Symbol" pitchFamily="18" charset="2"/>
              </a:rPr>
              <a:t></a:t>
            </a:r>
            <a:r>
              <a:rPr lang="en-US" sz="2500" i="1" smtClean="0"/>
              <a:t> i</a:t>
            </a:r>
            <a:r>
              <a:rPr lang="ru-RU" sz="2500" i="1" smtClean="0"/>
              <a:t>&lt;</a:t>
            </a:r>
            <a:r>
              <a:rPr lang="en-US" sz="2500" i="1" smtClean="0"/>
              <a:t>n,</a:t>
            </a:r>
            <a:r>
              <a:rPr lang="ru-RU" sz="2500" smtClean="0"/>
              <a:t> передает свой столбец матрицы </a:t>
            </a:r>
            <a:r>
              <a:rPr lang="ru-RU" sz="2500" b="1" i="1" smtClean="0"/>
              <a:t>В</a:t>
            </a:r>
            <a:r>
              <a:rPr lang="ru-RU" sz="2500" smtClean="0"/>
              <a:t> подзадаче с номером </a:t>
            </a:r>
            <a:r>
              <a:rPr lang="en-US" sz="2500" i="1" smtClean="0"/>
              <a:t>(i</a:t>
            </a:r>
            <a:r>
              <a:rPr lang="ru-RU" sz="2500" i="1" smtClean="0"/>
              <a:t>+1</a:t>
            </a:r>
            <a:r>
              <a:rPr lang="en-US" sz="2500" i="1" smtClean="0"/>
              <a:t>) mod n</a:t>
            </a:r>
            <a:r>
              <a:rPr lang="ru-RU" sz="2500" smtClean="0"/>
              <a:t>.</a:t>
            </a:r>
          </a:p>
          <a:p>
            <a:pPr marL="0" indent="0" algn="ctr">
              <a:buFont typeface="Wingdings" pitchFamily="2" charset="2"/>
              <a:buNone/>
            </a:pPr>
            <a:r>
              <a:rPr lang="ru-RU" sz="2500" smtClean="0"/>
              <a:t>После выполнения всех итераций алгоритма в каждой подзадаче поочередно окажутся все столбцы матрицы </a:t>
            </a:r>
            <a:r>
              <a:rPr lang="ru-RU" sz="2500" b="1" i="1" smtClean="0"/>
              <a:t>В</a:t>
            </a:r>
            <a:r>
              <a:rPr lang="ru-RU" sz="2500" smtClean="0"/>
              <a:t>.</a:t>
            </a:r>
          </a:p>
        </p:txBody>
      </p:sp>
      <p:sp>
        <p:nvSpPr>
          <p:cNvPr id="33795" name="Rectangle 1026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1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863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b="1" smtClean="0"/>
              <a:t>Схема информационного взаимодействия</a:t>
            </a:r>
            <a:r>
              <a:rPr lang="ru-RU" smtClean="0"/>
              <a:t> </a:t>
            </a:r>
            <a:endParaRPr lang="ru-RU" sz="2000" smtClean="0"/>
          </a:p>
        </p:txBody>
      </p:sp>
      <p:sp>
        <p:nvSpPr>
          <p:cNvPr id="5124" name="Rectangle 2049"/>
          <p:cNvSpPr>
            <a:spLocks noChangeArrowheads="1"/>
          </p:cNvSpPr>
          <p:nvPr/>
        </p:nvSpPr>
        <p:spPr bwMode="auto">
          <a:xfrm>
            <a:off x="415925" y="255588"/>
            <a:ext cx="929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ru-RU" sz="3000" b="1" u="sng">
                <a:solidFill>
                  <a:schemeClr val="tx2"/>
                </a:solidFill>
                <a:latin typeface="Arial" pitchFamily="34" charset="0"/>
              </a:rPr>
              <a:t>Параллельный алгоритм 1</a:t>
            </a:r>
            <a:r>
              <a:rPr lang="ru-RU" sz="3000" b="1">
                <a:solidFill>
                  <a:schemeClr val="tx2"/>
                </a:solidFill>
                <a:latin typeface="Arial" pitchFamily="34" charset="0"/>
              </a:rPr>
              <a:t>: ленточная схема… </a:t>
            </a:r>
          </a:p>
        </p:txBody>
      </p:sp>
      <p:sp>
        <p:nvSpPr>
          <p:cNvPr id="5125" name="Rectangle 1025"/>
          <p:cNvSpPr>
            <a:spLocks noChangeArrowheads="1"/>
          </p:cNvSpPr>
          <p:nvPr/>
        </p:nvSpPr>
        <p:spPr bwMode="auto">
          <a:xfrm>
            <a:off x="0" y="23193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849313" y="2060575"/>
          <a:ext cx="8280400" cy="3783013"/>
        </p:xfrm>
        <a:graphic>
          <a:graphicData uri="http://schemas.openxmlformats.org/presentationml/2006/ole">
            <p:oleObj spid="_x0000_s5122" name="Рисунок" r:id="rId3" imgW="4853177" imgH="2216547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2386</TotalTime>
  <Words>2268</Words>
  <Application>Microsoft Office PowerPoint</Application>
  <PresentationFormat>Лист A4 (210x297 мм)</PresentationFormat>
  <Paragraphs>361</Paragraphs>
  <Slides>44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44</vt:i4>
      </vt:variant>
    </vt:vector>
  </HeadingPairs>
  <TitlesOfParts>
    <vt:vector size="56" baseType="lpstr">
      <vt:lpstr>Bernard MT Condensed</vt:lpstr>
      <vt:lpstr>Arial</vt:lpstr>
      <vt:lpstr>Calibri</vt:lpstr>
      <vt:lpstr>Times New Roman</vt:lpstr>
      <vt:lpstr>Wingdings</vt:lpstr>
      <vt:lpstr>Courier New</vt:lpstr>
      <vt:lpstr>Symbol</vt:lpstr>
      <vt:lpstr>Специальное оформление</vt:lpstr>
      <vt:lpstr>Тема Office</vt:lpstr>
      <vt:lpstr>Microsoft Equation 3.0</vt:lpstr>
      <vt:lpstr>Рисунок Microsoft Word</vt:lpstr>
      <vt:lpstr>Диаграмма Microsoft Office Excel</vt:lpstr>
      <vt:lpstr>Лекция 10. Параллельные методы матричного умножения</vt:lpstr>
      <vt:lpstr>Содержание</vt:lpstr>
      <vt:lpstr>Постановка задачи</vt:lpstr>
      <vt:lpstr>Последовательный алгоритм…</vt:lpstr>
      <vt:lpstr>Последовательный алгоритм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Заключение…</vt:lpstr>
      <vt:lpstr>Заключение</vt:lpstr>
      <vt:lpstr>Вопросы для обсуждения</vt:lpstr>
      <vt:lpstr>Темы заданий для самостоятельной работы</vt:lpstr>
      <vt:lpstr>Литература</vt:lpstr>
    </vt:vector>
  </TitlesOfParts>
  <Company>ННГУ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методы параллельного программирования</dc:title>
  <dc:subject>8. Параллельные методы матричного умножения</dc:subject>
  <dc:creator>Гергель В.П.</dc:creator>
  <cp:lastModifiedBy>Кондрашов</cp:lastModifiedBy>
  <cp:revision>125</cp:revision>
  <dcterms:created xsi:type="dcterms:W3CDTF">2004-08-14T10:27:56Z</dcterms:created>
  <dcterms:modified xsi:type="dcterms:W3CDTF">2013-08-05T08:43:45Z</dcterms:modified>
</cp:coreProperties>
</file>