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24" r:id="rId2"/>
  </p:sldMasterIdLst>
  <p:notesMasterIdLst>
    <p:notesMasterId r:id="rId44"/>
  </p:notesMasterIdLst>
  <p:handoutMasterIdLst>
    <p:handoutMasterId r:id="rId45"/>
  </p:handoutMasterIdLst>
  <p:sldIdLst>
    <p:sldId id="256" r:id="rId3"/>
    <p:sldId id="321" r:id="rId4"/>
    <p:sldId id="283" r:id="rId5"/>
    <p:sldId id="327" r:id="rId6"/>
    <p:sldId id="328" r:id="rId7"/>
    <p:sldId id="329" r:id="rId8"/>
    <p:sldId id="330" r:id="rId9"/>
    <p:sldId id="332" r:id="rId10"/>
    <p:sldId id="331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61" r:id="rId22"/>
    <p:sldId id="357" r:id="rId23"/>
    <p:sldId id="358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9" r:id="rId39"/>
    <p:sldId id="360" r:id="rId40"/>
    <p:sldId id="323" r:id="rId41"/>
    <p:sldId id="324" r:id="rId42"/>
    <p:sldId id="325" r:id="rId43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8" autoAdjust="0"/>
    <p:restoredTop sz="94615" autoAdjust="0"/>
  </p:normalViewPr>
  <p:slideViewPr>
    <p:cSldViewPr>
      <p:cViewPr>
        <p:scale>
          <a:sx n="70" d="100"/>
          <a:sy n="70" d="100"/>
        </p:scale>
        <p:origin x="-1038" y="-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B52A7D-48AF-41E6-ADC9-907565F8D0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70B050-3284-4E24-A3B5-0BE1FD081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373E4-EFF8-4CED-BF45-2C63732F2E86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49155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759AC0A-0EBF-4670-9959-E5EA21FDA79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D68B379-70DA-4207-BB30-FB1EC9C5C1D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5DD7D5A-F8E7-468B-A865-0B510441252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64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</a:t>
            </a:r>
          </a:p>
          <a:p>
            <a:pPr>
              <a:defRPr/>
            </a:pPr>
            <a:r>
              <a:rPr lang="ru-RU"/>
              <a:t>© Иванов И.И., Петров П.П., 2004г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3F902-C51B-4A2E-86F6-5BC2B8B2130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DA652-7885-4973-AE26-EC43A7CBDE3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3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BB8CD-00A1-463B-A2A3-BDA28B27CA2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9C57-45D7-4465-A97F-5CCF60B34F2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F9DA0-7504-4F82-9F3B-1C7EA1BBB3C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E82B-261E-4030-B010-3EBAD9E1684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D23F-97A2-43C1-90FE-CD887404358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18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9138B-256A-4FCA-87C6-485E046F099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55C03DE-C24C-4EBD-AC1C-C35981C4568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19ED1-9931-4D97-AB57-0A4C8EEF438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714FC-893E-45F1-84A3-4C58DAD7EC7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77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77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DBCB-4DAB-4107-8623-5FAD91C264D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1C2C-7893-4397-AE34-32C318031E5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196975"/>
            <a:ext cx="43815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29200" y="3757613"/>
            <a:ext cx="43815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6CCE6-F77A-4F86-A260-6EE59D75592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AA6C4BD-1525-410C-950F-049D33E802F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BFD1690-9F9B-4407-B0A7-1450E2D9C48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037B9B2-DA67-454F-843D-93E7837403C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2BA4878-E4E1-45FE-80CB-BEE0453DC7D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B425A8B-5D84-42A4-9F46-33663F374AC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06BA4DB-B340-498D-A8EF-2689B5E7315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CEF4817-98A1-497A-B1F8-4FA2F910B49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AB3C234E-20E2-48F0-A70F-A8FEF6FAEF2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355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В.П.Код курса. Название модуля. Название лекции © Иванов И.И., Петров П.П., 2004г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2B2268-847E-4D0C-8EC4-A2AE0F97CD4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4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3" r:id="rId12"/>
    <p:sldLayoutId id="2147483764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1.xls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__________Microsoft_Office_Excel2.xls"/><Relationship Id="rId4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3.xls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0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4.xls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1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416300"/>
            <a:ext cx="8420100" cy="1200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11. Параллельные методы решения  систем линейных уравнений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Определение подзадач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Все вычисления сводятся к однотипным вычислительным операциям над строками матрицы коэффициентов системы линейных уравнений,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Следовательно, в основу параллельной реализации алгоритма Гаусса может быть положен принцип распараллеливания по данным,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В качестве </a:t>
            </a:r>
            <a:r>
              <a:rPr lang="ru-RU" i="1" smtClean="0"/>
              <a:t>базовой подзадачи </a:t>
            </a:r>
            <a:r>
              <a:rPr lang="ru-RU" smtClean="0"/>
              <a:t>примем все вычисления, связанные с обработкой одной строки матрицы </a:t>
            </a:r>
            <a:r>
              <a:rPr lang="ru-RU" i="1" smtClean="0"/>
              <a:t>A</a:t>
            </a:r>
            <a:r>
              <a:rPr lang="ru-RU" smtClean="0"/>
              <a:t> и соответствующего элемента вектора </a:t>
            </a:r>
            <a:r>
              <a:rPr lang="en-US" i="1" smtClean="0"/>
              <a:t>b</a:t>
            </a:r>
            <a:r>
              <a:rPr lang="ru-RU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9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4968875"/>
          </a:xfrm>
        </p:spPr>
        <p:txBody>
          <a:bodyPr rtlCol="0">
            <a:normAutofit fontScale="92500" lnSpcReduction="10000"/>
          </a:bodyPr>
          <a:lstStyle/>
          <a:p>
            <a:pPr marL="0" indent="0" algn="just" fontAlgn="auto">
              <a:spcAft>
                <a:spcPts val="0"/>
              </a:spcAft>
              <a:defRPr/>
            </a:pPr>
            <a:r>
              <a:rPr lang="ru-RU" b="1" smtClean="0"/>
              <a:t> Выделение информационных зависимостей…</a:t>
            </a:r>
            <a:endParaRPr lang="en-US" b="1" smtClean="0"/>
          </a:p>
          <a:p>
            <a:pPr marL="446088" lvl="1" indent="-266700" algn="just" fontAlgn="auto">
              <a:spcAft>
                <a:spcPts val="0"/>
              </a:spcAft>
              <a:defRPr/>
            </a:pPr>
            <a:r>
              <a:rPr lang="ru-RU" smtClean="0"/>
              <a:t>Каждая итерация </a:t>
            </a:r>
            <a:r>
              <a:rPr lang="en-US" i="1" smtClean="0"/>
              <a:t>i </a:t>
            </a:r>
            <a:r>
              <a:rPr lang="ru-RU" smtClean="0"/>
              <a:t>выполнения </a:t>
            </a:r>
            <a:r>
              <a:rPr lang="ru-RU" b="1" smtClean="0"/>
              <a:t>прямого хода</a:t>
            </a:r>
            <a:r>
              <a:rPr lang="ru-RU" smtClean="0"/>
              <a:t> алгоритма Гаусса включает:</a:t>
            </a:r>
          </a:p>
          <a:p>
            <a:pPr marL="812800" lvl="2" indent="-187325" algn="just" fontAlgn="auto">
              <a:spcAft>
                <a:spcPts val="0"/>
              </a:spcAft>
              <a:defRPr/>
            </a:pPr>
            <a:r>
              <a:rPr lang="ru-RU" b="1" smtClean="0"/>
              <a:t>Выбор ведущей строки</a:t>
            </a:r>
            <a:r>
              <a:rPr lang="ru-RU" smtClean="0"/>
              <a:t>, для выполнения которого подзадачи с номерами </a:t>
            </a:r>
            <a:r>
              <a:rPr lang="en-US" i="1" smtClean="0"/>
              <a:t>k</a:t>
            </a:r>
            <a:r>
              <a:rPr lang="ru-RU" i="1" smtClean="0"/>
              <a:t>, </a:t>
            </a:r>
            <a:r>
              <a:rPr lang="en-US" i="1" smtClean="0"/>
              <a:t>k</a:t>
            </a:r>
            <a:r>
              <a:rPr lang="ru-RU" i="1" smtClean="0"/>
              <a:t>&gt;</a:t>
            </a:r>
            <a:r>
              <a:rPr lang="en-US" i="1" smtClean="0"/>
              <a:t>i</a:t>
            </a:r>
            <a:r>
              <a:rPr lang="ru-RU" i="1" smtClean="0"/>
              <a:t>,</a:t>
            </a:r>
            <a:r>
              <a:rPr lang="ru-RU" smtClean="0"/>
              <a:t> должны обменяться своими элементами при исключаемой переменной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ru-RU" i="1" baseline="-25000" smtClean="0"/>
              <a:t> </a:t>
            </a:r>
            <a:r>
              <a:rPr lang="ru-RU" smtClean="0"/>
              <a:t>для нахождения максимального по абсолютной величине значения. Строка, которой  принадлежит выбранное значение, выбирается в качестве </a:t>
            </a:r>
            <a:r>
              <a:rPr lang="ru-RU" i="1" smtClean="0"/>
              <a:t>ведущей строки</a:t>
            </a:r>
            <a:r>
              <a:rPr lang="ru-RU" smtClean="0"/>
              <a:t> для выполняемой итерации метода,</a:t>
            </a:r>
            <a:endParaRPr lang="en-US" smtClean="0"/>
          </a:p>
          <a:p>
            <a:pPr marL="812800" lvl="2" indent="-187325" algn="just" fontAlgn="auto">
              <a:spcAft>
                <a:spcPts val="0"/>
              </a:spcAft>
              <a:defRPr/>
            </a:pPr>
            <a:r>
              <a:rPr lang="ru-RU" b="1" smtClean="0"/>
              <a:t>Рассылку </a:t>
            </a:r>
            <a:r>
              <a:rPr lang="ru-RU" smtClean="0"/>
              <a:t>выбранной ведущей строки матрицы </a:t>
            </a:r>
            <a:r>
              <a:rPr lang="ru-RU" i="1" smtClean="0"/>
              <a:t>A</a:t>
            </a:r>
            <a:r>
              <a:rPr lang="ru-RU" smtClean="0"/>
              <a:t> и соответствующего элемента вектора </a:t>
            </a:r>
            <a:r>
              <a:rPr lang="en-US" i="1" smtClean="0"/>
              <a:t>b</a:t>
            </a:r>
            <a:r>
              <a:rPr lang="en-US" smtClean="0"/>
              <a:t> </a:t>
            </a:r>
            <a:r>
              <a:rPr lang="ru-RU" smtClean="0"/>
              <a:t>всем подзадачам с номерами </a:t>
            </a:r>
            <a:r>
              <a:rPr lang="en-US" i="1" smtClean="0"/>
              <a:t>k</a:t>
            </a:r>
            <a:r>
              <a:rPr lang="ru-RU" i="1" smtClean="0"/>
              <a:t>, </a:t>
            </a:r>
            <a:r>
              <a:rPr lang="en-US" i="1" smtClean="0"/>
              <a:t>k</a:t>
            </a:r>
            <a:r>
              <a:rPr lang="ru-RU" i="1" smtClean="0"/>
              <a:t>&gt;</a:t>
            </a:r>
            <a:r>
              <a:rPr lang="en-US" i="1" smtClean="0"/>
              <a:t>i</a:t>
            </a:r>
            <a:r>
              <a:rPr lang="ru-RU" smtClean="0"/>
              <a:t>, </a:t>
            </a:r>
          </a:p>
          <a:p>
            <a:pPr marL="812800" lvl="2" indent="-187325" algn="just" fontAlgn="auto">
              <a:spcAft>
                <a:spcPts val="0"/>
              </a:spcAft>
              <a:defRPr/>
            </a:pPr>
            <a:r>
              <a:rPr lang="ru-RU" b="1" smtClean="0"/>
              <a:t>Вычитание</a:t>
            </a:r>
            <a:r>
              <a:rPr lang="ru-RU" smtClean="0"/>
              <a:t> строк для всех подзадачи </a:t>
            </a:r>
            <a:r>
              <a:rPr lang="en-US" i="1" smtClean="0"/>
              <a:t>k</a:t>
            </a:r>
            <a:r>
              <a:rPr lang="ru-RU" i="1" smtClean="0"/>
              <a:t> (</a:t>
            </a:r>
            <a:r>
              <a:rPr lang="en-US" i="1" smtClean="0"/>
              <a:t>k</a:t>
            </a:r>
            <a:r>
              <a:rPr lang="ru-RU" i="1" smtClean="0"/>
              <a:t>&gt;</a:t>
            </a:r>
            <a:r>
              <a:rPr lang="en-US" i="1" smtClean="0"/>
              <a:t>i</a:t>
            </a:r>
            <a:r>
              <a:rPr lang="ru-RU" i="1" smtClean="0"/>
              <a:t>)</a:t>
            </a:r>
            <a:r>
              <a:rPr lang="ru-RU" smtClean="0"/>
              <a:t>, обеспечивая тем самым исключение соответствующей неизвестной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ru-RU" smtClean="0"/>
              <a:t>.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marL="0" indent="0"/>
            <a:r>
              <a:rPr lang="ru-RU" b="1" smtClean="0"/>
              <a:t> Выделение информационных зависимостей</a:t>
            </a:r>
            <a:endParaRPr lang="en-US" b="1" smtClean="0"/>
          </a:p>
          <a:p>
            <a:pPr marL="446088" lvl="1" indent="-266700"/>
            <a:r>
              <a:rPr lang="ru-RU" smtClean="0"/>
              <a:t>При выполнении </a:t>
            </a:r>
            <a:r>
              <a:rPr lang="ru-RU" b="1" smtClean="0"/>
              <a:t>обратного хода</a:t>
            </a:r>
            <a:r>
              <a:rPr lang="ru-RU" smtClean="0"/>
              <a:t> метода Гаусса подзадачи выполняют необходимые вычисления для нахождения значения  неизвестных:</a:t>
            </a:r>
            <a:r>
              <a:rPr lang="ru-RU" sz="2000" smtClean="0"/>
              <a:t> </a:t>
            </a:r>
          </a:p>
          <a:p>
            <a:pPr marL="812800" lvl="2" indent="-187325"/>
            <a:r>
              <a:rPr lang="ru-RU" smtClean="0"/>
              <a:t>Как только какая-либо подзадача </a:t>
            </a:r>
            <a:r>
              <a:rPr lang="en-US" i="1" smtClean="0"/>
              <a:t>i</a:t>
            </a:r>
            <a:r>
              <a:rPr lang="ru-RU" i="1" smtClean="0"/>
              <a:t>, 0</a:t>
            </a:r>
            <a:r>
              <a:rPr lang="ru-RU" i="1" smtClean="0">
                <a:sym typeface="Symbol" pitchFamily="18" charset="2"/>
              </a:rPr>
              <a:t></a:t>
            </a:r>
            <a:r>
              <a:rPr lang="ru-RU" i="1" smtClean="0"/>
              <a:t>i&lt;n-1,</a:t>
            </a:r>
            <a:r>
              <a:rPr lang="ru-RU" smtClean="0"/>
              <a:t> определяет значение своей переменной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ru-RU" smtClean="0"/>
              <a:t>, это значение должно быть разослано всем подзадачам с номерами </a:t>
            </a:r>
            <a:r>
              <a:rPr lang="en-US" i="1" smtClean="0"/>
              <a:t>k</a:t>
            </a:r>
            <a:r>
              <a:rPr lang="ru-RU" i="1" smtClean="0"/>
              <a:t>, </a:t>
            </a:r>
            <a:r>
              <a:rPr lang="en-US" i="1" smtClean="0"/>
              <a:t>k</a:t>
            </a:r>
            <a:r>
              <a:rPr lang="ru-RU" i="1" smtClean="0"/>
              <a:t>&lt;</a:t>
            </a:r>
            <a:r>
              <a:rPr lang="en-US" i="1" smtClean="0"/>
              <a:t>i</a:t>
            </a:r>
            <a:r>
              <a:rPr lang="ru-RU" i="1" smtClean="0"/>
              <a:t>,</a:t>
            </a:r>
            <a:r>
              <a:rPr lang="ru-RU" smtClean="0"/>
              <a:t> </a:t>
            </a:r>
          </a:p>
          <a:p>
            <a:pPr marL="812800" lvl="2" indent="-187325"/>
            <a:r>
              <a:rPr lang="ru-RU" smtClean="0"/>
              <a:t>Далее подзадачи подставляют полученное значение новой неизвестной в линейное уравнение, представленное строкой матрицы </a:t>
            </a:r>
            <a:r>
              <a:rPr lang="en-US" i="1" smtClean="0"/>
              <a:t>A</a:t>
            </a:r>
            <a:r>
              <a:rPr lang="ru-RU" smtClean="0"/>
              <a:t>, расположенной в данной подзадаче, и выполняют корректировку значений для элементов вектора </a:t>
            </a:r>
            <a:r>
              <a:rPr lang="en-US" i="1" smtClean="0"/>
              <a:t>b</a:t>
            </a:r>
            <a:r>
              <a:rPr lang="ru-RU" smtClean="0"/>
              <a:t>.</a:t>
            </a:r>
            <a:r>
              <a:rPr lang="ru-RU" sz="1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1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9137650" cy="2808287"/>
          </a:xfrm>
        </p:spPr>
        <p:txBody>
          <a:bodyPr/>
          <a:lstStyle/>
          <a:p>
            <a:pPr marL="355600" indent="-355600" algn="just"/>
            <a:r>
              <a:rPr lang="ru-RU" b="1" smtClean="0"/>
              <a:t>Масштабирование и распределение подзадач по процессорам…</a:t>
            </a:r>
          </a:p>
          <a:p>
            <a:pPr marL="812800" lvl="1" indent="-265113" algn="just"/>
            <a:r>
              <a:rPr lang="ru-RU" sz="2000" smtClean="0"/>
              <a:t>В случае, когда размер матрицы, описывающей систему линейных уравнений, оказывается большим, чем число доступных процессоров (т.е., </a:t>
            </a:r>
            <a:r>
              <a:rPr lang="en-US" sz="2000" i="1" smtClean="0"/>
              <a:t>n&gt;p</a:t>
            </a:r>
            <a:r>
              <a:rPr lang="ru-RU" sz="2000" smtClean="0"/>
              <a:t>), базовые подзадачи можно укрупнить, объединив в рамках одной подзадачи несколько строк матрицы. </a:t>
            </a:r>
            <a:endParaRPr lang="ru-RU" sz="1800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289175" y="3500438"/>
          <a:ext cx="1800225" cy="1519237"/>
        </p:xfrm>
        <a:graphic>
          <a:graphicData uri="http://schemas.openxmlformats.org/presentationml/2006/ole">
            <p:oleObj spid="_x0000_s6146" name="Рисунок" r:id="rId3" imgW="2190600" imgH="1847880" progId="Word.Picture.8">
              <p:embed/>
            </p:oleObj>
          </a:graphicData>
        </a:graphic>
      </p:graphicFrame>
      <p:graphicFrame>
        <p:nvGraphicFramePr>
          <p:cNvPr id="6147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5168900" y="3365500"/>
          <a:ext cx="1711325" cy="1800225"/>
        </p:xfrm>
        <a:graphic>
          <a:graphicData uri="http://schemas.openxmlformats.org/presentationml/2006/ole">
            <p:oleObj spid="_x0000_s6147" name="Рисунок" r:id="rId4" imgW="2190600" imgH="2305080" progId="Word.Picture.8">
              <p:embed/>
            </p:oleObj>
          </a:graphicData>
        </a:graphic>
      </p:graphicFrame>
      <p:sp>
        <p:nvSpPr>
          <p:cNvPr id="6150" name="AutoShape 13"/>
          <p:cNvSpPr>
            <a:spLocks noChangeArrowheads="1"/>
          </p:cNvSpPr>
          <p:nvPr/>
        </p:nvSpPr>
        <p:spPr bwMode="auto">
          <a:xfrm>
            <a:off x="4232275" y="4221163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920750" y="5229225"/>
            <a:ext cx="85677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1"/>
              <a:t>Использование </a:t>
            </a:r>
            <a:r>
              <a:rPr lang="ru-RU" sz="2000" b="1" i="1"/>
              <a:t>циклического способа</a:t>
            </a:r>
            <a:r>
              <a:rPr lang="ru-RU" sz="2000" i="1"/>
              <a:t> формирования полос позволяет обеспечить лучшую балансировку вычислительной нагрузки между подзадачами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Масштабирование и распределение подзадач по процессорам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Основным видом информационного взаимодействия подзадач является операция передачи данных от одного процессора всем процессорам вычислительной системы,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Как результат, для эффективной реализации требуемых информационных взаимодействий между базовыми подзадачами, топология сети передачи данных должны иметь структуру </a:t>
            </a:r>
            <a:r>
              <a:rPr lang="ru-RU" i="1" smtClean="0"/>
              <a:t>гиперкуба </a:t>
            </a:r>
            <a:r>
              <a:rPr lang="ru-RU" smtClean="0"/>
              <a:t>или </a:t>
            </a:r>
            <a:r>
              <a:rPr lang="ru-RU" i="1" smtClean="0"/>
              <a:t>полного графа</a:t>
            </a:r>
            <a:r>
              <a:rPr lang="ru-RU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341438"/>
            <a:ext cx="9210675" cy="1598612"/>
          </a:xfrm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ru-RU" b="1" smtClean="0"/>
              <a:t>Анализ эффективности</a:t>
            </a:r>
          </a:p>
          <a:p>
            <a:pPr lvl="1"/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1928813" y="3284538"/>
          <a:ext cx="2967037" cy="1476375"/>
        </p:xfrm>
        <a:graphic>
          <a:graphicData uri="http://schemas.openxmlformats.org/presentationml/2006/ole">
            <p:oleObj spid="_x0000_s7170" name="Формула" r:id="rId3" imgW="1307880" imgH="647640" progId="Equation.3">
              <p:embed/>
            </p:oleObj>
          </a:graphicData>
        </a:graphic>
      </p:graphicFrame>
      <p:graphicFrame>
        <p:nvGraphicFramePr>
          <p:cNvPr id="7171" name="Object 9"/>
          <p:cNvGraphicFramePr>
            <a:graphicFrameLocks noChangeAspect="1"/>
          </p:cNvGraphicFramePr>
          <p:nvPr/>
        </p:nvGraphicFramePr>
        <p:xfrm>
          <a:off x="5168900" y="3500438"/>
          <a:ext cx="2305050" cy="1417637"/>
        </p:xfrm>
        <a:graphic>
          <a:graphicData uri="http://schemas.openxmlformats.org/presentationml/2006/ole">
            <p:oleObj spid="_x0000_s7171" name="Формула" r:id="rId4" imgW="1040948" imgH="634725" progId="Equation.3">
              <p:embed/>
            </p:oleObj>
          </a:graphicData>
        </a:graphic>
      </p:graphicFrame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704850" y="5229225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Балансировка вычислительной нагрузки между процессорами, в целом, является достаточно равномерной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10248" name="Rectangle 5"/>
          <p:cNvSpPr>
            <a:spLocks noGrp="1" noChangeArrowheads="1"/>
          </p:cNvSpPr>
          <p:nvPr>
            <p:ph idx="1"/>
          </p:nvPr>
        </p:nvSpPr>
        <p:spPr>
          <a:xfrm>
            <a:off x="27305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</a:t>
            </a:r>
            <a:r>
              <a:rPr lang="ru-RU" sz="2400" smtClean="0"/>
              <a:t>уточненные оценки</a:t>
            </a:r>
            <a:r>
              <a:rPr lang="ru-RU" smtClean="0"/>
              <a:t>)…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44488" y="1700213"/>
            <a:ext cx="92884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ru-RU" sz="2000">
                <a:latin typeface="Arial" pitchFamily="34" charset="0"/>
              </a:rPr>
              <a:t> Время выполнения параллельного алгоритма, связанное непосредственно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с вычислениями, состоит из:</a:t>
            </a:r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534988" y="2344738"/>
            <a:ext cx="871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/>
              <a:t> </a:t>
            </a:r>
            <a:r>
              <a:rPr lang="ru-RU" b="1"/>
              <a:t>Времени выполнения прямого хода </a:t>
            </a:r>
            <a:r>
              <a:rPr lang="ru-RU" b="1">
                <a:latin typeface="Arial" pitchFamily="34" charset="0"/>
              </a:rPr>
              <a:t>алгоритма Гаусса</a:t>
            </a:r>
            <a:r>
              <a:rPr lang="ru-RU">
                <a:latin typeface="Arial" pitchFamily="34" charset="0"/>
              </a:rPr>
              <a:t> (</a:t>
            </a:r>
            <a:r>
              <a:rPr lang="en-US" i="1">
                <a:latin typeface="Arial" pitchFamily="34" charset="0"/>
              </a:rPr>
              <a:t>n</a:t>
            </a:r>
            <a:r>
              <a:rPr lang="ru-RU" i="1">
                <a:latin typeface="Arial" pitchFamily="34" charset="0"/>
              </a:rPr>
              <a:t>-1</a:t>
            </a:r>
            <a:r>
              <a:rPr lang="en-US">
                <a:latin typeface="Arial" pitchFamily="34" charset="0"/>
              </a:rPr>
              <a:t> </a:t>
            </a:r>
            <a:r>
              <a:rPr lang="ru-RU">
                <a:latin typeface="Arial" pitchFamily="34" charset="0"/>
              </a:rPr>
              <a:t>итерация).</a:t>
            </a:r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1136650" y="4076700"/>
          <a:ext cx="6121400" cy="787400"/>
        </p:xfrm>
        <a:graphic>
          <a:graphicData uri="http://schemas.openxmlformats.org/presentationml/2006/ole">
            <p:oleObj spid="_x0000_s8194" name="Формула" r:id="rId3" imgW="3200400" imgH="444500" progId="Equation.3">
              <p:embed/>
            </p:oleObj>
          </a:graphicData>
        </a:graphic>
      </p:graphicFrame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631825" y="4941888"/>
            <a:ext cx="8713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/>
              <a:t> </a:t>
            </a:r>
            <a:r>
              <a:rPr lang="ru-RU" b="1"/>
              <a:t>Времени выполнения обратного хода алгоритма </a:t>
            </a:r>
            <a:r>
              <a:rPr lang="ru-RU" b="1">
                <a:latin typeface="Arial" pitchFamily="34" charset="0"/>
              </a:rPr>
              <a:t>Гаусса </a:t>
            </a:r>
            <a:r>
              <a:rPr lang="ru-RU">
                <a:latin typeface="Arial" pitchFamily="34" charset="0"/>
              </a:rPr>
              <a:t>(</a:t>
            </a:r>
            <a:r>
              <a:rPr lang="en-US" i="1">
                <a:latin typeface="Arial" pitchFamily="34" charset="0"/>
              </a:rPr>
              <a:t>n</a:t>
            </a:r>
            <a:r>
              <a:rPr lang="ru-RU" i="1">
                <a:latin typeface="Arial" pitchFamily="34" charset="0"/>
              </a:rPr>
              <a:t>-1</a:t>
            </a:r>
            <a:r>
              <a:rPr lang="en-US"/>
              <a:t> </a:t>
            </a:r>
            <a:r>
              <a:rPr lang="ru-RU"/>
              <a:t>итерация).</a:t>
            </a:r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608013" y="2693988"/>
            <a:ext cx="8928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lvl="1">
              <a:buFont typeface="Wingdings" pitchFamily="2" charset="2"/>
              <a:buChar char="§"/>
            </a:pPr>
            <a:r>
              <a:rPr lang="ru-RU"/>
              <a:t> выбор максимального значения в столбце с исключаемой неизвестной, </a:t>
            </a:r>
          </a:p>
          <a:p>
            <a:pPr marL="355600" lvl="1">
              <a:buFont typeface="Wingdings" pitchFamily="2" charset="2"/>
              <a:buChar char="§"/>
            </a:pPr>
            <a:r>
              <a:rPr lang="ru-RU"/>
              <a:t> вычитание ведущ</a:t>
            </a:r>
            <a:r>
              <a:rPr lang="ru-RU">
                <a:latin typeface="Arial" pitchFamily="34" charset="0"/>
              </a:rPr>
              <a:t>ей строки из каждой строки оставшейся части полосы</a:t>
            </a:r>
            <a:br>
              <a:rPr lang="ru-RU">
                <a:latin typeface="Arial" pitchFamily="34" charset="0"/>
              </a:rPr>
            </a:br>
            <a:r>
              <a:rPr lang="ru-RU">
                <a:latin typeface="Arial" pitchFamily="34" charset="0"/>
              </a:rPr>
              <a:t>  матрицы </a:t>
            </a:r>
            <a:r>
              <a:rPr lang="en-US" i="1">
                <a:latin typeface="Arial" pitchFamily="34" charset="0"/>
              </a:rPr>
              <a:t>A</a:t>
            </a:r>
            <a:endParaRPr lang="ru-RU">
              <a:latin typeface="Arial" pitchFamily="34" charset="0"/>
            </a:endParaRPr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488950" y="5300663"/>
            <a:ext cx="808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ru-RU"/>
              <a:t> обновление значения правых частей после рассылки вычисленного</a:t>
            </a:r>
            <a:r>
              <a:rPr lang="en-US"/>
              <a:t> </a:t>
            </a:r>
            <a:r>
              <a:rPr lang="ru-RU"/>
              <a:t>значения очередной неизвестной</a:t>
            </a:r>
          </a:p>
        </p:txBody>
      </p:sp>
      <p:graphicFrame>
        <p:nvGraphicFramePr>
          <p:cNvPr id="8195" name="Object 17"/>
          <p:cNvGraphicFramePr>
            <a:graphicFrameLocks noChangeAspect="1"/>
          </p:cNvGraphicFramePr>
          <p:nvPr/>
        </p:nvGraphicFramePr>
        <p:xfrm>
          <a:off x="1352550" y="5959475"/>
          <a:ext cx="2376488" cy="898525"/>
        </p:xfrm>
        <a:graphic>
          <a:graphicData uri="http://schemas.openxmlformats.org/presentationml/2006/ole">
            <p:oleObj spid="_x0000_s8195" name="Формула" r:id="rId4" imgW="1091726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11273" name="Rectangle 5"/>
          <p:cNvSpPr>
            <a:spLocks noGrp="1" noChangeArrowheads="1"/>
          </p:cNvSpPr>
          <p:nvPr>
            <p:ph idx="1"/>
          </p:nvPr>
        </p:nvSpPr>
        <p:spPr>
          <a:xfrm>
            <a:off x="128588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</a:t>
            </a:r>
            <a:r>
              <a:rPr lang="ru-RU" sz="2400" smtClean="0"/>
              <a:t>уточненные оценки</a:t>
            </a:r>
            <a:r>
              <a:rPr lang="ru-RU" smtClean="0"/>
              <a:t>)…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31825" y="1989138"/>
            <a:ext cx="871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/>
              <a:t> </a:t>
            </a:r>
            <a:r>
              <a:rPr lang="ru-RU" b="1"/>
              <a:t>При выполнении прямого хода алгоритма Гаусса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2360613" y="3573463"/>
          <a:ext cx="4321175" cy="509587"/>
        </p:xfrm>
        <a:graphic>
          <a:graphicData uri="http://schemas.openxmlformats.org/presentationml/2006/ole">
            <p:oleObj spid="_x0000_s9218" name="Формула" r:id="rId3" imgW="2019300" imgH="241300" progId="Equation.3">
              <p:embed/>
            </p:oleObj>
          </a:graphicData>
        </a:graphic>
      </p:graphicFrame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992188" y="4005263"/>
            <a:ext cx="8208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ru-RU"/>
              <a:t> рассылка выбранной ведущей строки</a:t>
            </a:r>
          </a:p>
        </p:txBody>
      </p:sp>
      <p:graphicFrame>
        <p:nvGraphicFramePr>
          <p:cNvPr id="9219" name="Object 12"/>
          <p:cNvGraphicFramePr>
            <a:graphicFrameLocks noChangeAspect="1"/>
          </p:cNvGraphicFramePr>
          <p:nvPr/>
        </p:nvGraphicFramePr>
        <p:xfrm>
          <a:off x="2360613" y="4365625"/>
          <a:ext cx="4105275" cy="465138"/>
        </p:xfrm>
        <a:graphic>
          <a:graphicData uri="http://schemas.openxmlformats.org/presentationml/2006/ole">
            <p:oleObj spid="_x0000_s9219" name="Формула" r:id="rId4" imgW="2108200" imgH="241300" progId="Equation.3">
              <p:embed/>
            </p:oleObj>
          </a:graphicData>
        </a:graphic>
      </p:graphicFrame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631825" y="4797425"/>
            <a:ext cx="871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/>
              <a:t> </a:t>
            </a:r>
            <a:r>
              <a:rPr lang="ru-RU" b="1"/>
              <a:t>При выполнении обратного хода алгоритма Гаусса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992188" y="5157788"/>
            <a:ext cx="820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ru-RU"/>
              <a:t> на каждой итерации осуществляется рассылка между всеми</a:t>
            </a:r>
            <a:br>
              <a:rPr lang="ru-RU"/>
            </a:br>
            <a:r>
              <a:rPr lang="ru-RU"/>
              <a:t>   процессорами вычисленного значения очередной неизвестной </a:t>
            </a:r>
          </a:p>
        </p:txBody>
      </p:sp>
      <p:graphicFrame>
        <p:nvGraphicFramePr>
          <p:cNvPr id="9220" name="Object 16"/>
          <p:cNvGraphicFramePr>
            <a:graphicFrameLocks noChangeAspect="1"/>
          </p:cNvGraphicFramePr>
          <p:nvPr/>
        </p:nvGraphicFramePr>
        <p:xfrm>
          <a:off x="2360613" y="5876925"/>
          <a:ext cx="4105275" cy="482600"/>
        </p:xfrm>
        <a:graphic>
          <a:graphicData uri="http://schemas.openxmlformats.org/presentationml/2006/ole">
            <p:oleObj spid="_x0000_s9220" name="Формула" r:id="rId5" imgW="2032000" imgH="241300" progId="Equation.3">
              <p:embed/>
            </p:oleObj>
          </a:graphicData>
        </a:graphic>
      </p:graphicFrame>
      <p:sp>
        <p:nvSpPr>
          <p:cNvPr id="9227" name="Text Box 18"/>
          <p:cNvSpPr txBox="1">
            <a:spLocks noChangeArrowheads="1"/>
          </p:cNvSpPr>
          <p:nvPr/>
        </p:nvSpPr>
        <p:spPr bwMode="auto">
          <a:xfrm>
            <a:off x="992188" y="2349500"/>
            <a:ext cx="8064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ru-RU"/>
              <a:t> для определения ведущей строки процессоры обмениваются локально</a:t>
            </a:r>
            <a:br>
              <a:rPr lang="ru-RU"/>
            </a:br>
            <a:r>
              <a:rPr lang="ru-RU"/>
              <a:t>   </a:t>
            </a:r>
            <a:r>
              <a:rPr lang="ru-RU">
                <a:latin typeface="Arial" pitchFamily="34" charset="0"/>
              </a:rPr>
              <a:t>найденными максимальными значениями в столбце с исключаемой</a:t>
            </a:r>
            <a:br>
              <a:rPr lang="ru-RU">
                <a:latin typeface="Arial" pitchFamily="34" charset="0"/>
              </a:rPr>
            </a:br>
            <a:r>
              <a:rPr lang="ru-RU">
                <a:latin typeface="Arial" pitchFamily="34" charset="0"/>
              </a:rPr>
              <a:t>   переменной (</a:t>
            </a:r>
            <a:r>
              <a:rPr lang="ru-RU" i="1">
                <a:latin typeface="Arial" pitchFamily="34" charset="0"/>
              </a:rPr>
              <a:t>MPI_Allreduce</a:t>
            </a:r>
            <a:r>
              <a:rPr lang="ru-RU">
                <a:latin typeface="Arial" pitchFamily="34" charset="0"/>
              </a:rPr>
              <a:t>)</a:t>
            </a:r>
          </a:p>
        </p:txBody>
      </p:sp>
      <p:sp>
        <p:nvSpPr>
          <p:cNvPr id="9228" name="Text Box 0"/>
          <p:cNvSpPr txBox="1">
            <a:spLocks noChangeArrowheads="1"/>
          </p:cNvSpPr>
          <p:nvPr/>
        </p:nvSpPr>
        <p:spPr bwMode="auto">
          <a:xfrm>
            <a:off x="0" y="1663700"/>
            <a:ext cx="990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ru-RU" sz="2000">
                <a:latin typeface="Arial" pitchFamily="34" charset="0"/>
              </a:rPr>
              <a:t> </a:t>
            </a:r>
            <a:r>
              <a:rPr lang="ru-RU"/>
              <a:t>Оценка затрат на выполнение операций передачи данных между процессорами</a:t>
            </a:r>
            <a:r>
              <a:rPr lang="ru-RU" sz="2000">
                <a:latin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12295" name="Rectangle 5"/>
          <p:cNvSpPr>
            <a:spLocks noGrp="1" noChangeArrowheads="1"/>
          </p:cNvSpPr>
          <p:nvPr>
            <p:ph idx="1"/>
          </p:nvPr>
        </p:nvSpPr>
        <p:spPr>
          <a:xfrm>
            <a:off x="27305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</a:t>
            </a:r>
            <a:r>
              <a:rPr lang="ru-RU" sz="2400" smtClean="0"/>
              <a:t>уточненные оценки</a:t>
            </a:r>
            <a:r>
              <a:rPr lang="ru-RU" smtClean="0"/>
              <a:t>)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704850" y="2035175"/>
            <a:ext cx="892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Arial" pitchFamily="34" charset="0"/>
              </a:rPr>
              <a:t>Общее время выполнения параллельного алгоритма:</a:t>
            </a:r>
          </a:p>
        </p:txBody>
      </p:sp>
      <p:graphicFrame>
        <p:nvGraphicFramePr>
          <p:cNvPr id="10242" name="Object 11"/>
          <p:cNvGraphicFramePr>
            <a:graphicFrameLocks noChangeAspect="1"/>
          </p:cNvGraphicFramePr>
          <p:nvPr/>
        </p:nvGraphicFramePr>
        <p:xfrm>
          <a:off x="776288" y="2636838"/>
          <a:ext cx="7993062" cy="1084262"/>
        </p:xfrm>
        <a:graphic>
          <a:graphicData uri="http://schemas.openxmlformats.org/presentationml/2006/ole">
            <p:oleObj spid="_x0000_s10242" name="Формула" r:id="rId3" imgW="30353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8915400" cy="4367213"/>
          </a:xfrm>
        </p:spPr>
        <p:txBody>
          <a:bodyPr>
            <a:spAutoFit/>
          </a:bodyPr>
          <a:lstStyle/>
          <a:p>
            <a:pPr marL="0" indent="0"/>
            <a:r>
              <a:rPr lang="ru-RU" b="1" smtClean="0"/>
              <a:t> </a:t>
            </a:r>
            <a:r>
              <a:rPr lang="ru-RU" sz="2400" b="1" smtClean="0"/>
              <a:t>Программная реализация…</a:t>
            </a:r>
          </a:p>
          <a:p>
            <a:pPr marL="446088" lvl="1" indent="-266700"/>
            <a:r>
              <a:rPr lang="ru-RU" sz="2000" b="1" smtClean="0"/>
              <a:t>Главная функция программы </a:t>
            </a:r>
            <a:r>
              <a:rPr lang="en-US" sz="2000" b="1" i="1" smtClean="0"/>
              <a:t>main</a:t>
            </a:r>
            <a:r>
              <a:rPr lang="ru-RU" sz="2000" smtClean="0"/>
              <a:t>. Реализует логику работы алгоритма, последовательно вызывает необходимые подпрограммы:</a:t>
            </a:r>
          </a:p>
          <a:p>
            <a:pPr marL="812800" lvl="2" indent="-187325"/>
            <a:r>
              <a:rPr lang="ru-RU" b="1" i="1" smtClean="0"/>
              <a:t>ProcessInitialization</a:t>
            </a:r>
            <a:r>
              <a:rPr lang="ru-RU" b="1" smtClean="0"/>
              <a:t> </a:t>
            </a:r>
            <a:r>
              <a:rPr lang="ru-RU" smtClean="0"/>
              <a:t>определяет исходные данные решаемой задачи,</a:t>
            </a:r>
          </a:p>
          <a:p>
            <a:pPr marL="812800" lvl="2" indent="-187325"/>
            <a:r>
              <a:rPr lang="en-US" b="1" i="1" smtClean="0"/>
              <a:t>GaussianElimination</a:t>
            </a:r>
            <a:r>
              <a:rPr lang="ru-RU" b="1" i="1" smtClean="0"/>
              <a:t> </a:t>
            </a:r>
            <a:r>
              <a:rPr lang="ru-RU" smtClean="0"/>
              <a:t>выполняет прямой ход метода Гаусса,</a:t>
            </a:r>
          </a:p>
          <a:p>
            <a:pPr marL="812800" lvl="2" indent="-187325"/>
            <a:r>
              <a:rPr lang="en-US" b="1" i="1" smtClean="0"/>
              <a:t>BackSubstitution</a:t>
            </a:r>
            <a:r>
              <a:rPr lang="ru-RU" b="1" i="1" smtClean="0"/>
              <a:t>  </a:t>
            </a:r>
            <a:r>
              <a:rPr lang="ru-RU" smtClean="0"/>
              <a:t>реализует обратный ход метода Гаусса,</a:t>
            </a:r>
          </a:p>
          <a:p>
            <a:pPr marL="812800" lvl="2" indent="-187325"/>
            <a:r>
              <a:rPr lang="en-US" b="1" i="1" smtClean="0"/>
              <a:t>ResultCollection</a:t>
            </a:r>
            <a:r>
              <a:rPr lang="en-US" smtClean="0"/>
              <a:t> </a:t>
            </a:r>
            <a:r>
              <a:rPr lang="ru-RU" smtClean="0"/>
              <a:t>осуществляет сбор со всех процессов отдельных частей вычисленного вектора неизвестных,</a:t>
            </a:r>
          </a:p>
          <a:p>
            <a:pPr marL="812800" lvl="2" indent="-187325"/>
            <a:r>
              <a:rPr lang="en-US" b="1" i="1" smtClean="0"/>
              <a:t>ProcessTermination</a:t>
            </a:r>
            <a:r>
              <a:rPr lang="en-US" b="1" smtClean="0"/>
              <a:t> </a:t>
            </a:r>
            <a:r>
              <a:rPr lang="ru-RU" smtClean="0"/>
              <a:t>выполняет необходимый вывод результатов решения задачи и освобождает всю ранее выделенную память для хранения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Постановка задачи</a:t>
            </a:r>
          </a:p>
          <a:p>
            <a:r>
              <a:rPr lang="ru-RU" smtClean="0"/>
              <a:t>Метод Гаусса</a:t>
            </a:r>
          </a:p>
          <a:p>
            <a:pPr lvl="1"/>
            <a:r>
              <a:rPr lang="ru-RU" smtClean="0"/>
              <a:t>Последовательный алгоритм</a:t>
            </a:r>
          </a:p>
          <a:p>
            <a:pPr lvl="1"/>
            <a:r>
              <a:rPr lang="ru-RU" smtClean="0"/>
              <a:t>Параллельный алгоритм</a:t>
            </a:r>
          </a:p>
          <a:p>
            <a:r>
              <a:rPr lang="ru-RU" smtClean="0"/>
              <a:t>Метод сопряженных градиентов</a:t>
            </a:r>
          </a:p>
          <a:p>
            <a:pPr lvl="1"/>
            <a:r>
              <a:rPr lang="ru-RU" smtClean="0"/>
              <a:t>Последовательный алгоритм</a:t>
            </a:r>
          </a:p>
          <a:p>
            <a:pPr lvl="1"/>
            <a:r>
              <a:rPr lang="ru-RU" smtClean="0"/>
              <a:t>Параллельный алгоритм</a:t>
            </a:r>
          </a:p>
          <a:p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8915400" cy="5534025"/>
          </a:xfrm>
        </p:spPr>
        <p:txBody>
          <a:bodyPr>
            <a:spAutoFit/>
          </a:bodyPr>
          <a:lstStyle/>
          <a:p>
            <a:pPr marL="0" indent="0"/>
            <a:r>
              <a:rPr lang="ru-RU" smtClean="0"/>
              <a:t> </a:t>
            </a:r>
            <a:r>
              <a:rPr lang="ru-RU" sz="2400" b="1" smtClean="0"/>
              <a:t>Программная реализация…</a:t>
            </a:r>
          </a:p>
          <a:p>
            <a:pPr marL="446088" lvl="1" indent="-266700"/>
            <a:r>
              <a:rPr lang="ru-RU" sz="2000" b="1" smtClean="0"/>
              <a:t>Главная функция программы </a:t>
            </a:r>
            <a:r>
              <a:rPr lang="en-US" sz="2000" b="1" i="1" smtClean="0"/>
              <a:t>main</a:t>
            </a:r>
            <a:r>
              <a:rPr lang="ru-RU" sz="2000" smtClean="0"/>
              <a:t>. Использует массивы:</a:t>
            </a:r>
          </a:p>
          <a:p>
            <a:pPr marL="812800" lvl="2" indent="-187325"/>
            <a:r>
              <a:rPr lang="ru-RU" b="1" i="1" smtClean="0"/>
              <a:t>pPivotPos</a:t>
            </a:r>
            <a:r>
              <a:rPr lang="ru-RU" smtClean="0"/>
              <a:t> определяют номера строк матрицы, выбираемых в качестве ведущих, по итерациям прямого хода метода Гаусса – определяет далее порядок выполнения итераций для обратного хода (массив является глобальным и любое его изменение требует выполнения операции рассылки измененных данных),</a:t>
            </a:r>
          </a:p>
          <a:p>
            <a:pPr marL="812800" lvl="2" indent="-187325"/>
            <a:r>
              <a:rPr lang="en-US" b="1" i="1" smtClean="0"/>
              <a:t>pProcPivotIter</a:t>
            </a:r>
            <a:r>
              <a:rPr lang="ru-RU" b="1" i="1" smtClean="0"/>
              <a:t> </a:t>
            </a:r>
            <a:r>
              <a:rPr lang="ru-RU" smtClean="0"/>
              <a:t>определяют номера итераций прямого хода метода Гаусса, на которых строки процесса использовались в качестве ведущих – нулевое значение элемента означает, что соответствующая строка должна обрабатываться при исключении неизвестных (массив является локальным для каждого процесса).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Программная реализация…</a:t>
            </a:r>
          </a:p>
          <a:p>
            <a:pPr lvl="1"/>
            <a:r>
              <a:rPr lang="ru-RU" smtClean="0"/>
              <a:t>Функция </a:t>
            </a:r>
            <a:r>
              <a:rPr lang="ru-RU" b="1" i="1" smtClean="0"/>
              <a:t>GaussianElimination</a:t>
            </a:r>
            <a:r>
              <a:rPr lang="ru-RU" smtClean="0"/>
              <a:t> выполняет параллельный вариант прямого хода алгоритма Гаусса</a:t>
            </a:r>
            <a:endParaRPr lang="en-US" smtClean="0"/>
          </a:p>
          <a:p>
            <a:pPr lvl="1">
              <a:buFontTx/>
              <a:buNone/>
            </a:pPr>
            <a:endParaRPr lang="ru-RU" sz="1000" smtClean="0"/>
          </a:p>
          <a:p>
            <a:pPr lvl="2"/>
            <a:r>
              <a:rPr lang="ru-RU" smtClean="0"/>
              <a:t>Функция </a:t>
            </a:r>
            <a:r>
              <a:rPr lang="en-US" b="1" i="1" smtClean="0"/>
              <a:t>EliminateRows</a:t>
            </a:r>
            <a:r>
              <a:rPr lang="en-US" b="1" smtClean="0"/>
              <a:t> </a:t>
            </a:r>
            <a:r>
              <a:rPr lang="ru-RU" smtClean="0"/>
              <a:t>проводит вычитание ведущей строки из строк процесса, которые еще не использовались в качестве ведущих (т.е. для которых элементы массива </a:t>
            </a:r>
            <a:r>
              <a:rPr lang="en-US" i="1" smtClean="0"/>
              <a:t>pProcPivotIter</a:t>
            </a:r>
            <a:r>
              <a:rPr lang="en-US" b="1" smtClean="0"/>
              <a:t> </a:t>
            </a:r>
            <a:r>
              <a:rPr lang="ru-RU" smtClean="0"/>
              <a:t>равны нулю)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Программная реализация…</a:t>
            </a:r>
          </a:p>
          <a:p>
            <a:pPr lvl="1"/>
            <a:r>
              <a:rPr lang="ru-RU" smtClean="0"/>
              <a:t>Функция </a:t>
            </a:r>
            <a:r>
              <a:rPr lang="ru-RU" b="1" i="1" smtClean="0"/>
              <a:t>BackSubstitution</a:t>
            </a:r>
            <a:r>
              <a:rPr lang="ru-RU" smtClean="0"/>
              <a:t> реализует параллельный вариант обратного хода Гаусса.</a:t>
            </a:r>
          </a:p>
          <a:p>
            <a:pPr lvl="1">
              <a:buFont typeface="Arial" pitchFamily="34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336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алгоритм…</a:t>
            </a:r>
          </a:p>
        </p:txBody>
      </p:sp>
      <p:sp>
        <p:nvSpPr>
          <p:cNvPr id="133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8050"/>
            <a:ext cx="9066213" cy="136842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Сравнение теоретических оценок и экспериментальных данных</a:t>
            </a:r>
          </a:p>
        </p:txBody>
      </p:sp>
      <p:graphicFrame>
        <p:nvGraphicFramePr>
          <p:cNvPr id="11268" name="Object 67"/>
          <p:cNvGraphicFramePr>
            <a:graphicFrameLocks noChangeAspect="1"/>
          </p:cNvGraphicFramePr>
          <p:nvPr>
            <p:ph sz="half" idx="2"/>
          </p:nvPr>
        </p:nvGraphicFramePr>
        <p:xfrm>
          <a:off x="2576513" y="4005263"/>
          <a:ext cx="4176712" cy="2312987"/>
        </p:xfrm>
        <a:graphic>
          <a:graphicData uri="http://schemas.openxmlformats.org/presentationml/2006/ole">
            <p:oleObj spid="_x0000_s11268" name="Диаграмма" r:id="rId3" imgW="4676851" imgH="2590800" progId="Excel.Chart.8">
              <p:embed/>
            </p:oleObj>
          </a:graphicData>
        </a:graphic>
      </p:graphicFrame>
      <p:sp>
        <p:nvSpPr>
          <p:cNvPr id="11271" name="Rectangle 190"/>
          <p:cNvSpPr>
            <a:spLocks noChangeArrowheads="1"/>
          </p:cNvSpPr>
          <p:nvPr/>
        </p:nvSpPr>
        <p:spPr bwMode="auto">
          <a:xfrm>
            <a:off x="1588" y="2593975"/>
            <a:ext cx="20716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2" name="Rectangle 193"/>
          <p:cNvSpPr>
            <a:spLocks noChangeArrowheads="1"/>
          </p:cNvSpPr>
          <p:nvPr/>
        </p:nvSpPr>
        <p:spPr bwMode="auto">
          <a:xfrm>
            <a:off x="1588" y="2593975"/>
            <a:ext cx="20716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81948" name="Group 348"/>
          <p:cNvGraphicFramePr>
            <a:graphicFrameLocks noGrp="1"/>
          </p:cNvGraphicFramePr>
          <p:nvPr/>
        </p:nvGraphicFramePr>
        <p:xfrm>
          <a:off x="273050" y="2349500"/>
          <a:ext cx="9432925" cy="1645920"/>
        </p:xfrm>
        <a:graphic>
          <a:graphicData uri="http://schemas.openxmlformats.org/drawingml/2006/table">
            <a:tbl>
              <a:tblPr/>
              <a:tblGrid>
                <a:gridCol w="1698625"/>
                <a:gridCol w="1893888"/>
                <a:gridCol w="1973262"/>
                <a:gridCol w="1893888"/>
                <a:gridCol w="1973262"/>
              </a:tblGrid>
              <a:tr h="171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системы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1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1,2558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1,3444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0,9376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1,0573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8,8879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10,1637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5,202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6,3733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29,173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32,8611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15,932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19,9917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68,3893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77,4121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36,2665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45,9435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66" name="Object 322"/>
          <p:cNvGraphicFramePr>
            <a:graphicFrameLocks noChangeAspect="1"/>
          </p:cNvGraphicFramePr>
          <p:nvPr/>
        </p:nvGraphicFramePr>
        <p:xfrm>
          <a:off x="4737100" y="2636838"/>
          <a:ext cx="190500" cy="266700"/>
        </p:xfrm>
        <a:graphic>
          <a:graphicData uri="http://schemas.openxmlformats.org/presentationml/2006/ole">
            <p:oleObj spid="_x0000_s11266" name="Формула" r:id="rId4" imgW="190335" imgH="266469" progId="Equation.3">
              <p:embed/>
            </p:oleObj>
          </a:graphicData>
        </a:graphic>
      </p:graphicFrame>
      <p:graphicFrame>
        <p:nvGraphicFramePr>
          <p:cNvPr id="11267" name="Object 323"/>
          <p:cNvGraphicFramePr>
            <a:graphicFrameLocks noChangeAspect="1"/>
          </p:cNvGraphicFramePr>
          <p:nvPr/>
        </p:nvGraphicFramePr>
        <p:xfrm>
          <a:off x="8624888" y="2636838"/>
          <a:ext cx="190500" cy="266700"/>
        </p:xfrm>
        <a:graphic>
          <a:graphicData uri="http://schemas.openxmlformats.org/presentationml/2006/ole">
            <p:oleObj spid="_x0000_s11267" name="Формула" r:id="rId5" imgW="190335" imgH="26646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8" name="Rectangle 231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Гаусса – параллельный алгоритм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8050"/>
            <a:ext cx="8778875" cy="1295400"/>
          </a:xfrm>
          <a:noFill/>
        </p:spPr>
        <p:txBody>
          <a:bodyPr/>
          <a:lstStyle/>
          <a:p>
            <a:r>
              <a:rPr lang="ru-RU" b="1" smtClean="0"/>
              <a:t>Результаты вычислительных экспериментов</a:t>
            </a:r>
            <a:endParaRPr lang="en-US" b="1" smtClean="0"/>
          </a:p>
          <a:p>
            <a:pPr lvl="1"/>
            <a:r>
              <a:rPr lang="ru-RU" smtClean="0"/>
              <a:t>Ускорение вычислений</a:t>
            </a:r>
          </a:p>
        </p:txBody>
      </p:sp>
      <p:sp>
        <p:nvSpPr>
          <p:cNvPr id="39940" name="Line 99"/>
          <p:cNvSpPr>
            <a:spLocks noChangeShapeType="1"/>
          </p:cNvSpPr>
          <p:nvPr/>
        </p:nvSpPr>
        <p:spPr bwMode="auto">
          <a:xfrm>
            <a:off x="5038725" y="281781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graphicFrame>
        <p:nvGraphicFramePr>
          <p:cNvPr id="284686" name="Group 14"/>
          <p:cNvGraphicFramePr>
            <a:graphicFrameLocks noGrp="1"/>
          </p:cNvGraphicFramePr>
          <p:nvPr/>
        </p:nvGraphicFramePr>
        <p:xfrm>
          <a:off x="992188" y="1989138"/>
          <a:ext cx="8064500" cy="1920240"/>
        </p:xfrm>
        <a:graphic>
          <a:graphicData uri="http://schemas.openxmlformats.org/drawingml/2006/table">
            <a:tbl>
              <a:tblPr/>
              <a:tblGrid>
                <a:gridCol w="1206500"/>
                <a:gridCol w="1871662"/>
                <a:gridCol w="1087438"/>
                <a:gridCol w="1406525"/>
                <a:gridCol w="1085850"/>
                <a:gridCol w="1406525"/>
              </a:tblGrid>
              <a:tr h="24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Размер системы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Последовательный 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Параллельный 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2,025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1,3444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1,5062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1,0573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1,9152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16,8001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10,1637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1,6529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6,3733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2,6360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1500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56,9628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32,8611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1,7334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19,9917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2,8493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135,547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77,4121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1,7509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45,9435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2,9503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999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4363" y="3908425"/>
            <a:ext cx="4103687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сопряженных градиентов…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38163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Итерационные методы решения систем линейных уравнений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к искомому точному решению </a:t>
            </a:r>
            <a:r>
              <a:rPr lang="ru-RU" i="1" smtClean="0"/>
              <a:t>x* </a:t>
            </a:r>
            <a:r>
              <a:rPr lang="ru-RU" smtClean="0"/>
              <a:t>системы </a:t>
            </a:r>
            <a:r>
              <a:rPr lang="en-US" i="1" smtClean="0"/>
              <a:t>Ax</a:t>
            </a:r>
            <a:r>
              <a:rPr lang="ru-RU" i="1" smtClean="0"/>
              <a:t>=</a:t>
            </a:r>
            <a:r>
              <a:rPr lang="en-US" i="1" smtClean="0"/>
              <a:t>b</a:t>
            </a:r>
            <a:r>
              <a:rPr lang="en-US" smtClean="0"/>
              <a:t> </a:t>
            </a:r>
            <a:r>
              <a:rPr lang="ru-RU" smtClean="0"/>
              <a:t>строится последовательность приближенных решений </a:t>
            </a:r>
            <a:r>
              <a:rPr lang="ru-RU" i="1" smtClean="0"/>
              <a:t>x</a:t>
            </a:r>
            <a:r>
              <a:rPr lang="ru-RU" i="1" baseline="-25000" smtClean="0"/>
              <a:t>0</a:t>
            </a:r>
            <a:r>
              <a:rPr lang="ru-RU" i="1" smtClean="0"/>
              <a:t>, x</a:t>
            </a:r>
            <a:r>
              <a:rPr lang="ru-RU" i="1" baseline="-25000" smtClean="0"/>
              <a:t>1</a:t>
            </a:r>
            <a:r>
              <a:rPr lang="ru-RU" smtClean="0"/>
              <a:t>,…,</a:t>
            </a:r>
            <a:r>
              <a:rPr lang="ru-RU" i="1" smtClean="0"/>
              <a:t> x</a:t>
            </a:r>
            <a:r>
              <a:rPr lang="en-US" i="1" baseline="-25000" smtClean="0"/>
              <a:t>k</a:t>
            </a:r>
            <a:r>
              <a:rPr lang="ru-RU" smtClean="0"/>
              <a:t>,…,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каждое очередное приближение дает оценку точного решения со все уменьшающейся погрешностью,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оценка точного решения может быть получена с любой требуемой точностью 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415925" y="5084763"/>
            <a:ext cx="9074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i="1"/>
              <a:t>Метод сопряженных градиентов</a:t>
            </a:r>
            <a:r>
              <a:rPr lang="ru-RU" sz="2400" i="1"/>
              <a:t> – один из наиболее известных итерационных методов решения систем линейных уравнений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Метод сопряженных градиентов…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489585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smtClean="0"/>
              <a:t>Метод сопряженных градиентов может быть применен для решения системы линейных уравнений с симметричной, положительно определенной матрицей</a:t>
            </a:r>
            <a:r>
              <a:rPr lang="ru-RU" b="1" smtClean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Матрица </a:t>
            </a:r>
            <a:r>
              <a:rPr lang="ru-RU" i="1" smtClean="0"/>
              <a:t>А</a:t>
            </a:r>
            <a:r>
              <a:rPr lang="ru-RU" smtClean="0"/>
              <a:t> является </a:t>
            </a:r>
            <a:r>
              <a:rPr lang="ru-RU" i="1" smtClean="0"/>
              <a:t>симметричной</a:t>
            </a:r>
            <a:r>
              <a:rPr lang="ru-RU" smtClean="0"/>
              <a:t>, если она совпадает со своей транспонированной матрицей, </a:t>
            </a:r>
            <a:br>
              <a:rPr lang="ru-RU" smtClean="0"/>
            </a:br>
            <a:r>
              <a:rPr lang="ru-RU" smtClean="0"/>
              <a:t>т.е. </a:t>
            </a:r>
            <a:r>
              <a:rPr lang="ru-RU" i="1" smtClean="0"/>
              <a:t>А=А</a:t>
            </a:r>
            <a:r>
              <a:rPr lang="ru-RU" i="1" baseline="30000" smtClean="0"/>
              <a:t>Т</a:t>
            </a:r>
            <a:r>
              <a:rPr lang="ru-RU" smtClean="0"/>
              <a:t>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Матрица </a:t>
            </a:r>
            <a:r>
              <a:rPr lang="ru-RU" i="1" smtClean="0"/>
              <a:t>А</a:t>
            </a:r>
            <a:r>
              <a:rPr lang="ru-RU" smtClean="0"/>
              <a:t> называется </a:t>
            </a:r>
            <a:r>
              <a:rPr lang="ru-RU" i="1" smtClean="0"/>
              <a:t>положительно определенной</a:t>
            </a:r>
            <a:r>
              <a:rPr lang="ru-RU" smtClean="0"/>
              <a:t>, если для любого вектора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ru-RU" smtClean="0"/>
              <a:t>справедливо: </a:t>
            </a:r>
            <a:r>
              <a:rPr lang="en-US" i="1" smtClean="0"/>
              <a:t>x</a:t>
            </a:r>
            <a:r>
              <a:rPr lang="en-US" i="1" baseline="30000" smtClean="0"/>
              <a:t>T</a:t>
            </a:r>
            <a:r>
              <a:rPr lang="en-US" i="1" smtClean="0"/>
              <a:t>Ax&gt;0</a:t>
            </a:r>
            <a:r>
              <a:rPr lang="ru-RU" smtClean="0"/>
              <a:t>.</a:t>
            </a:r>
            <a:endParaRPr lang="en-US" smtClean="0"/>
          </a:p>
          <a:p>
            <a:pPr fontAlgn="auto">
              <a:spcAft>
                <a:spcPts val="0"/>
              </a:spcAft>
              <a:defRPr/>
            </a:pPr>
            <a:r>
              <a:rPr lang="ru-RU" sz="2400" smtClean="0"/>
              <a:t>После выполнения </a:t>
            </a:r>
            <a:r>
              <a:rPr lang="ru-RU" sz="2400" i="1" smtClean="0"/>
              <a:t>n</a:t>
            </a:r>
            <a:r>
              <a:rPr lang="ru-RU" sz="2400" smtClean="0"/>
              <a:t> итераций метода сопряженных градиентов (</a:t>
            </a:r>
            <a:r>
              <a:rPr lang="ru-RU" sz="2400" i="1" smtClean="0"/>
              <a:t>n</a:t>
            </a:r>
            <a:r>
              <a:rPr lang="ru-RU" sz="2400" smtClean="0"/>
              <a:t> есть порядок решаемой системы линейных уравнений), очередное приближение </a:t>
            </a:r>
            <a:r>
              <a:rPr lang="ru-RU" sz="2400" i="1" smtClean="0"/>
              <a:t>x</a:t>
            </a:r>
            <a:r>
              <a:rPr lang="ru-RU" sz="2400" i="1" baseline="30000" smtClean="0"/>
              <a:t>n</a:t>
            </a:r>
            <a:r>
              <a:rPr lang="ru-RU" sz="2400" smtClean="0"/>
              <a:t> совпадает с точным решением.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6988"/>
            <a:ext cx="8929688" cy="885825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последовательный алгоритм...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79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Если матрица </a:t>
            </a:r>
            <a:r>
              <a:rPr lang="en-US" sz="2400" i="1" smtClean="0"/>
              <a:t>A</a:t>
            </a:r>
            <a:r>
              <a:rPr lang="en-US" sz="2400" smtClean="0"/>
              <a:t> </a:t>
            </a:r>
            <a:r>
              <a:rPr lang="ru-RU" sz="2400" smtClean="0"/>
              <a:t>симметричная и положительно определенная, то функция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720975" y="1995488"/>
          <a:ext cx="4032250" cy="962025"/>
        </p:xfrm>
        <a:graphic>
          <a:graphicData uri="http://schemas.openxmlformats.org/presentationml/2006/ole">
            <p:oleObj spid="_x0000_s12290" name="Формула" r:id="rId3" imgW="1637589" imgH="393529" progId="Equation.3">
              <p:embed/>
            </p:oleObj>
          </a:graphicData>
        </a:graphic>
      </p:graphicFrame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488950" y="2924175"/>
            <a:ext cx="89154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800">
                <a:latin typeface="Arial" pitchFamily="34" charset="0"/>
              </a:rPr>
              <a:t>	</a:t>
            </a:r>
            <a:r>
              <a:rPr lang="ru-RU" sz="2400">
                <a:latin typeface="Arial" pitchFamily="34" charset="0"/>
              </a:rPr>
              <a:t>имеет единственный минимум, который достигается в точке </a:t>
            </a:r>
            <a:r>
              <a:rPr lang="ru-RU" sz="2400" i="1">
                <a:latin typeface="Arial" pitchFamily="34" charset="0"/>
              </a:rPr>
              <a:t>x*</a:t>
            </a:r>
            <a:r>
              <a:rPr lang="ru-RU" sz="2400">
                <a:latin typeface="Arial" pitchFamily="34" charset="0"/>
              </a:rPr>
              <a:t>, совпадающей с решением системы линейных уравнений. 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488950" y="4473575"/>
            <a:ext cx="9159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i="1"/>
              <a:t>Метод сопряженных градиентов является одним из широкого класса итерационных алгоритмов, которые позволяют найти решение путем минимизации функции </a:t>
            </a:r>
            <a:r>
              <a:rPr lang="en-US" sz="2400" i="1">
                <a:latin typeface="Arial" pitchFamily="34" charset="0"/>
              </a:rPr>
              <a:t>q</a:t>
            </a:r>
            <a:r>
              <a:rPr lang="ru-RU" sz="2400" i="1">
                <a:latin typeface="Arial" pitchFamily="34" charset="0"/>
              </a:rPr>
              <a:t>(</a:t>
            </a:r>
            <a:r>
              <a:rPr lang="en-US" sz="2400" i="1">
                <a:latin typeface="Arial" pitchFamily="34" charset="0"/>
              </a:rPr>
              <a:t>x</a:t>
            </a:r>
            <a:r>
              <a:rPr lang="ru-RU" sz="2400" i="1">
                <a:latin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последовательный алгоритм...</a:t>
            </a:r>
            <a:r>
              <a:rPr lang="ru-RU" smtClean="0"/>
              <a:t>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8636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b="1" i="1" smtClean="0"/>
              <a:t>Итерация метода</a:t>
            </a:r>
            <a:r>
              <a:rPr lang="ru-RU" smtClean="0"/>
              <a:t> сопряженных градиентов состоит в вычислении очередного приближения к точному решению 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3297238" y="2459038"/>
          <a:ext cx="3024187" cy="609600"/>
        </p:xfrm>
        <a:graphic>
          <a:graphicData uri="http://schemas.openxmlformats.org/presentationml/2006/ole">
            <p:oleObj spid="_x0000_s13314" name="Формула" r:id="rId3" imgW="939392" imgH="190417" progId="Equation.3">
              <p:embed/>
            </p:oleObj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62013" y="3213100"/>
            <a:ext cx="8915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где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 i="1">
                <a:latin typeface="Arial" pitchFamily="34" charset="0"/>
              </a:rPr>
              <a:t>x</a:t>
            </a:r>
            <a:r>
              <a:rPr lang="en-US" sz="2200" i="1" baseline="30000">
                <a:latin typeface="Arial" pitchFamily="34" charset="0"/>
              </a:rPr>
              <a:t>k</a:t>
            </a:r>
            <a:r>
              <a:rPr lang="en-US" sz="2200" baseline="30000">
                <a:latin typeface="Arial" pitchFamily="34" charset="0"/>
              </a:rPr>
              <a:t> </a:t>
            </a:r>
            <a:r>
              <a:rPr lang="ru-RU" sz="2200" baseline="30000">
                <a:latin typeface="Arial" pitchFamily="34" charset="0"/>
              </a:rPr>
              <a:t>    </a:t>
            </a:r>
            <a:r>
              <a:rPr lang="en-US" sz="2200">
                <a:latin typeface="Arial" pitchFamily="34" charset="0"/>
              </a:rPr>
              <a:t>– </a:t>
            </a:r>
            <a:r>
              <a:rPr lang="ru-RU" sz="2200">
                <a:latin typeface="Arial" pitchFamily="34" charset="0"/>
              </a:rPr>
              <a:t>очередное приближение,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 i="1">
                <a:latin typeface="Arial" pitchFamily="34" charset="0"/>
              </a:rPr>
              <a:t>x</a:t>
            </a:r>
            <a:r>
              <a:rPr lang="en-US" sz="2200" i="1" baseline="30000">
                <a:latin typeface="Arial" pitchFamily="34" charset="0"/>
              </a:rPr>
              <a:t>k-1</a:t>
            </a:r>
            <a:r>
              <a:rPr lang="en-US" sz="2200">
                <a:latin typeface="Arial" pitchFamily="34" charset="0"/>
              </a:rPr>
              <a:t> – </a:t>
            </a:r>
            <a:r>
              <a:rPr lang="ru-RU" sz="2200">
                <a:latin typeface="Arial" pitchFamily="34" charset="0"/>
              </a:rPr>
              <a:t>приближение, построенное на предыдущем шаге,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 i="1">
                <a:latin typeface="Arial" pitchFamily="34" charset="0"/>
              </a:rPr>
              <a:t>s</a:t>
            </a:r>
            <a:r>
              <a:rPr lang="en-US" sz="2200" i="1" baseline="30000">
                <a:latin typeface="Arial" pitchFamily="34" charset="0"/>
              </a:rPr>
              <a:t>k</a:t>
            </a:r>
            <a:r>
              <a:rPr lang="en-US" sz="2200">
                <a:latin typeface="Arial" pitchFamily="34" charset="0"/>
              </a:rPr>
              <a:t> </a:t>
            </a:r>
            <a:r>
              <a:rPr lang="ru-RU" sz="2200">
                <a:latin typeface="Arial" pitchFamily="34" charset="0"/>
              </a:rPr>
              <a:t>  </a:t>
            </a:r>
            <a:r>
              <a:rPr lang="en-US" sz="2200">
                <a:latin typeface="Arial" pitchFamily="34" charset="0"/>
              </a:rPr>
              <a:t>– </a:t>
            </a:r>
            <a:r>
              <a:rPr lang="ru-RU" sz="2200">
                <a:latin typeface="Arial" pitchFamily="34" charset="0"/>
              </a:rPr>
              <a:t>скалярный шаг,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 i="1">
                <a:latin typeface="Arial" pitchFamily="34" charset="0"/>
              </a:rPr>
              <a:t>d</a:t>
            </a:r>
            <a:r>
              <a:rPr lang="en-US" sz="2200" i="1" baseline="30000">
                <a:latin typeface="Arial" pitchFamily="34" charset="0"/>
              </a:rPr>
              <a:t>k</a:t>
            </a:r>
            <a:r>
              <a:rPr lang="en-US" sz="2200">
                <a:latin typeface="Arial" pitchFamily="34" charset="0"/>
              </a:rPr>
              <a:t> </a:t>
            </a:r>
            <a:r>
              <a:rPr lang="ru-RU" sz="2200">
                <a:latin typeface="Arial" pitchFamily="34" charset="0"/>
              </a:rPr>
              <a:t>  </a:t>
            </a:r>
            <a:r>
              <a:rPr lang="en-US" sz="2200">
                <a:latin typeface="Arial" pitchFamily="34" charset="0"/>
              </a:rPr>
              <a:t>– </a:t>
            </a:r>
            <a:r>
              <a:rPr lang="ru-RU" sz="2200">
                <a:latin typeface="Arial" pitchFamily="34" charset="0"/>
              </a:rPr>
              <a:t>вектор направления</a:t>
            </a:r>
            <a:r>
              <a:rPr lang="ru-RU" sz="2400">
                <a:latin typeface="Arial" pitchFamily="34" charset="0"/>
              </a:rPr>
              <a:t> </a:t>
            </a:r>
            <a:endParaRPr lang="ru-RU" sz="2400" baseline="30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44488" y="1052513"/>
            <a:ext cx="9217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Arial" pitchFamily="34" charset="0"/>
              </a:rPr>
              <a:t>Перед выполнением первой итерации вектора </a:t>
            </a:r>
            <a:r>
              <a:rPr lang="ru-RU" i="1">
                <a:latin typeface="Arial" pitchFamily="34" charset="0"/>
              </a:rPr>
              <a:t>x</a:t>
            </a:r>
            <a:r>
              <a:rPr lang="ru-RU" i="1" baseline="-25000">
                <a:latin typeface="Arial" pitchFamily="34" charset="0"/>
              </a:rPr>
              <a:t>0</a:t>
            </a:r>
            <a:r>
              <a:rPr lang="ru-RU">
                <a:latin typeface="Arial" pitchFamily="34" charset="0"/>
              </a:rPr>
              <a:t> и </a:t>
            </a:r>
            <a:r>
              <a:rPr lang="en-US" i="1">
                <a:latin typeface="Arial" pitchFamily="34" charset="0"/>
              </a:rPr>
              <a:t>d</a:t>
            </a:r>
            <a:r>
              <a:rPr lang="ru-RU" i="1" baseline="-25000">
                <a:latin typeface="Arial" pitchFamily="34" charset="0"/>
              </a:rPr>
              <a:t>0</a:t>
            </a:r>
            <a:r>
              <a:rPr lang="ru-RU">
                <a:latin typeface="Arial" pitchFamily="34" charset="0"/>
              </a:rPr>
              <a:t> полагаются равными нулю, а для вектора </a:t>
            </a:r>
            <a:r>
              <a:rPr lang="en-US" i="1">
                <a:latin typeface="Arial" pitchFamily="34" charset="0"/>
              </a:rPr>
              <a:t>g</a:t>
            </a:r>
            <a:r>
              <a:rPr lang="ru-RU" i="1" baseline="-25000">
                <a:latin typeface="Arial" pitchFamily="34" charset="0"/>
              </a:rPr>
              <a:t>0</a:t>
            </a:r>
            <a:r>
              <a:rPr lang="ru-RU">
                <a:latin typeface="Arial" pitchFamily="34" charset="0"/>
              </a:rPr>
              <a:t> устанавливается значение равное </a:t>
            </a:r>
            <a:r>
              <a:rPr lang="ru-RU" i="1">
                <a:latin typeface="Arial" pitchFamily="34" charset="0"/>
              </a:rPr>
              <a:t>–</a:t>
            </a:r>
            <a:r>
              <a:rPr lang="en-US" i="1">
                <a:latin typeface="Arial" pitchFamily="34" charset="0"/>
              </a:rPr>
              <a:t>b</a:t>
            </a:r>
            <a:r>
              <a:rPr lang="ru-RU">
                <a:latin typeface="Arial" pitchFamily="34" charset="0"/>
              </a:rPr>
              <a:t>. 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920750" y="1773238"/>
            <a:ext cx="806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Arial" pitchFamily="34" charset="0"/>
              </a:rPr>
              <a:t>Шаг 1:</a:t>
            </a:r>
            <a:r>
              <a:rPr lang="ru-RU"/>
              <a:t> Вычисление градиента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920750" y="2420938"/>
            <a:ext cx="763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Arial" pitchFamily="34" charset="0"/>
              </a:rPr>
              <a:t>Шаг 2:</a:t>
            </a:r>
            <a:r>
              <a:rPr lang="ru-RU"/>
              <a:t> Вычисление вектора направления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920750" y="3500438"/>
            <a:ext cx="789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Arial" pitchFamily="34" charset="0"/>
              </a:rPr>
              <a:t>Шаг 3:</a:t>
            </a:r>
            <a:r>
              <a:rPr lang="ru-RU"/>
              <a:t> Вычисление величины смещения по выбранному направлению 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920750" y="4652963"/>
            <a:ext cx="789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Arial" pitchFamily="34" charset="0"/>
              </a:rPr>
              <a:t>Шаг 4:</a:t>
            </a:r>
            <a:r>
              <a:rPr lang="ru-RU"/>
              <a:t> Вычисление нового приближения 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/>
        </p:nvGraphicFramePr>
        <p:xfrm>
          <a:off x="4376738" y="1989138"/>
          <a:ext cx="1944687" cy="479425"/>
        </p:xfrm>
        <a:graphic>
          <a:graphicData uri="http://schemas.openxmlformats.org/presentationml/2006/ole">
            <p:oleObj spid="_x0000_s14338" name="Формула" r:id="rId3" imgW="888614" imgH="215806" progId="Equation.3">
              <p:embed/>
            </p:oleObj>
          </a:graphicData>
        </a:graphic>
      </p:graphicFrame>
      <p:graphicFrame>
        <p:nvGraphicFramePr>
          <p:cNvPr id="14339" name="Object 12"/>
          <p:cNvGraphicFramePr>
            <a:graphicFrameLocks noChangeAspect="1"/>
          </p:cNvGraphicFramePr>
          <p:nvPr/>
        </p:nvGraphicFramePr>
        <p:xfrm>
          <a:off x="3513138" y="2714625"/>
          <a:ext cx="3816350" cy="785813"/>
        </p:xfrm>
        <a:graphic>
          <a:graphicData uri="http://schemas.openxmlformats.org/presentationml/2006/ole">
            <p:oleObj spid="_x0000_s14339" name="Формула" r:id="rId4" imgW="1701800" imgH="419100" progId="Equation.3">
              <p:embed/>
            </p:oleObj>
          </a:graphicData>
        </a:graphic>
      </p:graphicFrame>
      <p:graphicFrame>
        <p:nvGraphicFramePr>
          <p:cNvPr id="14340" name="Object 14"/>
          <p:cNvGraphicFramePr>
            <a:graphicFrameLocks noChangeAspect="1"/>
          </p:cNvGraphicFramePr>
          <p:nvPr/>
        </p:nvGraphicFramePr>
        <p:xfrm>
          <a:off x="4159250" y="3860800"/>
          <a:ext cx="2089150" cy="814388"/>
        </p:xfrm>
        <a:graphic>
          <a:graphicData uri="http://schemas.openxmlformats.org/presentationml/2006/ole">
            <p:oleObj spid="_x0000_s14340" name="Формула" r:id="rId5" imgW="1066800" imgH="419100" progId="Equation.3">
              <p:embed/>
            </p:oleObj>
          </a:graphicData>
        </a:graphic>
      </p:graphicFrame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41" name="Object 16"/>
          <p:cNvGraphicFramePr>
            <a:graphicFrameLocks noChangeAspect="1"/>
          </p:cNvGraphicFramePr>
          <p:nvPr/>
        </p:nvGraphicFramePr>
        <p:xfrm>
          <a:off x="4284663" y="5013325"/>
          <a:ext cx="1839912" cy="417513"/>
        </p:xfrm>
        <a:graphic>
          <a:graphicData uri="http://schemas.openxmlformats.org/presentationml/2006/ole">
            <p:oleObj spid="_x0000_s14341" name="Формула" r:id="rId6" imgW="901440" imgH="190440" progId="Equation.3">
              <p:embed/>
            </p:oleObj>
          </a:graphicData>
        </a:graphic>
      </p:graphicFrame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344488" y="5529263"/>
            <a:ext cx="856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>
                <a:latin typeface="Arial" pitchFamily="34" charset="0"/>
              </a:rPr>
              <a:t>Вычислительная сложность алгоритма</a:t>
            </a:r>
            <a:r>
              <a:rPr lang="ru-RU">
                <a:latin typeface="Arial" pitchFamily="34" charset="0"/>
              </a:rPr>
              <a:t>    </a:t>
            </a:r>
            <a:r>
              <a:rPr lang="en-US" b="1" i="1">
                <a:latin typeface="Arial" pitchFamily="34" charset="0"/>
              </a:rPr>
              <a:t>T</a:t>
            </a:r>
            <a:r>
              <a:rPr lang="ru-RU" b="1" i="1" baseline="-25000">
                <a:latin typeface="Arial" pitchFamily="34" charset="0"/>
              </a:rPr>
              <a:t>1 </a:t>
            </a:r>
            <a:r>
              <a:rPr lang="ru-RU" b="1" i="1">
                <a:latin typeface="Arial" pitchFamily="34" charset="0"/>
              </a:rPr>
              <a:t>= 2</a:t>
            </a:r>
            <a:r>
              <a:rPr lang="en-US" b="1" i="1">
                <a:latin typeface="Arial" pitchFamily="34" charset="0"/>
              </a:rPr>
              <a:t>n</a:t>
            </a:r>
            <a:r>
              <a:rPr lang="ru-RU" b="1" i="1" baseline="30000">
                <a:latin typeface="Arial" pitchFamily="34" charset="0"/>
              </a:rPr>
              <a:t>3</a:t>
            </a:r>
            <a:r>
              <a:rPr lang="ru-RU" b="1" i="1">
                <a:latin typeface="Arial" pitchFamily="34" charset="0"/>
              </a:rPr>
              <a:t>+13</a:t>
            </a:r>
            <a:r>
              <a:rPr lang="en-US" b="1" i="1">
                <a:latin typeface="Arial" pitchFamily="34" charset="0"/>
              </a:rPr>
              <a:t>n</a:t>
            </a:r>
            <a:r>
              <a:rPr lang="ru-RU" b="1" i="1" baseline="30000">
                <a:latin typeface="Arial" pitchFamily="34" charset="0"/>
              </a:rPr>
              <a:t>2</a:t>
            </a:r>
            <a:endParaRPr lang="ru-RU" b="1"/>
          </a:p>
        </p:txBody>
      </p:sp>
      <p:sp>
        <p:nvSpPr>
          <p:cNvPr id="14349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последовательный алгоритм...</a:t>
            </a:r>
            <a:r>
              <a:rPr 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7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Постановка задачи</a:t>
            </a:r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344488" y="1125538"/>
            <a:ext cx="936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Линейное уравнение с </a:t>
            </a:r>
            <a:r>
              <a:rPr lang="en-US" sz="2400" i="1">
                <a:latin typeface="Arial" pitchFamily="34" charset="0"/>
              </a:rPr>
              <a:t>n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/>
              <a:t>неизвестными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505075" y="1571625"/>
          <a:ext cx="3743325" cy="500063"/>
        </p:xfrm>
        <a:graphic>
          <a:graphicData uri="http://schemas.openxmlformats.org/presentationml/2006/ole">
            <p:oleObj spid="_x0000_s1026" name="Формула" r:id="rId3" imgW="1714320" imgH="228600" progId="Equation.3">
              <p:embed/>
            </p:oleObj>
          </a:graphicData>
        </a:graphic>
      </p:graphicFrame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344488" y="2060575"/>
            <a:ext cx="93614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Множество </a:t>
            </a:r>
            <a:r>
              <a:rPr lang="en-US" sz="2400" i="1">
                <a:latin typeface="Arial" pitchFamily="34" charset="0"/>
              </a:rPr>
              <a:t>n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/>
              <a:t>линейных уравнений называется </a:t>
            </a:r>
            <a:r>
              <a:rPr lang="ru-RU" sz="2400" i="1"/>
              <a:t>системой линейных уравнений</a:t>
            </a:r>
            <a:r>
              <a:rPr lang="ru-RU" sz="2400"/>
              <a:t> или </a:t>
            </a:r>
            <a:r>
              <a:rPr lang="ru-RU" sz="2400" i="1"/>
              <a:t>линейной системой</a:t>
            </a:r>
            <a:r>
              <a:rPr lang="ru-RU" sz="2400"/>
              <a:t>  </a:t>
            </a: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30432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857375" y="2847975"/>
          <a:ext cx="5688013" cy="1793875"/>
        </p:xfrm>
        <a:graphic>
          <a:graphicData uri="http://schemas.openxmlformats.org/presentationml/2006/ole">
            <p:oleObj spid="_x0000_s1027" name="Формула" r:id="rId4" imgW="2451100" imgH="774700" progId="Equation.3">
              <p:embed/>
            </p:oleObj>
          </a:graphicData>
        </a:graphic>
      </p:graphicFrame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44488" y="4878388"/>
            <a:ext cx="936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В </a:t>
            </a:r>
            <a:r>
              <a:rPr lang="ru-RU" sz="2400">
                <a:latin typeface="Arial" pitchFamily="34" charset="0"/>
              </a:rPr>
              <a:t>матричной форме:</a:t>
            </a:r>
            <a:r>
              <a:rPr lang="ru-RU">
                <a:latin typeface="Arial Cyr" charset="-52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3586163" y="5373688"/>
          <a:ext cx="1150937" cy="477837"/>
        </p:xfrm>
        <a:graphic>
          <a:graphicData uri="http://schemas.openxmlformats.org/presentationml/2006/ole">
            <p:oleObj spid="_x0000_s1028" name="Формула" r:id="rId5" imgW="393359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514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865438" y="1196975"/>
          <a:ext cx="3600450" cy="3059113"/>
        </p:xfrm>
        <a:graphic>
          <a:graphicData uri="http://schemas.openxmlformats.org/presentationml/2006/ole">
            <p:oleObj spid="_x0000_s15362" name="Рисунок" r:id="rId3" imgW="2152264" imgH="1831622" progId="Word.Picture.8">
              <p:embed/>
            </p:oleObj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776288" y="4365625"/>
            <a:ext cx="849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Итерации метода сопряженных градиентов при решении системы линейных уравнений второго порядка:</a:t>
            </a:r>
          </a:p>
        </p:txBody>
      </p:sp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5673725" y="4868863"/>
          <a:ext cx="3095625" cy="1192212"/>
        </p:xfrm>
        <a:graphic>
          <a:graphicData uri="http://schemas.openxmlformats.org/presentationml/2006/ole">
            <p:oleObj spid="_x0000_s15363" name="Формула" r:id="rId4" imgW="1257120" imgH="482400" progId="Equation.3">
              <p:embed/>
            </p:oleObj>
          </a:graphicData>
        </a:graphic>
      </p:graphicFrame>
      <p:sp>
        <p:nvSpPr>
          <p:cNvPr id="15366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последовательный алгоритм...</a:t>
            </a:r>
            <a:r>
              <a:rPr 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параллельный алгоритм...</a:t>
            </a:r>
            <a:r>
              <a:rPr lang="ru-RU" smtClean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8915400" cy="3816350"/>
          </a:xfrm>
        </p:spPr>
        <p:txBody>
          <a:bodyPr/>
          <a:lstStyle/>
          <a:p>
            <a:r>
              <a:rPr lang="ru-RU" b="1" smtClean="0"/>
              <a:t>Организация параллельных вычислений</a:t>
            </a:r>
          </a:p>
          <a:p>
            <a:pPr lvl="1"/>
            <a:r>
              <a:rPr lang="ru-RU" sz="2000" smtClean="0"/>
              <a:t>Выполнение итераций метода осуществляется последовательно, следовательно наиболее целесообразный подход состоит в распараллеливании вычислений, реализуемых в ходе выполнения отдельных итераций,</a:t>
            </a:r>
          </a:p>
          <a:p>
            <a:pPr lvl="1"/>
            <a:r>
              <a:rPr lang="ru-RU" sz="2000" smtClean="0"/>
              <a:t>Основные вычисления, выполняемые в соответствии с методом, состоят в умножении матрицы </a:t>
            </a:r>
            <a:r>
              <a:rPr lang="ru-RU" sz="2000" i="1" smtClean="0"/>
              <a:t>A</a:t>
            </a:r>
            <a:r>
              <a:rPr lang="ru-RU" sz="2000" smtClean="0"/>
              <a:t> на вектора </a:t>
            </a:r>
            <a:r>
              <a:rPr lang="en-US" sz="2000" i="1" smtClean="0"/>
              <a:t>x</a:t>
            </a:r>
            <a:r>
              <a:rPr lang="ru-RU" sz="2000" smtClean="0"/>
              <a:t> и </a:t>
            </a:r>
            <a:r>
              <a:rPr lang="en-US" sz="2000" i="1" smtClean="0"/>
              <a:t>d</a:t>
            </a:r>
            <a:r>
              <a:rPr lang="ru-RU" sz="2000" i="1" smtClean="0"/>
              <a:t>,</a:t>
            </a:r>
            <a:endParaRPr lang="ru-RU" sz="2000" smtClean="0"/>
          </a:p>
          <a:p>
            <a:pPr lvl="1"/>
            <a:r>
              <a:rPr lang="ru-RU" sz="2000" smtClean="0"/>
              <a:t>Дополнительные вычисления, имеющие меньший порядок сложности, представляют собой различные операции обработки векторов (скалярное произведение, сложение и вычитание, умножение на скаляр).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параллельный алгоритм...</a:t>
            </a:r>
            <a:r>
              <a:rPr lang="ru-RU" smtClean="0"/>
              <a:t>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b="1" smtClean="0"/>
              <a:t> Анализ эффективности…</a:t>
            </a:r>
          </a:p>
          <a:p>
            <a:pPr marL="355600" lvl="1" indent="0">
              <a:buFontTx/>
              <a:buNone/>
            </a:pPr>
            <a:r>
              <a:rPr lang="ru-RU" sz="1600" smtClean="0"/>
              <a:t>(при использовании параллельного алгоритма умножения матрицы на вектор при ленточном горизонтальном разделении матрицы и при полном дублировании всех обрабатываемых векторов) 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60388" y="3141663"/>
            <a:ext cx="9145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 Вычислительная сложность параллельных операций умножения матрицы на вектор при использовании схемы ленточного горизонтального разделения матрицы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3368675" y="4365625"/>
          <a:ext cx="2698750" cy="438150"/>
        </p:xfrm>
        <a:graphic>
          <a:graphicData uri="http://schemas.openxmlformats.org/presentationml/2006/ole">
            <p:oleObj spid="_x0000_s16386" name="Формула" r:id="rId3" imgW="1460160" imgH="241200" progId="Equation.3">
              <p:embed/>
            </p:oleObj>
          </a:graphicData>
        </a:graphic>
      </p:graphicFrame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560388" y="4868863"/>
            <a:ext cx="89296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–"/>
            </a:pPr>
            <a:r>
              <a:rPr lang="ru-RU"/>
              <a:t> </a:t>
            </a:r>
            <a:r>
              <a:rPr lang="ru-RU" sz="2000">
                <a:latin typeface="Arial" pitchFamily="34" charset="0"/>
              </a:rPr>
              <a:t>Как результат, при условии дублирования всех вычислений над векторами общая вычислительная сложность параллельного варианта метода сопряженных градиентов является равной</a:t>
            </a:r>
          </a:p>
        </p:txBody>
      </p:sp>
      <p:graphicFrame>
        <p:nvGraphicFramePr>
          <p:cNvPr id="16387" name="Object 9"/>
          <p:cNvGraphicFramePr>
            <a:graphicFrameLocks noChangeAspect="1"/>
          </p:cNvGraphicFramePr>
          <p:nvPr/>
        </p:nvGraphicFramePr>
        <p:xfrm>
          <a:off x="3368675" y="6021388"/>
          <a:ext cx="3552825" cy="423862"/>
        </p:xfrm>
        <a:graphic>
          <a:graphicData uri="http://schemas.openxmlformats.org/presentationml/2006/ole">
            <p:oleObj spid="_x0000_s16387" name="Формула" r:id="rId4" imgW="15490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параллельный алгоритм...</a:t>
            </a:r>
            <a:r>
              <a:rPr lang="ru-RU" smtClean="0"/>
              <a:t> </a:t>
            </a:r>
          </a:p>
        </p:txBody>
      </p:sp>
      <p:sp>
        <p:nvSpPr>
          <p:cNvPr id="17413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268413"/>
            <a:ext cx="9210675" cy="1598612"/>
          </a:xfrm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ru-RU" b="1" smtClean="0"/>
              <a:t>Анализ эффективности…</a:t>
            </a:r>
          </a:p>
          <a:p>
            <a:pPr lvl="1"/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776288" y="2924175"/>
          <a:ext cx="4164012" cy="998538"/>
        </p:xfrm>
        <a:graphic>
          <a:graphicData uri="http://schemas.openxmlformats.org/presentationml/2006/ole">
            <p:oleObj spid="_x0000_s17410" name="Формула" r:id="rId3" imgW="1917360" imgH="457200" progId="Equation.3">
              <p:embed/>
            </p:oleObj>
          </a:graphicData>
        </a:graphic>
      </p:graphicFrame>
      <p:graphicFrame>
        <p:nvGraphicFramePr>
          <p:cNvPr id="17411" name="Object 9"/>
          <p:cNvGraphicFramePr>
            <a:graphicFrameLocks noChangeAspect="1"/>
          </p:cNvGraphicFramePr>
          <p:nvPr/>
        </p:nvGraphicFramePr>
        <p:xfrm>
          <a:off x="5097463" y="2997200"/>
          <a:ext cx="4103687" cy="938213"/>
        </p:xfrm>
        <a:graphic>
          <a:graphicData uri="http://schemas.openxmlformats.org/presentationml/2006/ole">
            <p:oleObj spid="_x0000_s17411" name="Формула" r:id="rId4" imgW="1790700" imgH="406400" progId="Equation.3">
              <p:embed/>
            </p:oleObj>
          </a:graphicData>
        </a:graphic>
      </p:graphicFrame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695325" y="4073525"/>
            <a:ext cx="8937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Балансировка вычислительной нагрузки между процессорами является достаточно равномерной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параллельный алгоритм...</a:t>
            </a:r>
            <a:r>
              <a:rPr lang="ru-RU" smtClean="0"/>
              <a:t>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1800225"/>
          </a:xfrm>
        </p:spPr>
        <p:txBody>
          <a:bodyPr/>
          <a:lstStyle/>
          <a:p>
            <a:r>
              <a:rPr lang="ru-RU" b="1" smtClean="0"/>
              <a:t>Анализ эффективности </a:t>
            </a:r>
            <a:r>
              <a:rPr lang="ru-RU" smtClean="0"/>
              <a:t>(</a:t>
            </a:r>
            <a:r>
              <a:rPr lang="ru-RU" sz="2400" smtClean="0"/>
              <a:t>уточненные оценки</a:t>
            </a:r>
            <a:r>
              <a:rPr lang="ru-RU" smtClean="0"/>
              <a:t>)</a:t>
            </a:r>
            <a:endParaRPr lang="ru-RU" b="1" smtClean="0"/>
          </a:p>
          <a:p>
            <a:pPr lvl="1"/>
            <a:r>
              <a:rPr lang="ru-RU" smtClean="0"/>
              <a:t>Коммуникационная сложность рассматриваемых  параллельных вычислений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784350" y="2708275"/>
          <a:ext cx="6119813" cy="555625"/>
        </p:xfrm>
        <a:graphic>
          <a:graphicData uri="http://schemas.openxmlformats.org/presentationml/2006/ole">
            <p:oleObj spid="_x0000_s18434" name="Формула" r:id="rId3" imgW="2413000" imgH="215900" progId="Equation.3">
              <p:embed/>
            </p:oleObj>
          </a:graphicData>
        </a:graphic>
      </p:graphicFrame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88950" y="3373438"/>
            <a:ext cx="89154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Общее время выполнения параллельного варианта метода сопряженных градиентов для решения систем линейных уравнений</a:t>
            </a:r>
            <a:endParaRPr lang="ru-RU" sz="2800">
              <a:latin typeface="Arial" pitchFamily="34" charset="0"/>
            </a:endParaRPr>
          </a:p>
        </p:txBody>
      </p:sp>
      <p:graphicFrame>
        <p:nvGraphicFramePr>
          <p:cNvPr id="18435" name="Object 8"/>
          <p:cNvGraphicFramePr>
            <a:graphicFrameLocks noChangeAspect="1"/>
          </p:cNvGraphicFramePr>
          <p:nvPr/>
        </p:nvGraphicFramePr>
        <p:xfrm>
          <a:off x="704850" y="4864100"/>
          <a:ext cx="8712200" cy="525463"/>
        </p:xfrm>
        <a:graphic>
          <a:graphicData uri="http://schemas.openxmlformats.org/presentationml/2006/ole">
            <p:oleObj spid="_x0000_s18435" name="Формула" r:id="rId4" imgW="36322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-3175"/>
            <a:ext cx="8929688" cy="946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параллельный алгоритм...</a:t>
            </a:r>
            <a:r>
              <a:rPr lang="ru-RU" smtClean="0"/>
              <a:t> </a:t>
            </a:r>
          </a:p>
        </p:txBody>
      </p:sp>
      <p:sp>
        <p:nvSpPr>
          <p:cNvPr id="2151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9638"/>
            <a:ext cx="8921750" cy="143986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ct val="2000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Сравнение теоретических оценок и экспериментальных данных</a:t>
            </a:r>
          </a:p>
        </p:txBody>
      </p:sp>
      <p:graphicFrame>
        <p:nvGraphicFramePr>
          <p:cNvPr id="296963" name="Group 3"/>
          <p:cNvGraphicFramePr>
            <a:graphicFrameLocks noGrp="1"/>
          </p:cNvGraphicFramePr>
          <p:nvPr>
            <p:ph sz="quarter" idx="2"/>
          </p:nvPr>
        </p:nvGraphicFramePr>
        <p:xfrm>
          <a:off x="704850" y="2349500"/>
          <a:ext cx="8424863" cy="1655763"/>
        </p:xfrm>
        <a:graphic>
          <a:graphicData uri="http://schemas.openxmlformats.org/drawingml/2006/table">
            <a:tbl>
              <a:tblPr/>
              <a:tblGrid>
                <a:gridCol w="1517650"/>
                <a:gridCol w="1690688"/>
                <a:gridCol w="1763712"/>
                <a:gridCol w="1692275"/>
                <a:gridCol w="1760538"/>
              </a:tblGrid>
              <a:tr h="2762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системы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3,0633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1,3951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1,7029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1,2303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22,9046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14,2252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11,9231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11,0989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76,1431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57,9130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38,9704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41,9521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179,3979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152,0721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91,1543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110,7042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58" name="Object 224"/>
          <p:cNvGraphicFramePr>
            <a:graphicFrameLocks noChangeAspect="1"/>
          </p:cNvGraphicFramePr>
          <p:nvPr>
            <p:ph sz="quarter" idx="3"/>
          </p:nvPr>
        </p:nvGraphicFramePr>
        <p:xfrm>
          <a:off x="4665663" y="2593975"/>
          <a:ext cx="269875" cy="358775"/>
        </p:xfrm>
        <a:graphic>
          <a:graphicData uri="http://schemas.openxmlformats.org/presentationml/2006/ole">
            <p:oleObj spid="_x0000_s19458" name="Формула" r:id="rId3" imgW="190440" imgH="253800" progId="Equation.3">
              <p:embed/>
            </p:oleObj>
          </a:graphicData>
        </a:graphic>
      </p:graphicFrame>
      <p:graphicFrame>
        <p:nvGraphicFramePr>
          <p:cNvPr id="19459" name="Object 230"/>
          <p:cNvGraphicFramePr>
            <a:graphicFrameLocks noChangeAspect="1"/>
          </p:cNvGraphicFramePr>
          <p:nvPr/>
        </p:nvGraphicFramePr>
        <p:xfrm>
          <a:off x="8121650" y="2593975"/>
          <a:ext cx="269875" cy="358775"/>
        </p:xfrm>
        <a:graphic>
          <a:graphicData uri="http://schemas.openxmlformats.org/presentationml/2006/ole">
            <p:oleObj spid="_x0000_s19459" name="Формула" r:id="rId4" imgW="190440" imgH="253800" progId="Equation.3">
              <p:embed/>
            </p:oleObj>
          </a:graphicData>
        </a:graphic>
      </p:graphicFrame>
      <p:graphicFrame>
        <p:nvGraphicFramePr>
          <p:cNvPr id="19460" name="Object 259"/>
          <p:cNvGraphicFramePr>
            <a:graphicFrameLocks noChangeAspect="1"/>
          </p:cNvGraphicFramePr>
          <p:nvPr/>
        </p:nvGraphicFramePr>
        <p:xfrm>
          <a:off x="2792413" y="4067175"/>
          <a:ext cx="4176712" cy="2314575"/>
        </p:xfrm>
        <a:graphic>
          <a:graphicData uri="http://schemas.openxmlformats.org/presentationml/2006/ole">
            <p:oleObj spid="_x0000_s19460" name="Диаграмма" r:id="rId5" imgW="4676851" imgH="2590800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26988"/>
            <a:ext cx="8929688" cy="885825"/>
          </a:xfrm>
          <a:noFill/>
        </p:spPr>
        <p:txBody>
          <a:bodyPr>
            <a:spAutoFit/>
          </a:bodyPr>
          <a:lstStyle/>
          <a:p>
            <a:pPr algn="l"/>
            <a:r>
              <a:rPr lang="ru-RU" sz="2600" b="1" smtClean="0"/>
              <a:t>Метод сопряженных градиентов</a:t>
            </a:r>
            <a:r>
              <a:rPr lang="en-US" sz="2600" b="1" smtClean="0"/>
              <a:t> – </a:t>
            </a:r>
            <a:r>
              <a:rPr lang="ru-RU" sz="2600" b="1" smtClean="0"/>
              <a:t/>
            </a:r>
            <a:br>
              <a:rPr lang="ru-RU" sz="2600" b="1" smtClean="0"/>
            </a:br>
            <a:r>
              <a:rPr lang="ru-RU" sz="2600" b="1" smtClean="0"/>
              <a:t>         			        параллельный алгоритм</a:t>
            </a:r>
            <a:endParaRPr lang="ru-RU" smtClean="0"/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981075"/>
            <a:ext cx="8994775" cy="10080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  <a:endParaRPr lang="en-US" b="1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Ускорение вычислений</a:t>
            </a:r>
          </a:p>
        </p:txBody>
      </p:sp>
      <p:graphicFrame>
        <p:nvGraphicFramePr>
          <p:cNvPr id="20482" name="Object 229"/>
          <p:cNvGraphicFramePr>
            <a:graphicFrameLocks noChangeAspect="1"/>
          </p:cNvGraphicFramePr>
          <p:nvPr>
            <p:ph sz="half" idx="2"/>
          </p:nvPr>
        </p:nvGraphicFramePr>
        <p:xfrm>
          <a:off x="2792413" y="4013200"/>
          <a:ext cx="4105275" cy="2282825"/>
        </p:xfrm>
        <a:graphic>
          <a:graphicData uri="http://schemas.openxmlformats.org/presentationml/2006/ole">
            <p:oleObj spid="_x0000_s20482" name="Диаграмма" r:id="rId3" imgW="4676851" imgH="2600249" progId="Excel.Chart.8">
              <p:embed/>
            </p:oleObj>
          </a:graphicData>
        </a:graphic>
      </p:graphicFrame>
      <p:sp>
        <p:nvSpPr>
          <p:cNvPr id="20485" name="Line 99"/>
          <p:cNvSpPr>
            <a:spLocks noChangeShapeType="1"/>
          </p:cNvSpPr>
          <p:nvPr/>
        </p:nvSpPr>
        <p:spPr bwMode="auto">
          <a:xfrm>
            <a:off x="5100638" y="281781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graphicFrame>
        <p:nvGraphicFramePr>
          <p:cNvPr id="300039" name="Group 7"/>
          <p:cNvGraphicFramePr>
            <a:graphicFrameLocks noGrp="1"/>
          </p:cNvGraphicFramePr>
          <p:nvPr/>
        </p:nvGraphicFramePr>
        <p:xfrm>
          <a:off x="488950" y="2060575"/>
          <a:ext cx="8929688" cy="1920240"/>
        </p:xfrm>
        <a:graphic>
          <a:graphicData uri="http://schemas.openxmlformats.org/drawingml/2006/table">
            <a:tbl>
              <a:tblPr/>
              <a:tblGrid>
                <a:gridCol w="1223963"/>
                <a:gridCol w="2303462"/>
                <a:gridCol w="1296988"/>
                <a:gridCol w="1439862"/>
                <a:gridCol w="1295400"/>
                <a:gridCol w="1370013"/>
              </a:tblGrid>
              <a:tr h="24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Размер системы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Последовательный алгоритм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Параллельный алгоритм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 процессора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 процессора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Время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Ускорение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Время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Ускорение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2,0766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1,3951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1,488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1,230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1,6879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20,6389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14,225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1,450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11,0989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1,8595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90,2671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57,9130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1,558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41,9521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2,151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241,6062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152,0721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1,588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110,7042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2,1824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43014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Рассмотрены два параллельных алгоритма решения систем линейных уравнений: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Метод Гаусса,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Метод сопряженных градиентов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Представлена программная реализация метода Гаусса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Теоретические оценки и результаты экспериментов показывают большую эффективность метода сопряженных градиентов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137650" cy="1295400"/>
          </a:xfrm>
        </p:spPr>
        <p:txBody>
          <a:bodyPr rtlCol="0">
            <a:normAutofit fontScale="92500" lnSpcReduction="20000"/>
          </a:bodyPr>
          <a:lstStyle/>
          <a:p>
            <a:pPr marL="457200" indent="-457200" fontAlgn="auto">
              <a:spcAft>
                <a:spcPts val="0"/>
              </a:spcAft>
              <a:defRPr/>
            </a:pPr>
            <a:r>
              <a:rPr lang="ru-RU" smtClean="0"/>
              <a:t>Ускорение параллельных алгоритмов решения системы линейных уравнений с размером матрицы 2000×2000</a:t>
            </a:r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>
            <p:ph sz="half" idx="2"/>
          </p:nvPr>
        </p:nvGraphicFramePr>
        <p:xfrm>
          <a:off x="1423988" y="2682875"/>
          <a:ext cx="7345362" cy="3517900"/>
        </p:xfrm>
        <a:graphic>
          <a:graphicData uri="http://schemas.openxmlformats.org/presentationml/2006/ole">
            <p:oleObj spid="_x0000_s21506" name="Диаграмма" r:id="rId3" imgW="5410200" imgH="2590800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 sz="2400" smtClean="0"/>
              <a:t>Оцените, на каком этапе</a:t>
            </a:r>
            <a:r>
              <a:rPr lang="en-US" sz="2400" smtClean="0"/>
              <a:t> </a:t>
            </a:r>
            <a:r>
              <a:rPr lang="ru-RU" sz="2400" smtClean="0"/>
              <a:t>метода Гаусса (прямой и обратный ход) происходит большее снижение показателей эффективности.</a:t>
            </a:r>
            <a:endParaRPr lang="en-US" sz="2400" smtClean="0"/>
          </a:p>
          <a:p>
            <a:pPr marL="533400" indent="-533400"/>
            <a:r>
              <a:rPr lang="ru-RU" sz="2400" smtClean="0"/>
              <a:t>В чем причина столь низких показателей ускорения и эффективности параллельного алгоритма Гаусса?</a:t>
            </a:r>
          </a:p>
          <a:p>
            <a:pPr marL="533400" indent="-533400"/>
            <a:r>
              <a:rPr lang="ru-RU" sz="2400" smtClean="0"/>
              <a:t>Существуют ли способ улучшения этих показателей?</a:t>
            </a:r>
          </a:p>
          <a:p>
            <a:pPr marL="533400" indent="-533400"/>
            <a:r>
              <a:rPr lang="ru-RU" sz="2400" smtClean="0"/>
              <a:t>Какой из рассмотренных алгоритмов обладает большей вычислительной сложностью?</a:t>
            </a:r>
          </a:p>
          <a:p>
            <a:pPr marL="533400" indent="-533400"/>
            <a:r>
              <a:rPr lang="ru-RU" sz="2400" smtClean="0"/>
              <a:t>В чем состоит основное преимущество итерационных методов решения систем линейных уравнений?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Постановка задачи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 </a:t>
            </a:r>
            <a:r>
              <a:rPr lang="ru-RU" i="1" smtClean="0"/>
              <a:t>задачей решения системы линейных уравнений </a:t>
            </a:r>
            <a:r>
              <a:rPr lang="ru-RU" smtClean="0"/>
              <a:t>для заданных матрицы </a:t>
            </a:r>
            <a:r>
              <a:rPr lang="ru-RU" i="1" smtClean="0"/>
              <a:t>А</a:t>
            </a:r>
            <a:r>
              <a:rPr lang="ru-RU" smtClean="0"/>
              <a:t> и вектора </a:t>
            </a:r>
            <a:r>
              <a:rPr lang="en-US" i="1" smtClean="0"/>
              <a:t>b</a:t>
            </a:r>
            <a:r>
              <a:rPr lang="en-US" smtClean="0"/>
              <a:t> </a:t>
            </a:r>
            <a:r>
              <a:rPr lang="ru-RU" smtClean="0"/>
              <a:t>понимается нахождение значения вектора неизвестных</a:t>
            </a:r>
            <a:r>
              <a:rPr lang="ru-RU" i="1" smtClean="0"/>
              <a:t> </a:t>
            </a:r>
            <a:r>
              <a:rPr lang="en-US" i="1" smtClean="0"/>
              <a:t>x</a:t>
            </a:r>
            <a:r>
              <a:rPr lang="ru-RU" smtClean="0"/>
              <a:t>, при котором выполняются все уравнения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</a:t>
            </a:r>
          </a:p>
        </p:txBody>
      </p:sp>
      <p:sp>
        <p:nvSpPr>
          <p:cNvPr id="45061" name="Rectangle 102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Выполните разработку параллельного варианта метода Гаусса при вертикальном разбиении матрицы по столбцам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Выполните разработку параллельных вариантов методов Якоби и Зейделя решения систем линейных уравнений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Постройте теоретические оценки времени работы этих алгоритмов с учетом параметров используемой вычислительной системы. Проведите вычислительные эксперименты и  сравните полученные результаты с ранее полученными теоретическими оценками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46085" name="Rectangle 102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400" b="1" smtClean="0"/>
              <a:t>Гергель В.П. </a:t>
            </a:r>
            <a:r>
              <a:rPr lang="ru-RU" sz="2400" smtClean="0"/>
              <a:t>(2007). Теория и практика параллельных вычислений. – М.: Интернет-Университет, БИНОМ. Лаборатория знаний.</a:t>
            </a:r>
            <a:endParaRPr lang="ru-RU" sz="2400" b="1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400" b="1" smtClean="0"/>
              <a:t>Бахвалов </a:t>
            </a:r>
            <a:r>
              <a:rPr lang="ru-RU" sz="2400" smtClean="0"/>
              <a:t>Н.С., Жидков Н.П., Кобельков Г.М (1987) Численные методы. – М.: Наука.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400" b="1" smtClean="0"/>
              <a:t>Самарский </a:t>
            </a:r>
            <a:r>
              <a:rPr lang="ru-RU" sz="2400" smtClean="0"/>
              <a:t>А.А., Гулин А.В. (1989). Численные методы – М.: Наука.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smtClean="0"/>
              <a:t>Bertsekas</a:t>
            </a:r>
            <a:r>
              <a:rPr lang="en-US" sz="2400" smtClean="0"/>
              <a:t>, D.P., Tsitsiklis, J.N. (1989). Parallel and distributed Computation. Numerical Methods. - Prentice Hall, Englewood Cliffs, New Jersey.</a:t>
            </a:r>
            <a:endParaRPr lang="ru-RU" sz="2400" b="1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smtClean="0"/>
              <a:t>Kumar</a:t>
            </a:r>
            <a:r>
              <a:rPr lang="en-US" sz="2400" smtClean="0"/>
              <a:t> V., Grama, A., Gupta, A., Karypis, G. (1994). Introduction to Parallel Computing. - The Benjamin/Cummings Publishing Company, Inc. (2nd edn., 2003)</a:t>
            </a:r>
            <a:endParaRPr lang="ru-RU" sz="240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smtClean="0"/>
              <a:t>Quinn</a:t>
            </a:r>
            <a:r>
              <a:rPr lang="en-US" sz="2400" smtClean="0"/>
              <a:t>, M. J. (2004). Parallel Programming in C with MPI and OpenMP. – New York, NY: McGraw-Hill.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Метод Гаусса – последовательный алгоритм…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i="1" smtClean="0"/>
              <a:t>Основная идея метода</a:t>
            </a:r>
            <a:r>
              <a:rPr lang="ru-RU" smtClean="0"/>
              <a:t> - приведение матрицы </a:t>
            </a:r>
            <a:r>
              <a:rPr lang="ru-RU" i="1" smtClean="0"/>
              <a:t>А</a:t>
            </a:r>
            <a:r>
              <a:rPr lang="ru-RU" smtClean="0"/>
              <a:t> посредством эквивалентных преобразований к треугольному виду, после чего значения искомых неизвестных могут быть получены непосредственно в явном виде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i="1" smtClean="0"/>
              <a:t>Эквивалентные преобразования</a:t>
            </a:r>
            <a:r>
              <a:rPr lang="ru-RU" smtClean="0"/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Умножение любого из уравнений на ненулевую константу,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Перестановка уравнений,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Прибавление к уравнению любого другого уравнения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Метод Гаусса – последовательный алгоритм…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3050" y="1323975"/>
            <a:ext cx="9217025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200"/>
              <a:t>На первом этапе – </a:t>
            </a:r>
            <a:r>
              <a:rPr lang="ru-RU" sz="2200" i="1"/>
              <a:t>прямой ход </a:t>
            </a:r>
            <a:r>
              <a:rPr lang="ru-RU" sz="2200"/>
              <a:t>метода Гаусса – исходная система линейный уравнений при помощи последовательного исключения неизвестных приводится к верхнему треугольному виду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073275" y="3314700"/>
          <a:ext cx="1312863" cy="528638"/>
        </p:xfrm>
        <a:graphic>
          <a:graphicData uri="http://schemas.openxmlformats.org/presentationml/2006/ole">
            <p:oleObj spid="_x0000_s2050" name="Формула" r:id="rId3" imgW="507960" imgH="203040" progId="Equation.3">
              <p:embed/>
            </p:oleObj>
          </a:graphicData>
        </a:graphic>
      </p:graphicFrame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0" y="29575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3960813" y="2600325"/>
          <a:ext cx="3744912" cy="1981200"/>
        </p:xfrm>
        <a:graphic>
          <a:graphicData uri="http://schemas.openxmlformats.org/presentationml/2006/ole">
            <p:oleObj spid="_x0000_s2051" name="Формула" r:id="rId4" imgW="1778000" imgH="939800" progId="Equation.3">
              <p:embed/>
            </p:oleObj>
          </a:graphicData>
        </a:graphic>
      </p:graphicFrame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415925" y="4724400"/>
            <a:ext cx="8785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560388" y="4941888"/>
            <a:ext cx="8785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200"/>
              <a:t>На </a:t>
            </a:r>
            <a:r>
              <a:rPr lang="ru-RU" sz="2200" i="1"/>
              <a:t>обратном ходе</a:t>
            </a:r>
            <a:r>
              <a:rPr lang="ru-RU" sz="2200"/>
              <a:t> метода </a:t>
            </a:r>
            <a:r>
              <a:rPr lang="ru-RU" sz="2200">
                <a:latin typeface="Arial" pitchFamily="34" charset="0"/>
              </a:rPr>
              <a:t>Гаусса (второй этап алгоритма)</a:t>
            </a:r>
            <a:r>
              <a:rPr lang="ru-RU" sz="2200"/>
              <a:t> осуществляется определение значений неизвестных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Метод Гаусса – последовательный алгоритм…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Прямой ход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5925" y="1773238"/>
            <a:ext cx="90011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200"/>
              <a:t>На итерации </a:t>
            </a:r>
            <a:r>
              <a:rPr lang="en-US" sz="2200" i="1">
                <a:latin typeface="Arial" pitchFamily="34" charset="0"/>
              </a:rPr>
              <a:t>i</a:t>
            </a:r>
            <a:r>
              <a:rPr lang="ru-RU" sz="2200" i="1">
                <a:latin typeface="Arial" pitchFamily="34" charset="0"/>
              </a:rPr>
              <a:t>, 0</a:t>
            </a:r>
            <a:r>
              <a:rPr lang="ru-RU" sz="2200" i="1">
                <a:latin typeface="Arial" pitchFamily="34" charset="0"/>
                <a:sym typeface="Symbol" pitchFamily="18" charset="2"/>
              </a:rPr>
              <a:t></a:t>
            </a:r>
            <a:r>
              <a:rPr lang="en-US" sz="2200" i="1">
                <a:latin typeface="Arial" pitchFamily="34" charset="0"/>
              </a:rPr>
              <a:t> i</a:t>
            </a:r>
            <a:r>
              <a:rPr lang="ru-RU" sz="2200" i="1">
                <a:latin typeface="Arial" pitchFamily="34" charset="0"/>
              </a:rPr>
              <a:t>&lt;n-1,</a:t>
            </a:r>
            <a:r>
              <a:rPr lang="ru-RU" sz="2200">
                <a:latin typeface="Arial" pitchFamily="34" charset="0"/>
              </a:rPr>
              <a:t> метода производится исключение неизвестной </a:t>
            </a:r>
            <a:r>
              <a:rPr lang="en-US" sz="2200" i="1">
                <a:latin typeface="Arial" pitchFamily="34" charset="0"/>
              </a:rPr>
              <a:t>i</a:t>
            </a:r>
            <a:r>
              <a:rPr lang="en-US" sz="2200">
                <a:latin typeface="Arial" pitchFamily="34" charset="0"/>
              </a:rPr>
              <a:t> </a:t>
            </a:r>
            <a:r>
              <a:rPr lang="ru-RU" sz="2200">
                <a:latin typeface="Arial" pitchFamily="34" charset="0"/>
              </a:rPr>
              <a:t>для всех уравнений с номерами </a:t>
            </a:r>
            <a:r>
              <a:rPr lang="ru-RU" sz="2200" i="1">
                <a:latin typeface="Arial" pitchFamily="34" charset="0"/>
              </a:rPr>
              <a:t>k</a:t>
            </a:r>
            <a:r>
              <a:rPr lang="ru-RU" sz="2200">
                <a:latin typeface="Arial" pitchFamily="34" charset="0"/>
              </a:rPr>
              <a:t>, больших </a:t>
            </a:r>
            <a:r>
              <a:rPr lang="en-US" sz="2200" i="1">
                <a:latin typeface="Arial" pitchFamily="34" charset="0"/>
              </a:rPr>
              <a:t>i</a:t>
            </a:r>
            <a:r>
              <a:rPr lang="ru-RU" sz="2200">
                <a:latin typeface="Arial" pitchFamily="34" charset="0"/>
              </a:rPr>
              <a:t> </a:t>
            </a:r>
            <a:br>
              <a:rPr lang="ru-RU" sz="2200">
                <a:latin typeface="Arial" pitchFamily="34" charset="0"/>
              </a:rPr>
            </a:br>
            <a:r>
              <a:rPr lang="ru-RU" sz="2200">
                <a:latin typeface="Arial" pitchFamily="34" charset="0"/>
              </a:rPr>
              <a:t>(т.е. </a:t>
            </a:r>
            <a:r>
              <a:rPr lang="en-US" sz="2200" i="1">
                <a:latin typeface="Arial" pitchFamily="34" charset="0"/>
              </a:rPr>
              <a:t>i</a:t>
            </a:r>
            <a:r>
              <a:rPr lang="ru-RU" sz="2200" i="1">
                <a:latin typeface="Arial" pitchFamily="34" charset="0"/>
              </a:rPr>
              <a:t>&lt;</a:t>
            </a:r>
            <a:r>
              <a:rPr lang="en-US" sz="2200" i="1">
                <a:latin typeface="Arial" pitchFamily="34" charset="0"/>
              </a:rPr>
              <a:t> k</a:t>
            </a:r>
            <a:r>
              <a:rPr lang="ru-RU" sz="2200" i="1">
                <a:latin typeface="Arial" pitchFamily="34" charset="0"/>
                <a:sym typeface="Symbol" pitchFamily="18" charset="2"/>
              </a:rPr>
              <a:t></a:t>
            </a:r>
            <a:r>
              <a:rPr lang="ru-RU" sz="2200" i="1">
                <a:latin typeface="Arial" pitchFamily="34" charset="0"/>
              </a:rPr>
              <a:t>n-1,</a:t>
            </a:r>
            <a:r>
              <a:rPr lang="ru-RU" sz="2200">
                <a:latin typeface="Arial" pitchFamily="34" charset="0"/>
              </a:rPr>
              <a:t>). Для этого из этих уравнений осуществляется вычитание строки </a:t>
            </a:r>
            <a:r>
              <a:rPr lang="en-US" sz="2200" i="1">
                <a:latin typeface="Arial" pitchFamily="34" charset="0"/>
              </a:rPr>
              <a:t>i</a:t>
            </a:r>
            <a:r>
              <a:rPr lang="ru-RU" sz="2200">
                <a:latin typeface="Arial" pitchFamily="34" charset="0"/>
              </a:rPr>
              <a:t>, умноженной на константу (</a:t>
            </a:r>
            <a:r>
              <a:rPr lang="ru-RU" sz="2200" i="1">
                <a:latin typeface="Arial" pitchFamily="34" charset="0"/>
              </a:rPr>
              <a:t>a</a:t>
            </a:r>
            <a:r>
              <a:rPr lang="ru-RU" sz="2200" i="1" baseline="-25000">
                <a:latin typeface="Arial" pitchFamily="34" charset="0"/>
              </a:rPr>
              <a:t>ki</a:t>
            </a:r>
            <a:r>
              <a:rPr lang="ru-RU" sz="2200" i="1">
                <a:latin typeface="Arial" pitchFamily="34" charset="0"/>
              </a:rPr>
              <a:t>/a</a:t>
            </a:r>
            <a:r>
              <a:rPr lang="en-US" sz="2200" i="1" baseline="-25000">
                <a:latin typeface="Arial" pitchFamily="34" charset="0"/>
              </a:rPr>
              <a:t>i</a:t>
            </a:r>
            <a:r>
              <a:rPr lang="ru-RU" sz="2200" i="1" baseline="-25000">
                <a:latin typeface="Arial" pitchFamily="34" charset="0"/>
              </a:rPr>
              <a:t>i</a:t>
            </a:r>
            <a:r>
              <a:rPr lang="ru-RU" sz="2200">
                <a:latin typeface="Arial" pitchFamily="34" charset="0"/>
              </a:rPr>
              <a:t>) с тем, чтобы результирующий коэффициент при неизвестной </a:t>
            </a:r>
            <a:r>
              <a:rPr lang="ru-RU" sz="2200" i="1">
                <a:latin typeface="Arial" pitchFamily="34" charset="0"/>
              </a:rPr>
              <a:t>x</a:t>
            </a:r>
            <a:r>
              <a:rPr lang="en-US" sz="2200" i="1" baseline="-25000">
                <a:latin typeface="Arial" pitchFamily="34" charset="0"/>
              </a:rPr>
              <a:t>i</a:t>
            </a:r>
            <a:r>
              <a:rPr lang="ru-RU" sz="2200">
                <a:latin typeface="Arial" pitchFamily="34" charset="0"/>
              </a:rPr>
              <a:t> в строках</a:t>
            </a:r>
            <a:r>
              <a:rPr lang="ru-RU" sz="2200"/>
              <a:t> оказался нулевым.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200"/>
              <a:t>Все необходимые вычисления определяются при помощи соотношений: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920750" y="4762500"/>
          <a:ext cx="7632700" cy="898525"/>
        </p:xfrm>
        <a:graphic>
          <a:graphicData uri="http://schemas.openxmlformats.org/presentationml/2006/ole">
            <p:oleObj spid="_x0000_s3074" name="Формула" r:id="rId3" imgW="33147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Метод Гаусса – последовательный алгоритм…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1439863"/>
          </a:xfrm>
        </p:spPr>
        <p:txBody>
          <a:bodyPr/>
          <a:lstStyle/>
          <a:p>
            <a:r>
              <a:rPr lang="ru-RU" smtClean="0"/>
              <a:t>Общая схема состояния данных на </a:t>
            </a:r>
            <a:r>
              <a:rPr lang="en-US" i="1" smtClean="0"/>
              <a:t>i</a:t>
            </a:r>
            <a:r>
              <a:rPr lang="ru-RU" smtClean="0"/>
              <a:t>-ой итерации прямого хода алгоритма Гаусса 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2743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633413" y="2420938"/>
          <a:ext cx="8640762" cy="2692400"/>
        </p:xfrm>
        <a:graphic>
          <a:graphicData uri="http://schemas.openxmlformats.org/presentationml/2006/ole">
            <p:oleObj spid="_x0000_s4098" name="Рисунок" r:id="rId3" imgW="5147315" imgH="15998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Метод Гаусса – последовательный алгоритм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1052513"/>
            <a:ext cx="8915400" cy="4968875"/>
          </a:xfrm>
        </p:spPr>
        <p:txBody>
          <a:bodyPr/>
          <a:lstStyle/>
          <a:p>
            <a:r>
              <a:rPr lang="ru-RU" b="1" smtClean="0"/>
              <a:t>Обратный ход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44488" y="1557338"/>
            <a:ext cx="90741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200"/>
              <a:t>После приведения матрицы коэффициентов к верхнему треугольному виду становится возможным определение значений неизвестных</a:t>
            </a:r>
            <a:r>
              <a:rPr lang="en-US" sz="2200"/>
              <a:t>:</a:t>
            </a:r>
          </a:p>
          <a:p>
            <a:pPr lvl="1" indent="-190500">
              <a:spcBef>
                <a:spcPct val="50000"/>
              </a:spcBef>
              <a:buFontTx/>
              <a:buChar char="•"/>
            </a:pPr>
            <a:r>
              <a:rPr lang="ru-RU" sz="2000"/>
              <a:t>Из последнего уравнения преобразованной системы может быть вычислено значение </a:t>
            </a:r>
            <a:r>
              <a:rPr lang="ru-RU" sz="2000">
                <a:latin typeface="Arial" pitchFamily="34" charset="0"/>
              </a:rPr>
              <a:t>переменной </a:t>
            </a:r>
            <a:r>
              <a:rPr lang="ru-RU" sz="2000" i="1">
                <a:latin typeface="Arial" pitchFamily="34" charset="0"/>
              </a:rPr>
              <a:t>x</a:t>
            </a:r>
            <a:r>
              <a:rPr lang="ru-RU" sz="2000" i="1" baseline="-25000">
                <a:latin typeface="Arial" pitchFamily="34" charset="0"/>
              </a:rPr>
              <a:t>n-1</a:t>
            </a:r>
            <a:r>
              <a:rPr lang="ru-RU" sz="2000">
                <a:latin typeface="Arial" pitchFamily="34" charset="0"/>
              </a:rPr>
              <a:t>, </a:t>
            </a:r>
          </a:p>
          <a:p>
            <a:pPr lvl="1" indent="-190500">
              <a:spcBef>
                <a:spcPct val="50000"/>
              </a:spcBef>
              <a:buFontTx/>
              <a:buChar char="•"/>
            </a:pPr>
            <a:r>
              <a:rPr lang="ru-RU" sz="2000">
                <a:latin typeface="Arial" pitchFamily="34" charset="0"/>
              </a:rPr>
              <a:t>Из предпоследнего уравнения становится возможным определение переменной </a:t>
            </a:r>
            <a:r>
              <a:rPr lang="ru-RU" sz="2000" i="1">
                <a:latin typeface="Arial" pitchFamily="34" charset="0"/>
              </a:rPr>
              <a:t>x</a:t>
            </a:r>
            <a:r>
              <a:rPr lang="ru-RU" sz="2000" i="1" baseline="-25000">
                <a:latin typeface="Arial" pitchFamily="34" charset="0"/>
              </a:rPr>
              <a:t>n-2</a:t>
            </a:r>
            <a:r>
              <a:rPr lang="ru-RU" sz="2000">
                <a:latin typeface="Arial" pitchFamily="34" charset="0"/>
              </a:rPr>
              <a:t> и т.д. </a:t>
            </a:r>
          </a:p>
          <a:p>
            <a:pPr>
              <a:spcBef>
                <a:spcPct val="50000"/>
              </a:spcBef>
            </a:pPr>
            <a:r>
              <a:rPr lang="ru-RU" sz="2200"/>
              <a:t>В общем виде, выполняемые вычисления при обратном ходе метода Гаусса могут быть представлены при помощи соотношений: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289175" y="5014913"/>
          <a:ext cx="4751388" cy="1350962"/>
        </p:xfrm>
        <a:graphic>
          <a:graphicData uri="http://schemas.openxmlformats.org/presentationml/2006/ole">
            <p:oleObj spid="_x0000_s5122" name="Формула" r:id="rId3" imgW="2273300" imgH="647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2019</Words>
  <Application>Microsoft Office PowerPoint</Application>
  <PresentationFormat>Лист A4 (210x297 мм)</PresentationFormat>
  <Paragraphs>308</Paragraphs>
  <Slides>41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41</vt:i4>
      </vt:variant>
    </vt:vector>
  </HeadingPairs>
  <TitlesOfParts>
    <vt:vector size="53" baseType="lpstr">
      <vt:lpstr>Bernard MT Condensed</vt:lpstr>
      <vt:lpstr>Arial</vt:lpstr>
      <vt:lpstr>Calibri</vt:lpstr>
      <vt:lpstr>Times New Roman</vt:lpstr>
      <vt:lpstr>Arial Cyr</vt:lpstr>
      <vt:lpstr>Wingdings</vt:lpstr>
      <vt:lpstr>Symbol</vt:lpstr>
      <vt:lpstr>Специальное оформление</vt:lpstr>
      <vt:lpstr>Тема Office</vt:lpstr>
      <vt:lpstr>Microsoft Equation 3.0</vt:lpstr>
      <vt:lpstr>Рисунок Microsoft Word</vt:lpstr>
      <vt:lpstr>Диаграмма Microsoft Office Excel</vt:lpstr>
      <vt:lpstr>Лекция 11. Параллельные методы решения  систем линейных уравнений</vt:lpstr>
      <vt:lpstr>Содержание</vt:lpstr>
      <vt:lpstr>Постановка задачи</vt:lpstr>
      <vt:lpstr>Постановка задачи</vt:lpstr>
      <vt:lpstr>Метод Гаусса – последовательный алгоритм…</vt:lpstr>
      <vt:lpstr>Метод Гаусса – последовательный алгоритм…</vt:lpstr>
      <vt:lpstr>Метод Гаусса – последовательный алгоритм…</vt:lpstr>
      <vt:lpstr>Метод Гаусса – последовательный алгоритм…</vt:lpstr>
      <vt:lpstr>Метод Гаусса – последовательный алгоритм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алгоритм…</vt:lpstr>
      <vt:lpstr>Метод Гаусса – параллельный алгоритм</vt:lpstr>
      <vt:lpstr>Метод сопряженных градиентов…</vt:lpstr>
      <vt:lpstr>Метод сопряженных градиентов…</vt:lpstr>
      <vt:lpstr>Метод сопряженных градиентов –                      последовательный алгоритм... </vt:lpstr>
      <vt:lpstr>Метод сопряженных градиентов –                      последовательный алгоритм... </vt:lpstr>
      <vt:lpstr>Метод сопряженных градиентов –                      последовательный алгоритм... </vt:lpstr>
      <vt:lpstr>Метод сопряженных градиентов –                      последовательный алгоритм... </vt:lpstr>
      <vt:lpstr>Метод сопряженных градиентов –                      параллельный алгоритм... </vt:lpstr>
      <vt:lpstr>Метод сопряженных градиентов –                      параллельный алгоритм... </vt:lpstr>
      <vt:lpstr>Метод сопряженных градиентов –                      параллельный алгоритм... </vt:lpstr>
      <vt:lpstr>Метод сопряженных градиентов –                      параллельный алгоритм... </vt:lpstr>
      <vt:lpstr>Метод сопряженных градиентов –                      параллельный алгоритм... </vt:lpstr>
      <vt:lpstr>Метод сопряженных градиентов –                      параллельный алгоритм</vt:lpstr>
      <vt:lpstr>Заключение</vt:lpstr>
      <vt:lpstr>Заключение</vt:lpstr>
      <vt:lpstr>Вопросы для обсуждения</vt:lpstr>
      <vt:lpstr>Темы заданий для самостоятельной работы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9. Параллельные методы решения систем линейных уравнений</dc:subject>
  <dc:creator>Гергель В.П.</dc:creator>
  <cp:lastModifiedBy>Кондрашов</cp:lastModifiedBy>
  <cp:revision>179</cp:revision>
  <dcterms:created xsi:type="dcterms:W3CDTF">2004-08-14T10:27:56Z</dcterms:created>
  <dcterms:modified xsi:type="dcterms:W3CDTF">2013-08-05T08:44:41Z</dcterms:modified>
</cp:coreProperties>
</file>