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xls" ContentType="application/vnd.ms-exce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notesMasterIdLst>
    <p:notesMasterId r:id="rId51"/>
  </p:notesMasterIdLst>
  <p:handoutMasterIdLst>
    <p:handoutMasterId r:id="rId52"/>
  </p:handoutMasterIdLst>
  <p:sldIdLst>
    <p:sldId id="256" r:id="rId2"/>
    <p:sldId id="321" r:id="rId3"/>
    <p:sldId id="283" r:id="rId4"/>
    <p:sldId id="295" r:id="rId5"/>
    <p:sldId id="328" r:id="rId6"/>
    <p:sldId id="368" r:id="rId7"/>
    <p:sldId id="329" r:id="rId8"/>
    <p:sldId id="286" r:id="rId9"/>
    <p:sldId id="331" r:id="rId10"/>
    <p:sldId id="373" r:id="rId11"/>
    <p:sldId id="332" r:id="rId12"/>
    <p:sldId id="372" r:id="rId13"/>
    <p:sldId id="333" r:id="rId14"/>
    <p:sldId id="334" r:id="rId15"/>
    <p:sldId id="335" r:id="rId16"/>
    <p:sldId id="336" r:id="rId17"/>
    <p:sldId id="369" r:id="rId18"/>
    <p:sldId id="337" r:id="rId19"/>
    <p:sldId id="370" r:id="rId20"/>
    <p:sldId id="338" r:id="rId21"/>
    <p:sldId id="340" r:id="rId22"/>
    <p:sldId id="341" r:id="rId23"/>
    <p:sldId id="342" r:id="rId24"/>
    <p:sldId id="343" r:id="rId25"/>
    <p:sldId id="345" r:id="rId26"/>
    <p:sldId id="346" r:id="rId27"/>
    <p:sldId id="371" r:id="rId28"/>
    <p:sldId id="347" r:id="rId29"/>
    <p:sldId id="349" r:id="rId30"/>
    <p:sldId id="350" r:id="rId31"/>
    <p:sldId id="351" r:id="rId32"/>
    <p:sldId id="352" r:id="rId33"/>
    <p:sldId id="355" r:id="rId34"/>
    <p:sldId id="356" r:id="rId35"/>
    <p:sldId id="357" r:id="rId36"/>
    <p:sldId id="358" r:id="rId37"/>
    <p:sldId id="359" r:id="rId38"/>
    <p:sldId id="354" r:id="rId39"/>
    <p:sldId id="361" r:id="rId40"/>
    <p:sldId id="364" r:id="rId41"/>
    <p:sldId id="365" r:id="rId42"/>
    <p:sldId id="366" r:id="rId43"/>
    <p:sldId id="367" r:id="rId44"/>
    <p:sldId id="362" r:id="rId45"/>
    <p:sldId id="363" r:id="rId46"/>
    <p:sldId id="327" r:id="rId47"/>
    <p:sldId id="323" r:id="rId48"/>
    <p:sldId id="324" r:id="rId49"/>
    <p:sldId id="325" r:id="rId50"/>
  </p:sldIdLst>
  <p:sldSz cx="9906000" cy="6858000" type="A4"/>
  <p:notesSz cx="6858000" cy="9144000"/>
  <p:defaultTextStyle>
    <a:defPPr>
      <a:defRPr lang="ru-RU"/>
    </a:defPPr>
    <a:lvl1pPr algn="l" rtl="0" fontAlgn="base">
      <a:spcBef>
        <a:spcPct val="0"/>
      </a:spcBef>
      <a:spcAft>
        <a:spcPct val="0"/>
      </a:spcAft>
      <a:defRPr kern="1200">
        <a:solidFill>
          <a:schemeClr val="tx1"/>
        </a:solidFill>
        <a:latin typeface="Bernard MT Condensed" pitchFamily="18" charset="0"/>
        <a:ea typeface="+mn-ea"/>
        <a:cs typeface="Arial" pitchFamily="34" charset="0"/>
      </a:defRPr>
    </a:lvl1pPr>
    <a:lvl2pPr marL="457200" algn="l" rtl="0" fontAlgn="base">
      <a:spcBef>
        <a:spcPct val="0"/>
      </a:spcBef>
      <a:spcAft>
        <a:spcPct val="0"/>
      </a:spcAft>
      <a:defRPr kern="1200">
        <a:solidFill>
          <a:schemeClr val="tx1"/>
        </a:solidFill>
        <a:latin typeface="Bernard MT Condensed" pitchFamily="18" charset="0"/>
        <a:ea typeface="+mn-ea"/>
        <a:cs typeface="Arial" pitchFamily="34" charset="0"/>
      </a:defRPr>
    </a:lvl2pPr>
    <a:lvl3pPr marL="914400" algn="l" rtl="0" fontAlgn="base">
      <a:spcBef>
        <a:spcPct val="0"/>
      </a:spcBef>
      <a:spcAft>
        <a:spcPct val="0"/>
      </a:spcAft>
      <a:defRPr kern="1200">
        <a:solidFill>
          <a:schemeClr val="tx1"/>
        </a:solidFill>
        <a:latin typeface="Bernard MT Condensed" pitchFamily="18" charset="0"/>
        <a:ea typeface="+mn-ea"/>
        <a:cs typeface="Arial" pitchFamily="34" charset="0"/>
      </a:defRPr>
    </a:lvl3pPr>
    <a:lvl4pPr marL="1371600" algn="l" rtl="0" fontAlgn="base">
      <a:spcBef>
        <a:spcPct val="0"/>
      </a:spcBef>
      <a:spcAft>
        <a:spcPct val="0"/>
      </a:spcAft>
      <a:defRPr kern="1200">
        <a:solidFill>
          <a:schemeClr val="tx1"/>
        </a:solidFill>
        <a:latin typeface="Bernard MT Condensed" pitchFamily="18" charset="0"/>
        <a:ea typeface="+mn-ea"/>
        <a:cs typeface="Arial" pitchFamily="34" charset="0"/>
      </a:defRPr>
    </a:lvl4pPr>
    <a:lvl5pPr marL="1828800" algn="l" rtl="0" fontAlgn="base">
      <a:spcBef>
        <a:spcPct val="0"/>
      </a:spcBef>
      <a:spcAft>
        <a:spcPct val="0"/>
      </a:spcAft>
      <a:defRPr kern="1200">
        <a:solidFill>
          <a:schemeClr val="tx1"/>
        </a:solidFill>
        <a:latin typeface="Bernard MT Condensed" pitchFamily="18" charset="0"/>
        <a:ea typeface="+mn-ea"/>
        <a:cs typeface="Arial" pitchFamily="34" charset="0"/>
      </a:defRPr>
    </a:lvl5pPr>
    <a:lvl6pPr marL="2286000" algn="l" defTabSz="914400" rtl="0" eaLnBrk="1" latinLnBrk="0" hangingPunct="1">
      <a:defRPr kern="1200">
        <a:solidFill>
          <a:schemeClr val="tx1"/>
        </a:solidFill>
        <a:latin typeface="Bernard MT Condensed" pitchFamily="18" charset="0"/>
        <a:ea typeface="+mn-ea"/>
        <a:cs typeface="Arial" pitchFamily="34" charset="0"/>
      </a:defRPr>
    </a:lvl6pPr>
    <a:lvl7pPr marL="2743200" algn="l" defTabSz="914400" rtl="0" eaLnBrk="1" latinLnBrk="0" hangingPunct="1">
      <a:defRPr kern="1200">
        <a:solidFill>
          <a:schemeClr val="tx1"/>
        </a:solidFill>
        <a:latin typeface="Bernard MT Condensed" pitchFamily="18" charset="0"/>
        <a:ea typeface="+mn-ea"/>
        <a:cs typeface="Arial" pitchFamily="34" charset="0"/>
      </a:defRPr>
    </a:lvl7pPr>
    <a:lvl8pPr marL="3200400" algn="l" defTabSz="914400" rtl="0" eaLnBrk="1" latinLnBrk="0" hangingPunct="1">
      <a:defRPr kern="1200">
        <a:solidFill>
          <a:schemeClr val="tx1"/>
        </a:solidFill>
        <a:latin typeface="Bernard MT Condensed" pitchFamily="18" charset="0"/>
        <a:ea typeface="+mn-ea"/>
        <a:cs typeface="Arial" pitchFamily="34" charset="0"/>
      </a:defRPr>
    </a:lvl8pPr>
    <a:lvl9pPr marL="3657600" algn="l" defTabSz="914400" rtl="0" eaLnBrk="1" latinLnBrk="0" hangingPunct="1">
      <a:defRPr kern="1200">
        <a:solidFill>
          <a:schemeClr val="tx1"/>
        </a:solidFill>
        <a:latin typeface="Bernard MT Condensed" pitchFamily="18"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969CD"/>
    <a:srgbClr val="FF0000"/>
    <a:srgbClr val="FFFF00"/>
    <a:srgbClr val="CC0000"/>
    <a:srgbClr val="808080"/>
    <a:srgbClr val="7575D1"/>
    <a:srgbClr val="00E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660" autoAdjust="0"/>
  </p:normalViewPr>
  <p:slideViewPr>
    <p:cSldViewPr>
      <p:cViewPr>
        <p:scale>
          <a:sx n="75" d="100"/>
          <a:sy n="75" d="100"/>
        </p:scale>
        <p:origin x="-924" y="138"/>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113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4.xml"/><Relationship Id="rId18" Type="http://schemas.openxmlformats.org/officeDocument/2006/relationships/slide" Target="slides/slide32.xml"/><Relationship Id="rId26" Type="http://schemas.openxmlformats.org/officeDocument/2006/relationships/slide" Target="slides/slide43.xml"/><Relationship Id="rId3" Type="http://schemas.openxmlformats.org/officeDocument/2006/relationships/slide" Target="slides/slide8.xml"/><Relationship Id="rId21" Type="http://schemas.openxmlformats.org/officeDocument/2006/relationships/slide" Target="slides/slide36.xml"/><Relationship Id="rId7" Type="http://schemas.openxmlformats.org/officeDocument/2006/relationships/slide" Target="slides/slide16.xml"/><Relationship Id="rId12" Type="http://schemas.openxmlformats.org/officeDocument/2006/relationships/slide" Target="slides/slide23.xml"/><Relationship Id="rId17" Type="http://schemas.openxmlformats.org/officeDocument/2006/relationships/slide" Target="slides/slide31.xml"/><Relationship Id="rId25" Type="http://schemas.openxmlformats.org/officeDocument/2006/relationships/slide" Target="slides/slide42.xml"/><Relationship Id="rId2" Type="http://schemas.openxmlformats.org/officeDocument/2006/relationships/slide" Target="slides/slide2.xml"/><Relationship Id="rId16" Type="http://schemas.openxmlformats.org/officeDocument/2006/relationships/slide" Target="slides/slide30.xml"/><Relationship Id="rId20" Type="http://schemas.openxmlformats.org/officeDocument/2006/relationships/slide" Target="slides/slide35.xml"/><Relationship Id="rId29" Type="http://schemas.openxmlformats.org/officeDocument/2006/relationships/slide" Target="slides/slide46.xml"/><Relationship Id="rId1" Type="http://schemas.openxmlformats.org/officeDocument/2006/relationships/slide" Target="slides/slide1.xml"/><Relationship Id="rId6" Type="http://schemas.openxmlformats.org/officeDocument/2006/relationships/slide" Target="slides/slide15.xml"/><Relationship Id="rId11" Type="http://schemas.openxmlformats.org/officeDocument/2006/relationships/slide" Target="slides/slide22.xml"/><Relationship Id="rId24" Type="http://schemas.openxmlformats.org/officeDocument/2006/relationships/slide" Target="slides/slide39.xml"/><Relationship Id="rId32" Type="http://schemas.openxmlformats.org/officeDocument/2006/relationships/slide" Target="slides/slide49.xml"/><Relationship Id="rId5" Type="http://schemas.openxmlformats.org/officeDocument/2006/relationships/slide" Target="slides/slide14.xml"/><Relationship Id="rId15" Type="http://schemas.openxmlformats.org/officeDocument/2006/relationships/slide" Target="slides/slide29.xml"/><Relationship Id="rId23" Type="http://schemas.openxmlformats.org/officeDocument/2006/relationships/slide" Target="slides/slide38.xml"/><Relationship Id="rId28" Type="http://schemas.openxmlformats.org/officeDocument/2006/relationships/slide" Target="slides/slide45.xml"/><Relationship Id="rId10" Type="http://schemas.openxmlformats.org/officeDocument/2006/relationships/slide" Target="slides/slide19.xml"/><Relationship Id="rId19" Type="http://schemas.openxmlformats.org/officeDocument/2006/relationships/slide" Target="slides/slide34.xml"/><Relationship Id="rId31" Type="http://schemas.openxmlformats.org/officeDocument/2006/relationships/slide" Target="slides/slide48.xml"/><Relationship Id="rId4" Type="http://schemas.openxmlformats.org/officeDocument/2006/relationships/slide" Target="slides/slide13.xml"/><Relationship Id="rId9" Type="http://schemas.openxmlformats.org/officeDocument/2006/relationships/slide" Target="slides/slide18.xml"/><Relationship Id="rId14" Type="http://schemas.openxmlformats.org/officeDocument/2006/relationships/slide" Target="slides/slide25.xml"/><Relationship Id="rId22" Type="http://schemas.openxmlformats.org/officeDocument/2006/relationships/slide" Target="slides/slide37.xml"/><Relationship Id="rId27" Type="http://schemas.openxmlformats.org/officeDocument/2006/relationships/slide" Target="slides/slide44.xml"/><Relationship Id="rId30"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7.wmf"/><Relationship Id="rId1" Type="http://schemas.openxmlformats.org/officeDocument/2006/relationships/image" Target="../media/image1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7.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ru-RU"/>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ru-RU"/>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ru-RU"/>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90FDCDF5-1302-4395-818E-F8A6D0013325}" type="slidenum">
              <a:rPr lang="ru-RU"/>
              <a:pPr>
                <a:defRPr/>
              </a:pPr>
              <a:t>‹#›</a:t>
            </a:fld>
            <a:endParaRPr lang="ru-RU"/>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ru-RU"/>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ru-RU"/>
          </a:p>
        </p:txBody>
      </p:sp>
      <p:sp>
        <p:nvSpPr>
          <p:cNvPr id="81924" name="Rectangle 4"/>
          <p:cNvSpPr>
            <a:spLocks noRo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ru-RU"/>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B7BE8B12-98E3-4819-8EA4-0C20B0FFFC67}" type="slidenum">
              <a:rPr lang="ru-RU"/>
              <a:pPr>
                <a:defRPr/>
              </a:pPr>
              <a:t>‹#›</a:t>
            </a:fld>
            <a:endParaRPr lang="ru-RU"/>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Rot="1" noChangeArrowheads="1" noTextEdit="1"/>
          </p:cNvSpPr>
          <p:nvPr>
            <p:ph type="sldImg"/>
          </p:nvPr>
        </p:nvSpPr>
        <p:spPr>
          <a:ln/>
        </p:spPr>
      </p:sp>
      <p:sp>
        <p:nvSpPr>
          <p:cNvPr id="82947" name="Rectangle 1027"/>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2.v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3.v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4.v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5.v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6.v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7.v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8.v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graphicFrame>
        <p:nvGraphicFramePr>
          <p:cNvPr id="4" name="Object 20"/>
          <p:cNvGraphicFramePr>
            <a:graphicFrameLocks noChangeAspect="1"/>
          </p:cNvGraphicFramePr>
          <p:nvPr/>
        </p:nvGraphicFramePr>
        <p:xfrm>
          <a:off x="57150" y="5991225"/>
          <a:ext cx="741363" cy="741363"/>
        </p:xfrm>
        <a:graphic>
          <a:graphicData uri="http://schemas.openxmlformats.org/presentationml/2006/ole">
            <p:oleObj spid="_x0000_s89090" name="Image" r:id="rId3" imgW="2539683" imgH="2539683" progId="Photoshop.Image.7">
              <p:embed/>
            </p:oleObj>
          </a:graphicData>
        </a:graphic>
      </p:graphicFrame>
      <p:graphicFrame>
        <p:nvGraphicFramePr>
          <p:cNvPr id="5" name="Object 1036"/>
          <p:cNvGraphicFramePr>
            <a:graphicFrameLocks noChangeAspect="1"/>
          </p:cNvGraphicFramePr>
          <p:nvPr/>
        </p:nvGraphicFramePr>
        <p:xfrm>
          <a:off x="128588" y="333375"/>
          <a:ext cx="1028700" cy="1028700"/>
        </p:xfrm>
        <a:graphic>
          <a:graphicData uri="http://schemas.openxmlformats.org/presentationml/2006/ole">
            <p:oleObj spid="_x0000_s89091" name="Image" r:id="rId4" imgW="2539683" imgH="2539683" progId="Photoshop.Image.7">
              <p:embed/>
            </p:oleObj>
          </a:graphicData>
        </a:graphic>
      </p:graphicFrame>
      <p:sp>
        <p:nvSpPr>
          <p:cNvPr id="2" name="Заголовок 1"/>
          <p:cNvSpPr>
            <a:spLocks noGrp="1"/>
          </p:cNvSpPr>
          <p:nvPr>
            <p:ph type="ctrTitle"/>
          </p:nvPr>
        </p:nvSpPr>
        <p:spPr>
          <a:xfrm>
            <a:off x="742950" y="2130562"/>
            <a:ext cx="84201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6" name="Дата 3"/>
          <p:cNvSpPr>
            <a:spLocks noGrp="1"/>
          </p:cNvSpPr>
          <p:nvPr>
            <p:ph type="dt" sz="half" idx="10"/>
          </p:nvPr>
        </p:nvSpPr>
        <p:spPr/>
        <p:txBody>
          <a:bodyPr/>
          <a:lstStyle>
            <a:lvl1pPr>
              <a:defRPr/>
            </a:lvl1pPr>
          </a:lstStyle>
          <a:p>
            <a:pPr>
              <a:defRPr/>
            </a:pPr>
            <a:endParaRPr lang="ru-RU"/>
          </a:p>
        </p:txBody>
      </p:sp>
      <p:sp>
        <p:nvSpPr>
          <p:cNvPr id="7" name="Нижний колонтитул 4"/>
          <p:cNvSpPr>
            <a:spLocks noGrp="1"/>
          </p:cNvSpPr>
          <p:nvPr>
            <p:ph type="ftr" sz="quarter" idx="11"/>
          </p:nvPr>
        </p:nvSpPr>
        <p:spPr/>
        <p:txBody>
          <a:bodyPr/>
          <a:lstStyle>
            <a:lvl1pPr>
              <a:defRPr/>
            </a:lvl1pPr>
          </a:lstStyle>
          <a:p>
            <a:pPr>
              <a:defRPr/>
            </a:pPr>
            <a:endParaRPr lang="ru-RU"/>
          </a:p>
        </p:txBody>
      </p:sp>
      <p:sp>
        <p:nvSpPr>
          <p:cNvPr id="8" name="Номер слайда 5"/>
          <p:cNvSpPr>
            <a:spLocks noGrp="1"/>
          </p:cNvSpPr>
          <p:nvPr>
            <p:ph type="sldNum" sz="quarter" idx="12"/>
          </p:nvPr>
        </p:nvSpPr>
        <p:spPr/>
        <p:txBody>
          <a:bodyPr/>
          <a:lstStyle>
            <a:lvl1pPr>
              <a:defRPr/>
            </a:lvl1pPr>
          </a:lstStyle>
          <a:p>
            <a:pPr>
              <a:defRPr/>
            </a:pPr>
            <a:fld id="{659AAC5B-3D21-4D1E-87C1-3B7805C79C95}" type="slidenum">
              <a:rPr lang="ru-RU"/>
              <a:pPr>
                <a:defRPr/>
              </a:pPr>
              <a:t>‹#›</a:t>
            </a:fld>
            <a:r>
              <a:rPr lang="ru-RU"/>
              <a:t> из </a:t>
            </a:r>
            <a:r>
              <a:rPr lang="en-US"/>
              <a:t>NN</a:t>
            </a:r>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graphicFrame>
        <p:nvGraphicFramePr>
          <p:cNvPr id="4" name="Object 20"/>
          <p:cNvGraphicFramePr>
            <a:graphicFrameLocks noChangeAspect="1"/>
          </p:cNvGraphicFramePr>
          <p:nvPr/>
        </p:nvGraphicFramePr>
        <p:xfrm>
          <a:off x="57150" y="5991225"/>
          <a:ext cx="741363" cy="741363"/>
        </p:xfrm>
        <a:graphic>
          <a:graphicData uri="http://schemas.openxmlformats.org/presentationml/2006/ole">
            <p:oleObj spid="_x0000_s98306" name="Image" r:id="rId3" imgW="2539683" imgH="2539683" progId="Photoshop.Image.7">
              <p:embed/>
            </p:oleObj>
          </a:graphicData>
        </a:graphic>
      </p:graphicFrame>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481F785D-C14C-49C5-B036-90CFB246D286}"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graphicFrame>
        <p:nvGraphicFramePr>
          <p:cNvPr id="4" name="Object 20"/>
          <p:cNvGraphicFramePr>
            <a:graphicFrameLocks noChangeAspect="1"/>
          </p:cNvGraphicFramePr>
          <p:nvPr/>
        </p:nvGraphicFramePr>
        <p:xfrm>
          <a:off x="57150" y="5991225"/>
          <a:ext cx="741363" cy="741363"/>
        </p:xfrm>
        <a:graphic>
          <a:graphicData uri="http://schemas.openxmlformats.org/presentationml/2006/ole">
            <p:oleObj spid="_x0000_s99330" name="Image" r:id="rId3" imgW="2539683" imgH="2539683" progId="Photoshop.Image.7">
              <p:embed/>
            </p:oleObj>
          </a:graphicData>
        </a:graphic>
      </p:graphicFrame>
      <p:sp>
        <p:nvSpPr>
          <p:cNvPr id="2" name="Вертикальный заголовок 1"/>
          <p:cNvSpPr>
            <a:spLocks noGrp="1"/>
          </p:cNvSpPr>
          <p:nvPr>
            <p:ph type="title" orient="vert"/>
          </p:nvPr>
        </p:nvSpPr>
        <p:spPr>
          <a:xfrm>
            <a:off x="7181850" y="274775"/>
            <a:ext cx="222885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95300" y="274775"/>
            <a:ext cx="652145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8346164-850E-4030-899B-5E261A9A2089}"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AndTwoObj">
  <p:cSld name="Заголовок, 1 большой объект и 2 маленьких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4713" y="203200"/>
            <a:ext cx="7281862" cy="561975"/>
          </a:xfrm>
        </p:spPr>
        <p:txBody>
          <a:bodyPr/>
          <a:lstStyle/>
          <a:p>
            <a:r>
              <a:rPr lang="ru-RU" smtClean="0"/>
              <a:t>Образец заголовка</a:t>
            </a:r>
            <a:endParaRPr lang="ru-RU"/>
          </a:p>
        </p:txBody>
      </p:sp>
      <p:sp>
        <p:nvSpPr>
          <p:cNvPr id="3" name="Содержимое 2"/>
          <p:cNvSpPr>
            <a:spLocks noGrp="1"/>
          </p:cNvSpPr>
          <p:nvPr>
            <p:ph sz="half" idx="1"/>
          </p:nvPr>
        </p:nvSpPr>
        <p:spPr>
          <a:xfrm>
            <a:off x="4953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5029200" y="1196975"/>
            <a:ext cx="4381500" cy="24082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5029200" y="3757613"/>
            <a:ext cx="4381500" cy="24082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Дата 5"/>
          <p:cNvSpPr>
            <a:spLocks noGrp="1"/>
          </p:cNvSpPr>
          <p:nvPr>
            <p:ph type="dt" sz="half" idx="10"/>
          </p:nvPr>
        </p:nvSpPr>
        <p:spPr/>
        <p:txBody>
          <a:bodyPr/>
          <a:lstStyle>
            <a:lvl1pPr>
              <a:defRPr/>
            </a:lvl1pPr>
          </a:lstStyle>
          <a:p>
            <a:pPr>
              <a:defRPr/>
            </a:pPr>
            <a:endParaRPr lang="ru-RU"/>
          </a:p>
        </p:txBody>
      </p:sp>
      <p:sp>
        <p:nvSpPr>
          <p:cNvPr id="7" name="Нижний колонтитул 6"/>
          <p:cNvSpPr>
            <a:spLocks noGrp="1"/>
          </p:cNvSpPr>
          <p:nvPr>
            <p:ph type="ftr" sz="quarter" idx="11"/>
          </p:nvPr>
        </p:nvSpPr>
        <p:spPr/>
        <p:txBody>
          <a:bodyPr/>
          <a:lstStyle>
            <a:lvl1pPr>
              <a:defRPr/>
            </a:lvl1pPr>
          </a:lstStyle>
          <a:p>
            <a:pPr>
              <a:defRPr/>
            </a:pPr>
            <a:endParaRPr lang="ru-RU"/>
          </a:p>
        </p:txBody>
      </p:sp>
      <p:sp>
        <p:nvSpPr>
          <p:cNvPr id="8" name="Номер слайда 7"/>
          <p:cNvSpPr>
            <a:spLocks noGrp="1"/>
          </p:cNvSpPr>
          <p:nvPr>
            <p:ph type="sldNum" sz="quarter" idx="12"/>
          </p:nvPr>
        </p:nvSpPr>
        <p:spPr/>
        <p:txBody>
          <a:bodyPr/>
          <a:lstStyle>
            <a:lvl1pPr>
              <a:defRPr/>
            </a:lvl1pPr>
          </a:lstStyle>
          <a:p>
            <a:pPr>
              <a:defRPr/>
            </a:pPr>
            <a:fld id="{045FE1C2-36A5-4FB4-B15D-72BA9F424911}"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fourObj">
  <p:cSld name="Заголовок и четыре объекта">
    <p:spTree>
      <p:nvGrpSpPr>
        <p:cNvPr id="1" name=""/>
        <p:cNvGrpSpPr/>
        <p:nvPr/>
      </p:nvGrpSpPr>
      <p:grpSpPr>
        <a:xfrm>
          <a:off x="0" y="0"/>
          <a:ext cx="0" cy="0"/>
          <a:chOff x="0" y="0"/>
          <a:chExt cx="0" cy="0"/>
        </a:xfrm>
      </p:grpSpPr>
      <p:sp>
        <p:nvSpPr>
          <p:cNvPr id="2" name="Заголовок 1"/>
          <p:cNvSpPr>
            <a:spLocks noGrp="1"/>
          </p:cNvSpPr>
          <p:nvPr>
            <p:ph type="title" sz="quarter"/>
          </p:nvPr>
        </p:nvSpPr>
        <p:spPr>
          <a:xfrm>
            <a:off x="2144713" y="203200"/>
            <a:ext cx="7281862" cy="561975"/>
          </a:xfrm>
        </p:spPr>
        <p:txBody>
          <a:bodyPr/>
          <a:lstStyle/>
          <a:p>
            <a:r>
              <a:rPr lang="ru-RU" smtClean="0"/>
              <a:t>Образец заголовка</a:t>
            </a:r>
            <a:endParaRPr lang="ru-RU"/>
          </a:p>
        </p:txBody>
      </p:sp>
      <p:sp>
        <p:nvSpPr>
          <p:cNvPr id="3" name="Содержимое 2"/>
          <p:cNvSpPr>
            <a:spLocks noGrp="1"/>
          </p:cNvSpPr>
          <p:nvPr>
            <p:ph sz="quarter" idx="1"/>
          </p:nvPr>
        </p:nvSpPr>
        <p:spPr>
          <a:xfrm>
            <a:off x="495300" y="1196975"/>
            <a:ext cx="4381500" cy="24082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quarter" idx="2"/>
          </p:nvPr>
        </p:nvSpPr>
        <p:spPr>
          <a:xfrm>
            <a:off x="5029200" y="1196975"/>
            <a:ext cx="4381500" cy="24082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Содержимое 4"/>
          <p:cNvSpPr>
            <a:spLocks noGrp="1"/>
          </p:cNvSpPr>
          <p:nvPr>
            <p:ph sz="quarter" idx="3"/>
          </p:nvPr>
        </p:nvSpPr>
        <p:spPr>
          <a:xfrm>
            <a:off x="495300" y="3757613"/>
            <a:ext cx="4381500" cy="24082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Содержимое 5"/>
          <p:cNvSpPr>
            <a:spLocks noGrp="1"/>
          </p:cNvSpPr>
          <p:nvPr>
            <p:ph sz="quarter" idx="4"/>
          </p:nvPr>
        </p:nvSpPr>
        <p:spPr>
          <a:xfrm>
            <a:off x="5029200" y="3757613"/>
            <a:ext cx="4381500" cy="24082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pPr>
              <a:defRPr/>
            </a:pPr>
            <a:endParaRPr lang="ru-RU"/>
          </a:p>
        </p:txBody>
      </p:sp>
      <p:sp>
        <p:nvSpPr>
          <p:cNvPr id="8" name="Нижний колонтитул 7"/>
          <p:cNvSpPr>
            <a:spLocks noGrp="1"/>
          </p:cNvSpPr>
          <p:nvPr>
            <p:ph type="ftr" sz="quarter" idx="11"/>
          </p:nvPr>
        </p:nvSpPr>
        <p:spPr/>
        <p:txBody>
          <a:bodyPr/>
          <a:lstStyle>
            <a:lvl1pPr>
              <a:defRPr/>
            </a:lvl1pPr>
          </a:lstStyle>
          <a:p>
            <a:pPr>
              <a:defRPr/>
            </a:pPr>
            <a:endParaRPr lang="ru-RU"/>
          </a:p>
        </p:txBody>
      </p:sp>
      <p:sp>
        <p:nvSpPr>
          <p:cNvPr id="9" name="Номер слайда 8"/>
          <p:cNvSpPr>
            <a:spLocks noGrp="1"/>
          </p:cNvSpPr>
          <p:nvPr>
            <p:ph type="sldNum" sz="quarter" idx="12"/>
          </p:nvPr>
        </p:nvSpPr>
        <p:spPr/>
        <p:txBody>
          <a:bodyPr/>
          <a:lstStyle>
            <a:lvl1pPr>
              <a:defRPr/>
            </a:lvl1pPr>
          </a:lstStyle>
          <a:p>
            <a:pPr>
              <a:defRPr/>
            </a:pPr>
            <a:fld id="{E31797DA-F506-46C0-867D-E41629520411}"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4713" y="203200"/>
            <a:ext cx="7281862" cy="561975"/>
          </a:xfrm>
        </p:spPr>
        <p:txBody>
          <a:bodyPr/>
          <a:lstStyle/>
          <a:p>
            <a:r>
              <a:rPr lang="ru-RU" smtClean="0"/>
              <a:t>Образец заголовка</a:t>
            </a:r>
            <a:endParaRPr lang="ru-RU"/>
          </a:p>
        </p:txBody>
      </p:sp>
      <p:sp>
        <p:nvSpPr>
          <p:cNvPr id="3" name="Таблица 2"/>
          <p:cNvSpPr>
            <a:spLocks noGrp="1"/>
          </p:cNvSpPr>
          <p:nvPr>
            <p:ph type="tbl" idx="1"/>
          </p:nvPr>
        </p:nvSpPr>
        <p:spPr>
          <a:xfrm>
            <a:off x="495300" y="1196975"/>
            <a:ext cx="8915400" cy="4968875"/>
          </a:xfrm>
        </p:spPr>
        <p:txBody>
          <a:bodyPr rtlCol="0">
            <a:normAutofit/>
          </a:bodyPr>
          <a:lstStyle/>
          <a:p>
            <a:pPr lvl="0"/>
            <a:endParaRPr lang="ru-RU" noProof="0" smtClean="0"/>
          </a:p>
        </p:txBody>
      </p:sp>
      <p:sp>
        <p:nvSpPr>
          <p:cNvPr id="4" name="Дата 3"/>
          <p:cNvSpPr>
            <a:spLocks noGrp="1"/>
          </p:cNvSpPr>
          <p:nvPr>
            <p:ph type="dt" sz="half" idx="10"/>
          </p:nvPr>
        </p:nvSpPr>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9C1CA08-77B7-4E20-8F8F-065FAD7AD9D0}"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AndObj">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4713" y="203200"/>
            <a:ext cx="7281862" cy="561975"/>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953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196975"/>
            <a:ext cx="4381500" cy="49688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pPr>
              <a:defRPr/>
            </a:pPr>
            <a:endParaRPr lang="ru-RU"/>
          </a:p>
        </p:txBody>
      </p:sp>
      <p:sp>
        <p:nvSpPr>
          <p:cNvPr id="6" name="Нижний колонтитул 5"/>
          <p:cNvSpPr>
            <a:spLocks noGrp="1"/>
          </p:cNvSpPr>
          <p:nvPr>
            <p:ph type="ftr" sz="quarter" idx="11"/>
          </p:nvPr>
        </p:nvSpPr>
        <p:spPr/>
        <p:txBody>
          <a:bodyPr/>
          <a:lstStyle>
            <a:lvl1pPr>
              <a:defRPr/>
            </a:lvl1pPr>
          </a:lstStyle>
          <a:p>
            <a:pPr>
              <a:defRPr/>
            </a:pPr>
            <a:endParaRPr lang="ru-RU"/>
          </a:p>
        </p:txBody>
      </p:sp>
      <p:sp>
        <p:nvSpPr>
          <p:cNvPr id="7" name="Номер слайда 6"/>
          <p:cNvSpPr>
            <a:spLocks noGrp="1"/>
          </p:cNvSpPr>
          <p:nvPr>
            <p:ph type="sldNum" sz="quarter" idx="12"/>
          </p:nvPr>
        </p:nvSpPr>
        <p:spPr/>
        <p:txBody>
          <a:bodyPr/>
          <a:lstStyle>
            <a:lvl1pPr>
              <a:defRPr/>
            </a:lvl1pPr>
          </a:lstStyle>
          <a:p>
            <a:pPr>
              <a:defRPr/>
            </a:pPr>
            <a:fld id="{5491B94C-97CF-48AB-87BA-BF09107BC935}"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aphicFrame>
        <p:nvGraphicFramePr>
          <p:cNvPr id="4" name="Object 20"/>
          <p:cNvGraphicFramePr>
            <a:graphicFrameLocks noChangeAspect="1"/>
          </p:cNvGraphicFramePr>
          <p:nvPr/>
        </p:nvGraphicFramePr>
        <p:xfrm>
          <a:off x="57150" y="5991225"/>
          <a:ext cx="741363" cy="741363"/>
        </p:xfrm>
        <a:graphic>
          <a:graphicData uri="http://schemas.openxmlformats.org/presentationml/2006/ole">
            <p:oleObj spid="_x0000_s90114" name="Image" r:id="rId3" imgW="2539683" imgH="2539683" progId="Photoshop.Image.7">
              <p:embed/>
            </p:oleObj>
          </a:graphicData>
        </a:graphic>
      </p:graphicFrame>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FA652D8F-204C-4597-B154-5679394ABD27}"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graphicFrame>
        <p:nvGraphicFramePr>
          <p:cNvPr id="4" name="Object 20"/>
          <p:cNvGraphicFramePr>
            <a:graphicFrameLocks noChangeAspect="1"/>
          </p:cNvGraphicFramePr>
          <p:nvPr/>
        </p:nvGraphicFramePr>
        <p:xfrm>
          <a:off x="57150" y="5991225"/>
          <a:ext cx="741363" cy="741363"/>
        </p:xfrm>
        <a:graphic>
          <a:graphicData uri="http://schemas.openxmlformats.org/presentationml/2006/ole">
            <p:oleObj spid="_x0000_s91138" name="Image" r:id="rId3" imgW="2539683" imgH="2539683" progId="Photoshop.Image.7">
              <p:embed/>
            </p:oleObj>
          </a:graphicData>
        </a:graphic>
      </p:graphicFrame>
      <p:sp>
        <p:nvSpPr>
          <p:cNvPr id="2" name="Заголовок 1"/>
          <p:cNvSpPr>
            <a:spLocks noGrp="1"/>
          </p:cNvSpPr>
          <p:nvPr>
            <p:ph type="title"/>
          </p:nvPr>
        </p:nvSpPr>
        <p:spPr>
          <a:xfrm>
            <a:off x="782506" y="4407037"/>
            <a:ext cx="84201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059694C-BDA9-428C-BE3E-3A11C35FCB75}"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graphicFrame>
        <p:nvGraphicFramePr>
          <p:cNvPr id="5" name="Object 20"/>
          <p:cNvGraphicFramePr>
            <a:graphicFrameLocks noChangeAspect="1"/>
          </p:cNvGraphicFramePr>
          <p:nvPr/>
        </p:nvGraphicFramePr>
        <p:xfrm>
          <a:off x="57150" y="5991225"/>
          <a:ext cx="741363" cy="741363"/>
        </p:xfrm>
        <a:graphic>
          <a:graphicData uri="http://schemas.openxmlformats.org/presentationml/2006/ole">
            <p:oleObj spid="_x0000_s92162" name="Image" r:id="rId3" imgW="2539683" imgH="2539683" progId="Photoshop.Image.7">
              <p:embed/>
            </p:oleObj>
          </a:graphicData>
        </a:graphic>
      </p:graphicFrame>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Дата 4"/>
          <p:cNvSpPr>
            <a:spLocks noGrp="1"/>
          </p:cNvSpPr>
          <p:nvPr>
            <p:ph type="dt" sz="half" idx="10"/>
          </p:nvPr>
        </p:nvSpPr>
        <p:spPr/>
        <p:txBody>
          <a:bodyPr/>
          <a:lstStyle>
            <a:lvl1pPr>
              <a:defRPr/>
            </a:lvl1pPr>
          </a:lstStyle>
          <a:p>
            <a:pPr>
              <a:defRPr/>
            </a:pPr>
            <a:endParaRPr lang="ru-RU"/>
          </a:p>
        </p:txBody>
      </p:sp>
      <p:sp>
        <p:nvSpPr>
          <p:cNvPr id="7" name="Нижний колонтитул 5"/>
          <p:cNvSpPr>
            <a:spLocks noGrp="1"/>
          </p:cNvSpPr>
          <p:nvPr>
            <p:ph type="ftr" sz="quarter" idx="11"/>
          </p:nvPr>
        </p:nvSpPr>
        <p:spPr/>
        <p:txBody>
          <a:bodyPr/>
          <a:lstStyle>
            <a:lvl1pPr>
              <a:defRPr/>
            </a:lvl1pPr>
          </a:lstStyle>
          <a:p>
            <a:pPr>
              <a:defRPr/>
            </a:pPr>
            <a:endParaRPr lang="ru-RU"/>
          </a:p>
        </p:txBody>
      </p:sp>
      <p:sp>
        <p:nvSpPr>
          <p:cNvPr id="8" name="Номер слайда 6"/>
          <p:cNvSpPr>
            <a:spLocks noGrp="1"/>
          </p:cNvSpPr>
          <p:nvPr>
            <p:ph type="sldNum" sz="quarter" idx="12"/>
          </p:nvPr>
        </p:nvSpPr>
        <p:spPr/>
        <p:txBody>
          <a:bodyPr/>
          <a:lstStyle>
            <a:lvl1pPr>
              <a:defRPr/>
            </a:lvl1pPr>
          </a:lstStyle>
          <a:p>
            <a:pPr>
              <a:defRPr/>
            </a:pPr>
            <a:fld id="{7C490BD2-CD5E-4ECD-B7BF-2787E750A94C}"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graphicFrame>
        <p:nvGraphicFramePr>
          <p:cNvPr id="7" name="Object 20"/>
          <p:cNvGraphicFramePr>
            <a:graphicFrameLocks noChangeAspect="1"/>
          </p:cNvGraphicFramePr>
          <p:nvPr/>
        </p:nvGraphicFramePr>
        <p:xfrm>
          <a:off x="57150" y="5991225"/>
          <a:ext cx="741363" cy="741363"/>
        </p:xfrm>
        <a:graphic>
          <a:graphicData uri="http://schemas.openxmlformats.org/presentationml/2006/ole">
            <p:oleObj spid="_x0000_s93186" name="Image" r:id="rId3" imgW="2539683" imgH="2539683" progId="Photoshop.Image.7">
              <p:embed/>
            </p:oleObj>
          </a:graphicData>
        </a:graphic>
      </p:graphicFrame>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8" name="Дата 6"/>
          <p:cNvSpPr>
            <a:spLocks noGrp="1"/>
          </p:cNvSpPr>
          <p:nvPr>
            <p:ph type="dt" sz="half" idx="10"/>
          </p:nvPr>
        </p:nvSpPr>
        <p:spPr/>
        <p:txBody>
          <a:bodyPr/>
          <a:lstStyle>
            <a:lvl1pPr>
              <a:defRPr/>
            </a:lvl1pPr>
          </a:lstStyle>
          <a:p>
            <a:pPr>
              <a:defRPr/>
            </a:pPr>
            <a:endParaRPr lang="ru-RU"/>
          </a:p>
        </p:txBody>
      </p:sp>
      <p:sp>
        <p:nvSpPr>
          <p:cNvPr id="9" name="Нижний колонтитул 7"/>
          <p:cNvSpPr>
            <a:spLocks noGrp="1"/>
          </p:cNvSpPr>
          <p:nvPr>
            <p:ph type="ftr" sz="quarter" idx="11"/>
          </p:nvPr>
        </p:nvSpPr>
        <p:spPr/>
        <p:txBody>
          <a:bodyPr/>
          <a:lstStyle>
            <a:lvl1pPr>
              <a:defRPr/>
            </a:lvl1pPr>
          </a:lstStyle>
          <a:p>
            <a:pPr>
              <a:defRPr/>
            </a:pPr>
            <a:endParaRPr lang="ru-RU"/>
          </a:p>
        </p:txBody>
      </p:sp>
      <p:sp>
        <p:nvSpPr>
          <p:cNvPr id="10" name="Номер слайда 8"/>
          <p:cNvSpPr>
            <a:spLocks noGrp="1"/>
          </p:cNvSpPr>
          <p:nvPr>
            <p:ph type="sldNum" sz="quarter" idx="12"/>
          </p:nvPr>
        </p:nvSpPr>
        <p:spPr/>
        <p:txBody>
          <a:bodyPr/>
          <a:lstStyle>
            <a:lvl1pPr>
              <a:defRPr/>
            </a:lvl1pPr>
          </a:lstStyle>
          <a:p>
            <a:pPr>
              <a:defRPr/>
            </a:pPr>
            <a:fld id="{3E948A33-713F-4BFF-8CA9-DF526C557EED}"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graphicFrame>
        <p:nvGraphicFramePr>
          <p:cNvPr id="3" name="Object 20"/>
          <p:cNvGraphicFramePr>
            <a:graphicFrameLocks noChangeAspect="1"/>
          </p:cNvGraphicFramePr>
          <p:nvPr/>
        </p:nvGraphicFramePr>
        <p:xfrm>
          <a:off x="57150" y="5991225"/>
          <a:ext cx="741363" cy="741363"/>
        </p:xfrm>
        <a:graphic>
          <a:graphicData uri="http://schemas.openxmlformats.org/presentationml/2006/ole">
            <p:oleObj spid="_x0000_s94210" name="Image" r:id="rId3" imgW="2539683" imgH="2539683" progId="Photoshop.Image.7">
              <p:embed/>
            </p:oleObj>
          </a:graphicData>
        </a:graphic>
      </p:graphicFrame>
      <p:sp>
        <p:nvSpPr>
          <p:cNvPr id="2" name="Заголовок 1"/>
          <p:cNvSpPr>
            <a:spLocks noGrp="1"/>
          </p:cNvSpPr>
          <p:nvPr>
            <p:ph type="title"/>
          </p:nvPr>
        </p:nvSpPr>
        <p:spPr/>
        <p:txBody>
          <a:bodyPr/>
          <a:lstStyle/>
          <a:p>
            <a:r>
              <a:rPr lang="ru-RU" smtClean="0"/>
              <a:t>Образец заголовка</a:t>
            </a:r>
            <a:endParaRPr lang="ru-RU"/>
          </a:p>
        </p:txBody>
      </p:sp>
      <p:sp>
        <p:nvSpPr>
          <p:cNvPr id="4" name="Дата 2"/>
          <p:cNvSpPr>
            <a:spLocks noGrp="1"/>
          </p:cNvSpPr>
          <p:nvPr>
            <p:ph type="dt" sz="half" idx="10"/>
          </p:nvPr>
        </p:nvSpPr>
        <p:spPr/>
        <p:txBody>
          <a:bodyPr/>
          <a:lstStyle>
            <a:lvl1pPr>
              <a:defRPr/>
            </a:lvl1pPr>
          </a:lstStyle>
          <a:p>
            <a:pPr>
              <a:defRPr/>
            </a:pPr>
            <a:endParaRPr lang="ru-RU"/>
          </a:p>
        </p:txBody>
      </p:sp>
      <p:sp>
        <p:nvSpPr>
          <p:cNvPr id="5" name="Нижний колонтитул 3"/>
          <p:cNvSpPr>
            <a:spLocks noGrp="1"/>
          </p:cNvSpPr>
          <p:nvPr>
            <p:ph type="ftr" sz="quarter" idx="11"/>
          </p:nvPr>
        </p:nvSpPr>
        <p:spPr/>
        <p:txBody>
          <a:bodyPr/>
          <a:lstStyle>
            <a:lvl1pPr>
              <a:defRPr/>
            </a:lvl1pPr>
          </a:lstStyle>
          <a:p>
            <a:pPr>
              <a:defRPr/>
            </a:pPr>
            <a:endParaRPr lang="ru-RU"/>
          </a:p>
        </p:txBody>
      </p:sp>
      <p:sp>
        <p:nvSpPr>
          <p:cNvPr id="6" name="Номер слайда 4"/>
          <p:cNvSpPr>
            <a:spLocks noGrp="1"/>
          </p:cNvSpPr>
          <p:nvPr>
            <p:ph type="sldNum" sz="quarter" idx="12"/>
          </p:nvPr>
        </p:nvSpPr>
        <p:spPr/>
        <p:txBody>
          <a:bodyPr/>
          <a:lstStyle>
            <a:lvl1pPr>
              <a:defRPr/>
            </a:lvl1pPr>
          </a:lstStyle>
          <a:p>
            <a:pPr>
              <a:defRPr/>
            </a:pPr>
            <a:fld id="{985AF3D2-FF31-45C7-BDDA-F48F974CA283}"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graphicFrame>
        <p:nvGraphicFramePr>
          <p:cNvPr id="2" name="Object 20"/>
          <p:cNvGraphicFramePr>
            <a:graphicFrameLocks noChangeAspect="1"/>
          </p:cNvGraphicFramePr>
          <p:nvPr/>
        </p:nvGraphicFramePr>
        <p:xfrm>
          <a:off x="57150" y="5991225"/>
          <a:ext cx="741363" cy="741363"/>
        </p:xfrm>
        <a:graphic>
          <a:graphicData uri="http://schemas.openxmlformats.org/presentationml/2006/ole">
            <p:oleObj spid="_x0000_s95234" name="Image" r:id="rId3" imgW="2539683" imgH="2539683" progId="Photoshop.Image.7">
              <p:embed/>
            </p:oleObj>
          </a:graphicData>
        </a:graphic>
      </p:graphicFrame>
      <p:sp>
        <p:nvSpPr>
          <p:cNvPr id="3" name="Дата 1"/>
          <p:cNvSpPr>
            <a:spLocks noGrp="1"/>
          </p:cNvSpPr>
          <p:nvPr>
            <p:ph type="dt" sz="half" idx="10"/>
          </p:nvPr>
        </p:nvSpPr>
        <p:spPr/>
        <p:txBody>
          <a:bodyPr/>
          <a:lstStyle>
            <a:lvl1pPr>
              <a:defRPr/>
            </a:lvl1pPr>
          </a:lstStyle>
          <a:p>
            <a:pPr>
              <a:defRPr/>
            </a:pPr>
            <a:endParaRPr lang="ru-RU"/>
          </a:p>
        </p:txBody>
      </p:sp>
      <p:sp>
        <p:nvSpPr>
          <p:cNvPr id="4" name="Нижний колонтитул 2"/>
          <p:cNvSpPr>
            <a:spLocks noGrp="1"/>
          </p:cNvSpPr>
          <p:nvPr>
            <p:ph type="ftr" sz="quarter" idx="11"/>
          </p:nvPr>
        </p:nvSpPr>
        <p:spPr/>
        <p:txBody>
          <a:bodyPr/>
          <a:lstStyle>
            <a:lvl1pPr>
              <a:defRPr/>
            </a:lvl1pPr>
          </a:lstStyle>
          <a:p>
            <a:pPr>
              <a:defRPr/>
            </a:pPr>
            <a:endParaRPr lang="ru-RU"/>
          </a:p>
        </p:txBody>
      </p:sp>
      <p:sp>
        <p:nvSpPr>
          <p:cNvPr id="5" name="Номер слайда 3"/>
          <p:cNvSpPr>
            <a:spLocks noGrp="1"/>
          </p:cNvSpPr>
          <p:nvPr>
            <p:ph type="sldNum" sz="quarter" idx="12"/>
          </p:nvPr>
        </p:nvSpPr>
        <p:spPr/>
        <p:txBody>
          <a:bodyPr/>
          <a:lstStyle>
            <a:lvl1pPr>
              <a:defRPr/>
            </a:lvl1pPr>
          </a:lstStyle>
          <a:p>
            <a:pPr>
              <a:defRPr/>
            </a:pPr>
            <a:fld id="{788BD0EE-AEC1-4F54-A366-9E05A4D1EA53}"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graphicFrame>
        <p:nvGraphicFramePr>
          <p:cNvPr id="5" name="Object 20"/>
          <p:cNvGraphicFramePr>
            <a:graphicFrameLocks noChangeAspect="1"/>
          </p:cNvGraphicFramePr>
          <p:nvPr/>
        </p:nvGraphicFramePr>
        <p:xfrm>
          <a:off x="57150" y="5991225"/>
          <a:ext cx="741363" cy="741363"/>
        </p:xfrm>
        <a:graphic>
          <a:graphicData uri="http://schemas.openxmlformats.org/presentationml/2006/ole">
            <p:oleObj spid="_x0000_s96258" name="Image" r:id="rId3" imgW="2539683" imgH="2539683" progId="Photoshop.Image.7">
              <p:embed/>
            </p:oleObj>
          </a:graphicData>
        </a:graphic>
      </p:graphicFrame>
      <p:sp>
        <p:nvSpPr>
          <p:cNvPr id="2" name="Заголовок 1"/>
          <p:cNvSpPr>
            <a:spLocks noGrp="1"/>
          </p:cNvSpPr>
          <p:nvPr>
            <p:ph type="title"/>
          </p:nvPr>
        </p:nvSpPr>
        <p:spPr>
          <a:xfrm>
            <a:off x="495300" y="273050"/>
            <a:ext cx="3259006"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872972" y="273187"/>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Дата 4"/>
          <p:cNvSpPr>
            <a:spLocks noGrp="1"/>
          </p:cNvSpPr>
          <p:nvPr>
            <p:ph type="dt" sz="half" idx="10"/>
          </p:nvPr>
        </p:nvSpPr>
        <p:spPr/>
        <p:txBody>
          <a:bodyPr/>
          <a:lstStyle>
            <a:lvl1pPr>
              <a:defRPr/>
            </a:lvl1pPr>
          </a:lstStyle>
          <a:p>
            <a:pPr>
              <a:defRPr/>
            </a:pPr>
            <a:endParaRPr lang="ru-RU"/>
          </a:p>
        </p:txBody>
      </p:sp>
      <p:sp>
        <p:nvSpPr>
          <p:cNvPr id="7" name="Нижний колонтитул 5"/>
          <p:cNvSpPr>
            <a:spLocks noGrp="1"/>
          </p:cNvSpPr>
          <p:nvPr>
            <p:ph type="ftr" sz="quarter" idx="11"/>
          </p:nvPr>
        </p:nvSpPr>
        <p:spPr/>
        <p:txBody>
          <a:bodyPr/>
          <a:lstStyle>
            <a:lvl1pPr>
              <a:defRPr/>
            </a:lvl1pPr>
          </a:lstStyle>
          <a:p>
            <a:pPr>
              <a:defRPr/>
            </a:pPr>
            <a:endParaRPr lang="ru-RU"/>
          </a:p>
        </p:txBody>
      </p:sp>
      <p:sp>
        <p:nvSpPr>
          <p:cNvPr id="8" name="Номер слайда 6"/>
          <p:cNvSpPr>
            <a:spLocks noGrp="1"/>
          </p:cNvSpPr>
          <p:nvPr>
            <p:ph type="sldNum" sz="quarter" idx="12"/>
          </p:nvPr>
        </p:nvSpPr>
        <p:spPr/>
        <p:txBody>
          <a:bodyPr/>
          <a:lstStyle>
            <a:lvl1pPr>
              <a:defRPr/>
            </a:lvl1pPr>
          </a:lstStyle>
          <a:p>
            <a:pPr>
              <a:defRPr/>
            </a:pPr>
            <a:fld id="{C642EA5C-92BF-4065-8016-689813070207}" type="slidenum">
              <a:rPr lang="ru-RU"/>
              <a:pPr>
                <a:defRPr/>
              </a:pPr>
              <a:t>‹#›</a:t>
            </a:fld>
            <a:r>
              <a:rPr lang="ru-RU"/>
              <a:t> из </a:t>
            </a:r>
            <a:r>
              <a:rPr lang="en-US"/>
              <a:t>52</a:t>
            </a:r>
            <a:endParaRPr lang="ru-RU">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graphicFrame>
        <p:nvGraphicFramePr>
          <p:cNvPr id="5" name="Object 20"/>
          <p:cNvGraphicFramePr>
            <a:graphicFrameLocks noChangeAspect="1"/>
          </p:cNvGraphicFramePr>
          <p:nvPr/>
        </p:nvGraphicFramePr>
        <p:xfrm>
          <a:off x="57150" y="5991225"/>
          <a:ext cx="741363" cy="741363"/>
        </p:xfrm>
        <a:graphic>
          <a:graphicData uri="http://schemas.openxmlformats.org/presentationml/2006/ole">
            <p:oleObj spid="_x0000_s97282" name="Image" r:id="rId3" imgW="2539683" imgH="2539683" progId="Photoshop.Image.7">
              <p:embed/>
            </p:oleObj>
          </a:graphicData>
        </a:graphic>
      </p:graphicFrame>
      <p:sp>
        <p:nvSpPr>
          <p:cNvPr id="2" name="Заголовок 1"/>
          <p:cNvSpPr>
            <a:spLocks noGrp="1"/>
          </p:cNvSpPr>
          <p:nvPr>
            <p:ph type="title"/>
          </p:nvPr>
        </p:nvSpPr>
        <p:spPr>
          <a:xfrm>
            <a:off x="1941645" y="4800600"/>
            <a:ext cx="59436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Дата 4"/>
          <p:cNvSpPr>
            <a:spLocks noGrp="1"/>
          </p:cNvSpPr>
          <p:nvPr>
            <p:ph type="dt" sz="half" idx="10"/>
          </p:nvPr>
        </p:nvSpPr>
        <p:spPr/>
        <p:txBody>
          <a:bodyPr/>
          <a:lstStyle>
            <a:lvl1pPr>
              <a:defRPr/>
            </a:lvl1pPr>
          </a:lstStyle>
          <a:p>
            <a:pPr>
              <a:defRPr/>
            </a:pPr>
            <a:endParaRPr lang="ru-RU"/>
          </a:p>
        </p:txBody>
      </p:sp>
      <p:sp>
        <p:nvSpPr>
          <p:cNvPr id="7" name="Нижний колонтитул 5"/>
          <p:cNvSpPr>
            <a:spLocks noGrp="1"/>
          </p:cNvSpPr>
          <p:nvPr>
            <p:ph type="ftr" sz="quarter" idx="11"/>
          </p:nvPr>
        </p:nvSpPr>
        <p:spPr/>
        <p:txBody>
          <a:bodyPr/>
          <a:lstStyle>
            <a:lvl1pPr>
              <a:defRPr/>
            </a:lvl1pPr>
          </a:lstStyle>
          <a:p>
            <a:pPr>
              <a:defRPr/>
            </a:pPr>
            <a:endParaRPr lang="ru-RU"/>
          </a:p>
        </p:txBody>
      </p:sp>
      <p:sp>
        <p:nvSpPr>
          <p:cNvPr id="8" name="Номер слайда 6"/>
          <p:cNvSpPr>
            <a:spLocks noGrp="1"/>
          </p:cNvSpPr>
          <p:nvPr>
            <p:ph type="sldNum" sz="quarter" idx="12"/>
          </p:nvPr>
        </p:nvSpPr>
        <p:spPr/>
        <p:txBody>
          <a:bodyPr/>
          <a:lstStyle>
            <a:lvl1pPr>
              <a:defRPr/>
            </a:lvl1pPr>
          </a:lstStyle>
          <a:p>
            <a:pPr>
              <a:defRPr/>
            </a:pPr>
            <a:fld id="{FF32B1B8-1EF4-43EA-A94E-8A79AA971E33}" type="slidenum">
              <a:rPr lang="ru-RU"/>
              <a:pPr>
                <a:defRPr/>
              </a:pPr>
              <a:t>‹#›</a:t>
            </a:fld>
            <a:r>
              <a:rPr lang="ru-RU"/>
              <a:t> из </a:t>
            </a:r>
            <a:r>
              <a:rPr lang="en-US"/>
              <a:t>52</a:t>
            </a:r>
            <a:endParaRPr lang="ru-RU">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Заголовок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9" name="Текст 2"/>
          <p:cNvSpPr>
            <a:spLocks noGrp="1"/>
          </p:cNvSpPr>
          <p:nvPr>
            <p:ph type="body" idx="1"/>
          </p:nvPr>
        </p:nvSpPr>
        <p:spPr bwMode="auto">
          <a:xfrm>
            <a:off x="495300" y="1600200"/>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Дата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5" name="Нижний колонтитул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322EE1FB-73FA-47E1-8181-0D7D5705E887}" type="slidenum">
              <a:rPr lang="ru-RU"/>
              <a:pPr>
                <a:defRPr/>
              </a:pPr>
              <a:t>‹#›</a:t>
            </a:fld>
            <a:r>
              <a:rPr lang="ru-RU"/>
              <a:t> из </a:t>
            </a:r>
            <a:r>
              <a:rPr lang="en-US"/>
              <a:t>52</a:t>
            </a:r>
            <a:endParaRPr lang="ru-RU"/>
          </a:p>
        </p:txBody>
      </p:sp>
      <p:graphicFrame>
        <p:nvGraphicFramePr>
          <p:cNvPr id="1026" name="Object 20"/>
          <p:cNvGraphicFramePr>
            <a:graphicFrameLocks noChangeAspect="1"/>
          </p:cNvGraphicFramePr>
          <p:nvPr/>
        </p:nvGraphicFramePr>
        <p:xfrm>
          <a:off x="57150" y="5991225"/>
          <a:ext cx="741363" cy="741363"/>
        </p:xfrm>
        <a:graphic>
          <a:graphicData uri="http://schemas.openxmlformats.org/presentationml/2006/ole">
            <p:oleObj spid="_x0000_s1026" name="Image" r:id="rId18" imgW="2539683" imgH="2539683" progId="Photoshop.Image.7">
              <p:embed/>
            </p:oleObj>
          </a:graphicData>
        </a:graphic>
      </p:graphicFrame>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_____Microsoft_Office_Excel_97-20031.xls"/><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oleObject" Target="../embeddings/__________Microsoft_Office_Excel2.xls"/></Relationships>
</file>

<file path=ppt/slides/_rels/slide16.xml.rels><?xml version="1.0" encoding="UTF-8" standalone="yes"?>
<Relationships xmlns="http://schemas.openxmlformats.org/package/2006/relationships"><Relationship Id="rId3" Type="http://schemas.openxmlformats.org/officeDocument/2006/relationships/oleObject" Target="../embeddings/__________Microsoft_Office_Excel3.xls"/><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oleObject" Target="../embeddings/_____Microsoft_Office_Excel_97-20034.xls"/></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_____Microsoft_Office_Excel_97-20035.xls"/><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__________Microsoft_Office_Excel6.xls"/></Relationships>
</file>

<file path=ppt/slides/_rels/slide25.xml.rels><?xml version="1.0" encoding="UTF-8" standalone="yes"?>
<Relationships xmlns="http://schemas.openxmlformats.org/package/2006/relationships"><Relationship Id="rId3" Type="http://schemas.openxmlformats.org/officeDocument/2006/relationships/oleObject" Target="../embeddings/__________Microsoft_Office_Excel7.xls"/><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_____Microsoft_Office_Excel_97-20038.xls"/></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oleObject" Target="../embeddings/oleObject15.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50.bin"/><Relationship Id="rId4" Type="http://schemas.openxmlformats.org/officeDocument/2006/relationships/oleObject" Target="../embeddings/oleObject49.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_____Microsoft_Office_Excel_97-20039.xls"/><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oleObject" Target="../embeddings/__________Microsoft_Office_Excel10.xls"/></Relationships>
</file>

<file path=ppt/slides/_rels/slide32.xml.rels><?xml version="1.0" encoding="UTF-8" standalone="yes"?>
<Relationships xmlns="http://schemas.openxmlformats.org/package/2006/relationships"><Relationship Id="rId3" Type="http://schemas.openxmlformats.org/officeDocument/2006/relationships/oleObject" Target="../embeddings/__________Microsoft_Office_Excel11.xls"/><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oleObject" Target="../embeddings/_____Microsoft_Office_Excel_97-200312.xls"/></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_____Microsoft_Office_Excel_97-200313.xls"/><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oleObject" Target="../embeddings/__________Microsoft_Office_Excel14.xls"/></Relationships>
</file>

<file path=ppt/slides/_rels/slide39.xml.rels><?xml version="1.0" encoding="UTF-8" standalone="yes"?>
<Relationships xmlns="http://schemas.openxmlformats.org/package/2006/relationships"><Relationship Id="rId3" Type="http://schemas.openxmlformats.org/officeDocument/2006/relationships/oleObject" Target="../embeddings/__________Microsoft_Office_Excel15.xls"/><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oleObject" Target="../embeddings/_____Microsoft_Office_Excel_97-200316.xls"/></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5.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8.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_____Microsoft_Office_Excel_97-200317.xls"/><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oleObject" Target="../embeddings/__________Microsoft_Office_Excel18.xls"/></Relationships>
</file>

<file path=ppt/slides/_rels/slide45.xml.rels><?xml version="1.0" encoding="UTF-8" standalone="yes"?>
<Relationships xmlns="http://schemas.openxmlformats.org/package/2006/relationships"><Relationship Id="rId3" Type="http://schemas.openxmlformats.org/officeDocument/2006/relationships/oleObject" Target="../embeddings/__________Microsoft_Office_Excel19.xls"/><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oleObject" Target="../embeddings/_____Microsoft_Office_Excel_97-200320.xls"/></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12"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oleObject" Target="../embeddings/oleObject18.bin"/><Relationship Id="rId10" Type="http://schemas.openxmlformats.org/officeDocument/2006/relationships/oleObject" Target="../embeddings/oleObject23.bin"/><Relationship Id="rId4" Type="http://schemas.openxmlformats.org/officeDocument/2006/relationships/oleObject" Target="../embeddings/oleObject17.bin"/><Relationship Id="rId9"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3.bin"/><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32.bin"/><Relationship Id="rId5" Type="http://schemas.openxmlformats.org/officeDocument/2006/relationships/oleObject" Target="../embeddings/oleObject31.bin"/><Relationship Id="rId10" Type="http://schemas.openxmlformats.org/officeDocument/2006/relationships/oleObject" Target="../embeddings/oleObject36.bin"/><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65213" y="3297238"/>
            <a:ext cx="8640762" cy="1200150"/>
          </a:xfrm>
          <a:noFill/>
        </p:spPr>
        <p:txBody>
          <a:bodyPr>
            <a:spAutoFit/>
          </a:bodyPr>
          <a:lstStyle/>
          <a:p>
            <a:pPr algn="l"/>
            <a:r>
              <a:rPr lang="ru-RU" sz="3600" b="1" smtClean="0"/>
              <a:t>Лекция 11.</a:t>
            </a:r>
            <a:r>
              <a:rPr lang="en-US" sz="3600" b="1" smtClean="0"/>
              <a:t> </a:t>
            </a:r>
            <a:r>
              <a:rPr lang="ru-RU" sz="3600" b="1" smtClean="0"/>
              <a:t>Параллельные методы сортировки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15925" y="0"/>
            <a:ext cx="9226550" cy="1773238"/>
          </a:xfrm>
        </p:spPr>
        <p:txBody>
          <a:bodyPr/>
          <a:lstStyle/>
          <a:p>
            <a:pPr algn="l">
              <a:lnSpc>
                <a:spcPct val="80000"/>
              </a:lnSpc>
            </a:pPr>
            <a:r>
              <a:rPr lang="ru-RU" sz="4000" b="1" smtClean="0"/>
              <a:t>Пузырьковая сортировка: </a:t>
            </a:r>
            <a:br>
              <a:rPr lang="ru-RU" sz="4000" b="1" smtClean="0"/>
            </a:br>
            <a:r>
              <a:rPr lang="ru-RU" sz="4000" b="1" i="1" smtClean="0"/>
              <a:t>алгоритм чет-нечетной перестановки</a:t>
            </a:r>
            <a:r>
              <a:rPr lang="en-US" sz="4000" b="1" i="1" smtClean="0"/>
              <a:t>///</a:t>
            </a:r>
            <a:endParaRPr lang="ru-RU" sz="4000" b="1" i="1" smtClean="0"/>
          </a:p>
        </p:txBody>
      </p:sp>
      <p:sp>
        <p:nvSpPr>
          <p:cNvPr id="62467" name="Rectangle 3"/>
          <p:cNvSpPr>
            <a:spLocks noChangeArrowheads="1"/>
          </p:cNvSpPr>
          <p:nvPr/>
        </p:nvSpPr>
        <p:spPr bwMode="auto">
          <a:xfrm>
            <a:off x="704850" y="1916113"/>
            <a:ext cx="8651875" cy="3478212"/>
          </a:xfrm>
          <a:prstGeom prst="rect">
            <a:avLst/>
          </a:prstGeom>
          <a:solidFill>
            <a:srgbClr val="CCCCCC"/>
          </a:solidFill>
          <a:ln w="9525">
            <a:noFill/>
            <a:miter lim="800000"/>
            <a:headEnd/>
            <a:tailEnd/>
          </a:ln>
        </p:spPr>
        <p:txBody>
          <a:bodyPr>
            <a:spAutoFit/>
          </a:bodyPr>
          <a:lstStyle/>
          <a:p>
            <a:pPr algn="just"/>
            <a:r>
              <a:rPr lang="ru-RU" sz="2000" b="1">
                <a:latin typeface="Courier New" pitchFamily="49" charset="0"/>
                <a:cs typeface="Courier New" pitchFamily="49" charset="0"/>
              </a:rPr>
              <a:t>// Последовательный алгоритм чет-нечетной перестановки</a:t>
            </a:r>
            <a:endParaRPr lang="ru-RU" sz="2000">
              <a:latin typeface="Courier New" pitchFamily="49" charset="0"/>
              <a:cs typeface="Courier New" pitchFamily="49" charset="0"/>
            </a:endParaRPr>
          </a:p>
          <a:p>
            <a:pPr algn="just" eaLnBrk="0" hangingPunct="0"/>
            <a:r>
              <a:rPr lang="en-US" sz="2000" b="1">
                <a:latin typeface="Courier New" pitchFamily="49" charset="0"/>
                <a:cs typeface="Courier New" pitchFamily="49" charset="0"/>
              </a:rPr>
              <a:t>OddEvenSort</a:t>
            </a:r>
            <a:r>
              <a:rPr lang="en-US" sz="2000">
                <a:latin typeface="Courier New" pitchFamily="49" charset="0"/>
                <a:cs typeface="Courier New" pitchFamily="49" charset="0"/>
              </a:rPr>
              <a:t>(double A[], int n) {</a:t>
            </a:r>
            <a:endParaRPr lang="ru-RU" sz="2000">
              <a:latin typeface="Courier New" pitchFamily="49" charset="0"/>
              <a:cs typeface="Courier New" pitchFamily="49" charset="0"/>
            </a:endParaRPr>
          </a:p>
          <a:p>
            <a:pPr algn="just" eaLnBrk="0" hangingPunct="0"/>
            <a:r>
              <a:rPr lang="en-US" sz="2000">
                <a:latin typeface="Courier New" pitchFamily="49" charset="0"/>
                <a:cs typeface="Courier New" pitchFamily="49" charset="0"/>
              </a:rPr>
              <a:t>  for (i=1; i&lt;n; i++) {</a:t>
            </a:r>
            <a:endParaRPr lang="ru-RU" sz="2000">
              <a:latin typeface="Courier New" pitchFamily="49" charset="0"/>
              <a:cs typeface="Courier New" pitchFamily="49" charset="0"/>
            </a:endParaRPr>
          </a:p>
          <a:p>
            <a:pPr algn="just" eaLnBrk="0" hangingPunct="0"/>
            <a:r>
              <a:rPr lang="en-US" sz="2000">
                <a:latin typeface="Courier New" pitchFamily="49" charset="0"/>
                <a:cs typeface="Courier New" pitchFamily="49" charset="0"/>
              </a:rPr>
              <a:t>    if</a:t>
            </a:r>
            <a:r>
              <a:rPr lang="ru-RU" sz="2000">
                <a:latin typeface="Courier New" pitchFamily="49" charset="0"/>
                <a:cs typeface="Courier New" pitchFamily="49" charset="0"/>
              </a:rPr>
              <a:t> ( </a:t>
            </a:r>
            <a:r>
              <a:rPr lang="en-US" sz="2000">
                <a:latin typeface="Courier New" pitchFamily="49" charset="0"/>
                <a:cs typeface="Courier New" pitchFamily="49" charset="0"/>
              </a:rPr>
              <a:t>i</a:t>
            </a:r>
            <a:r>
              <a:rPr lang="ru-RU" sz="2000">
                <a:latin typeface="Courier New" pitchFamily="49" charset="0"/>
                <a:cs typeface="Courier New" pitchFamily="49" charset="0"/>
              </a:rPr>
              <a:t>%2==1) // нечетная итерация</a:t>
            </a:r>
          </a:p>
          <a:p>
            <a:pPr algn="just" eaLnBrk="0" hangingPunct="0"/>
            <a:r>
              <a:rPr lang="en-US" sz="2000">
                <a:latin typeface="Courier New" pitchFamily="49" charset="0"/>
                <a:cs typeface="Courier New" pitchFamily="49" charset="0"/>
              </a:rPr>
              <a:t>      for (j=0; j&lt;n/2-1; j++) </a:t>
            </a:r>
            <a:endParaRPr lang="ru-RU" sz="2000">
              <a:latin typeface="Courier New" pitchFamily="49" charset="0"/>
              <a:cs typeface="Courier New" pitchFamily="49" charset="0"/>
            </a:endParaRPr>
          </a:p>
          <a:p>
            <a:pPr algn="just" eaLnBrk="0" hangingPunct="0"/>
            <a:r>
              <a:rPr lang="en-US" sz="2000">
                <a:latin typeface="Courier New" pitchFamily="49" charset="0"/>
                <a:cs typeface="Courier New" pitchFamily="49" charset="0"/>
              </a:rPr>
              <a:t>        compare_exchange(A[2j+1],A[2j+2]);</a:t>
            </a:r>
            <a:endParaRPr lang="ru-RU" sz="2000">
              <a:latin typeface="Courier New" pitchFamily="49" charset="0"/>
              <a:cs typeface="Courier New" pitchFamily="49" charset="0"/>
            </a:endParaRPr>
          </a:p>
          <a:p>
            <a:pPr algn="just" eaLnBrk="0" hangingPunct="0"/>
            <a:r>
              <a:rPr lang="en-US" sz="2000">
                <a:latin typeface="Courier New" pitchFamily="49" charset="0"/>
                <a:cs typeface="Courier New" pitchFamily="49" charset="0"/>
              </a:rPr>
              <a:t>     if</a:t>
            </a:r>
            <a:r>
              <a:rPr lang="ru-RU" sz="2000">
                <a:latin typeface="Courier New" pitchFamily="49" charset="0"/>
                <a:cs typeface="Courier New" pitchFamily="49" charset="0"/>
              </a:rPr>
              <a:t> (</a:t>
            </a:r>
            <a:r>
              <a:rPr lang="en-US" sz="2000">
                <a:latin typeface="Courier New" pitchFamily="49" charset="0"/>
                <a:cs typeface="Courier New" pitchFamily="49" charset="0"/>
              </a:rPr>
              <a:t>i</a:t>
            </a:r>
            <a:r>
              <a:rPr lang="ru-RU" sz="2000">
                <a:latin typeface="Courier New" pitchFamily="49" charset="0"/>
                <a:cs typeface="Courier New" pitchFamily="49" charset="0"/>
              </a:rPr>
              <a:t>%2==0) // четная итерация</a:t>
            </a:r>
          </a:p>
          <a:p>
            <a:pPr algn="just" eaLnBrk="0" hangingPunct="0"/>
            <a:r>
              <a:rPr lang="en-US" sz="2000">
                <a:latin typeface="Courier New" pitchFamily="49" charset="0"/>
                <a:cs typeface="Courier New" pitchFamily="49" charset="0"/>
              </a:rPr>
              <a:t>       for (j=1; j&lt;n/2-1; j++) </a:t>
            </a:r>
            <a:endParaRPr lang="ru-RU" sz="2000">
              <a:latin typeface="Courier New" pitchFamily="49" charset="0"/>
              <a:cs typeface="Courier New" pitchFamily="49" charset="0"/>
            </a:endParaRPr>
          </a:p>
          <a:p>
            <a:pPr algn="just" eaLnBrk="0" hangingPunct="0"/>
            <a:r>
              <a:rPr lang="en-US" sz="2000">
                <a:latin typeface="Courier New" pitchFamily="49" charset="0"/>
                <a:cs typeface="Courier New" pitchFamily="49" charset="0"/>
              </a:rPr>
              <a:t>         compare_exchange(A[2j],A[2j+1]);</a:t>
            </a:r>
            <a:endParaRPr lang="ru-RU" sz="2000">
              <a:latin typeface="Courier New" pitchFamily="49" charset="0"/>
              <a:cs typeface="Courier New" pitchFamily="49" charset="0"/>
            </a:endParaRPr>
          </a:p>
          <a:p>
            <a:pPr algn="just" eaLnBrk="0" hangingPunct="0"/>
            <a:r>
              <a:rPr lang="en-US" sz="2000">
                <a:latin typeface="Courier New" pitchFamily="49" charset="0"/>
                <a:cs typeface="Courier New" pitchFamily="49" charset="0"/>
              </a:rPr>
              <a:t>  </a:t>
            </a:r>
            <a:r>
              <a:rPr lang="ru-RU" sz="2000">
                <a:latin typeface="Courier New" pitchFamily="49" charset="0"/>
                <a:cs typeface="Courier New" pitchFamily="49" charset="0"/>
              </a:rPr>
              <a:t>}</a:t>
            </a:r>
          </a:p>
          <a:p>
            <a:pPr algn="just" eaLnBrk="0" hangingPunct="0"/>
            <a:r>
              <a:rPr lang="ru-RU" sz="2000">
                <a:latin typeface="Courier New" pitchFamily="49" charset="0"/>
                <a:cs typeface="Courier New" pitchFamily="49" charset="0"/>
              </a:rPr>
              <a:t>}</a:t>
            </a:r>
            <a:endParaRPr lang="ru-RU" sz="2000">
              <a:latin typeface="Courier New" pitchFamily="49" charset="0"/>
            </a:endParaRPr>
          </a:p>
        </p:txBody>
      </p:sp>
      <p:sp>
        <p:nvSpPr>
          <p:cNvPr id="62468" name="Text Box 4"/>
          <p:cNvSpPr txBox="1">
            <a:spLocks noChangeArrowheads="1"/>
          </p:cNvSpPr>
          <p:nvPr/>
        </p:nvSpPr>
        <p:spPr bwMode="auto">
          <a:xfrm>
            <a:off x="473075" y="5373688"/>
            <a:ext cx="9432925" cy="461962"/>
          </a:xfrm>
          <a:prstGeom prst="rect">
            <a:avLst/>
          </a:prstGeom>
          <a:noFill/>
          <a:ln w="9525">
            <a:noFill/>
            <a:miter lim="800000"/>
            <a:headEnd/>
            <a:tailEnd/>
          </a:ln>
        </p:spPr>
        <p:txBody>
          <a:bodyPr>
            <a:spAutoFit/>
          </a:bodyPr>
          <a:lstStyle/>
          <a:p>
            <a:pPr>
              <a:spcBef>
                <a:spcPct val="50000"/>
              </a:spcBef>
            </a:pPr>
            <a:r>
              <a:rPr lang="ru-RU" sz="2400">
                <a:latin typeface="Arial" pitchFamily="34" charset="0"/>
              </a:rPr>
              <a:t>Разные правила для выполнения четных и нечетных итераций</a:t>
            </a:r>
          </a:p>
        </p:txBody>
      </p:sp>
      <p:sp>
        <p:nvSpPr>
          <p:cNvPr id="62469" name="AutoShape 5"/>
          <p:cNvSpPr>
            <a:spLocks noChangeArrowheads="1"/>
          </p:cNvSpPr>
          <p:nvPr/>
        </p:nvSpPr>
        <p:spPr bwMode="auto">
          <a:xfrm>
            <a:off x="4737100" y="5949950"/>
            <a:ext cx="457200" cy="352425"/>
          </a:xfrm>
          <a:prstGeom prst="downArrow">
            <a:avLst>
              <a:gd name="adj1" fmla="val 50000"/>
              <a:gd name="adj2" fmla="val 25000"/>
            </a:avLst>
          </a:prstGeom>
          <a:noFill/>
          <a:ln w="9525">
            <a:solidFill>
              <a:schemeClr val="tx1"/>
            </a:solidFill>
            <a:miter lim="800000"/>
            <a:headEnd/>
            <a:tailEnd/>
          </a:ln>
        </p:spPr>
        <p:txBody>
          <a:bodyPr wrap="none" anchor="ctr"/>
          <a:lstStyle/>
          <a:p>
            <a:endParaRPr lang="ru-RU"/>
          </a:p>
        </p:txBody>
      </p:sp>
      <p:sp>
        <p:nvSpPr>
          <p:cNvPr id="62470" name="Text Box 6"/>
          <p:cNvSpPr txBox="1">
            <a:spLocks noChangeArrowheads="1"/>
          </p:cNvSpPr>
          <p:nvPr/>
        </p:nvSpPr>
        <p:spPr bwMode="auto">
          <a:xfrm>
            <a:off x="2360613" y="6237288"/>
            <a:ext cx="5200650" cy="461962"/>
          </a:xfrm>
          <a:prstGeom prst="rect">
            <a:avLst/>
          </a:prstGeom>
          <a:noFill/>
          <a:ln w="9525">
            <a:noFill/>
            <a:miter lim="800000"/>
            <a:headEnd/>
            <a:tailEnd/>
          </a:ln>
        </p:spPr>
        <p:txBody>
          <a:bodyPr>
            <a:spAutoFit/>
          </a:bodyPr>
          <a:lstStyle/>
          <a:p>
            <a:pPr>
              <a:spcBef>
                <a:spcPct val="50000"/>
              </a:spcBef>
            </a:pPr>
            <a:r>
              <a:rPr lang="ru-RU" sz="2400">
                <a:latin typeface="Arial" pitchFamily="34" charset="0"/>
              </a:rPr>
              <a:t>Возможности распараллеливания</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3" name="Rectangle 2"/>
          <p:cNvSpPr>
            <a:spLocks noGrp="1" noChangeArrowheads="1"/>
          </p:cNvSpPr>
          <p:nvPr>
            <p:ph type="title"/>
          </p:nvPr>
        </p:nvSpPr>
        <p:spPr>
          <a:xfrm>
            <a:off x="296863" y="260350"/>
            <a:ext cx="9409112" cy="1512888"/>
          </a:xfrm>
        </p:spPr>
        <p:txBody>
          <a:bodyPr rtlCol="0">
            <a:normAutofit fontScale="90000"/>
          </a:bodyPr>
          <a:lstStyle/>
          <a:p>
            <a:pPr algn="l" fontAlgn="auto">
              <a:lnSpc>
                <a:spcPct val="80000"/>
              </a:lnSpc>
              <a:spcAft>
                <a:spcPts val="0"/>
              </a:spcAft>
              <a:defRPr/>
            </a:pPr>
            <a:r>
              <a:rPr lang="ru-RU" b="1" dirty="0" smtClean="0"/>
              <a:t>Пузырьковая сортировка: </a:t>
            </a:r>
            <a:r>
              <a:rPr lang="ru-RU" b="1" i="1" dirty="0" smtClean="0"/>
              <a:t>параллельный алгоритм </a:t>
            </a:r>
            <a:r>
              <a:rPr lang="ru-RU" b="1" i="1" dirty="0" err="1" smtClean="0"/>
              <a:t>чет-нечетной</a:t>
            </a:r>
            <a:r>
              <a:rPr lang="ru-RU" b="1" i="1" dirty="0" smtClean="0"/>
              <a:t> перестановки</a:t>
            </a:r>
            <a:r>
              <a:rPr lang="ru-RU" b="1" dirty="0" smtClean="0"/>
              <a:t>…</a:t>
            </a:r>
            <a:endParaRPr lang="ru-RU" b="1" i="1" dirty="0" smtClean="0"/>
          </a:p>
        </p:txBody>
      </p:sp>
      <p:sp>
        <p:nvSpPr>
          <p:cNvPr id="63491" name="Rectangle 3"/>
          <p:cNvSpPr>
            <a:spLocks noChangeArrowheads="1"/>
          </p:cNvSpPr>
          <p:nvPr/>
        </p:nvSpPr>
        <p:spPr bwMode="auto">
          <a:xfrm>
            <a:off x="200025" y="1847850"/>
            <a:ext cx="9577388" cy="5010150"/>
          </a:xfrm>
          <a:prstGeom prst="rect">
            <a:avLst/>
          </a:prstGeom>
          <a:solidFill>
            <a:srgbClr val="CCCCCC"/>
          </a:solidFill>
          <a:ln w="9525">
            <a:noFill/>
            <a:miter lim="800000"/>
            <a:headEnd/>
            <a:tailEnd/>
          </a:ln>
        </p:spPr>
        <p:txBody>
          <a:bodyPr>
            <a:spAutoFit/>
          </a:bodyPr>
          <a:lstStyle/>
          <a:p>
            <a:r>
              <a:rPr lang="en-US" sz="2000" b="1">
                <a:latin typeface="Courier New" pitchFamily="49" charset="0"/>
                <a:cs typeface="Courier New" pitchFamily="49" charset="0"/>
              </a:rPr>
              <a:t>// </a:t>
            </a:r>
            <a:r>
              <a:rPr lang="en-US" sz="2000" b="1">
                <a:latin typeface="Courier Unicode MS"/>
                <a:cs typeface="Courier New" pitchFamily="49" charset="0"/>
              </a:rPr>
              <a:t>Параллельный алгоритм чет-нечетной перестановки</a:t>
            </a:r>
          </a:p>
          <a:p>
            <a:r>
              <a:rPr lang="en-US" sz="2000" b="1">
                <a:latin typeface="Courier New" pitchFamily="49" charset="0"/>
                <a:cs typeface="Courier New" pitchFamily="49" charset="0"/>
              </a:rPr>
              <a:t>ParallelOddEvenSort </a:t>
            </a:r>
            <a:r>
              <a:rPr lang="en-US" sz="2000">
                <a:latin typeface="Courier New" pitchFamily="49" charset="0"/>
                <a:cs typeface="Courier New" pitchFamily="49" charset="0"/>
              </a:rPr>
              <a:t>( double A[], int n ) {</a:t>
            </a:r>
          </a:p>
          <a:p>
            <a:r>
              <a:rPr lang="en-US" sz="2000">
                <a:latin typeface="Courier New" pitchFamily="49" charset="0"/>
                <a:cs typeface="Courier New" pitchFamily="49" charset="0"/>
              </a:rPr>
              <a:t>  int id = GetProcId();  // номер процесса</a:t>
            </a:r>
          </a:p>
          <a:p>
            <a:r>
              <a:rPr lang="en-US" sz="2000">
                <a:latin typeface="Courier New" pitchFamily="49" charset="0"/>
                <a:cs typeface="Courier New" pitchFamily="49" charset="0"/>
              </a:rPr>
              <a:t>  int np = GetProcNum(); // количество процессов </a:t>
            </a:r>
          </a:p>
          <a:p>
            <a:r>
              <a:rPr lang="en-US" sz="2000">
                <a:latin typeface="Courier New" pitchFamily="49" charset="0"/>
                <a:cs typeface="Courier New" pitchFamily="49" charset="0"/>
              </a:rPr>
              <a:t>  for ( int i=0; i&lt;np; i++ ) {</a:t>
            </a:r>
          </a:p>
          <a:p>
            <a:r>
              <a:rPr lang="en-US" sz="2000">
                <a:latin typeface="Courier New" pitchFamily="49" charset="0"/>
                <a:cs typeface="Courier New" pitchFamily="49" charset="0"/>
              </a:rPr>
              <a:t>    if ( i%2 == 1 ) { // нечетная итерация</a:t>
            </a:r>
          </a:p>
          <a:p>
            <a:r>
              <a:rPr lang="en-US" sz="2000">
                <a:latin typeface="Courier New" pitchFamily="49" charset="0"/>
                <a:cs typeface="Courier New" pitchFamily="49" charset="0"/>
              </a:rPr>
              <a:t>      if ( id%2 == 1 ) // нечетный номер процесса</a:t>
            </a:r>
          </a:p>
          <a:p>
            <a:r>
              <a:rPr lang="en-US" sz="2000">
                <a:latin typeface="Courier New" pitchFamily="49" charset="0"/>
                <a:cs typeface="Courier New" pitchFamily="49" charset="0"/>
              </a:rPr>
              <a:t>        compare_split_min(id+1); // сравнение-обмен справа</a:t>
            </a:r>
          </a:p>
          <a:p>
            <a:r>
              <a:rPr lang="en-US" sz="2000">
                <a:latin typeface="Courier New" pitchFamily="49" charset="0"/>
                <a:cs typeface="Courier New" pitchFamily="49" charset="0"/>
              </a:rPr>
              <a:t>      else compare_split_max(id-1); // сравнение-обмен слева</a:t>
            </a:r>
          </a:p>
          <a:p>
            <a:pPr>
              <a:lnSpc>
                <a:spcPct val="90000"/>
              </a:lnSpc>
            </a:pPr>
            <a:r>
              <a:rPr lang="en-US" sz="2000">
                <a:latin typeface="Courier New" pitchFamily="49" charset="0"/>
                <a:cs typeface="Courier New" pitchFamily="49" charset="0"/>
              </a:rPr>
              <a:t>    </a:t>
            </a:r>
            <a:r>
              <a:rPr lang="en-US">
                <a:latin typeface="Courier New" pitchFamily="49" charset="0"/>
                <a:cs typeface="Courier New" pitchFamily="49" charset="0"/>
              </a:rPr>
              <a:t>}</a:t>
            </a:r>
          </a:p>
          <a:p>
            <a:r>
              <a:rPr lang="en-US" sz="2000">
                <a:latin typeface="Courier New" pitchFamily="49" charset="0"/>
                <a:cs typeface="Courier New" pitchFamily="49" charset="0"/>
              </a:rPr>
              <a:t>    if ( i%2 == 0 ) { // четная итерация</a:t>
            </a:r>
          </a:p>
          <a:p>
            <a:r>
              <a:rPr lang="en-US" sz="2000">
                <a:latin typeface="Courier New" pitchFamily="49" charset="0"/>
                <a:cs typeface="Courier New" pitchFamily="49" charset="0"/>
              </a:rPr>
              <a:t>      if( id%2 == 0 )  // четный номер процесса</a:t>
            </a:r>
          </a:p>
          <a:p>
            <a:r>
              <a:rPr lang="en-US" sz="2000">
                <a:latin typeface="Courier New" pitchFamily="49" charset="0"/>
                <a:cs typeface="Courier New" pitchFamily="49" charset="0"/>
              </a:rPr>
              <a:t>        compare_split_min(id+1); // сравнение-обмен справа</a:t>
            </a:r>
          </a:p>
          <a:p>
            <a:r>
              <a:rPr lang="en-US" sz="2000">
                <a:latin typeface="Courier New" pitchFamily="49" charset="0"/>
                <a:cs typeface="Courier New" pitchFamily="49" charset="0"/>
              </a:rPr>
              <a:t>      else compare_split_max(id-1); // сравнение-обмен слева</a:t>
            </a:r>
          </a:p>
          <a:p>
            <a:pPr>
              <a:lnSpc>
                <a:spcPct val="80000"/>
              </a:lnSpc>
            </a:pPr>
            <a:r>
              <a:rPr lang="en-US" sz="2000">
                <a:latin typeface="Courier New" pitchFamily="49" charset="0"/>
                <a:cs typeface="Courier New" pitchFamily="49" charset="0"/>
              </a:rPr>
              <a:t>    </a:t>
            </a:r>
            <a:r>
              <a:rPr lang="en-US" sz="1600">
                <a:latin typeface="Courier New" pitchFamily="49" charset="0"/>
                <a:cs typeface="Courier New" pitchFamily="49" charset="0"/>
              </a:rPr>
              <a:t>}</a:t>
            </a:r>
            <a:endParaRPr lang="ru-RU" sz="1600">
              <a:latin typeface="Courier New" pitchFamily="49" charset="0"/>
              <a:cs typeface="Courier New" pitchFamily="49" charset="0"/>
            </a:endParaRPr>
          </a:p>
          <a:p>
            <a:pPr>
              <a:lnSpc>
                <a:spcPct val="80000"/>
              </a:lnSpc>
            </a:pPr>
            <a:r>
              <a:rPr lang="en-US" sz="1600">
                <a:latin typeface="Courier New" pitchFamily="49" charset="0"/>
                <a:cs typeface="Courier New" pitchFamily="49" charset="0"/>
              </a:rPr>
              <a:t>  }</a:t>
            </a:r>
          </a:p>
          <a:p>
            <a:pPr>
              <a:lnSpc>
                <a:spcPct val="80000"/>
              </a:lnSpc>
            </a:pPr>
            <a:r>
              <a:rPr lang="en-US" sz="1600">
                <a:latin typeface="Courier New" pitchFamily="49" charset="0"/>
                <a:cs typeface="Courier New" pitchFamily="49" charset="0"/>
              </a:rPr>
              <a:t>}</a:t>
            </a:r>
            <a:endParaRPr lang="ru-RU" sz="160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a:xfrm>
            <a:off x="344488" y="203200"/>
            <a:ext cx="9082087" cy="1354138"/>
          </a:xfrm>
        </p:spPr>
        <p:txBody>
          <a:bodyPr rtlCol="0">
            <a:normAutofit fontScale="90000"/>
          </a:bodyPr>
          <a:lstStyle/>
          <a:p>
            <a:pPr algn="l" fontAlgn="auto">
              <a:lnSpc>
                <a:spcPct val="80000"/>
              </a:lnSpc>
              <a:spcAft>
                <a:spcPts val="0"/>
              </a:spcAft>
              <a:defRPr/>
            </a:pPr>
            <a:r>
              <a:rPr lang="ru-RU" b="1" dirty="0" smtClean="0"/>
              <a:t>Пузырьковая сортировка: </a:t>
            </a:r>
            <a:r>
              <a:rPr lang="ru-RU" b="1" i="1" dirty="0" smtClean="0"/>
              <a:t>параллельный алгоритм </a:t>
            </a:r>
            <a:r>
              <a:rPr lang="ru-RU" b="1" i="1" dirty="0" err="1" smtClean="0"/>
              <a:t>чет-нечетной</a:t>
            </a:r>
            <a:r>
              <a:rPr lang="ru-RU" b="1" i="1" dirty="0" smtClean="0"/>
              <a:t> перестановки</a:t>
            </a:r>
            <a:r>
              <a:rPr lang="ru-RU" b="1" dirty="0" smtClean="0"/>
              <a:t>…</a:t>
            </a:r>
            <a:endParaRPr lang="ru-RU" b="1" i="1" dirty="0" smtClean="0"/>
          </a:p>
        </p:txBody>
      </p:sp>
      <p:graphicFrame>
        <p:nvGraphicFramePr>
          <p:cNvPr id="260380" name="Group 284"/>
          <p:cNvGraphicFramePr>
            <a:graphicFrameLocks noGrp="1"/>
          </p:cNvGraphicFramePr>
          <p:nvPr>
            <p:ph type="tbl" idx="1"/>
          </p:nvPr>
        </p:nvGraphicFramePr>
        <p:xfrm>
          <a:off x="488950" y="1628775"/>
          <a:ext cx="8915401" cy="5008884"/>
        </p:xfrm>
        <a:graphic>
          <a:graphicData uri="http://schemas.openxmlformats.org/drawingml/2006/table">
            <a:tbl>
              <a:tblPr/>
              <a:tblGrid>
                <a:gridCol w="1395414"/>
                <a:gridCol w="1893887"/>
                <a:gridCol w="1979613"/>
                <a:gridCol w="1790700"/>
                <a:gridCol w="1855787"/>
              </a:tblGrid>
              <a:tr h="2651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 и тип итерации</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Процессоры</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r>
              <a:tr h="468313">
                <a:tc v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Исходные</a:t>
                      </a: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 </a:t>
                      </a: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данные</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13 55 59 88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29 43 71 85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2 18 40 75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4 14 22 43</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r>
              <a:tr h="4302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 нечет (1,2),(3.4)</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13 55 59 88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635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29 43 71 85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2 18 40 75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635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4 14 22 43</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r>
              <a:tr h="430213">
                <a:tc v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13 29 43 55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59 71 85 88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2 4 14 18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22 40 43 75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rowSpan="2">
                  <a:txBody>
                    <a:bodyPr/>
                    <a:lstStyle/>
                    <a:p>
                      <a:pPr marL="0" marR="0" lvl="0" indent="635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чет </a:t>
                      </a:r>
                    </a:p>
                    <a:p>
                      <a:pPr marL="0" marR="0" lvl="0" indent="6350" algn="ctr"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13 29 43 55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59 71 85 88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635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2 4 14 18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22 40 43 75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v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13 29 43 55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2 4 14 18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59 71 85 88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22 40 43 75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r>
              <a:tr h="4302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3 нечет (1,2),(3.4)</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13 29 43 55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635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2 4 14 18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59 71 85 88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635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22 40 43 75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r>
              <a:tr h="431800">
                <a:tc v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2 4 13 14</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18 29 43 55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22 40 43 59</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71 75 85 88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4 чет</a:t>
                      </a: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(2,3)</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2 4 13 14</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18 29 43 55</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635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22 40 43 59</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9525" cap="flat" cmpd="sng" algn="ctr">
                      <a:solidFill>
                        <a:srgbClr val="000000"/>
                      </a:solidFill>
                      <a:prstDash val="solid"/>
                      <a:round/>
                      <a:headEnd type="none" w="med" len="med"/>
                      <a:tailEnd type="none" w="med" len="med"/>
                    </a:lnL>
                    <a:lnR w="635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635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71 75 85 88</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635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v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2 4 13 14</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18 22 29 40</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tx1"/>
                          </a:solidFill>
                          <a:effectLst/>
                          <a:latin typeface="Times New Roman" pitchFamily="18" charset="0"/>
                          <a:cs typeface="Times New Roman" pitchFamily="18" charset="0"/>
                        </a:rPr>
                        <a:t>43 43 55 59</a:t>
                      </a:r>
                      <a:endParaRPr kumimoji="0" lang="ru-RU" sz="3600" b="0" i="0" u="none" strike="noStrike" cap="none" normalizeH="0" baseline="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chemeClr val="tx1"/>
                          </a:solidFill>
                          <a:effectLst/>
                          <a:latin typeface="Times New Roman" pitchFamily="18" charset="0"/>
                          <a:cs typeface="Times New Roman" pitchFamily="18" charset="0"/>
                        </a:rPr>
                        <a:t>71 75 85 88</a:t>
                      </a:r>
                      <a:endParaRPr kumimoji="0" lang="ru-RU" sz="3600" b="0" i="0" u="none" strike="noStrike" cap="none" normalizeH="0" baseline="0" dirty="0" smtClean="0">
                        <a:ln>
                          <a:noFill/>
                        </a:ln>
                        <a:solidFill>
                          <a:schemeClr val="tx1"/>
                        </a:solidFill>
                        <a:effectLst/>
                        <a:latin typeface="Arial" pitchFamily="34" charset="0"/>
                        <a:cs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25450" y="260350"/>
            <a:ext cx="9480550" cy="1717675"/>
          </a:xfrm>
          <a:noFill/>
        </p:spPr>
        <p:txBody>
          <a:bodyPr>
            <a:spAutoFit/>
          </a:bodyPr>
          <a:lstStyle/>
          <a:p>
            <a:pPr algn="l">
              <a:lnSpc>
                <a:spcPct val="80000"/>
              </a:lnSpc>
            </a:pPr>
            <a:r>
              <a:rPr lang="ru-RU" b="1" smtClean="0"/>
              <a:t>Пузырьковая сортировка: </a:t>
            </a:r>
            <a:r>
              <a:rPr lang="ru-RU" b="1" i="1" smtClean="0"/>
              <a:t>параллельный алгоритм чет-нечетной перестановки</a:t>
            </a:r>
            <a:r>
              <a:rPr lang="ru-RU" b="1" smtClean="0"/>
              <a:t>… </a:t>
            </a:r>
          </a:p>
        </p:txBody>
      </p:sp>
      <p:sp>
        <p:nvSpPr>
          <p:cNvPr id="17412" name="Rectangle 148"/>
          <p:cNvSpPr>
            <a:spLocks noGrp="1" noChangeArrowheads="1"/>
          </p:cNvSpPr>
          <p:nvPr>
            <p:ph idx="1"/>
          </p:nvPr>
        </p:nvSpPr>
        <p:spPr>
          <a:xfrm>
            <a:off x="560388" y="1989138"/>
            <a:ext cx="9210675" cy="2468562"/>
          </a:xfrm>
        </p:spPr>
        <p:txBody>
          <a:bodyPr>
            <a:spAutoFit/>
          </a:bodyPr>
          <a:lstStyle/>
          <a:p>
            <a:pPr algn="just"/>
            <a:r>
              <a:rPr lang="ru-RU" b="1" smtClean="0"/>
              <a:t>Анализ эффективности:</a:t>
            </a:r>
          </a:p>
          <a:p>
            <a:pPr lvl="1">
              <a:lnSpc>
                <a:spcPct val="140000"/>
              </a:lnSpc>
            </a:pPr>
            <a:r>
              <a:rPr lang="ru-RU" smtClean="0"/>
              <a:t>Общая оценка показателей ускорения и эффективности</a:t>
            </a:r>
          </a:p>
          <a:p>
            <a:pPr>
              <a:buFont typeface="Wingdings" pitchFamily="2" charset="2"/>
              <a:buNone/>
            </a:pPr>
            <a:endParaRPr lang="ru-RU" smtClean="0"/>
          </a:p>
        </p:txBody>
      </p:sp>
      <p:sp>
        <p:nvSpPr>
          <p:cNvPr id="17413" name="Rectangle 150"/>
          <p:cNvSpPr>
            <a:spLocks noChangeArrowheads="1"/>
          </p:cNvSpPr>
          <p:nvPr/>
        </p:nvSpPr>
        <p:spPr bwMode="auto">
          <a:xfrm>
            <a:off x="2271713" y="3238500"/>
            <a:ext cx="9906000" cy="369888"/>
          </a:xfrm>
          <a:prstGeom prst="rect">
            <a:avLst/>
          </a:prstGeom>
          <a:noFill/>
          <a:ln w="9525">
            <a:noFill/>
            <a:miter lim="800000"/>
            <a:headEnd/>
            <a:tailEnd/>
          </a:ln>
        </p:spPr>
        <p:txBody>
          <a:bodyPr>
            <a:spAutoFit/>
          </a:bodyPr>
          <a:lstStyle/>
          <a:p>
            <a:endParaRPr lang="ru-RU"/>
          </a:p>
        </p:txBody>
      </p:sp>
      <p:graphicFrame>
        <p:nvGraphicFramePr>
          <p:cNvPr id="17410" name="Object 149"/>
          <p:cNvGraphicFramePr>
            <a:graphicFrameLocks noChangeAspect="1"/>
          </p:cNvGraphicFramePr>
          <p:nvPr/>
        </p:nvGraphicFramePr>
        <p:xfrm>
          <a:off x="1136650" y="4365625"/>
          <a:ext cx="7704138" cy="1282700"/>
        </p:xfrm>
        <a:graphic>
          <a:graphicData uri="http://schemas.openxmlformats.org/presentationml/2006/ole">
            <p:oleObj spid="_x0000_s17410" name="Формула" r:id="rId3" imgW="2997000" imgH="44424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7" name="Rectangle 18"/>
          <p:cNvSpPr>
            <a:spLocks noGrp="1" noChangeArrowheads="1"/>
          </p:cNvSpPr>
          <p:nvPr>
            <p:ph type="title"/>
          </p:nvPr>
        </p:nvSpPr>
        <p:spPr>
          <a:xfrm>
            <a:off x="273050" y="549275"/>
            <a:ext cx="9480550" cy="1716088"/>
          </a:xfrm>
          <a:noFill/>
        </p:spPr>
        <p:txBody>
          <a:bodyPr>
            <a:spAutoFit/>
          </a:bodyPr>
          <a:lstStyle/>
          <a:p>
            <a:pPr algn="l">
              <a:lnSpc>
                <a:spcPct val="80000"/>
              </a:lnSpc>
            </a:pPr>
            <a:r>
              <a:rPr lang="ru-RU" b="1" smtClean="0"/>
              <a:t>Пузырьковая сортировка: </a:t>
            </a:r>
            <a:r>
              <a:rPr lang="ru-RU" b="1" i="1" smtClean="0"/>
              <a:t>параллельный алгоритм чет-нечетной перестановки</a:t>
            </a:r>
            <a:r>
              <a:rPr lang="ru-RU" b="1" smtClean="0"/>
              <a:t>…</a:t>
            </a:r>
            <a:r>
              <a:rPr lang="ru-RU" smtClean="0"/>
              <a:t> </a:t>
            </a:r>
          </a:p>
        </p:txBody>
      </p:sp>
      <p:sp>
        <p:nvSpPr>
          <p:cNvPr id="8198" name="Rectangle 7"/>
          <p:cNvSpPr>
            <a:spLocks noGrp="1" noChangeArrowheads="1"/>
          </p:cNvSpPr>
          <p:nvPr>
            <p:ph idx="1"/>
          </p:nvPr>
        </p:nvSpPr>
        <p:spPr>
          <a:xfrm>
            <a:off x="488950" y="2276475"/>
            <a:ext cx="8915400" cy="576263"/>
          </a:xfrm>
        </p:spPr>
        <p:txBody>
          <a:bodyPr rtlCol="0">
            <a:normAutofit lnSpcReduction="10000"/>
          </a:bodyPr>
          <a:lstStyle/>
          <a:p>
            <a:pPr fontAlgn="auto">
              <a:spcAft>
                <a:spcPts val="0"/>
              </a:spcAft>
              <a:defRPr/>
            </a:pPr>
            <a:r>
              <a:rPr lang="ru-RU" b="1" dirty="0" smtClean="0"/>
              <a:t>Анализ эффективности</a:t>
            </a:r>
            <a:r>
              <a:rPr lang="ru-RU" dirty="0" smtClean="0"/>
              <a:t> (</a:t>
            </a:r>
            <a:r>
              <a:rPr lang="ru-RU" sz="2400" dirty="0" smtClean="0"/>
              <a:t>уточненные оценки</a:t>
            </a:r>
            <a:r>
              <a:rPr lang="ru-RU" dirty="0" smtClean="0"/>
              <a:t>):</a:t>
            </a:r>
          </a:p>
        </p:txBody>
      </p:sp>
      <p:sp>
        <p:nvSpPr>
          <p:cNvPr id="18439" name="Text Box 8"/>
          <p:cNvSpPr txBox="1">
            <a:spLocks noChangeArrowheads="1"/>
          </p:cNvSpPr>
          <p:nvPr/>
        </p:nvSpPr>
        <p:spPr bwMode="auto">
          <a:xfrm>
            <a:off x="488950" y="2852738"/>
            <a:ext cx="8497888" cy="646112"/>
          </a:xfrm>
          <a:prstGeom prst="rect">
            <a:avLst/>
          </a:prstGeom>
          <a:noFill/>
          <a:ln w="9525">
            <a:noFill/>
            <a:miter lim="800000"/>
            <a:headEnd/>
            <a:tailEnd/>
          </a:ln>
        </p:spPr>
        <p:txBody>
          <a:bodyPr>
            <a:spAutoFit/>
          </a:bodyPr>
          <a:lstStyle/>
          <a:p>
            <a:pPr>
              <a:spcBef>
                <a:spcPct val="50000"/>
              </a:spcBef>
            </a:pPr>
            <a:r>
              <a:rPr lang="ru-RU">
                <a:latin typeface="Arial" pitchFamily="34" charset="0"/>
              </a:rPr>
              <a:t>- Время выполнения параллельного алгоритма, связанное непосредственно</a:t>
            </a:r>
            <a:br>
              <a:rPr lang="ru-RU">
                <a:latin typeface="Arial" pitchFamily="34" charset="0"/>
              </a:rPr>
            </a:br>
            <a:r>
              <a:rPr lang="ru-RU">
                <a:latin typeface="Arial" pitchFamily="34" charset="0"/>
              </a:rPr>
              <a:t>  с вычислениями, составляет:</a:t>
            </a:r>
          </a:p>
        </p:txBody>
      </p:sp>
      <p:sp>
        <p:nvSpPr>
          <p:cNvPr id="18440" name="Text Box 9"/>
          <p:cNvSpPr txBox="1">
            <a:spLocks noChangeArrowheads="1"/>
          </p:cNvSpPr>
          <p:nvPr/>
        </p:nvSpPr>
        <p:spPr bwMode="auto">
          <a:xfrm>
            <a:off x="488950" y="4365625"/>
            <a:ext cx="8785225" cy="641350"/>
          </a:xfrm>
          <a:prstGeom prst="rect">
            <a:avLst/>
          </a:prstGeom>
          <a:noFill/>
          <a:ln w="9525">
            <a:noFill/>
            <a:miter lim="800000"/>
            <a:headEnd/>
            <a:tailEnd/>
          </a:ln>
        </p:spPr>
        <p:txBody>
          <a:bodyPr>
            <a:spAutoFit/>
          </a:bodyPr>
          <a:lstStyle/>
          <a:p>
            <a:pPr>
              <a:spcBef>
                <a:spcPct val="50000"/>
              </a:spcBef>
            </a:pPr>
            <a:r>
              <a:rPr lang="ru-RU">
                <a:latin typeface="Arial" pitchFamily="34" charset="0"/>
              </a:rPr>
              <a:t>- Длительность выполнения операции сбора данных при использовании</a:t>
            </a:r>
            <a:br>
              <a:rPr lang="ru-RU">
                <a:latin typeface="Arial" pitchFamily="34" charset="0"/>
              </a:rPr>
            </a:br>
            <a:r>
              <a:rPr lang="ru-RU">
                <a:latin typeface="Arial" pitchFamily="34" charset="0"/>
              </a:rPr>
              <a:t>  модели Хокни определяется при помощи следующего выражения: </a:t>
            </a:r>
          </a:p>
        </p:txBody>
      </p:sp>
      <p:sp>
        <p:nvSpPr>
          <p:cNvPr id="18441" name="Text Box 10"/>
          <p:cNvSpPr txBox="1">
            <a:spLocks noChangeArrowheads="1"/>
          </p:cNvSpPr>
          <p:nvPr/>
        </p:nvSpPr>
        <p:spPr bwMode="auto">
          <a:xfrm>
            <a:off x="488950" y="5661025"/>
            <a:ext cx="8928100" cy="400050"/>
          </a:xfrm>
          <a:prstGeom prst="rect">
            <a:avLst/>
          </a:prstGeom>
          <a:noFill/>
          <a:ln w="9525">
            <a:noFill/>
            <a:miter lim="800000"/>
            <a:headEnd/>
            <a:tailEnd/>
          </a:ln>
        </p:spPr>
        <p:txBody>
          <a:bodyPr>
            <a:spAutoFit/>
          </a:bodyPr>
          <a:lstStyle/>
          <a:p>
            <a:pPr>
              <a:spcBef>
                <a:spcPct val="50000"/>
              </a:spcBef>
            </a:pPr>
            <a:r>
              <a:rPr lang="ru-RU" sz="2000" b="1">
                <a:latin typeface="Arial" pitchFamily="34" charset="0"/>
              </a:rPr>
              <a:t>Общее время выполнения параллельного алгоритма составляет</a:t>
            </a:r>
          </a:p>
        </p:txBody>
      </p:sp>
      <p:sp>
        <p:nvSpPr>
          <p:cNvPr id="18442" name="Rectangle 12"/>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graphicFrame>
        <p:nvGraphicFramePr>
          <p:cNvPr id="18434" name="Object 11"/>
          <p:cNvGraphicFramePr>
            <a:graphicFrameLocks noChangeAspect="1"/>
          </p:cNvGraphicFramePr>
          <p:nvPr/>
        </p:nvGraphicFramePr>
        <p:xfrm>
          <a:off x="2432050" y="5084763"/>
          <a:ext cx="4233863" cy="533400"/>
        </p:xfrm>
        <a:graphic>
          <a:graphicData uri="http://schemas.openxmlformats.org/presentationml/2006/ole">
            <p:oleObj spid="_x0000_s18434" r:id="rId3" imgW="1739900" imgH="215900" progId="Equation.3">
              <p:embed/>
            </p:oleObj>
          </a:graphicData>
        </a:graphic>
      </p:graphicFrame>
      <p:sp>
        <p:nvSpPr>
          <p:cNvPr id="18443" name="Rectangle 1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graphicFrame>
        <p:nvGraphicFramePr>
          <p:cNvPr id="18435" name="Object 13"/>
          <p:cNvGraphicFramePr>
            <a:graphicFrameLocks noChangeAspect="1"/>
          </p:cNvGraphicFramePr>
          <p:nvPr/>
        </p:nvGraphicFramePr>
        <p:xfrm>
          <a:off x="1281113" y="6092825"/>
          <a:ext cx="7010400" cy="588963"/>
        </p:xfrm>
        <a:graphic>
          <a:graphicData uri="http://schemas.openxmlformats.org/presentationml/2006/ole">
            <p:oleObj spid="_x0000_s18435" r:id="rId4" imgW="2730500" imgH="215900" progId="Equation.3">
              <p:embed/>
            </p:oleObj>
          </a:graphicData>
        </a:graphic>
      </p:graphicFrame>
      <p:sp>
        <p:nvSpPr>
          <p:cNvPr id="18444" name="Rectangle 16"/>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graphicFrame>
        <p:nvGraphicFramePr>
          <p:cNvPr id="18436" name="Object 15"/>
          <p:cNvGraphicFramePr>
            <a:graphicFrameLocks noChangeAspect="1"/>
          </p:cNvGraphicFramePr>
          <p:nvPr/>
        </p:nvGraphicFramePr>
        <p:xfrm>
          <a:off x="2505075" y="3644900"/>
          <a:ext cx="4781550" cy="542925"/>
        </p:xfrm>
        <a:graphic>
          <a:graphicData uri="http://schemas.openxmlformats.org/presentationml/2006/ole">
            <p:oleObj spid="_x0000_s18436" name="Формула" r:id="rId5" imgW="1930320" imgH="215640" progId="Equation.3">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0" name="Rectangle 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19461" name="Rectangle 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19462" name="Rectangle 11"/>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19463" name="Rectangle 146"/>
          <p:cNvSpPr>
            <a:spLocks noGrp="1" noChangeArrowheads="1"/>
          </p:cNvSpPr>
          <p:nvPr>
            <p:ph type="title"/>
          </p:nvPr>
        </p:nvSpPr>
        <p:spPr>
          <a:xfrm>
            <a:off x="0" y="-82550"/>
            <a:ext cx="9906000" cy="1568450"/>
          </a:xfrm>
          <a:noFill/>
        </p:spPr>
        <p:txBody>
          <a:bodyPr>
            <a:spAutoFit/>
          </a:bodyPr>
          <a:lstStyle/>
          <a:p>
            <a:pPr algn="l">
              <a:lnSpc>
                <a:spcPct val="80000"/>
              </a:lnSpc>
            </a:pPr>
            <a:r>
              <a:rPr lang="ru-RU" sz="4000" b="1" smtClean="0"/>
              <a:t>Пузырьковая сортировка: </a:t>
            </a:r>
            <a:r>
              <a:rPr lang="en-US" sz="4000" b="1" smtClean="0"/>
              <a:t/>
            </a:r>
            <a:br>
              <a:rPr lang="en-US" sz="4000" b="1" smtClean="0"/>
            </a:br>
            <a:r>
              <a:rPr lang="ru-RU" sz="4000" b="1" i="1" smtClean="0"/>
              <a:t>параллельный алгоритм чет-</a:t>
            </a:r>
            <a:r>
              <a:rPr lang="en-US" sz="4000" b="1" i="1" smtClean="0"/>
              <a:t/>
            </a:r>
            <a:br>
              <a:rPr lang="en-US" sz="4000" b="1" i="1" smtClean="0"/>
            </a:br>
            <a:r>
              <a:rPr lang="ru-RU" sz="4000" b="1" i="1" smtClean="0"/>
              <a:t>нечетной перестановки</a:t>
            </a:r>
            <a:r>
              <a:rPr lang="ru-RU" sz="4000" b="1" smtClean="0"/>
              <a:t>…</a:t>
            </a:r>
            <a:r>
              <a:rPr lang="ru-RU" sz="4000" smtClean="0"/>
              <a:t> </a:t>
            </a:r>
          </a:p>
        </p:txBody>
      </p:sp>
      <p:sp>
        <p:nvSpPr>
          <p:cNvPr id="9224" name="Rectangle 14"/>
          <p:cNvSpPr>
            <a:spLocks noGrp="1" noChangeArrowheads="1"/>
          </p:cNvSpPr>
          <p:nvPr>
            <p:ph idx="1"/>
          </p:nvPr>
        </p:nvSpPr>
        <p:spPr>
          <a:xfrm>
            <a:off x="488950" y="1412875"/>
            <a:ext cx="9210675" cy="1152525"/>
          </a:xfrm>
        </p:spPr>
        <p:txBody>
          <a:bodyPr rtlCol="0">
            <a:normAutofit fontScale="92500" lnSpcReduction="10000"/>
          </a:bodyPr>
          <a:lstStyle/>
          <a:p>
            <a:pPr fontAlgn="auto">
              <a:lnSpc>
                <a:spcPct val="90000"/>
              </a:lnSpc>
              <a:spcAft>
                <a:spcPts val="0"/>
              </a:spcAft>
              <a:defRPr/>
            </a:pPr>
            <a:r>
              <a:rPr lang="ru-RU" b="1" dirty="0" smtClean="0"/>
              <a:t>Результаты вычислительных экспериментов…</a:t>
            </a:r>
          </a:p>
          <a:p>
            <a:pPr lvl="1" fontAlgn="auto">
              <a:lnSpc>
                <a:spcPct val="80000"/>
              </a:lnSpc>
              <a:spcAft>
                <a:spcPts val="0"/>
              </a:spcAft>
              <a:defRPr/>
            </a:pPr>
            <a:r>
              <a:rPr lang="ru-RU" dirty="0" smtClean="0"/>
              <a:t>Сравнение теоретических оценок и экспериментальных данных</a:t>
            </a:r>
          </a:p>
        </p:txBody>
      </p:sp>
      <p:sp>
        <p:nvSpPr>
          <p:cNvPr id="19465" name="Rectangle 140"/>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graphicFrame>
        <p:nvGraphicFramePr>
          <p:cNvPr id="19458" name="Object 142"/>
          <p:cNvGraphicFramePr>
            <a:graphicFrameLocks noChangeAspect="1"/>
          </p:cNvGraphicFramePr>
          <p:nvPr/>
        </p:nvGraphicFramePr>
        <p:xfrm>
          <a:off x="2216150" y="2636838"/>
          <a:ext cx="5399088" cy="1625600"/>
        </p:xfrm>
        <a:graphic>
          <a:graphicData uri="http://schemas.openxmlformats.org/presentationml/2006/ole">
            <p:oleObj spid="_x0000_s19458" name="Лист" r:id="rId3" imgW="3639007" imgH="1095756" progId="Excel.Sheet.8">
              <p:embed/>
            </p:oleObj>
          </a:graphicData>
        </a:graphic>
      </p:graphicFrame>
      <p:graphicFrame>
        <p:nvGraphicFramePr>
          <p:cNvPr id="19459" name="Object 144"/>
          <p:cNvGraphicFramePr>
            <a:graphicFrameLocks noChangeAspect="1"/>
          </p:cNvGraphicFramePr>
          <p:nvPr/>
        </p:nvGraphicFramePr>
        <p:xfrm>
          <a:off x="2576513" y="4292600"/>
          <a:ext cx="4676775" cy="2371725"/>
        </p:xfrm>
        <a:graphic>
          <a:graphicData uri="http://schemas.openxmlformats.org/presentationml/2006/ole">
            <p:oleObj spid="_x0000_s19459" name="Диаграмма" r:id="rId4" imgW="4677156" imgH="2371954" progId="Excel.Chart.8">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20485"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0486"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0487" name="Rectangle 7"/>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20488" name="Rectangle 120"/>
          <p:cNvSpPr>
            <a:spLocks noGrp="1" noChangeArrowheads="1"/>
          </p:cNvSpPr>
          <p:nvPr>
            <p:ph type="title"/>
          </p:nvPr>
        </p:nvSpPr>
        <p:spPr>
          <a:xfrm>
            <a:off x="200025" y="188913"/>
            <a:ext cx="9480550" cy="1581150"/>
          </a:xfrm>
          <a:noFill/>
        </p:spPr>
        <p:txBody>
          <a:bodyPr>
            <a:spAutoFit/>
          </a:bodyPr>
          <a:lstStyle/>
          <a:p>
            <a:pPr algn="l">
              <a:lnSpc>
                <a:spcPct val="80000"/>
              </a:lnSpc>
            </a:pPr>
            <a:r>
              <a:rPr lang="ru-RU" sz="4000" b="1" smtClean="0"/>
              <a:t>Пузырьковая сортировка: </a:t>
            </a:r>
            <a:r>
              <a:rPr lang="en-US" sz="4000" b="1" smtClean="0"/>
              <a:t/>
            </a:r>
            <a:br>
              <a:rPr lang="en-US" sz="4000" b="1" smtClean="0"/>
            </a:br>
            <a:r>
              <a:rPr lang="ru-RU" sz="4000" b="1" i="1" smtClean="0"/>
              <a:t>параллельный алгоритм чет-</a:t>
            </a:r>
            <a:r>
              <a:rPr lang="en-US" sz="4000" b="1" i="1" smtClean="0"/>
              <a:t/>
            </a:r>
            <a:br>
              <a:rPr lang="en-US" sz="4000" b="1" i="1" smtClean="0"/>
            </a:br>
            <a:r>
              <a:rPr lang="ru-RU" sz="4000" b="1" i="1" smtClean="0"/>
              <a:t>нечетной перестановки</a:t>
            </a:r>
            <a:r>
              <a:rPr lang="ru-RU" sz="4000" b="1" smtClean="0"/>
              <a:t>…</a:t>
            </a:r>
            <a:r>
              <a:rPr lang="ru-RU" sz="4000" smtClean="0"/>
              <a:t> </a:t>
            </a:r>
          </a:p>
        </p:txBody>
      </p:sp>
      <p:sp>
        <p:nvSpPr>
          <p:cNvPr id="10249" name="Rectangle 10"/>
          <p:cNvSpPr>
            <a:spLocks noGrp="1" noChangeArrowheads="1"/>
          </p:cNvSpPr>
          <p:nvPr>
            <p:ph idx="1"/>
          </p:nvPr>
        </p:nvSpPr>
        <p:spPr>
          <a:xfrm>
            <a:off x="488950" y="1700213"/>
            <a:ext cx="9137650" cy="936625"/>
          </a:xfrm>
        </p:spPr>
        <p:txBody>
          <a:bodyPr rtlCol="0">
            <a:normAutofit lnSpcReduction="10000"/>
          </a:bodyPr>
          <a:lstStyle/>
          <a:p>
            <a:pPr fontAlgn="auto">
              <a:lnSpc>
                <a:spcPct val="90000"/>
              </a:lnSpc>
              <a:spcAft>
                <a:spcPts val="0"/>
              </a:spcAft>
              <a:defRPr/>
            </a:pPr>
            <a:r>
              <a:rPr lang="ru-RU" b="1" dirty="0" smtClean="0"/>
              <a:t>Результаты вычислительных экспериментов:</a:t>
            </a:r>
            <a:endParaRPr lang="en-US" b="1" dirty="0" smtClean="0"/>
          </a:p>
          <a:p>
            <a:pPr lvl="1" fontAlgn="auto">
              <a:lnSpc>
                <a:spcPct val="90000"/>
              </a:lnSpc>
              <a:spcAft>
                <a:spcPts val="0"/>
              </a:spcAft>
              <a:defRPr/>
            </a:pPr>
            <a:r>
              <a:rPr lang="ru-RU" dirty="0" smtClean="0"/>
              <a:t>Ускорение вычислений</a:t>
            </a:r>
            <a:endParaRPr lang="ru-RU" b="1" dirty="0" smtClean="0"/>
          </a:p>
          <a:p>
            <a:pPr fontAlgn="auto">
              <a:lnSpc>
                <a:spcPct val="90000"/>
              </a:lnSpc>
              <a:spcAft>
                <a:spcPts val="0"/>
              </a:spcAft>
              <a:buFont typeface="Wingdings" pitchFamily="2" charset="2"/>
              <a:buNone/>
              <a:defRPr/>
            </a:pPr>
            <a:endParaRPr lang="ru-RU" sz="2400" dirty="0" smtClean="0"/>
          </a:p>
        </p:txBody>
      </p:sp>
      <p:sp>
        <p:nvSpPr>
          <p:cNvPr id="20490" name="Rectangle 12"/>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20491" name="Rectangle 116"/>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graphicFrame>
        <p:nvGraphicFramePr>
          <p:cNvPr id="20482" name="Object 115"/>
          <p:cNvGraphicFramePr>
            <a:graphicFrameLocks noChangeAspect="1"/>
          </p:cNvGraphicFramePr>
          <p:nvPr/>
        </p:nvGraphicFramePr>
        <p:xfrm>
          <a:off x="3081338" y="4495800"/>
          <a:ext cx="4362450" cy="2362200"/>
        </p:xfrm>
        <a:graphic>
          <a:graphicData uri="http://schemas.openxmlformats.org/presentationml/2006/ole">
            <p:oleObj spid="_x0000_s20482" r:id="rId3" imgW="4362450" imgH="2362200" progId="Excel.Chart.8">
              <p:embed/>
            </p:oleObj>
          </a:graphicData>
        </a:graphic>
      </p:graphicFrame>
      <p:graphicFrame>
        <p:nvGraphicFramePr>
          <p:cNvPr id="20483" name="Object 118"/>
          <p:cNvGraphicFramePr>
            <a:graphicFrameLocks noChangeAspect="1"/>
          </p:cNvGraphicFramePr>
          <p:nvPr/>
        </p:nvGraphicFramePr>
        <p:xfrm>
          <a:off x="1857375" y="2781300"/>
          <a:ext cx="6629400" cy="1789113"/>
        </p:xfrm>
        <a:graphic>
          <a:graphicData uri="http://schemas.openxmlformats.org/presentationml/2006/ole">
            <p:oleObj spid="_x0000_s20483" name="Лист" r:id="rId4" imgW="4448233" imgH="1199988" progId="Excel.Sheet.8">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65539" name="Rectangle 3"/>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65540"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65541" name="Rectangle 5"/>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65542" name="Rectangle 11"/>
          <p:cNvSpPr>
            <a:spLocks noGrp="1" noChangeArrowheads="1"/>
          </p:cNvSpPr>
          <p:nvPr>
            <p:ph type="title"/>
          </p:nvPr>
        </p:nvSpPr>
        <p:spPr>
          <a:xfrm>
            <a:off x="200025" y="261938"/>
            <a:ext cx="9480550" cy="1570037"/>
          </a:xfrm>
          <a:noFill/>
        </p:spPr>
        <p:txBody>
          <a:bodyPr>
            <a:spAutoFit/>
          </a:bodyPr>
          <a:lstStyle/>
          <a:p>
            <a:pPr algn="l">
              <a:lnSpc>
                <a:spcPct val="80000"/>
              </a:lnSpc>
            </a:pPr>
            <a:r>
              <a:rPr lang="ru-RU" sz="4000" b="1" smtClean="0"/>
              <a:t>Пузырьковая сортировка: </a:t>
            </a:r>
            <a:r>
              <a:rPr lang="en-US" sz="4000" b="1" smtClean="0"/>
              <a:t/>
            </a:r>
            <a:br>
              <a:rPr lang="en-US" sz="4000" b="1" smtClean="0"/>
            </a:br>
            <a:r>
              <a:rPr lang="ru-RU" sz="4000" b="1" i="1" smtClean="0"/>
              <a:t>параллельный алгоритм чет-</a:t>
            </a:r>
            <a:r>
              <a:rPr lang="en-US" sz="4000" b="1" i="1" smtClean="0"/>
              <a:t/>
            </a:r>
            <a:br>
              <a:rPr lang="en-US" sz="4000" b="1" i="1" smtClean="0"/>
            </a:br>
            <a:r>
              <a:rPr lang="ru-RU" sz="4000" b="1" i="1" smtClean="0"/>
              <a:t>нечетной перестановки</a:t>
            </a:r>
            <a:endParaRPr lang="ru-RU" sz="4000" smtClean="0"/>
          </a:p>
        </p:txBody>
      </p:sp>
      <p:sp>
        <p:nvSpPr>
          <p:cNvPr id="65543" name="Rectangle 6"/>
          <p:cNvSpPr>
            <a:spLocks noGrp="1" noChangeArrowheads="1"/>
          </p:cNvSpPr>
          <p:nvPr>
            <p:ph idx="1"/>
          </p:nvPr>
        </p:nvSpPr>
        <p:spPr>
          <a:xfrm>
            <a:off x="415925" y="2997200"/>
            <a:ext cx="9137650" cy="2646363"/>
          </a:xfrm>
        </p:spPr>
        <p:txBody>
          <a:bodyPr>
            <a:spAutoFit/>
          </a:bodyPr>
          <a:lstStyle/>
          <a:p>
            <a:pPr marL="177800" indent="-177800">
              <a:buFont typeface="Wingdings" pitchFamily="2" charset="2"/>
              <a:buNone/>
            </a:pPr>
            <a:r>
              <a:rPr lang="ru-RU" sz="2400" smtClean="0">
                <a:sym typeface="Wingdings" pitchFamily="2" charset="2"/>
              </a:rPr>
              <a:t> </a:t>
            </a:r>
            <a:r>
              <a:rPr lang="ru-RU" sz="2400" smtClean="0"/>
              <a:t>Параллельный вариант алгоритма </a:t>
            </a:r>
            <a:r>
              <a:rPr lang="ru-RU" sz="2400" i="1" smtClean="0"/>
              <a:t>работает медленнее </a:t>
            </a:r>
            <a:r>
              <a:rPr lang="ru-RU" sz="2400" smtClean="0"/>
              <a:t>исходного последовательного метода пузырьковой сортировки:</a:t>
            </a:r>
          </a:p>
          <a:p>
            <a:pPr marL="357188" lvl="1" indent="0">
              <a:lnSpc>
                <a:spcPct val="110000"/>
              </a:lnSpc>
            </a:pPr>
            <a:r>
              <a:rPr lang="ru-RU" sz="2000" smtClean="0"/>
              <a:t> объем передаваемых данных между процессорами является достаточно большим и сопоставим с количеством выполняемых вычислительных операций, </a:t>
            </a:r>
          </a:p>
          <a:p>
            <a:pPr marL="357188" lvl="1" indent="0">
              <a:lnSpc>
                <a:spcPct val="110000"/>
              </a:lnSpc>
            </a:pPr>
            <a:r>
              <a:rPr lang="ru-RU" sz="2000" smtClean="0"/>
              <a:t> этот дисбаланс объема вычислений и сложности операций передачи данных увеличивается с ростом числа процессоров</a:t>
            </a:r>
          </a:p>
        </p:txBody>
      </p:sp>
      <p:sp>
        <p:nvSpPr>
          <p:cNvPr id="65544" name="Rectangle 7"/>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65545" name="Rectangle 8"/>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3"/>
          <p:cNvSpPr>
            <a:spLocks noGrp="1" noChangeArrowheads="1"/>
          </p:cNvSpPr>
          <p:nvPr>
            <p:ph type="title"/>
          </p:nvPr>
        </p:nvSpPr>
        <p:spPr>
          <a:xfrm>
            <a:off x="371475" y="203200"/>
            <a:ext cx="9477375" cy="561975"/>
          </a:xfrm>
        </p:spPr>
        <p:txBody>
          <a:bodyPr rtlCol="0">
            <a:normAutofit fontScale="90000"/>
          </a:bodyPr>
          <a:lstStyle/>
          <a:p>
            <a:pPr algn="l" fontAlgn="auto">
              <a:lnSpc>
                <a:spcPct val="80000"/>
              </a:lnSpc>
              <a:spcAft>
                <a:spcPts val="0"/>
              </a:spcAft>
              <a:defRPr/>
            </a:pPr>
            <a:r>
              <a:rPr lang="ru-RU" b="1" smtClean="0"/>
              <a:t>Сортировка Шелла: </a:t>
            </a:r>
            <a:br>
              <a:rPr lang="ru-RU" b="1" smtClean="0"/>
            </a:br>
            <a:r>
              <a:rPr lang="ru-RU" b="1" i="1" smtClean="0"/>
              <a:t>последовательный алгоритм…</a:t>
            </a:r>
          </a:p>
        </p:txBody>
      </p:sp>
      <p:sp>
        <p:nvSpPr>
          <p:cNvPr id="66563" name="Rectangle 2"/>
          <p:cNvSpPr>
            <a:spLocks noGrp="1" noChangeArrowheads="1"/>
          </p:cNvSpPr>
          <p:nvPr>
            <p:ph idx="1"/>
          </p:nvPr>
        </p:nvSpPr>
        <p:spPr>
          <a:xfrm>
            <a:off x="344488" y="981075"/>
            <a:ext cx="9361487" cy="5151438"/>
          </a:xfrm>
        </p:spPr>
        <p:txBody>
          <a:bodyPr>
            <a:spAutoFit/>
          </a:bodyPr>
          <a:lstStyle/>
          <a:p>
            <a:r>
              <a:rPr lang="ru-RU" sz="2400" smtClean="0"/>
              <a:t>Общая идея </a:t>
            </a:r>
            <a:r>
              <a:rPr lang="ru-RU" sz="2400" i="1" smtClean="0"/>
              <a:t>сортировки Шелла</a:t>
            </a:r>
            <a:r>
              <a:rPr lang="ru-RU" sz="2400" smtClean="0"/>
              <a:t> состоит в сравнении на начальных стадиях сортировки пар значений, располагаемых достаточно далеко друг от друга в упорядочиваемом наборе данных (сортировка таких пар обычно требует большого количества перестановок, если используется сравнение только соседних элементов):</a:t>
            </a:r>
          </a:p>
          <a:p>
            <a:pPr lvl="1"/>
            <a:r>
              <a:rPr lang="ru-RU" sz="2000" smtClean="0"/>
              <a:t>На первом шаге алгоритма происходит упорядочивание элементов </a:t>
            </a:r>
            <a:br>
              <a:rPr lang="ru-RU" sz="2000" smtClean="0"/>
            </a:br>
            <a:r>
              <a:rPr lang="ru-RU" sz="2000" i="1" smtClean="0"/>
              <a:t>n/2</a:t>
            </a:r>
            <a:r>
              <a:rPr lang="ru-RU" sz="2000" smtClean="0"/>
              <a:t>  пар (</a:t>
            </a:r>
            <a:r>
              <a:rPr lang="ru-RU" sz="2000" i="1" smtClean="0"/>
              <a:t>a</a:t>
            </a:r>
            <a:r>
              <a:rPr lang="ru-RU" sz="2000" i="1" baseline="-25000" smtClean="0"/>
              <a:t>i</a:t>
            </a:r>
            <a:r>
              <a:rPr lang="ru-RU" sz="2000" smtClean="0"/>
              <a:t>, </a:t>
            </a:r>
            <a:r>
              <a:rPr lang="ru-RU" sz="2000" i="1" smtClean="0"/>
              <a:t>a</a:t>
            </a:r>
            <a:r>
              <a:rPr lang="ru-RU" sz="2000" i="1" baseline="-25000" smtClean="0"/>
              <a:t>n/2+i</a:t>
            </a:r>
            <a:r>
              <a:rPr lang="ru-RU" sz="2000" smtClean="0"/>
              <a:t>) для </a:t>
            </a:r>
            <a:r>
              <a:rPr lang="ru-RU" sz="2000" i="1" smtClean="0"/>
              <a:t>1 </a:t>
            </a:r>
            <a:r>
              <a:rPr lang="ru-RU" sz="2000" i="1" smtClean="0">
                <a:sym typeface="Symbol" pitchFamily="18" charset="2"/>
              </a:rPr>
              <a:t></a:t>
            </a:r>
            <a:r>
              <a:rPr lang="ru-RU" sz="2000" i="1" smtClean="0"/>
              <a:t> i </a:t>
            </a:r>
            <a:r>
              <a:rPr lang="ru-RU" sz="2000" i="1" smtClean="0">
                <a:sym typeface="Symbol" pitchFamily="18" charset="2"/>
              </a:rPr>
              <a:t></a:t>
            </a:r>
            <a:r>
              <a:rPr lang="ru-RU" sz="2000" i="1" smtClean="0"/>
              <a:t> n/2</a:t>
            </a:r>
            <a:r>
              <a:rPr lang="ru-RU" sz="2000" smtClean="0"/>
              <a:t>, </a:t>
            </a:r>
          </a:p>
          <a:p>
            <a:pPr lvl="1"/>
            <a:r>
              <a:rPr lang="ru-RU" sz="2000" smtClean="0"/>
              <a:t>На втором шаге упорядочиваются элементы в </a:t>
            </a:r>
            <a:r>
              <a:rPr lang="ru-RU" sz="2000" i="1" smtClean="0"/>
              <a:t>n/4</a:t>
            </a:r>
            <a:r>
              <a:rPr lang="ru-RU" sz="2000" smtClean="0"/>
              <a:t> группах из четырех элементов (</a:t>
            </a:r>
            <a:r>
              <a:rPr lang="ru-RU" sz="2000" i="1" smtClean="0"/>
              <a:t>a</a:t>
            </a:r>
            <a:r>
              <a:rPr lang="ru-RU" sz="2000" i="1" baseline="-25000" smtClean="0"/>
              <a:t>i</a:t>
            </a:r>
            <a:r>
              <a:rPr lang="ru-RU" sz="2000" smtClean="0"/>
              <a:t>, </a:t>
            </a:r>
            <a:r>
              <a:rPr lang="ru-RU" sz="2000" i="1" smtClean="0"/>
              <a:t>a</a:t>
            </a:r>
            <a:r>
              <a:rPr lang="ru-RU" sz="2000" i="1" baseline="-25000" smtClean="0"/>
              <a:t>n/4+1</a:t>
            </a:r>
            <a:r>
              <a:rPr lang="ru-RU" sz="2000" smtClean="0"/>
              <a:t>, </a:t>
            </a:r>
            <a:r>
              <a:rPr lang="ru-RU" sz="2000" i="1" smtClean="0"/>
              <a:t>a</a:t>
            </a:r>
            <a:r>
              <a:rPr lang="ru-RU" sz="2000" i="1" baseline="-25000" smtClean="0"/>
              <a:t>n/2+1</a:t>
            </a:r>
            <a:r>
              <a:rPr lang="ru-RU" sz="2000" smtClean="0"/>
              <a:t>, </a:t>
            </a:r>
            <a:r>
              <a:rPr lang="ru-RU" sz="2000" i="1" smtClean="0"/>
              <a:t>a</a:t>
            </a:r>
            <a:r>
              <a:rPr lang="ru-RU" sz="2000" i="1" baseline="-25000" smtClean="0"/>
              <a:t>3n/4+1</a:t>
            </a:r>
            <a:r>
              <a:rPr lang="ru-RU" sz="2000" smtClean="0"/>
              <a:t>) для 1 </a:t>
            </a:r>
            <a:r>
              <a:rPr lang="ru-RU" sz="2000" smtClean="0">
                <a:sym typeface="Symbol" pitchFamily="18" charset="2"/>
              </a:rPr>
              <a:t></a:t>
            </a:r>
            <a:r>
              <a:rPr lang="ru-RU" sz="2000" smtClean="0"/>
              <a:t> </a:t>
            </a:r>
            <a:r>
              <a:rPr lang="ru-RU" sz="2000" i="1" smtClean="0"/>
              <a:t>i</a:t>
            </a:r>
            <a:r>
              <a:rPr lang="ru-RU" sz="2000" smtClean="0"/>
              <a:t> </a:t>
            </a:r>
            <a:r>
              <a:rPr lang="ru-RU" sz="2000" smtClean="0">
                <a:sym typeface="Symbol" pitchFamily="18" charset="2"/>
              </a:rPr>
              <a:t></a:t>
            </a:r>
            <a:r>
              <a:rPr lang="ru-RU" sz="2000" smtClean="0"/>
              <a:t> </a:t>
            </a:r>
            <a:r>
              <a:rPr lang="ru-RU" sz="2000" i="1" smtClean="0"/>
              <a:t>n/4</a:t>
            </a:r>
            <a:r>
              <a:rPr lang="ru-RU" sz="2000" smtClean="0"/>
              <a:t>  и т.д., </a:t>
            </a:r>
          </a:p>
          <a:p>
            <a:pPr lvl="1"/>
            <a:r>
              <a:rPr lang="ru-RU" sz="2000" smtClean="0"/>
              <a:t>На последнем шаге упорядочиваются элементы сразу во всем массиве (</a:t>
            </a:r>
            <a:r>
              <a:rPr lang="ru-RU" sz="2000" i="1" smtClean="0"/>
              <a:t>a</a:t>
            </a:r>
            <a:r>
              <a:rPr lang="ru-RU" sz="2000" i="1" baseline="-25000" smtClean="0"/>
              <a:t>1</a:t>
            </a:r>
            <a:r>
              <a:rPr lang="ru-RU" sz="2000" i="1" smtClean="0"/>
              <a:t>, a</a:t>
            </a:r>
            <a:r>
              <a:rPr lang="ru-RU" sz="2000" i="1" baseline="-25000" smtClean="0"/>
              <a:t>2</a:t>
            </a:r>
            <a:r>
              <a:rPr lang="ru-RU" sz="2000" i="1" smtClean="0"/>
              <a:t>,…, a</a:t>
            </a:r>
            <a:r>
              <a:rPr lang="ru-RU" sz="2000" i="1" baseline="-25000" smtClean="0"/>
              <a:t>n</a:t>
            </a:r>
            <a:r>
              <a:rPr lang="ru-RU" sz="2000" smtClean="0"/>
              <a:t>). </a:t>
            </a:r>
          </a:p>
          <a:p>
            <a:r>
              <a:rPr lang="ru-RU" sz="2400" smtClean="0"/>
              <a:t>Общее количество итераций алгоритма Шелла является равным </a:t>
            </a:r>
            <a:r>
              <a:rPr lang="ru-RU" sz="2400" i="1" smtClean="0"/>
              <a:t>log</a:t>
            </a:r>
            <a:r>
              <a:rPr lang="ru-RU" sz="2400" i="1" baseline="-25000" smtClean="0"/>
              <a:t>2</a:t>
            </a:r>
            <a:r>
              <a:rPr lang="ru-RU" sz="2400" i="1" smtClean="0"/>
              <a:t>n</a:t>
            </a:r>
            <a:r>
              <a:rPr lang="ru-RU" sz="2400" smtClean="0"/>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300038" y="203200"/>
            <a:ext cx="9477375" cy="561975"/>
          </a:xfrm>
        </p:spPr>
        <p:txBody>
          <a:bodyPr rtlCol="0">
            <a:normAutofit fontScale="90000"/>
          </a:bodyPr>
          <a:lstStyle/>
          <a:p>
            <a:pPr algn="l" fontAlgn="auto">
              <a:lnSpc>
                <a:spcPct val="80000"/>
              </a:lnSpc>
              <a:spcAft>
                <a:spcPts val="0"/>
              </a:spcAft>
              <a:defRPr/>
            </a:pPr>
            <a:r>
              <a:rPr lang="ru-RU" b="1" smtClean="0"/>
              <a:t>Сортировка Шелла: </a:t>
            </a:r>
            <a:br>
              <a:rPr lang="ru-RU" b="1" smtClean="0"/>
            </a:br>
            <a:r>
              <a:rPr lang="ru-RU" b="1" i="1" smtClean="0"/>
              <a:t>последовательный алгоритм</a:t>
            </a:r>
          </a:p>
        </p:txBody>
      </p:sp>
      <p:sp>
        <p:nvSpPr>
          <p:cNvPr id="67587" name="Rectangle 2"/>
          <p:cNvSpPr>
            <a:spLocks noGrp="1" noChangeArrowheads="1"/>
          </p:cNvSpPr>
          <p:nvPr>
            <p:ph idx="1"/>
          </p:nvPr>
        </p:nvSpPr>
        <p:spPr>
          <a:xfrm>
            <a:off x="971550" y="5715000"/>
            <a:ext cx="7962900" cy="762000"/>
          </a:xfrm>
        </p:spPr>
        <p:txBody>
          <a:bodyPr/>
          <a:lstStyle/>
          <a:p>
            <a:pPr>
              <a:buFont typeface="Wingdings" pitchFamily="2" charset="2"/>
              <a:buNone/>
            </a:pPr>
            <a:r>
              <a:rPr lang="ru-RU" sz="2400" smtClean="0"/>
              <a:t>Трудоемкость вычислений имеет порядок </a:t>
            </a:r>
            <a:r>
              <a:rPr lang="en-US" sz="2400" i="1" smtClean="0"/>
              <a:t>O</a:t>
            </a:r>
            <a:r>
              <a:rPr lang="ru-RU" sz="2400" i="1" smtClean="0"/>
              <a:t>(n</a:t>
            </a:r>
            <a:r>
              <a:rPr lang="en-US" sz="2400" i="1" smtClean="0"/>
              <a:t>log</a:t>
            </a:r>
            <a:r>
              <a:rPr lang="en-US" sz="2400" i="1" baseline="-25000" smtClean="0"/>
              <a:t>2</a:t>
            </a:r>
            <a:r>
              <a:rPr lang="en-US" sz="2400" i="1" smtClean="0"/>
              <a:t> n</a:t>
            </a:r>
            <a:r>
              <a:rPr lang="ru-RU" sz="2400" i="1" smtClean="0"/>
              <a:t>)</a:t>
            </a:r>
            <a:r>
              <a:rPr lang="ru-RU" sz="2400" smtClean="0"/>
              <a:t>.</a:t>
            </a:r>
          </a:p>
        </p:txBody>
      </p:sp>
      <p:sp>
        <p:nvSpPr>
          <p:cNvPr id="67588" name="Rectangle 4"/>
          <p:cNvSpPr>
            <a:spLocks noChangeArrowheads="1"/>
          </p:cNvSpPr>
          <p:nvPr/>
        </p:nvSpPr>
        <p:spPr bwMode="auto">
          <a:xfrm>
            <a:off x="1295400" y="1198563"/>
            <a:ext cx="7315200" cy="4524375"/>
          </a:xfrm>
          <a:prstGeom prst="rect">
            <a:avLst/>
          </a:prstGeom>
          <a:solidFill>
            <a:srgbClr val="CCCCCC"/>
          </a:solidFill>
          <a:ln w="9525">
            <a:noFill/>
            <a:miter lim="800000"/>
            <a:headEnd/>
            <a:tailEnd/>
          </a:ln>
        </p:spPr>
        <p:txBody>
          <a:bodyPr>
            <a:spAutoFit/>
          </a:bodyPr>
          <a:lstStyle/>
          <a:p>
            <a:pPr>
              <a:lnSpc>
                <a:spcPct val="90000"/>
              </a:lnSpc>
            </a:pPr>
            <a:r>
              <a:rPr lang="en-US" sz="2000" b="1">
                <a:latin typeface="Courier New" pitchFamily="49" charset="0"/>
                <a:cs typeface="Courier New" pitchFamily="49" charset="0"/>
              </a:rPr>
              <a:t>// Последовательный алгоритм сортировки Шелла</a:t>
            </a:r>
          </a:p>
          <a:p>
            <a:pPr>
              <a:lnSpc>
                <a:spcPct val="90000"/>
              </a:lnSpc>
            </a:pPr>
            <a:r>
              <a:rPr lang="en-US" sz="2000" b="1">
                <a:latin typeface="Courier New" pitchFamily="49" charset="0"/>
                <a:cs typeface="Courier New" pitchFamily="49" charset="0"/>
              </a:rPr>
              <a:t>ShellSort </a:t>
            </a:r>
            <a:r>
              <a:rPr lang="en-US" sz="2000">
                <a:latin typeface="Courier New" pitchFamily="49" charset="0"/>
                <a:cs typeface="Courier New" pitchFamily="49" charset="0"/>
              </a:rPr>
              <a:t>( double A[], int n ){</a:t>
            </a:r>
          </a:p>
          <a:p>
            <a:pPr>
              <a:lnSpc>
                <a:spcPct val="90000"/>
              </a:lnSpc>
            </a:pPr>
            <a:r>
              <a:rPr lang="en-US" sz="2000">
                <a:latin typeface="Courier New" pitchFamily="49" charset="0"/>
                <a:cs typeface="Courier New" pitchFamily="49" charset="0"/>
              </a:rPr>
              <a:t>  int incr = n/2;</a:t>
            </a:r>
          </a:p>
          <a:p>
            <a:pPr>
              <a:lnSpc>
                <a:spcPct val="90000"/>
              </a:lnSpc>
            </a:pPr>
            <a:r>
              <a:rPr lang="en-US" sz="2000">
                <a:latin typeface="Courier New" pitchFamily="49" charset="0"/>
                <a:cs typeface="Courier New" pitchFamily="49" charset="0"/>
              </a:rPr>
              <a:t>  while( incr &gt; 0 ) {</a:t>
            </a:r>
          </a:p>
          <a:p>
            <a:pPr>
              <a:lnSpc>
                <a:spcPct val="90000"/>
              </a:lnSpc>
            </a:pPr>
            <a:r>
              <a:rPr lang="en-US" sz="2000">
                <a:latin typeface="Courier New" pitchFamily="49" charset="0"/>
                <a:cs typeface="Courier New" pitchFamily="49" charset="0"/>
              </a:rPr>
              <a:t>    for ( int i=incr+1; i&lt;n; i++  ) {</a:t>
            </a:r>
          </a:p>
          <a:p>
            <a:pPr>
              <a:lnSpc>
                <a:spcPct val="90000"/>
              </a:lnSpc>
            </a:pPr>
            <a:r>
              <a:rPr lang="en-US" sz="2000">
                <a:latin typeface="Courier New" pitchFamily="49" charset="0"/>
                <a:cs typeface="Courier New" pitchFamily="49" charset="0"/>
              </a:rPr>
              <a:t>      j = i-incr; </a:t>
            </a:r>
          </a:p>
          <a:p>
            <a:pPr>
              <a:lnSpc>
                <a:spcPct val="90000"/>
              </a:lnSpc>
            </a:pPr>
            <a:r>
              <a:rPr lang="en-US" sz="2000">
                <a:latin typeface="Courier New" pitchFamily="49" charset="0"/>
                <a:cs typeface="Courier New" pitchFamily="49" charset="0"/>
              </a:rPr>
              <a:t>      while ( j &gt; 0 )</a:t>
            </a:r>
          </a:p>
          <a:p>
            <a:pPr>
              <a:lnSpc>
                <a:spcPct val="90000"/>
              </a:lnSpc>
            </a:pPr>
            <a:r>
              <a:rPr lang="en-US" sz="2000">
                <a:latin typeface="Courier New" pitchFamily="49" charset="0"/>
                <a:cs typeface="Courier New" pitchFamily="49" charset="0"/>
              </a:rPr>
              <a:t>        if ( A[j] &gt; A[j+incr] ){ </a:t>
            </a:r>
          </a:p>
          <a:p>
            <a:pPr>
              <a:lnSpc>
                <a:spcPct val="90000"/>
              </a:lnSpc>
            </a:pPr>
            <a:r>
              <a:rPr lang="en-US" sz="2000">
                <a:latin typeface="Courier New" pitchFamily="49" charset="0"/>
                <a:cs typeface="Courier New" pitchFamily="49" charset="0"/>
              </a:rPr>
              <a:t>          swap(A[j], A[j+incr]);</a:t>
            </a:r>
          </a:p>
          <a:p>
            <a:pPr>
              <a:lnSpc>
                <a:spcPct val="90000"/>
              </a:lnSpc>
            </a:pPr>
            <a:r>
              <a:rPr lang="en-US" sz="2000">
                <a:latin typeface="Courier New" pitchFamily="49" charset="0"/>
                <a:cs typeface="Courier New" pitchFamily="49" charset="0"/>
              </a:rPr>
              <a:t>          j = j - incr;   </a:t>
            </a:r>
          </a:p>
          <a:p>
            <a:pPr>
              <a:lnSpc>
                <a:spcPct val="90000"/>
              </a:lnSpc>
            </a:pPr>
            <a:r>
              <a:rPr lang="en-US" sz="2000">
                <a:latin typeface="Courier New" pitchFamily="49" charset="0"/>
                <a:cs typeface="Courier New" pitchFamily="49" charset="0"/>
              </a:rPr>
              <a:t>        }</a:t>
            </a:r>
          </a:p>
          <a:p>
            <a:pPr>
              <a:lnSpc>
                <a:spcPct val="90000"/>
              </a:lnSpc>
            </a:pPr>
            <a:r>
              <a:rPr lang="en-US" sz="2000">
                <a:latin typeface="Courier New" pitchFamily="49" charset="0"/>
                <a:cs typeface="Courier New" pitchFamily="49" charset="0"/>
              </a:rPr>
              <a:t>        else j = 0;</a:t>
            </a:r>
          </a:p>
          <a:p>
            <a:pPr>
              <a:lnSpc>
                <a:spcPct val="90000"/>
              </a:lnSpc>
            </a:pPr>
            <a:r>
              <a:rPr lang="en-US" sz="2000">
                <a:latin typeface="Courier New" pitchFamily="49" charset="0"/>
                <a:cs typeface="Courier New" pitchFamily="49" charset="0"/>
              </a:rPr>
              <a:t>    }</a:t>
            </a:r>
          </a:p>
          <a:p>
            <a:pPr>
              <a:lnSpc>
                <a:spcPct val="90000"/>
              </a:lnSpc>
            </a:pPr>
            <a:r>
              <a:rPr lang="en-US" sz="2000">
                <a:latin typeface="Courier New" pitchFamily="49" charset="0"/>
                <a:cs typeface="Courier New" pitchFamily="49" charset="0"/>
              </a:rPr>
              <a:t>    incr = incr/2; </a:t>
            </a:r>
          </a:p>
          <a:p>
            <a:pPr>
              <a:lnSpc>
                <a:spcPct val="90000"/>
              </a:lnSpc>
            </a:pPr>
            <a:r>
              <a:rPr lang="en-US" sz="2000">
                <a:latin typeface="Courier New" pitchFamily="49" charset="0"/>
                <a:cs typeface="Courier New" pitchFamily="49" charset="0"/>
              </a:rPr>
              <a:t>  }</a:t>
            </a:r>
          </a:p>
          <a:p>
            <a:pPr>
              <a:lnSpc>
                <a:spcPct val="90000"/>
              </a:lnSpc>
            </a:pPr>
            <a:r>
              <a:rPr lang="en-US" sz="2000">
                <a:latin typeface="Courier New" pitchFamily="49" charset="0"/>
                <a:cs typeface="Courier New" pitchFamily="49" charset="0"/>
              </a:rPr>
              <a:t>}</a:t>
            </a:r>
            <a:endParaRPr lang="ru-RU" sz="200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4" name="Rectangle 4"/>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Содержание</a:t>
            </a:r>
          </a:p>
        </p:txBody>
      </p:sp>
      <p:sp>
        <p:nvSpPr>
          <p:cNvPr id="48133" name="Rectangle 3"/>
          <p:cNvSpPr>
            <a:spLocks noGrp="1" noChangeArrowheads="1"/>
          </p:cNvSpPr>
          <p:nvPr>
            <p:ph idx="1"/>
          </p:nvPr>
        </p:nvSpPr>
        <p:spPr/>
        <p:txBody>
          <a:bodyPr rtlCol="0">
            <a:normAutofit fontScale="92500" lnSpcReduction="10000"/>
          </a:bodyPr>
          <a:lstStyle/>
          <a:p>
            <a:pPr fontAlgn="auto">
              <a:spcAft>
                <a:spcPts val="0"/>
              </a:spcAft>
              <a:defRPr/>
            </a:pPr>
            <a:r>
              <a:rPr lang="ru-RU" smtClean="0"/>
              <a:t>Постановка задачи</a:t>
            </a:r>
          </a:p>
          <a:p>
            <a:pPr fontAlgn="auto">
              <a:spcAft>
                <a:spcPts val="0"/>
              </a:spcAft>
              <a:defRPr/>
            </a:pPr>
            <a:r>
              <a:rPr lang="ru-RU" smtClean="0"/>
              <a:t>Принципы распараллеливания</a:t>
            </a:r>
          </a:p>
          <a:p>
            <a:pPr fontAlgn="auto">
              <a:spcAft>
                <a:spcPts val="0"/>
              </a:spcAft>
              <a:defRPr/>
            </a:pPr>
            <a:r>
              <a:rPr lang="ru-RU" smtClean="0"/>
              <a:t>Пузырьковая сортировка</a:t>
            </a:r>
          </a:p>
          <a:p>
            <a:pPr fontAlgn="auto">
              <a:spcAft>
                <a:spcPts val="0"/>
              </a:spcAft>
              <a:defRPr/>
            </a:pPr>
            <a:r>
              <a:rPr lang="ru-RU" smtClean="0"/>
              <a:t>Сортировка Шелла</a:t>
            </a:r>
          </a:p>
          <a:p>
            <a:pPr fontAlgn="auto">
              <a:spcAft>
                <a:spcPts val="0"/>
              </a:spcAft>
              <a:defRPr/>
            </a:pPr>
            <a:r>
              <a:rPr lang="ru-RU" smtClean="0"/>
              <a:t>Параллельная быстрая сортировка</a:t>
            </a:r>
          </a:p>
          <a:p>
            <a:pPr fontAlgn="auto">
              <a:spcAft>
                <a:spcPts val="0"/>
              </a:spcAft>
              <a:defRPr/>
            </a:pPr>
            <a:r>
              <a:rPr lang="ru-RU" smtClean="0"/>
              <a:t>Обобщенная быстрая сортировка</a:t>
            </a:r>
          </a:p>
          <a:p>
            <a:pPr fontAlgn="auto">
              <a:spcAft>
                <a:spcPts val="0"/>
              </a:spcAft>
              <a:defRPr/>
            </a:pPr>
            <a:r>
              <a:rPr lang="ru-RU" smtClean="0"/>
              <a:t>Сортировка с использованием регулярного набора образцов</a:t>
            </a:r>
            <a:endParaRPr lang="en-US" smtClean="0"/>
          </a:p>
          <a:p>
            <a:pPr fontAlgn="auto">
              <a:spcAft>
                <a:spcPts val="0"/>
              </a:spcAft>
              <a:defRPr/>
            </a:pPr>
            <a:r>
              <a:rPr lang="ru-RU" smtClean="0"/>
              <a:t>Заключение</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3"/>
          <p:cNvSpPr>
            <a:spLocks noGrp="1" noChangeArrowheads="1"/>
          </p:cNvSpPr>
          <p:nvPr>
            <p:ph type="title"/>
          </p:nvPr>
        </p:nvSpPr>
        <p:spPr>
          <a:xfrm>
            <a:off x="344488" y="203200"/>
            <a:ext cx="9418637" cy="561975"/>
          </a:xfrm>
        </p:spPr>
        <p:txBody>
          <a:bodyPr rtlCol="0">
            <a:normAutofit fontScale="90000"/>
          </a:bodyPr>
          <a:lstStyle/>
          <a:p>
            <a:pPr algn="l" fontAlgn="auto">
              <a:spcAft>
                <a:spcPts val="0"/>
              </a:spcAft>
              <a:defRPr/>
            </a:pPr>
            <a:r>
              <a:rPr lang="ru-RU" b="1" smtClean="0"/>
              <a:t>Сортировка Шелла: </a:t>
            </a:r>
            <a:r>
              <a:rPr lang="ru-RU" b="1" i="1" smtClean="0"/>
              <a:t>параллельный алгоритм…</a:t>
            </a:r>
            <a:r>
              <a:rPr lang="ru-RU" b="1" smtClean="0"/>
              <a:t> </a:t>
            </a:r>
            <a:endParaRPr lang="ru-RU" b="1" i="1" smtClean="0"/>
          </a:p>
        </p:txBody>
      </p:sp>
      <p:sp>
        <p:nvSpPr>
          <p:cNvPr id="68611" name="Rectangle 6"/>
          <p:cNvSpPr>
            <a:spLocks noChangeArrowheads="1"/>
          </p:cNvSpPr>
          <p:nvPr/>
        </p:nvSpPr>
        <p:spPr bwMode="auto">
          <a:xfrm>
            <a:off x="295275" y="981075"/>
            <a:ext cx="9553575" cy="5854700"/>
          </a:xfrm>
          <a:prstGeom prst="rect">
            <a:avLst/>
          </a:prstGeom>
          <a:noFill/>
          <a:ln w="9525">
            <a:noFill/>
            <a:miter lim="800000"/>
            <a:headEnd/>
            <a:tailEnd/>
          </a:ln>
        </p:spPr>
        <p:txBody>
          <a:bodyPr>
            <a:spAutoFit/>
          </a:bodyPr>
          <a:lstStyle/>
          <a:p>
            <a:pPr marL="355600" indent="-355600"/>
            <a:r>
              <a:rPr lang="ru-RU" sz="2400">
                <a:latin typeface="Arial" pitchFamily="34" charset="0"/>
              </a:rPr>
              <a:t>Пусть топология коммуникационной сети имеет вид </a:t>
            </a:r>
            <a:r>
              <a:rPr lang="ru-RU" sz="2400" b="1" i="1">
                <a:latin typeface="Arial" pitchFamily="34" charset="0"/>
              </a:rPr>
              <a:t>N</a:t>
            </a:r>
            <a:r>
              <a:rPr lang="ru-RU" sz="2400">
                <a:latin typeface="Arial" pitchFamily="34" charset="0"/>
              </a:rPr>
              <a:t>-мерного гиперкуба (т.е. количество процессоров равно </a:t>
            </a:r>
            <a:r>
              <a:rPr lang="ru-RU" sz="2400" b="1" i="1">
                <a:latin typeface="Arial" pitchFamily="34" charset="0"/>
              </a:rPr>
              <a:t>p=2</a:t>
            </a:r>
            <a:r>
              <a:rPr lang="ru-RU" sz="2400" b="1" i="1" baseline="30000">
                <a:latin typeface="Arial" pitchFamily="34" charset="0"/>
              </a:rPr>
              <a:t>N</a:t>
            </a:r>
            <a:r>
              <a:rPr lang="ru-RU" sz="2400">
                <a:latin typeface="Arial" pitchFamily="34" charset="0"/>
              </a:rPr>
              <a:t>). </a:t>
            </a:r>
          </a:p>
          <a:p>
            <a:pPr marL="355600" indent="-355600">
              <a:lnSpc>
                <a:spcPct val="120000"/>
              </a:lnSpc>
            </a:pPr>
            <a:r>
              <a:rPr lang="ru-RU" sz="2400" b="1">
                <a:latin typeface="Arial" pitchFamily="34" charset="0"/>
              </a:rPr>
              <a:t>Действия алгоритма</a:t>
            </a:r>
            <a:r>
              <a:rPr lang="ru-RU" sz="2400">
                <a:latin typeface="Arial" pitchFamily="34" charset="0"/>
              </a:rPr>
              <a:t> состоят в следующем</a:t>
            </a:r>
            <a:r>
              <a:rPr lang="ru-RU">
                <a:latin typeface="Arial" pitchFamily="34" charset="0"/>
                <a:cs typeface="Times New Roman" pitchFamily="18" charset="0"/>
              </a:rPr>
              <a:t>:</a:t>
            </a:r>
            <a:endParaRPr lang="ru-RU">
              <a:latin typeface="Arial" pitchFamily="34" charset="0"/>
            </a:endParaRPr>
          </a:p>
          <a:p>
            <a:pPr marL="355600" indent="-355600">
              <a:spcBef>
                <a:spcPct val="20000"/>
              </a:spcBef>
              <a:buFont typeface="Wingdings" pitchFamily="2" charset="2"/>
              <a:buChar char="q"/>
            </a:pPr>
            <a:r>
              <a:rPr lang="ru-RU" sz="2400" i="1">
                <a:latin typeface="Arial" pitchFamily="34" charset="0"/>
              </a:rPr>
              <a:t>Первый этап (</a:t>
            </a:r>
            <a:r>
              <a:rPr lang="ru-RU" sz="2400" b="1" i="1">
                <a:latin typeface="Arial" pitchFamily="34" charset="0"/>
              </a:rPr>
              <a:t>N</a:t>
            </a:r>
            <a:r>
              <a:rPr lang="ru-RU" sz="2400" i="1">
                <a:latin typeface="Arial" pitchFamily="34" charset="0"/>
              </a:rPr>
              <a:t> итераций)</a:t>
            </a:r>
            <a:r>
              <a:rPr lang="ru-RU" sz="2400">
                <a:latin typeface="Arial" pitchFamily="34" charset="0"/>
              </a:rPr>
              <a:t>: выполнение операции "сравнить и разделить" для каждой пары процессоров в гиперкубе. Формирование пар процессоров происходит по правилу – на каждой итерации </a:t>
            </a:r>
            <a:r>
              <a:rPr lang="ru-RU" sz="2400" b="1" i="1">
                <a:latin typeface="Arial" pitchFamily="34" charset="0"/>
              </a:rPr>
              <a:t>i, 0</a:t>
            </a:r>
            <a:r>
              <a:rPr lang="en-US" sz="2400" b="1" i="1">
                <a:latin typeface="Arial" pitchFamily="34" charset="0"/>
              </a:rPr>
              <a:t> </a:t>
            </a:r>
            <a:r>
              <a:rPr lang="ru-RU" sz="2400" b="1" i="1">
                <a:latin typeface="Arial" pitchFamily="34" charset="0"/>
                <a:sym typeface="Symbol" pitchFamily="18" charset="2"/>
              </a:rPr>
              <a:t></a:t>
            </a:r>
            <a:r>
              <a:rPr lang="ru-RU" sz="2400" b="1" i="1">
                <a:latin typeface="Arial" pitchFamily="34" charset="0"/>
              </a:rPr>
              <a:t> i</a:t>
            </a:r>
            <a:r>
              <a:rPr lang="en-US" sz="2400" b="1" i="1">
                <a:latin typeface="Arial" pitchFamily="34" charset="0"/>
                <a:sym typeface="Symbol" pitchFamily="18" charset="2"/>
              </a:rPr>
              <a:t> </a:t>
            </a:r>
            <a:r>
              <a:rPr lang="ru-RU" sz="2400" b="1" i="1">
                <a:latin typeface="Arial" pitchFamily="34" charset="0"/>
                <a:sym typeface="Symbol" pitchFamily="18" charset="2"/>
              </a:rPr>
              <a:t>&lt; N</a:t>
            </a:r>
            <a:r>
              <a:rPr lang="ru-RU" sz="2400">
                <a:latin typeface="Arial" pitchFamily="34" charset="0"/>
                <a:sym typeface="Symbol" pitchFamily="18" charset="2"/>
              </a:rPr>
              <a:t>, парными становятся процессоры, у которых различие в битовых представлении их номеров имеется только в позиции </a:t>
            </a:r>
            <a:r>
              <a:rPr lang="ru-RU" sz="2400" b="1" i="1">
                <a:latin typeface="Arial" pitchFamily="34" charset="0"/>
                <a:sym typeface="Symbol" pitchFamily="18" charset="2"/>
              </a:rPr>
              <a:t>N-</a:t>
            </a:r>
            <a:r>
              <a:rPr lang="en-US" sz="2400" b="1" i="1">
                <a:latin typeface="Arial" pitchFamily="34" charset="0"/>
                <a:sym typeface="Symbol" pitchFamily="18" charset="2"/>
              </a:rPr>
              <a:t>i</a:t>
            </a:r>
            <a:r>
              <a:rPr lang="ru-RU" sz="2400">
                <a:latin typeface="Arial" pitchFamily="34" charset="0"/>
                <a:sym typeface="Symbol" pitchFamily="18" charset="2"/>
              </a:rPr>
              <a:t>,</a:t>
            </a:r>
          </a:p>
          <a:p>
            <a:pPr marL="355600" indent="-355600">
              <a:spcBef>
                <a:spcPct val="20000"/>
              </a:spcBef>
              <a:buFont typeface="Wingdings" pitchFamily="2" charset="2"/>
              <a:buChar char="q"/>
            </a:pPr>
            <a:r>
              <a:rPr lang="ru-RU" sz="2400" i="1">
                <a:latin typeface="Arial" pitchFamily="34" charset="0"/>
              </a:rPr>
              <a:t>Второй этап</a:t>
            </a:r>
            <a:r>
              <a:rPr lang="ru-RU" sz="2400">
                <a:latin typeface="Arial" pitchFamily="34" charset="0"/>
              </a:rPr>
              <a:t>: реализация обычных итераций параллельного алгоритма чет-нечетной перестановки. Итерации выполняются до прекращения фактического изменения сортируемого набора. Общее их количество </a:t>
            </a:r>
            <a:r>
              <a:rPr lang="en-US" sz="2400" b="1" i="1">
                <a:latin typeface="Arial" pitchFamily="34" charset="0"/>
              </a:rPr>
              <a:t>L</a:t>
            </a:r>
            <a:r>
              <a:rPr lang="ru-RU" sz="2400">
                <a:latin typeface="Arial" pitchFamily="34" charset="0"/>
              </a:rPr>
              <a:t> может быть различным - от </a:t>
            </a:r>
            <a:r>
              <a:rPr lang="ru-RU" sz="2400" b="1" i="1">
                <a:latin typeface="Arial" pitchFamily="34" charset="0"/>
              </a:rPr>
              <a:t>2</a:t>
            </a:r>
            <a:r>
              <a:rPr lang="ru-RU" sz="2400">
                <a:latin typeface="Arial" pitchFamily="34" charset="0"/>
              </a:rPr>
              <a:t> до </a:t>
            </a:r>
            <a:r>
              <a:rPr lang="en-US" sz="2400" b="1" i="1">
                <a:latin typeface="Arial" pitchFamily="34" charset="0"/>
              </a:rPr>
              <a:t>p</a:t>
            </a:r>
            <a:r>
              <a:rPr lang="ru-RU" sz="2400">
                <a:latin typeface="Arial" pitchFamily="34" charset="0"/>
              </a:rPr>
              <a:t>.</a:t>
            </a:r>
            <a:endParaRPr lang="ru-RU" sz="2400">
              <a:latin typeface="Arial" pitchFamily="34" charset="0"/>
              <a:sym typeface="Symbol" pitchFamily="18" charset="2"/>
            </a:endParaRPr>
          </a:p>
          <a:p>
            <a:pPr marL="355600" indent="-355600"/>
            <a:endParaRPr lang="ru-RU" sz="2400">
              <a:latin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1029"/>
          <p:cNvSpPr>
            <a:spLocks noChangeArrowheads="1"/>
          </p:cNvSpPr>
          <p:nvPr/>
        </p:nvSpPr>
        <p:spPr bwMode="auto">
          <a:xfrm>
            <a:off x="1985963" y="1614488"/>
            <a:ext cx="9906000" cy="369887"/>
          </a:xfrm>
          <a:prstGeom prst="rect">
            <a:avLst/>
          </a:prstGeom>
          <a:noFill/>
          <a:ln w="9525">
            <a:noFill/>
            <a:miter lim="800000"/>
            <a:headEnd/>
            <a:tailEnd/>
          </a:ln>
        </p:spPr>
        <p:txBody>
          <a:bodyPr>
            <a:spAutoFit/>
          </a:bodyPr>
          <a:lstStyle/>
          <a:p>
            <a:endParaRPr lang="ru-RU"/>
          </a:p>
        </p:txBody>
      </p:sp>
      <p:sp>
        <p:nvSpPr>
          <p:cNvPr id="21508" name="Rectangle 1031"/>
          <p:cNvSpPr>
            <a:spLocks noChangeArrowheads="1"/>
          </p:cNvSpPr>
          <p:nvPr/>
        </p:nvSpPr>
        <p:spPr bwMode="auto">
          <a:xfrm>
            <a:off x="2614613" y="1995488"/>
            <a:ext cx="9906000" cy="369887"/>
          </a:xfrm>
          <a:prstGeom prst="rect">
            <a:avLst/>
          </a:prstGeom>
          <a:noFill/>
          <a:ln w="9525">
            <a:noFill/>
            <a:miter lim="800000"/>
            <a:headEnd/>
            <a:tailEnd/>
          </a:ln>
        </p:spPr>
        <p:txBody>
          <a:bodyPr>
            <a:spAutoFit/>
          </a:bodyPr>
          <a:lstStyle/>
          <a:p>
            <a:endParaRPr lang="ru-RU"/>
          </a:p>
        </p:txBody>
      </p:sp>
      <p:graphicFrame>
        <p:nvGraphicFramePr>
          <p:cNvPr id="21506" name="Object 1030"/>
          <p:cNvGraphicFramePr>
            <a:graphicFrameLocks noChangeAspect="1"/>
          </p:cNvGraphicFramePr>
          <p:nvPr/>
        </p:nvGraphicFramePr>
        <p:xfrm>
          <a:off x="1044575" y="1268413"/>
          <a:ext cx="8229600" cy="5045075"/>
        </p:xfrm>
        <a:graphic>
          <a:graphicData uri="http://schemas.openxmlformats.org/presentationml/2006/ole">
            <p:oleObj spid="_x0000_s21506" r:id="rId3" imgW="7293864" imgH="3639312" progId="Word.Picture.8">
              <p:embed/>
            </p:oleObj>
          </a:graphicData>
        </a:graphic>
      </p:graphicFrame>
      <p:sp>
        <p:nvSpPr>
          <p:cNvPr id="11269" name="Rectangle 1033"/>
          <p:cNvSpPr>
            <a:spLocks noGrp="1" noChangeArrowheads="1"/>
          </p:cNvSpPr>
          <p:nvPr>
            <p:ph type="title"/>
          </p:nvPr>
        </p:nvSpPr>
        <p:spPr>
          <a:xfrm>
            <a:off x="287338" y="203200"/>
            <a:ext cx="9418637" cy="561975"/>
          </a:xfrm>
        </p:spPr>
        <p:txBody>
          <a:bodyPr rtlCol="0">
            <a:normAutofit fontScale="90000"/>
          </a:bodyPr>
          <a:lstStyle/>
          <a:p>
            <a:pPr algn="l" fontAlgn="auto">
              <a:spcAft>
                <a:spcPts val="0"/>
              </a:spcAft>
              <a:defRPr/>
            </a:pPr>
            <a:r>
              <a:rPr lang="ru-RU" b="1" smtClean="0"/>
              <a:t>Сортировка Шелла: </a:t>
            </a:r>
            <a:r>
              <a:rPr lang="ru-RU" b="1" i="1" smtClean="0"/>
              <a:t>параллельный алгоритм…</a:t>
            </a:r>
            <a:r>
              <a:rPr lang="ru-RU" smtClean="0"/>
              <a:t> </a:t>
            </a:r>
          </a:p>
        </p:txBody>
      </p:sp>
      <p:sp>
        <p:nvSpPr>
          <p:cNvPr id="21510" name="Rectangle 1034"/>
          <p:cNvSpPr>
            <a:spLocks noGrp="1" noChangeArrowheads="1"/>
          </p:cNvSpPr>
          <p:nvPr>
            <p:ph idx="1"/>
          </p:nvPr>
        </p:nvSpPr>
        <p:spPr>
          <a:xfrm>
            <a:off x="200025" y="1052513"/>
            <a:ext cx="1965325" cy="457200"/>
          </a:xfrm>
        </p:spPr>
        <p:txBody>
          <a:bodyPr>
            <a:spAutoFit/>
          </a:bodyPr>
          <a:lstStyle/>
          <a:p>
            <a:pPr>
              <a:buFont typeface="Wingdings" pitchFamily="2" charset="2"/>
              <a:buNone/>
            </a:pPr>
            <a:r>
              <a:rPr lang="ru-RU" sz="2400" b="1" i="1" u="sng" smtClean="0"/>
              <a:t>Пример</a:t>
            </a:r>
            <a:r>
              <a:rPr lang="ru-RU" sz="2400" b="1" i="1"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7"/>
          <p:cNvSpPr>
            <a:spLocks noGrp="1" noChangeArrowheads="1"/>
          </p:cNvSpPr>
          <p:nvPr>
            <p:ph type="title"/>
          </p:nvPr>
        </p:nvSpPr>
        <p:spPr>
          <a:xfrm>
            <a:off x="287338" y="203200"/>
            <a:ext cx="9418637" cy="561975"/>
          </a:xfrm>
        </p:spPr>
        <p:txBody>
          <a:bodyPr rtlCol="0">
            <a:normAutofit fontScale="90000"/>
          </a:bodyPr>
          <a:lstStyle/>
          <a:p>
            <a:pPr algn="l" fontAlgn="auto">
              <a:spcAft>
                <a:spcPts val="0"/>
              </a:spcAft>
              <a:defRPr/>
            </a:pPr>
            <a:r>
              <a:rPr lang="ru-RU" b="1" smtClean="0"/>
              <a:t>Сортировка Шелла: </a:t>
            </a:r>
            <a:r>
              <a:rPr lang="ru-RU" b="1" i="1" smtClean="0"/>
              <a:t>параллельный алгоритм…</a:t>
            </a:r>
            <a:r>
              <a:rPr lang="ru-RU" smtClean="0"/>
              <a:t> </a:t>
            </a:r>
          </a:p>
        </p:txBody>
      </p:sp>
      <p:sp>
        <p:nvSpPr>
          <p:cNvPr id="22532" name="Rectangle 3"/>
          <p:cNvSpPr>
            <a:spLocks noGrp="1" noChangeArrowheads="1"/>
          </p:cNvSpPr>
          <p:nvPr>
            <p:ph idx="1"/>
          </p:nvPr>
        </p:nvSpPr>
        <p:spPr>
          <a:xfrm>
            <a:off x="495300" y="1341438"/>
            <a:ext cx="9210675" cy="2640012"/>
          </a:xfrm>
        </p:spPr>
        <p:txBody>
          <a:bodyPr>
            <a:spAutoFit/>
          </a:bodyPr>
          <a:lstStyle/>
          <a:p>
            <a:pPr algn="just"/>
            <a:r>
              <a:rPr lang="ru-RU" b="1" smtClean="0"/>
              <a:t>Анализ эффективности:</a:t>
            </a:r>
          </a:p>
          <a:p>
            <a:pPr lvl="1">
              <a:lnSpc>
                <a:spcPct val="160000"/>
              </a:lnSpc>
            </a:pPr>
            <a:r>
              <a:rPr lang="ru-RU" smtClean="0"/>
              <a:t>Общая оценка показателей ускорения и эффективности</a:t>
            </a:r>
          </a:p>
          <a:p>
            <a:pPr>
              <a:buFont typeface="Wingdings" pitchFamily="2" charset="2"/>
              <a:buNone/>
            </a:pPr>
            <a:endParaRPr lang="ru-RU" smtClean="0"/>
          </a:p>
        </p:txBody>
      </p:sp>
      <p:sp>
        <p:nvSpPr>
          <p:cNvPr id="22533" name="Rectangle 4"/>
          <p:cNvSpPr>
            <a:spLocks noChangeArrowheads="1"/>
          </p:cNvSpPr>
          <p:nvPr/>
        </p:nvSpPr>
        <p:spPr bwMode="auto">
          <a:xfrm>
            <a:off x="2271713" y="3238500"/>
            <a:ext cx="9906000" cy="369888"/>
          </a:xfrm>
          <a:prstGeom prst="rect">
            <a:avLst/>
          </a:prstGeom>
          <a:noFill/>
          <a:ln w="9525">
            <a:noFill/>
            <a:miter lim="800000"/>
            <a:headEnd/>
            <a:tailEnd/>
          </a:ln>
        </p:spPr>
        <p:txBody>
          <a:bodyPr>
            <a:spAutoFit/>
          </a:bodyPr>
          <a:lstStyle/>
          <a:p>
            <a:endParaRPr lang="ru-RU"/>
          </a:p>
        </p:txBody>
      </p:sp>
      <p:graphicFrame>
        <p:nvGraphicFramePr>
          <p:cNvPr id="22530" name="Object 5"/>
          <p:cNvGraphicFramePr>
            <a:graphicFrameLocks noChangeAspect="1"/>
          </p:cNvGraphicFramePr>
          <p:nvPr/>
        </p:nvGraphicFramePr>
        <p:xfrm>
          <a:off x="1065213" y="3716338"/>
          <a:ext cx="7704137" cy="1282700"/>
        </p:xfrm>
        <a:graphic>
          <a:graphicData uri="http://schemas.openxmlformats.org/presentationml/2006/ole">
            <p:oleObj spid="_x0000_s22530" name="Формула" r:id="rId3" imgW="2997000" imgH="444240" progId="Equation.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7" name="Rectangle 20"/>
          <p:cNvSpPr>
            <a:spLocks noGrp="1" noChangeArrowheads="1"/>
          </p:cNvSpPr>
          <p:nvPr>
            <p:ph type="title"/>
          </p:nvPr>
        </p:nvSpPr>
        <p:spPr>
          <a:xfrm>
            <a:off x="287338" y="203200"/>
            <a:ext cx="9418637" cy="561975"/>
          </a:xfrm>
        </p:spPr>
        <p:txBody>
          <a:bodyPr rtlCol="0">
            <a:normAutofit fontScale="90000"/>
          </a:bodyPr>
          <a:lstStyle/>
          <a:p>
            <a:pPr algn="l" fontAlgn="auto">
              <a:spcAft>
                <a:spcPts val="0"/>
              </a:spcAft>
              <a:defRPr/>
            </a:pPr>
            <a:r>
              <a:rPr lang="ru-RU" b="1" smtClean="0"/>
              <a:t>Сортировка Шелла: </a:t>
            </a:r>
            <a:r>
              <a:rPr lang="ru-RU" b="1" i="1" smtClean="0"/>
              <a:t>параллельный алгоритм…</a:t>
            </a:r>
            <a:r>
              <a:rPr lang="ru-RU" smtClean="0"/>
              <a:t> </a:t>
            </a:r>
          </a:p>
        </p:txBody>
      </p:sp>
      <p:sp>
        <p:nvSpPr>
          <p:cNvPr id="13318" name="Rectangle 3"/>
          <p:cNvSpPr>
            <a:spLocks noGrp="1" noChangeArrowheads="1"/>
          </p:cNvSpPr>
          <p:nvPr>
            <p:ph idx="1"/>
          </p:nvPr>
        </p:nvSpPr>
        <p:spPr>
          <a:xfrm>
            <a:off x="495300" y="1196975"/>
            <a:ext cx="8915400" cy="576263"/>
          </a:xfrm>
        </p:spPr>
        <p:txBody>
          <a:bodyPr rtlCol="0">
            <a:normAutofit lnSpcReduction="10000"/>
          </a:bodyPr>
          <a:lstStyle/>
          <a:p>
            <a:pPr fontAlgn="auto">
              <a:spcAft>
                <a:spcPts val="0"/>
              </a:spcAft>
              <a:defRPr/>
            </a:pPr>
            <a:r>
              <a:rPr lang="ru-RU" b="1" smtClean="0"/>
              <a:t>Анализ эффективности</a:t>
            </a:r>
            <a:r>
              <a:rPr lang="ru-RU" smtClean="0"/>
              <a:t> (</a:t>
            </a:r>
            <a:r>
              <a:rPr lang="ru-RU" sz="2400" smtClean="0"/>
              <a:t>уточненные оценки</a:t>
            </a:r>
            <a:r>
              <a:rPr lang="ru-RU" smtClean="0"/>
              <a:t>):</a:t>
            </a:r>
          </a:p>
        </p:txBody>
      </p:sp>
      <p:sp>
        <p:nvSpPr>
          <p:cNvPr id="23559" name="Text Box 4"/>
          <p:cNvSpPr txBox="1">
            <a:spLocks noChangeArrowheads="1"/>
          </p:cNvSpPr>
          <p:nvPr/>
        </p:nvSpPr>
        <p:spPr bwMode="auto">
          <a:xfrm>
            <a:off x="631825" y="1773238"/>
            <a:ext cx="8497888" cy="646112"/>
          </a:xfrm>
          <a:prstGeom prst="rect">
            <a:avLst/>
          </a:prstGeom>
          <a:noFill/>
          <a:ln w="9525">
            <a:noFill/>
            <a:miter lim="800000"/>
            <a:headEnd/>
            <a:tailEnd/>
          </a:ln>
        </p:spPr>
        <p:txBody>
          <a:bodyPr>
            <a:spAutoFit/>
          </a:bodyPr>
          <a:lstStyle/>
          <a:p>
            <a:pPr>
              <a:spcBef>
                <a:spcPct val="50000"/>
              </a:spcBef>
            </a:pPr>
            <a:r>
              <a:rPr lang="ru-RU">
                <a:latin typeface="Arial" pitchFamily="34" charset="0"/>
              </a:rPr>
              <a:t>- Время выполнения параллельного алгоритма, связанное непосредственно</a:t>
            </a:r>
            <a:br>
              <a:rPr lang="ru-RU">
                <a:latin typeface="Arial" pitchFamily="34" charset="0"/>
              </a:rPr>
            </a:br>
            <a:r>
              <a:rPr lang="ru-RU">
                <a:latin typeface="Arial" pitchFamily="34" charset="0"/>
              </a:rPr>
              <a:t>  с вычислениями, составляет</a:t>
            </a:r>
          </a:p>
        </p:txBody>
      </p:sp>
      <p:sp>
        <p:nvSpPr>
          <p:cNvPr id="23560" name="Text Box 5"/>
          <p:cNvSpPr txBox="1">
            <a:spLocks noChangeArrowheads="1"/>
          </p:cNvSpPr>
          <p:nvPr/>
        </p:nvSpPr>
        <p:spPr bwMode="auto">
          <a:xfrm>
            <a:off x="631825" y="3141663"/>
            <a:ext cx="8785225" cy="641350"/>
          </a:xfrm>
          <a:prstGeom prst="rect">
            <a:avLst/>
          </a:prstGeom>
          <a:noFill/>
          <a:ln w="9525">
            <a:noFill/>
            <a:miter lim="800000"/>
            <a:headEnd/>
            <a:tailEnd/>
          </a:ln>
        </p:spPr>
        <p:txBody>
          <a:bodyPr>
            <a:spAutoFit/>
          </a:bodyPr>
          <a:lstStyle/>
          <a:p>
            <a:pPr>
              <a:spcBef>
                <a:spcPct val="50000"/>
              </a:spcBef>
            </a:pPr>
            <a:r>
              <a:rPr lang="ru-RU">
                <a:latin typeface="Arial" pitchFamily="34" charset="0"/>
              </a:rPr>
              <a:t>- Длительность выполнения операции сбора данных при использовании</a:t>
            </a:r>
            <a:br>
              <a:rPr lang="ru-RU">
                <a:latin typeface="Arial" pitchFamily="34" charset="0"/>
              </a:rPr>
            </a:br>
            <a:r>
              <a:rPr lang="ru-RU">
                <a:latin typeface="Arial" pitchFamily="34" charset="0"/>
              </a:rPr>
              <a:t>  модели Хокни определяется при помощи следующего выражения: </a:t>
            </a:r>
          </a:p>
        </p:txBody>
      </p:sp>
      <p:sp>
        <p:nvSpPr>
          <p:cNvPr id="23561" name="Text Box 6"/>
          <p:cNvSpPr txBox="1">
            <a:spLocks noChangeArrowheads="1"/>
          </p:cNvSpPr>
          <p:nvPr/>
        </p:nvSpPr>
        <p:spPr bwMode="auto">
          <a:xfrm>
            <a:off x="704850" y="4724400"/>
            <a:ext cx="8928100" cy="400050"/>
          </a:xfrm>
          <a:prstGeom prst="rect">
            <a:avLst/>
          </a:prstGeom>
          <a:noFill/>
          <a:ln w="9525">
            <a:noFill/>
            <a:miter lim="800000"/>
            <a:headEnd/>
            <a:tailEnd/>
          </a:ln>
        </p:spPr>
        <p:txBody>
          <a:bodyPr>
            <a:spAutoFit/>
          </a:bodyPr>
          <a:lstStyle/>
          <a:p>
            <a:pPr>
              <a:spcBef>
                <a:spcPct val="50000"/>
              </a:spcBef>
            </a:pPr>
            <a:r>
              <a:rPr lang="ru-RU" sz="2000" b="1">
                <a:latin typeface="Arial" pitchFamily="34" charset="0"/>
              </a:rPr>
              <a:t>Общее время выполнения параллельного алгоритма составляет</a:t>
            </a:r>
          </a:p>
        </p:txBody>
      </p:sp>
      <p:sp>
        <p:nvSpPr>
          <p:cNvPr id="23562" name="Rectangle 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23563" name="Rectangle 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3564" name="Rectangle 11"/>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3565" name="Rectangle 14"/>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graphicFrame>
        <p:nvGraphicFramePr>
          <p:cNvPr id="23554" name="Object 13"/>
          <p:cNvGraphicFramePr>
            <a:graphicFrameLocks noChangeAspect="1"/>
          </p:cNvGraphicFramePr>
          <p:nvPr/>
        </p:nvGraphicFramePr>
        <p:xfrm>
          <a:off x="1011238" y="5341938"/>
          <a:ext cx="7881937" cy="495300"/>
        </p:xfrm>
        <a:graphic>
          <a:graphicData uri="http://schemas.openxmlformats.org/presentationml/2006/ole">
            <p:oleObj spid="_x0000_s23554" name="Формула" r:id="rId3" imgW="3479760" imgH="215640" progId="Equation.3">
              <p:embed/>
            </p:oleObj>
          </a:graphicData>
        </a:graphic>
      </p:graphicFrame>
      <p:sp>
        <p:nvSpPr>
          <p:cNvPr id="23566" name="Rectangle 16"/>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graphicFrame>
        <p:nvGraphicFramePr>
          <p:cNvPr id="23555" name="Object 15"/>
          <p:cNvGraphicFramePr>
            <a:graphicFrameLocks noChangeAspect="1"/>
          </p:cNvGraphicFramePr>
          <p:nvPr/>
        </p:nvGraphicFramePr>
        <p:xfrm>
          <a:off x="1984375" y="2520950"/>
          <a:ext cx="5938838" cy="476250"/>
        </p:xfrm>
        <a:graphic>
          <a:graphicData uri="http://schemas.openxmlformats.org/presentationml/2006/ole">
            <p:oleObj spid="_x0000_s23555" name="Формула" r:id="rId4" imgW="2730240" imgH="215640" progId="Equation.3">
              <p:embed/>
            </p:oleObj>
          </a:graphicData>
        </a:graphic>
      </p:graphicFrame>
      <p:sp>
        <p:nvSpPr>
          <p:cNvPr id="23567" name="Rectangle 18"/>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graphicFrame>
        <p:nvGraphicFramePr>
          <p:cNvPr id="23556" name="Object 17"/>
          <p:cNvGraphicFramePr>
            <a:graphicFrameLocks noChangeAspect="1"/>
          </p:cNvGraphicFramePr>
          <p:nvPr/>
        </p:nvGraphicFramePr>
        <p:xfrm>
          <a:off x="2732088" y="4038600"/>
          <a:ext cx="4440237" cy="447675"/>
        </p:xfrm>
        <a:graphic>
          <a:graphicData uri="http://schemas.openxmlformats.org/presentationml/2006/ole">
            <p:oleObj spid="_x0000_s23556" name="Формула" r:id="rId5" imgW="2171520" imgH="21564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24581"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4582"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14343" name="Rectangle 13"/>
          <p:cNvSpPr>
            <a:spLocks noGrp="1" noChangeArrowheads="1"/>
          </p:cNvSpPr>
          <p:nvPr>
            <p:ph type="title"/>
          </p:nvPr>
        </p:nvSpPr>
        <p:spPr>
          <a:xfrm>
            <a:off x="287338" y="203200"/>
            <a:ext cx="9418637" cy="561975"/>
          </a:xfrm>
        </p:spPr>
        <p:txBody>
          <a:bodyPr rtlCol="0">
            <a:normAutofit fontScale="90000"/>
          </a:bodyPr>
          <a:lstStyle/>
          <a:p>
            <a:pPr algn="l" fontAlgn="auto">
              <a:spcAft>
                <a:spcPts val="0"/>
              </a:spcAft>
              <a:defRPr/>
            </a:pPr>
            <a:r>
              <a:rPr lang="ru-RU" b="1" smtClean="0"/>
              <a:t>Сортировка Шелла: </a:t>
            </a:r>
            <a:r>
              <a:rPr lang="ru-RU" b="1" i="1" smtClean="0"/>
              <a:t>параллельный алгоритм…</a:t>
            </a:r>
            <a:r>
              <a:rPr lang="ru-RU" smtClean="0"/>
              <a:t> </a:t>
            </a:r>
          </a:p>
        </p:txBody>
      </p:sp>
      <p:sp>
        <p:nvSpPr>
          <p:cNvPr id="14344" name="Rectangle 6"/>
          <p:cNvSpPr>
            <a:spLocks noGrp="1" noChangeArrowheads="1"/>
          </p:cNvSpPr>
          <p:nvPr>
            <p:ph idx="1"/>
          </p:nvPr>
        </p:nvSpPr>
        <p:spPr>
          <a:xfrm>
            <a:off x="495300" y="1052513"/>
            <a:ext cx="9137650" cy="1152525"/>
          </a:xfrm>
        </p:spPr>
        <p:txBody>
          <a:bodyPr rtlCol="0">
            <a:normAutofit fontScale="92500" lnSpcReduction="20000"/>
          </a:bodyPr>
          <a:lstStyle/>
          <a:p>
            <a:pPr fontAlgn="auto">
              <a:lnSpc>
                <a:spcPct val="90000"/>
              </a:lnSpc>
              <a:spcAft>
                <a:spcPct val="20000"/>
              </a:spcAft>
              <a:defRPr/>
            </a:pPr>
            <a:r>
              <a:rPr lang="ru-RU" b="1" smtClean="0"/>
              <a:t>Результаты вычислительных экспериментов…</a:t>
            </a:r>
          </a:p>
          <a:p>
            <a:pPr lvl="1" fontAlgn="auto">
              <a:lnSpc>
                <a:spcPct val="90000"/>
              </a:lnSpc>
              <a:spcAft>
                <a:spcPts val="0"/>
              </a:spcAft>
              <a:defRPr/>
            </a:pPr>
            <a:r>
              <a:rPr lang="ru-RU" smtClean="0"/>
              <a:t>Сравнение теоретических оценок и экспериментальных данных</a:t>
            </a:r>
          </a:p>
        </p:txBody>
      </p:sp>
      <p:sp>
        <p:nvSpPr>
          <p:cNvPr id="24585" name="Rectangle 7"/>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graphicFrame>
        <p:nvGraphicFramePr>
          <p:cNvPr id="24578" name="Object 10"/>
          <p:cNvGraphicFramePr>
            <a:graphicFrameLocks noChangeAspect="1"/>
          </p:cNvGraphicFramePr>
          <p:nvPr/>
        </p:nvGraphicFramePr>
        <p:xfrm>
          <a:off x="2438400" y="2362200"/>
          <a:ext cx="5181600" cy="1371600"/>
        </p:xfrm>
        <a:graphic>
          <a:graphicData uri="http://schemas.openxmlformats.org/presentationml/2006/ole">
            <p:oleObj spid="_x0000_s24578" name="Лист" r:id="rId3" imgW="3781654" imgH="990905" progId="Excel.Sheet.8">
              <p:embed/>
            </p:oleObj>
          </a:graphicData>
        </a:graphic>
      </p:graphicFrame>
      <p:graphicFrame>
        <p:nvGraphicFramePr>
          <p:cNvPr id="24579" name="Object 11"/>
          <p:cNvGraphicFramePr>
            <a:graphicFrameLocks noChangeAspect="1"/>
          </p:cNvGraphicFramePr>
          <p:nvPr/>
        </p:nvGraphicFramePr>
        <p:xfrm>
          <a:off x="2790825" y="3810000"/>
          <a:ext cx="4676775" cy="2371725"/>
        </p:xfrm>
        <a:graphic>
          <a:graphicData uri="http://schemas.openxmlformats.org/presentationml/2006/ole">
            <p:oleObj spid="_x0000_s24579" name="Диаграмма" r:id="rId4" imgW="4677156" imgH="2371954" progId="Excel.Chart.8">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4" name="Rectangle 102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25605" name="Rectangle 102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5606" name="Rectangle 102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5607" name="Rectangle 1030"/>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15368" name="Rectangle 1038"/>
          <p:cNvSpPr>
            <a:spLocks noGrp="1" noChangeArrowheads="1"/>
          </p:cNvSpPr>
          <p:nvPr>
            <p:ph type="title"/>
          </p:nvPr>
        </p:nvSpPr>
        <p:spPr>
          <a:xfrm>
            <a:off x="287338" y="203200"/>
            <a:ext cx="9418637" cy="561975"/>
          </a:xfrm>
        </p:spPr>
        <p:txBody>
          <a:bodyPr rtlCol="0">
            <a:normAutofit fontScale="90000"/>
          </a:bodyPr>
          <a:lstStyle/>
          <a:p>
            <a:pPr algn="l" fontAlgn="auto">
              <a:spcAft>
                <a:spcPts val="0"/>
              </a:spcAft>
              <a:defRPr/>
            </a:pPr>
            <a:r>
              <a:rPr lang="ru-RU" b="1" smtClean="0"/>
              <a:t>Сортировка Шелла: </a:t>
            </a:r>
            <a:r>
              <a:rPr lang="ru-RU" b="1" i="1" smtClean="0"/>
              <a:t>параллельный алгоритм</a:t>
            </a:r>
            <a:r>
              <a:rPr lang="ru-RU" smtClean="0"/>
              <a:t> </a:t>
            </a:r>
          </a:p>
        </p:txBody>
      </p:sp>
      <p:sp>
        <p:nvSpPr>
          <p:cNvPr id="15369" name="Rectangle 1031"/>
          <p:cNvSpPr>
            <a:spLocks noGrp="1" noChangeArrowheads="1"/>
          </p:cNvSpPr>
          <p:nvPr>
            <p:ph idx="1"/>
          </p:nvPr>
        </p:nvSpPr>
        <p:spPr>
          <a:xfrm>
            <a:off x="415925" y="981075"/>
            <a:ext cx="9137650" cy="936625"/>
          </a:xfrm>
        </p:spPr>
        <p:txBody>
          <a:bodyPr rtlCol="0">
            <a:normAutofit fontScale="85000" lnSpcReduction="20000"/>
          </a:bodyPr>
          <a:lstStyle/>
          <a:p>
            <a:pPr fontAlgn="auto">
              <a:spcAft>
                <a:spcPct val="20000"/>
              </a:spcAft>
              <a:defRPr/>
            </a:pPr>
            <a:r>
              <a:rPr lang="ru-RU" b="1" smtClean="0"/>
              <a:t>Результаты вычислительных экспериментов:</a:t>
            </a:r>
            <a:endParaRPr lang="en-US" b="1" smtClean="0"/>
          </a:p>
          <a:p>
            <a:pPr lvl="1" fontAlgn="auto">
              <a:spcAft>
                <a:spcPts val="0"/>
              </a:spcAft>
              <a:defRPr/>
            </a:pPr>
            <a:r>
              <a:rPr lang="ru-RU" smtClean="0"/>
              <a:t>Ускорение вычислений</a:t>
            </a:r>
            <a:endParaRPr lang="ru-RU" b="1" smtClean="0"/>
          </a:p>
          <a:p>
            <a:pPr fontAlgn="auto">
              <a:spcAft>
                <a:spcPts val="0"/>
              </a:spcAft>
              <a:buFont typeface="Wingdings" pitchFamily="2" charset="2"/>
              <a:buNone/>
              <a:defRPr/>
            </a:pPr>
            <a:endParaRPr lang="ru-RU" sz="2000" smtClean="0"/>
          </a:p>
        </p:txBody>
      </p:sp>
      <p:sp>
        <p:nvSpPr>
          <p:cNvPr id="25610" name="Rectangle 1032"/>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25611" name="Rectangle 1035"/>
          <p:cNvSpPr>
            <a:spLocks noChangeArrowheads="1"/>
          </p:cNvSpPr>
          <p:nvPr/>
        </p:nvSpPr>
        <p:spPr bwMode="auto">
          <a:xfrm>
            <a:off x="3086100" y="2486025"/>
            <a:ext cx="9906000" cy="369888"/>
          </a:xfrm>
          <a:prstGeom prst="rect">
            <a:avLst/>
          </a:prstGeom>
          <a:noFill/>
          <a:ln w="9525">
            <a:noFill/>
            <a:miter lim="800000"/>
            <a:headEnd/>
            <a:tailEnd/>
          </a:ln>
        </p:spPr>
        <p:txBody>
          <a:bodyPr>
            <a:spAutoFit/>
          </a:bodyPr>
          <a:lstStyle/>
          <a:p>
            <a:endParaRPr lang="ru-RU"/>
          </a:p>
        </p:txBody>
      </p:sp>
      <p:graphicFrame>
        <p:nvGraphicFramePr>
          <p:cNvPr id="25602" name="Object 1034"/>
          <p:cNvGraphicFramePr>
            <a:graphicFrameLocks noChangeAspect="1"/>
          </p:cNvGraphicFramePr>
          <p:nvPr/>
        </p:nvGraphicFramePr>
        <p:xfrm>
          <a:off x="2649538" y="3816350"/>
          <a:ext cx="4933950" cy="2492375"/>
        </p:xfrm>
        <a:graphic>
          <a:graphicData uri="http://schemas.openxmlformats.org/presentationml/2006/ole">
            <p:oleObj spid="_x0000_s25602" r:id="rId3" imgW="3733800" imgH="1885950" progId="Excel.Chart.8">
              <p:embed/>
            </p:oleObj>
          </a:graphicData>
        </a:graphic>
      </p:graphicFrame>
      <p:graphicFrame>
        <p:nvGraphicFramePr>
          <p:cNvPr id="25603" name="Object 1036"/>
          <p:cNvGraphicFramePr>
            <a:graphicFrameLocks noChangeAspect="1"/>
          </p:cNvGraphicFramePr>
          <p:nvPr/>
        </p:nvGraphicFramePr>
        <p:xfrm>
          <a:off x="1752600" y="2133600"/>
          <a:ext cx="6629400" cy="1736725"/>
        </p:xfrm>
        <a:graphic>
          <a:graphicData uri="http://schemas.openxmlformats.org/presentationml/2006/ole">
            <p:oleObj spid="_x0000_s25603" name="Лист" r:id="rId4" imgW="4400573" imgH="1152698" progId="Excel.Sheet.8">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87338" y="12700"/>
            <a:ext cx="10210800" cy="1174750"/>
          </a:xfrm>
          <a:noFill/>
        </p:spPr>
        <p:txBody>
          <a:bodyPr>
            <a:spAutoFit/>
          </a:bodyPr>
          <a:lstStyle/>
          <a:p>
            <a:pPr algn="l">
              <a:lnSpc>
                <a:spcPct val="80000"/>
              </a:lnSpc>
            </a:pPr>
            <a:r>
              <a:rPr lang="ru-RU" b="1" smtClean="0"/>
              <a:t>Быстрая сортировка: </a:t>
            </a:r>
            <a:br>
              <a:rPr lang="ru-RU" b="1" smtClean="0"/>
            </a:br>
            <a:r>
              <a:rPr lang="ru-RU" b="1" i="1" smtClean="0"/>
              <a:t>последовательный алгоритм…</a:t>
            </a:r>
            <a:r>
              <a:rPr lang="ru-RU" b="1" smtClean="0"/>
              <a:t> </a:t>
            </a:r>
            <a:endParaRPr lang="ru-RU" b="1" i="1" smtClean="0"/>
          </a:p>
        </p:txBody>
      </p:sp>
      <p:sp>
        <p:nvSpPr>
          <p:cNvPr id="69635"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69636"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69637"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69638" name="Rectangle 6"/>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69639" name="Rectangle 8"/>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69640" name="Rectangle 12"/>
          <p:cNvSpPr>
            <a:spLocks noChangeArrowheads="1"/>
          </p:cNvSpPr>
          <p:nvPr/>
        </p:nvSpPr>
        <p:spPr bwMode="auto">
          <a:xfrm>
            <a:off x="4476750" y="3319463"/>
            <a:ext cx="9906000" cy="369887"/>
          </a:xfrm>
          <a:prstGeom prst="rect">
            <a:avLst/>
          </a:prstGeom>
          <a:noFill/>
          <a:ln w="9525">
            <a:noFill/>
            <a:miter lim="800000"/>
            <a:headEnd/>
            <a:tailEnd/>
          </a:ln>
        </p:spPr>
        <p:txBody>
          <a:bodyPr>
            <a:spAutoFit/>
          </a:bodyPr>
          <a:lstStyle/>
          <a:p>
            <a:endParaRPr lang="ru-RU"/>
          </a:p>
        </p:txBody>
      </p:sp>
      <p:sp>
        <p:nvSpPr>
          <p:cNvPr id="69641" name="Text Box 13"/>
          <p:cNvSpPr txBox="1">
            <a:spLocks noChangeArrowheads="1"/>
          </p:cNvSpPr>
          <p:nvPr/>
        </p:nvSpPr>
        <p:spPr bwMode="auto">
          <a:xfrm>
            <a:off x="200025" y="1196975"/>
            <a:ext cx="9505950" cy="4586288"/>
          </a:xfrm>
          <a:prstGeom prst="rect">
            <a:avLst/>
          </a:prstGeom>
          <a:noFill/>
          <a:ln w="9525">
            <a:noFill/>
            <a:miter lim="800000"/>
            <a:headEnd/>
            <a:tailEnd/>
          </a:ln>
        </p:spPr>
        <p:txBody>
          <a:bodyPr>
            <a:spAutoFit/>
          </a:bodyPr>
          <a:lstStyle/>
          <a:p>
            <a:pPr indent="266700">
              <a:spcBef>
                <a:spcPct val="20000"/>
              </a:spcBef>
              <a:buFont typeface="Wingdings" pitchFamily="2" charset="2"/>
              <a:buChar char="q"/>
            </a:pPr>
            <a:r>
              <a:rPr lang="ru-RU" sz="2000">
                <a:latin typeface="Arial" pitchFamily="34" charset="0"/>
              </a:rPr>
              <a:t> А</a:t>
            </a:r>
            <a:r>
              <a:rPr lang="ru-RU" sz="2000" i="1">
                <a:latin typeface="Arial" pitchFamily="34" charset="0"/>
              </a:rPr>
              <a:t>лгоритм быстрой сортировки</a:t>
            </a:r>
            <a:r>
              <a:rPr lang="ru-RU" sz="2000">
                <a:latin typeface="Arial" pitchFamily="34" charset="0"/>
              </a:rPr>
              <a:t>, предложенной Хоаром (</a:t>
            </a:r>
            <a:r>
              <a:rPr lang="en-US" sz="2000" i="1">
                <a:latin typeface="Arial" pitchFamily="34" charset="0"/>
              </a:rPr>
              <a:t>Hoare C</a:t>
            </a:r>
            <a:r>
              <a:rPr lang="ru-RU" sz="2000" i="1">
                <a:latin typeface="Arial" pitchFamily="34" charset="0"/>
              </a:rPr>
              <a:t>.</a:t>
            </a:r>
            <a:r>
              <a:rPr lang="en-US" sz="2000" i="1">
                <a:latin typeface="Arial" pitchFamily="34" charset="0"/>
              </a:rPr>
              <a:t>A</a:t>
            </a:r>
            <a:r>
              <a:rPr lang="ru-RU" sz="2000" i="1">
                <a:latin typeface="Arial" pitchFamily="34" charset="0"/>
              </a:rPr>
              <a:t>.</a:t>
            </a:r>
            <a:r>
              <a:rPr lang="en-US" sz="2000" i="1">
                <a:latin typeface="Arial" pitchFamily="34" charset="0"/>
              </a:rPr>
              <a:t>R</a:t>
            </a:r>
            <a:r>
              <a:rPr lang="ru-RU" sz="2000" i="1">
                <a:latin typeface="Arial" pitchFamily="34" charset="0"/>
              </a:rPr>
              <a:t>.</a:t>
            </a:r>
            <a:r>
              <a:rPr lang="ru-RU" sz="2000">
                <a:latin typeface="Arial" pitchFamily="34" charset="0"/>
              </a:rPr>
              <a:t>), основывается на последовательном разделении сортируемого набора данных на блоки меньшего размера таким образом, что между значениями разных блоков обеспечивается отношение упорядоченности (для любой пары блоков все значения одного из этих блоков не превышают значений другого блока): </a:t>
            </a:r>
          </a:p>
          <a:p>
            <a:pPr marL="446088" lvl="1">
              <a:spcBef>
                <a:spcPct val="20000"/>
              </a:spcBef>
              <a:buFont typeface="Arial" pitchFamily="34" charset="0"/>
              <a:buChar char="–"/>
            </a:pPr>
            <a:r>
              <a:rPr lang="ru-RU" sz="2000">
                <a:latin typeface="Arial" pitchFamily="34" charset="0"/>
              </a:rPr>
              <a:t> На первой итерации метода осуществляется деление исходного набора данных на первые две части – для организации такого деления выбирается некоторый </a:t>
            </a:r>
            <a:r>
              <a:rPr lang="ru-RU" sz="2000" i="1">
                <a:latin typeface="Arial" pitchFamily="34" charset="0"/>
              </a:rPr>
              <a:t>ведущий элемент</a:t>
            </a:r>
            <a:r>
              <a:rPr lang="ru-RU" sz="2000">
                <a:latin typeface="Arial" pitchFamily="34" charset="0"/>
              </a:rPr>
              <a:t> и все значения набора, меньшие ведущего элемента, переносятся в первый формируемый блок, все остальные значения образуют второй блок набора, </a:t>
            </a:r>
          </a:p>
          <a:p>
            <a:pPr marL="446088" lvl="1">
              <a:spcBef>
                <a:spcPct val="20000"/>
              </a:spcBef>
              <a:buFont typeface="Arial" pitchFamily="34" charset="0"/>
              <a:buChar char="–"/>
            </a:pPr>
            <a:r>
              <a:rPr lang="ru-RU" sz="2000">
                <a:latin typeface="Arial" pitchFamily="34" charset="0"/>
              </a:rPr>
              <a:t> На второй итерации сортировки описанные правила применяются рекурсивно для обоих сформированных блоков и т.д. </a:t>
            </a:r>
          </a:p>
          <a:p>
            <a:pPr indent="266700">
              <a:spcBef>
                <a:spcPct val="20000"/>
              </a:spcBef>
              <a:buFont typeface="Wingdings" pitchFamily="2" charset="2"/>
              <a:buChar char="q"/>
            </a:pPr>
            <a:r>
              <a:rPr lang="ru-RU" sz="2000">
                <a:latin typeface="Arial" pitchFamily="34" charset="0"/>
              </a:rPr>
              <a:t> При оптимальном выборе ведущих элементов после выполнения </a:t>
            </a:r>
            <a:r>
              <a:rPr lang="en-US" sz="2000" i="1">
                <a:latin typeface="Arial" pitchFamily="34" charset="0"/>
              </a:rPr>
              <a:t>log</a:t>
            </a:r>
            <a:r>
              <a:rPr lang="ru-RU" sz="2000" i="1" baseline="-25000">
                <a:latin typeface="Arial" pitchFamily="34" charset="0"/>
              </a:rPr>
              <a:t>2</a:t>
            </a:r>
            <a:r>
              <a:rPr lang="en-US" sz="2000" i="1">
                <a:latin typeface="Arial" pitchFamily="34" charset="0"/>
              </a:rPr>
              <a:t>n</a:t>
            </a:r>
            <a:r>
              <a:rPr lang="ru-RU" sz="2000">
                <a:latin typeface="Arial" pitchFamily="34" charset="0"/>
              </a:rPr>
              <a:t> итераций исходный массив данных оказывается упорядоченным.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287338" y="12700"/>
            <a:ext cx="10210800" cy="1174750"/>
          </a:xfrm>
          <a:noFill/>
        </p:spPr>
        <p:txBody>
          <a:bodyPr>
            <a:spAutoFit/>
          </a:bodyPr>
          <a:lstStyle/>
          <a:p>
            <a:pPr algn="l">
              <a:lnSpc>
                <a:spcPct val="80000"/>
              </a:lnSpc>
            </a:pPr>
            <a:r>
              <a:rPr lang="ru-RU" b="1" smtClean="0"/>
              <a:t>Быстрая сортировка: </a:t>
            </a:r>
            <a:br>
              <a:rPr lang="ru-RU" b="1" smtClean="0"/>
            </a:br>
            <a:r>
              <a:rPr lang="ru-RU" b="1" i="1" smtClean="0"/>
              <a:t>последовательный алгоритм…</a:t>
            </a:r>
            <a:r>
              <a:rPr lang="ru-RU" b="1" smtClean="0"/>
              <a:t> </a:t>
            </a:r>
            <a:endParaRPr lang="ru-RU" b="1" i="1" smtClean="0"/>
          </a:p>
        </p:txBody>
      </p:sp>
      <p:sp>
        <p:nvSpPr>
          <p:cNvPr id="26628"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26629"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6630"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6631" name="Rectangle 6"/>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26632" name="Rectangle 7"/>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26633" name="Rectangle 8"/>
          <p:cNvSpPr>
            <a:spLocks noChangeArrowheads="1"/>
          </p:cNvSpPr>
          <p:nvPr/>
        </p:nvSpPr>
        <p:spPr bwMode="auto">
          <a:xfrm>
            <a:off x="1295400" y="1066800"/>
            <a:ext cx="7467600" cy="4708525"/>
          </a:xfrm>
          <a:prstGeom prst="rect">
            <a:avLst/>
          </a:prstGeom>
          <a:solidFill>
            <a:srgbClr val="CCCCCC"/>
          </a:solidFill>
          <a:ln w="9525">
            <a:noFill/>
            <a:miter lim="800000"/>
            <a:headEnd/>
            <a:tailEnd/>
          </a:ln>
        </p:spPr>
        <p:txBody>
          <a:bodyPr>
            <a:spAutoFit/>
          </a:bodyPr>
          <a:lstStyle/>
          <a:p>
            <a:r>
              <a:rPr lang="en-US" sz="2000">
                <a:latin typeface="Courier New" pitchFamily="49" charset="0"/>
                <a:cs typeface="Courier New" pitchFamily="49" charset="0"/>
              </a:rPr>
              <a:t>// </a:t>
            </a:r>
            <a:r>
              <a:rPr lang="en-US" sz="2000" b="1">
                <a:latin typeface="Courier New" pitchFamily="49" charset="0"/>
                <a:cs typeface="Courier New" pitchFamily="49" charset="0"/>
              </a:rPr>
              <a:t>Последовательный алгоритм быстрой сортировки</a:t>
            </a:r>
          </a:p>
          <a:p>
            <a:r>
              <a:rPr lang="en-US" sz="2000" b="1">
                <a:latin typeface="Courier New" pitchFamily="49" charset="0"/>
                <a:cs typeface="Courier New" pitchFamily="49" charset="0"/>
              </a:rPr>
              <a:t>QuickSort</a:t>
            </a:r>
            <a:r>
              <a:rPr lang="en-US" sz="2000">
                <a:latin typeface="Courier New" pitchFamily="49" charset="0"/>
                <a:cs typeface="Courier New" pitchFamily="49" charset="0"/>
              </a:rPr>
              <a:t>(double A[], int i1, int i2) {</a:t>
            </a:r>
          </a:p>
          <a:p>
            <a:r>
              <a:rPr lang="en-US" sz="2000">
                <a:latin typeface="Courier New" pitchFamily="49" charset="0"/>
                <a:cs typeface="Courier New" pitchFamily="49" charset="0"/>
              </a:rPr>
              <a:t>  if ( i1 &lt; i2 ){</a:t>
            </a:r>
          </a:p>
          <a:p>
            <a:r>
              <a:rPr lang="en-US" sz="2000">
                <a:latin typeface="Courier New" pitchFamily="49" charset="0"/>
                <a:cs typeface="Courier New" pitchFamily="49" charset="0"/>
              </a:rPr>
              <a:t>    double pivot = A[i1];</a:t>
            </a:r>
          </a:p>
          <a:p>
            <a:r>
              <a:rPr lang="en-US" sz="2000">
                <a:latin typeface="Courier New" pitchFamily="49" charset="0"/>
                <a:cs typeface="Courier New" pitchFamily="49" charset="0"/>
              </a:rPr>
              <a:t>    int is = i1;</a:t>
            </a:r>
          </a:p>
          <a:p>
            <a:r>
              <a:rPr lang="en-US" sz="2000">
                <a:latin typeface="Courier New" pitchFamily="49" charset="0"/>
                <a:cs typeface="Courier New" pitchFamily="49" charset="0"/>
              </a:rPr>
              <a:t>    for ( int i = i1+1; i&lt;i2; i++ )</a:t>
            </a:r>
          </a:p>
          <a:p>
            <a:r>
              <a:rPr lang="en-US" sz="2000">
                <a:latin typeface="Courier New" pitchFamily="49" charset="0"/>
                <a:cs typeface="Courier New" pitchFamily="49" charset="0"/>
              </a:rPr>
              <a:t>      if ( A[i] </a:t>
            </a:r>
            <a:r>
              <a:rPr lang="en-US" sz="2000">
                <a:latin typeface="Courier New" pitchFamily="49" charset="0"/>
                <a:cs typeface="Courier New" pitchFamily="49" charset="0"/>
                <a:sym typeface="Symbol" pitchFamily="18" charset="2"/>
              </a:rPr>
              <a:t></a:t>
            </a:r>
            <a:r>
              <a:rPr lang="en-US" sz="2000">
                <a:latin typeface="Courier New" pitchFamily="49" charset="0"/>
                <a:cs typeface="Courier New" pitchFamily="49" charset="0"/>
              </a:rPr>
              <a:t> pivot ) {</a:t>
            </a:r>
          </a:p>
          <a:p>
            <a:r>
              <a:rPr lang="en-US" sz="2000">
                <a:latin typeface="Courier New" pitchFamily="49" charset="0"/>
                <a:cs typeface="Courier New" pitchFamily="49" charset="0"/>
              </a:rPr>
              <a:t>        is = is + 1;</a:t>
            </a:r>
          </a:p>
          <a:p>
            <a:r>
              <a:rPr lang="en-US" sz="2000">
                <a:latin typeface="Courier New" pitchFamily="49" charset="0"/>
                <a:cs typeface="Courier New" pitchFamily="49" charset="0"/>
              </a:rPr>
              <a:t>        swap(A[is], A[i]);</a:t>
            </a:r>
          </a:p>
          <a:p>
            <a:r>
              <a:rPr lang="en-US" sz="2000">
                <a:latin typeface="Courier New" pitchFamily="49" charset="0"/>
                <a:cs typeface="Courier New" pitchFamily="49" charset="0"/>
              </a:rPr>
              <a:t>      }</a:t>
            </a:r>
          </a:p>
          <a:p>
            <a:r>
              <a:rPr lang="en-US" sz="2000">
                <a:latin typeface="Courier New" pitchFamily="49" charset="0"/>
                <a:cs typeface="Courier New" pitchFamily="49" charset="0"/>
              </a:rPr>
              <a:t>    swap(A[i1], A[is]);</a:t>
            </a:r>
          </a:p>
          <a:p>
            <a:r>
              <a:rPr lang="en-US" sz="2000">
                <a:latin typeface="Courier New" pitchFamily="49" charset="0"/>
                <a:cs typeface="Courier New" pitchFamily="49" charset="0"/>
              </a:rPr>
              <a:t>    QuickSort (A, i1, is);</a:t>
            </a:r>
          </a:p>
          <a:p>
            <a:r>
              <a:rPr lang="en-US" sz="2000">
                <a:latin typeface="Courier New" pitchFamily="49" charset="0"/>
                <a:cs typeface="Courier New" pitchFamily="49" charset="0"/>
              </a:rPr>
              <a:t>    QuickSort (A, is+1, i2);</a:t>
            </a:r>
          </a:p>
          <a:p>
            <a:r>
              <a:rPr lang="en-US" sz="2000">
                <a:latin typeface="Courier New" pitchFamily="49" charset="0"/>
                <a:cs typeface="Courier New" pitchFamily="49" charset="0"/>
              </a:rPr>
              <a:t>  }</a:t>
            </a:r>
          </a:p>
          <a:p>
            <a:r>
              <a:rPr lang="en-US" sz="2000">
                <a:latin typeface="Courier New" pitchFamily="49" charset="0"/>
                <a:cs typeface="Courier New" pitchFamily="49" charset="0"/>
              </a:rPr>
              <a:t>}</a:t>
            </a:r>
            <a:endParaRPr lang="ru-RU" sz="2000">
              <a:latin typeface="Courier New" pitchFamily="49" charset="0"/>
              <a:cs typeface="Courier New" pitchFamily="49" charset="0"/>
            </a:endParaRPr>
          </a:p>
        </p:txBody>
      </p:sp>
      <p:sp>
        <p:nvSpPr>
          <p:cNvPr id="26634" name="Rectangle 9"/>
          <p:cNvSpPr>
            <a:spLocks noChangeArrowheads="1"/>
          </p:cNvSpPr>
          <p:nvPr/>
        </p:nvSpPr>
        <p:spPr bwMode="auto">
          <a:xfrm>
            <a:off x="4476750" y="3319463"/>
            <a:ext cx="9906000" cy="369887"/>
          </a:xfrm>
          <a:prstGeom prst="rect">
            <a:avLst/>
          </a:prstGeom>
          <a:noFill/>
          <a:ln w="9525">
            <a:noFill/>
            <a:miter lim="800000"/>
            <a:headEnd/>
            <a:tailEnd/>
          </a:ln>
        </p:spPr>
        <p:txBody>
          <a:bodyPr>
            <a:spAutoFit/>
          </a:bodyPr>
          <a:lstStyle/>
          <a:p>
            <a:endParaRPr lang="ru-RU"/>
          </a:p>
        </p:txBody>
      </p:sp>
      <p:graphicFrame>
        <p:nvGraphicFramePr>
          <p:cNvPr id="26626" name="Object 10"/>
          <p:cNvGraphicFramePr>
            <a:graphicFrameLocks noChangeAspect="1"/>
          </p:cNvGraphicFramePr>
          <p:nvPr/>
        </p:nvGraphicFramePr>
        <p:xfrm>
          <a:off x="5437188" y="5805488"/>
          <a:ext cx="1316037" cy="420687"/>
        </p:xfrm>
        <a:graphic>
          <a:graphicData uri="http://schemas.openxmlformats.org/presentationml/2006/ole">
            <p:oleObj spid="_x0000_s26626" name="Формула" r:id="rId3" imgW="685800" imgH="215640" progId="Equation.3">
              <p:embed/>
            </p:oleObj>
          </a:graphicData>
        </a:graphic>
      </p:graphicFrame>
      <p:sp>
        <p:nvSpPr>
          <p:cNvPr id="26635" name="Text Box 11"/>
          <p:cNvSpPr txBox="1">
            <a:spLocks noChangeArrowheads="1"/>
          </p:cNvSpPr>
          <p:nvPr/>
        </p:nvSpPr>
        <p:spPr bwMode="auto">
          <a:xfrm>
            <a:off x="838200" y="5780088"/>
            <a:ext cx="7696200" cy="457200"/>
          </a:xfrm>
          <a:prstGeom prst="rect">
            <a:avLst/>
          </a:prstGeom>
          <a:noFill/>
          <a:ln w="9525">
            <a:noFill/>
            <a:miter lim="800000"/>
            <a:headEnd/>
            <a:tailEnd/>
          </a:ln>
        </p:spPr>
        <p:txBody>
          <a:bodyPr>
            <a:spAutoFit/>
          </a:bodyPr>
          <a:lstStyle/>
          <a:p>
            <a:pPr>
              <a:spcBef>
                <a:spcPct val="50000"/>
              </a:spcBef>
            </a:pPr>
            <a:r>
              <a:rPr lang="ru-RU" sz="2400">
                <a:latin typeface="Arial" pitchFamily="34" charset="0"/>
              </a:rPr>
              <a:t>Среднее количество операций</a:t>
            </a:r>
            <a:r>
              <a:rPr lang="ru-RU" sz="2000">
                <a:latin typeface="Arial" pitchFamily="34" charset="0"/>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a:xfrm>
            <a:off x="214313" y="352425"/>
            <a:ext cx="10210800" cy="561975"/>
          </a:xfrm>
        </p:spPr>
        <p:txBody>
          <a:bodyPr rtlCol="0">
            <a:normAutofit fontScale="90000"/>
          </a:bodyPr>
          <a:lstStyle/>
          <a:p>
            <a:pPr algn="l" fontAlgn="auto">
              <a:spcAft>
                <a:spcPts val="0"/>
              </a:spcAft>
              <a:defRPr/>
            </a:pPr>
            <a:r>
              <a:rPr lang="ru-RU" b="1" smtClean="0"/>
              <a:t>Быстрая сортировка: </a:t>
            </a:r>
            <a:r>
              <a:rPr lang="ru-RU" b="1" i="1" smtClean="0"/>
              <a:t>параллельный алгоритм…</a:t>
            </a:r>
            <a:r>
              <a:rPr lang="ru-RU" b="1" smtClean="0"/>
              <a:t> </a:t>
            </a:r>
            <a:endParaRPr lang="ru-RU" b="1" i="1" smtClean="0"/>
          </a:p>
        </p:txBody>
      </p:sp>
      <p:sp>
        <p:nvSpPr>
          <p:cNvPr id="70659" name="Rectangle 102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70660" name="Rectangle 102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70661" name="Rectangle 102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70662" name="Rectangle 1030"/>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70663" name="Rectangle 1031"/>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70664" name="Rectangle 1033"/>
          <p:cNvSpPr>
            <a:spLocks noChangeArrowheads="1"/>
          </p:cNvSpPr>
          <p:nvPr/>
        </p:nvSpPr>
        <p:spPr bwMode="auto">
          <a:xfrm>
            <a:off x="4476750" y="3319463"/>
            <a:ext cx="9906000" cy="369887"/>
          </a:xfrm>
          <a:prstGeom prst="rect">
            <a:avLst/>
          </a:prstGeom>
          <a:noFill/>
          <a:ln w="9525">
            <a:noFill/>
            <a:miter lim="800000"/>
            <a:headEnd/>
            <a:tailEnd/>
          </a:ln>
        </p:spPr>
        <p:txBody>
          <a:bodyPr>
            <a:spAutoFit/>
          </a:bodyPr>
          <a:lstStyle/>
          <a:p>
            <a:endParaRPr lang="ru-RU"/>
          </a:p>
        </p:txBody>
      </p:sp>
      <p:sp>
        <p:nvSpPr>
          <p:cNvPr id="70665" name="Rectangle 1036"/>
          <p:cNvSpPr>
            <a:spLocks noChangeArrowheads="1"/>
          </p:cNvSpPr>
          <p:nvPr/>
        </p:nvSpPr>
        <p:spPr bwMode="auto">
          <a:xfrm>
            <a:off x="152400" y="1143000"/>
            <a:ext cx="9372600" cy="5300663"/>
          </a:xfrm>
          <a:prstGeom prst="rect">
            <a:avLst/>
          </a:prstGeom>
          <a:noFill/>
          <a:ln w="9525">
            <a:noFill/>
            <a:miter lim="800000"/>
            <a:headEnd/>
            <a:tailEnd/>
          </a:ln>
        </p:spPr>
        <p:txBody>
          <a:bodyPr>
            <a:spAutoFit/>
          </a:bodyPr>
          <a:lstStyle/>
          <a:p>
            <a:pPr marL="266700" indent="-266700"/>
            <a:r>
              <a:rPr lang="ru-RU">
                <a:latin typeface="Arial" pitchFamily="34" charset="0"/>
              </a:rPr>
              <a:t>Пусть топология коммуникационной сети имеет вид </a:t>
            </a:r>
            <a:r>
              <a:rPr lang="ru-RU" b="1" i="1">
                <a:latin typeface="Arial" pitchFamily="34" charset="0"/>
              </a:rPr>
              <a:t>N</a:t>
            </a:r>
            <a:r>
              <a:rPr lang="ru-RU">
                <a:latin typeface="Arial" pitchFamily="34" charset="0"/>
              </a:rPr>
              <a:t>-мерного гиперкуба (т.е. количество процессоров равно </a:t>
            </a:r>
            <a:r>
              <a:rPr lang="ru-RU" b="1" i="1">
                <a:latin typeface="Arial" pitchFamily="34" charset="0"/>
              </a:rPr>
              <a:t>p=2</a:t>
            </a:r>
            <a:r>
              <a:rPr lang="ru-RU" b="1" i="1" baseline="30000">
                <a:latin typeface="Arial" pitchFamily="34" charset="0"/>
              </a:rPr>
              <a:t>N</a:t>
            </a:r>
            <a:r>
              <a:rPr lang="ru-RU">
                <a:latin typeface="Arial" pitchFamily="34" charset="0"/>
              </a:rPr>
              <a:t>). </a:t>
            </a:r>
            <a:r>
              <a:rPr lang="ru-RU" b="1"/>
              <a:t>Действия алгоритма</a:t>
            </a:r>
            <a:r>
              <a:rPr lang="ru-RU"/>
              <a:t> состоят в следующе</a:t>
            </a:r>
            <a:r>
              <a:rPr lang="ru-RU">
                <a:latin typeface="Arial" pitchFamily="34" charset="0"/>
              </a:rPr>
              <a:t>м:</a:t>
            </a:r>
          </a:p>
          <a:p>
            <a:pPr marL="266700" indent="-266700">
              <a:spcBef>
                <a:spcPct val="20000"/>
              </a:spcBef>
              <a:buFont typeface="Wingdings" pitchFamily="2" charset="2"/>
              <a:buChar char="q"/>
            </a:pPr>
            <a:r>
              <a:rPr lang="ru-RU">
                <a:latin typeface="Arial" pitchFamily="34" charset="0"/>
              </a:rPr>
              <a:t>выбрать каким-либо образом ведущий элемент и разослать его по всем процессорам системы (например, в качестве ведущего элемента можно взять среднее арифметическое элементов, расположенных на ведущем процессоре),</a:t>
            </a:r>
          </a:p>
          <a:p>
            <a:pPr marL="266700" indent="-266700">
              <a:spcBef>
                <a:spcPct val="20000"/>
              </a:spcBef>
              <a:buFont typeface="Wingdings" pitchFamily="2" charset="2"/>
              <a:buChar char="q"/>
            </a:pPr>
            <a:r>
              <a:rPr lang="ru-RU">
                <a:latin typeface="Arial" pitchFamily="34" charset="0"/>
              </a:rPr>
              <a:t>разделить на каждом процессоре имеющийся блок данных на две части с использованием полученного ведущего элемента, </a:t>
            </a:r>
          </a:p>
          <a:p>
            <a:pPr marL="266700" indent="-266700">
              <a:spcBef>
                <a:spcPct val="20000"/>
              </a:spcBef>
              <a:buFont typeface="Wingdings" pitchFamily="2" charset="2"/>
              <a:buChar char="q"/>
            </a:pPr>
            <a:r>
              <a:rPr lang="ru-RU">
                <a:latin typeface="Arial" pitchFamily="34" charset="0"/>
              </a:rPr>
              <a:t>образовать пары процессоров, для которых битовое представление номеров отличается только в позиции </a:t>
            </a:r>
            <a:r>
              <a:rPr lang="ru-RU" b="1" i="1">
                <a:latin typeface="Arial" pitchFamily="34" charset="0"/>
              </a:rPr>
              <a:t>N</a:t>
            </a:r>
            <a:r>
              <a:rPr lang="ru-RU">
                <a:latin typeface="Arial" pitchFamily="34" charset="0"/>
              </a:rPr>
              <a:t>, и осуществить взаимообмен данными между этими процессорами; в результате таких пересылок данных на процессорах, для которых в битовом представлении номера бит позиции </a:t>
            </a:r>
            <a:r>
              <a:rPr lang="ru-RU" b="1" i="1">
                <a:latin typeface="Arial" pitchFamily="34" charset="0"/>
              </a:rPr>
              <a:t>N</a:t>
            </a:r>
            <a:r>
              <a:rPr lang="ru-RU">
                <a:latin typeface="Arial" pitchFamily="34" charset="0"/>
              </a:rPr>
              <a:t> равен 0, должны оказаться части блоков со значениями, меньшими ведущего элемента; процессоры с номерами, в которых бит </a:t>
            </a:r>
            <a:r>
              <a:rPr lang="ru-RU" b="1" i="1">
                <a:latin typeface="Arial" pitchFamily="34" charset="0"/>
              </a:rPr>
              <a:t>N</a:t>
            </a:r>
            <a:r>
              <a:rPr lang="ru-RU">
                <a:latin typeface="Arial" pitchFamily="34" charset="0"/>
              </a:rPr>
              <a:t> равен 1, должны собрать, соответственно, все значения данных, превышающие значения ведущего элемента,</a:t>
            </a:r>
            <a:r>
              <a:rPr lang="ru-RU" sz="1400">
                <a:latin typeface="Arial" pitchFamily="34" charset="0"/>
              </a:rPr>
              <a:t> </a:t>
            </a:r>
          </a:p>
          <a:p>
            <a:pPr marL="266700" indent="-266700">
              <a:spcBef>
                <a:spcPct val="20000"/>
              </a:spcBef>
              <a:buFont typeface="Wingdings" pitchFamily="2" charset="2"/>
              <a:buChar char="q"/>
            </a:pPr>
            <a:r>
              <a:rPr lang="ru-RU">
                <a:latin typeface="Arial" pitchFamily="34" charset="0"/>
              </a:rPr>
              <a:t>перейти к подгиперкубам меньшей размерности и повторить описанную выше процедуру</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1032"/>
          <p:cNvSpPr>
            <a:spLocks noGrp="1" noChangeArrowheads="1"/>
          </p:cNvSpPr>
          <p:nvPr>
            <p:ph type="title"/>
          </p:nvPr>
        </p:nvSpPr>
        <p:spPr>
          <a:xfrm>
            <a:off x="214313" y="352425"/>
            <a:ext cx="10210800" cy="561975"/>
          </a:xfrm>
        </p:spPr>
        <p:txBody>
          <a:bodyPr rtlCol="0">
            <a:normAutofit fontScale="90000"/>
          </a:bodyPr>
          <a:lstStyle/>
          <a:p>
            <a:pPr algn="l" fontAlgn="auto">
              <a:spcAft>
                <a:spcPts val="0"/>
              </a:spcAft>
              <a:defRPr/>
            </a:pPr>
            <a:r>
              <a:rPr lang="ru-RU" b="1" smtClean="0"/>
              <a:t>Быстрая сортировка: </a:t>
            </a:r>
            <a:r>
              <a:rPr lang="ru-RU" b="1" i="1" smtClean="0"/>
              <a:t>параллельный алгоритм…</a:t>
            </a:r>
            <a:r>
              <a:rPr lang="ru-RU" smtClean="0"/>
              <a:t> </a:t>
            </a:r>
          </a:p>
        </p:txBody>
      </p:sp>
      <p:sp>
        <p:nvSpPr>
          <p:cNvPr id="27652" name="Rectangle 1027"/>
          <p:cNvSpPr>
            <a:spLocks noGrp="1" noChangeArrowheads="1"/>
          </p:cNvSpPr>
          <p:nvPr>
            <p:ph idx="1"/>
          </p:nvPr>
        </p:nvSpPr>
        <p:spPr>
          <a:xfrm>
            <a:off x="495300" y="1271588"/>
            <a:ext cx="9210675" cy="2419350"/>
          </a:xfrm>
        </p:spPr>
        <p:txBody>
          <a:bodyPr>
            <a:spAutoFit/>
          </a:bodyPr>
          <a:lstStyle/>
          <a:p>
            <a:pPr algn="just">
              <a:lnSpc>
                <a:spcPct val="160000"/>
              </a:lnSpc>
            </a:pPr>
            <a:r>
              <a:rPr lang="ru-RU" b="1" smtClean="0"/>
              <a:t>Анализ эффективности:</a:t>
            </a:r>
          </a:p>
          <a:p>
            <a:pPr lvl="1"/>
            <a:r>
              <a:rPr lang="ru-RU" smtClean="0"/>
              <a:t>Общая оценка показателей ускорения и эффективности</a:t>
            </a:r>
          </a:p>
          <a:p>
            <a:pPr>
              <a:buFont typeface="Wingdings" pitchFamily="2" charset="2"/>
              <a:buNone/>
            </a:pPr>
            <a:endParaRPr lang="ru-RU" smtClean="0"/>
          </a:p>
        </p:txBody>
      </p:sp>
      <p:sp>
        <p:nvSpPr>
          <p:cNvPr id="27653" name="Rectangle 1028"/>
          <p:cNvSpPr>
            <a:spLocks noChangeArrowheads="1"/>
          </p:cNvSpPr>
          <p:nvPr/>
        </p:nvSpPr>
        <p:spPr bwMode="auto">
          <a:xfrm>
            <a:off x="2271713" y="3238500"/>
            <a:ext cx="9906000" cy="369888"/>
          </a:xfrm>
          <a:prstGeom prst="rect">
            <a:avLst/>
          </a:prstGeom>
          <a:noFill/>
          <a:ln w="9525">
            <a:noFill/>
            <a:miter lim="800000"/>
            <a:headEnd/>
            <a:tailEnd/>
          </a:ln>
        </p:spPr>
        <p:txBody>
          <a:bodyPr>
            <a:spAutoFit/>
          </a:bodyPr>
          <a:lstStyle/>
          <a:p>
            <a:endParaRPr lang="ru-RU"/>
          </a:p>
        </p:txBody>
      </p:sp>
      <p:graphicFrame>
        <p:nvGraphicFramePr>
          <p:cNvPr id="27650" name="Object 1029"/>
          <p:cNvGraphicFramePr>
            <a:graphicFrameLocks noChangeAspect="1"/>
          </p:cNvGraphicFramePr>
          <p:nvPr/>
        </p:nvGraphicFramePr>
        <p:xfrm>
          <a:off x="1065213" y="3284538"/>
          <a:ext cx="7704137" cy="1282700"/>
        </p:xfrm>
        <a:graphic>
          <a:graphicData uri="http://schemas.openxmlformats.org/presentationml/2006/ole">
            <p:oleObj spid="_x0000_s27650" name="Формула" r:id="rId3" imgW="2997000" imgH="44424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Rectangle 80"/>
          <p:cNvSpPr>
            <a:spLocks noChangeArrowheads="1"/>
          </p:cNvSpPr>
          <p:nvPr/>
        </p:nvSpPr>
        <p:spPr bwMode="auto">
          <a:xfrm>
            <a:off x="0" y="3125788"/>
            <a:ext cx="184150" cy="368300"/>
          </a:xfrm>
          <a:prstGeom prst="rect">
            <a:avLst/>
          </a:prstGeom>
          <a:noFill/>
          <a:ln w="9525">
            <a:noFill/>
            <a:miter lim="800000"/>
            <a:headEnd/>
            <a:tailEnd/>
          </a:ln>
        </p:spPr>
        <p:txBody>
          <a:bodyPr wrap="none" anchor="ctr">
            <a:spAutoFit/>
          </a:bodyPr>
          <a:lstStyle/>
          <a:p>
            <a:endParaRPr lang="ru-RU"/>
          </a:p>
        </p:txBody>
      </p:sp>
      <p:sp>
        <p:nvSpPr>
          <p:cNvPr id="3080" name="Rectangle 17"/>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Постановка задачи</a:t>
            </a:r>
          </a:p>
        </p:txBody>
      </p:sp>
      <p:sp>
        <p:nvSpPr>
          <p:cNvPr id="13318" name="Rectangle 4"/>
          <p:cNvSpPr>
            <a:spLocks noChangeArrowheads="1"/>
          </p:cNvSpPr>
          <p:nvPr/>
        </p:nvSpPr>
        <p:spPr bwMode="auto">
          <a:xfrm>
            <a:off x="457200" y="1143000"/>
            <a:ext cx="8763000" cy="1570038"/>
          </a:xfrm>
          <a:prstGeom prst="rect">
            <a:avLst/>
          </a:prstGeom>
          <a:noFill/>
          <a:ln w="9525">
            <a:noFill/>
            <a:miter lim="800000"/>
            <a:headEnd/>
            <a:tailEnd/>
          </a:ln>
        </p:spPr>
        <p:txBody>
          <a:bodyPr>
            <a:spAutoFit/>
          </a:bodyPr>
          <a:lstStyle/>
          <a:p>
            <a:pPr indent="269875" algn="just"/>
            <a:r>
              <a:rPr lang="ru-RU" sz="2400">
                <a:latin typeface="Arial" pitchFamily="34" charset="0"/>
              </a:rPr>
              <a:t>Сортировка является одной из типовых проблем обработки данных и обычно понимается как задача размещения элементов неупорядоченного набора значений</a:t>
            </a:r>
          </a:p>
          <a:p>
            <a:pPr indent="269875" eaLnBrk="0" hangingPunct="0"/>
            <a:endParaRPr lang="ru-RU" sz="2400">
              <a:latin typeface="Arial" pitchFamily="34" charset="0"/>
            </a:endParaRPr>
          </a:p>
        </p:txBody>
      </p:sp>
      <p:graphicFrame>
        <p:nvGraphicFramePr>
          <p:cNvPr id="13314" name="Object 3"/>
          <p:cNvGraphicFramePr>
            <a:graphicFrameLocks noChangeAspect="1"/>
          </p:cNvGraphicFramePr>
          <p:nvPr/>
        </p:nvGraphicFramePr>
        <p:xfrm>
          <a:off x="3489325" y="2743200"/>
          <a:ext cx="2911475" cy="601663"/>
        </p:xfrm>
        <a:graphic>
          <a:graphicData uri="http://schemas.openxmlformats.org/presentationml/2006/ole">
            <p:oleObj spid="_x0000_s13314" name="Формула" r:id="rId3" imgW="1104840" imgH="228600" progId="Equation.3">
              <p:embed/>
            </p:oleObj>
          </a:graphicData>
        </a:graphic>
      </p:graphicFrame>
      <p:graphicFrame>
        <p:nvGraphicFramePr>
          <p:cNvPr id="13315" name="Object 2"/>
          <p:cNvGraphicFramePr>
            <a:graphicFrameLocks noChangeAspect="1"/>
          </p:cNvGraphicFramePr>
          <p:nvPr/>
        </p:nvGraphicFramePr>
        <p:xfrm>
          <a:off x="1447800" y="4038600"/>
          <a:ext cx="6858000" cy="630238"/>
        </p:xfrm>
        <a:graphic>
          <a:graphicData uri="http://schemas.openxmlformats.org/presentationml/2006/ole">
            <p:oleObj spid="_x0000_s13315" name="Формула" r:id="rId4" imgW="2590560" imgH="241200" progId="Equation.3">
              <p:embed/>
            </p:oleObj>
          </a:graphicData>
        </a:graphic>
      </p:graphicFrame>
      <p:sp>
        <p:nvSpPr>
          <p:cNvPr id="13319" name="Text Box 11"/>
          <p:cNvSpPr txBox="1">
            <a:spLocks noChangeArrowheads="1"/>
          </p:cNvSpPr>
          <p:nvPr/>
        </p:nvSpPr>
        <p:spPr bwMode="auto">
          <a:xfrm>
            <a:off x="457200" y="3505200"/>
            <a:ext cx="8458200" cy="457200"/>
          </a:xfrm>
          <a:prstGeom prst="rect">
            <a:avLst/>
          </a:prstGeom>
          <a:noFill/>
          <a:ln w="9525">
            <a:noFill/>
            <a:miter lim="800000"/>
            <a:headEnd/>
            <a:tailEnd/>
          </a:ln>
        </p:spPr>
        <p:txBody>
          <a:bodyPr>
            <a:spAutoFit/>
          </a:bodyPr>
          <a:lstStyle/>
          <a:p>
            <a:pPr>
              <a:spcBef>
                <a:spcPct val="50000"/>
              </a:spcBef>
            </a:pPr>
            <a:r>
              <a:rPr lang="ru-RU" sz="2400">
                <a:latin typeface="Arial" pitchFamily="34" charset="0"/>
              </a:rPr>
              <a:t>в порядке монотонного возрастания или убывания</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7" name="Rectangle 23"/>
          <p:cNvSpPr>
            <a:spLocks noGrp="1" noChangeArrowheads="1"/>
          </p:cNvSpPr>
          <p:nvPr>
            <p:ph type="title"/>
          </p:nvPr>
        </p:nvSpPr>
        <p:spPr>
          <a:xfrm>
            <a:off x="214313" y="352425"/>
            <a:ext cx="10210800" cy="561975"/>
          </a:xfrm>
        </p:spPr>
        <p:txBody>
          <a:bodyPr rtlCol="0">
            <a:normAutofit fontScale="90000"/>
          </a:bodyPr>
          <a:lstStyle/>
          <a:p>
            <a:pPr algn="l" fontAlgn="auto">
              <a:spcAft>
                <a:spcPts val="0"/>
              </a:spcAft>
              <a:defRPr/>
            </a:pPr>
            <a:r>
              <a:rPr lang="ru-RU" b="1" smtClean="0"/>
              <a:t>Быстрая сортировка: </a:t>
            </a:r>
            <a:r>
              <a:rPr lang="ru-RU" b="1" i="1" smtClean="0"/>
              <a:t>параллельный алгоритм…</a:t>
            </a:r>
            <a:r>
              <a:rPr lang="ru-RU" smtClean="0"/>
              <a:t> </a:t>
            </a:r>
          </a:p>
        </p:txBody>
      </p:sp>
      <p:sp>
        <p:nvSpPr>
          <p:cNvPr id="18438" name="Rectangle 3"/>
          <p:cNvSpPr>
            <a:spLocks noGrp="1" noChangeArrowheads="1"/>
          </p:cNvSpPr>
          <p:nvPr>
            <p:ph idx="1"/>
          </p:nvPr>
        </p:nvSpPr>
        <p:spPr>
          <a:xfrm>
            <a:off x="495300" y="1196975"/>
            <a:ext cx="8915400" cy="576263"/>
          </a:xfrm>
        </p:spPr>
        <p:txBody>
          <a:bodyPr rtlCol="0">
            <a:normAutofit lnSpcReduction="10000"/>
          </a:bodyPr>
          <a:lstStyle/>
          <a:p>
            <a:pPr fontAlgn="auto">
              <a:spcAft>
                <a:spcPts val="0"/>
              </a:spcAft>
              <a:defRPr/>
            </a:pPr>
            <a:r>
              <a:rPr lang="ru-RU" b="1" smtClean="0"/>
              <a:t>Анализ эффективности</a:t>
            </a:r>
            <a:r>
              <a:rPr lang="ru-RU" smtClean="0"/>
              <a:t> (</a:t>
            </a:r>
            <a:r>
              <a:rPr lang="ru-RU" sz="2400" smtClean="0"/>
              <a:t>уточненные оценки</a:t>
            </a:r>
            <a:r>
              <a:rPr lang="ru-RU" smtClean="0"/>
              <a:t>):</a:t>
            </a:r>
          </a:p>
        </p:txBody>
      </p:sp>
      <p:sp>
        <p:nvSpPr>
          <p:cNvPr id="28679" name="Text Box 4"/>
          <p:cNvSpPr txBox="1">
            <a:spLocks noChangeArrowheads="1"/>
          </p:cNvSpPr>
          <p:nvPr/>
        </p:nvSpPr>
        <p:spPr bwMode="auto">
          <a:xfrm>
            <a:off x="631825" y="1773238"/>
            <a:ext cx="8497888" cy="646112"/>
          </a:xfrm>
          <a:prstGeom prst="rect">
            <a:avLst/>
          </a:prstGeom>
          <a:noFill/>
          <a:ln w="9525">
            <a:noFill/>
            <a:miter lim="800000"/>
            <a:headEnd/>
            <a:tailEnd/>
          </a:ln>
        </p:spPr>
        <p:txBody>
          <a:bodyPr>
            <a:spAutoFit/>
          </a:bodyPr>
          <a:lstStyle/>
          <a:p>
            <a:pPr>
              <a:spcBef>
                <a:spcPct val="50000"/>
              </a:spcBef>
            </a:pPr>
            <a:r>
              <a:rPr lang="ru-RU">
                <a:latin typeface="Arial" pitchFamily="34" charset="0"/>
              </a:rPr>
              <a:t>- Время выполнения параллельного алгоритма, связанное непосредственно</a:t>
            </a:r>
            <a:br>
              <a:rPr lang="ru-RU">
                <a:latin typeface="Arial" pitchFamily="34" charset="0"/>
              </a:rPr>
            </a:br>
            <a:r>
              <a:rPr lang="ru-RU">
                <a:latin typeface="Arial" pitchFamily="34" charset="0"/>
              </a:rPr>
              <a:t>  с вычислениями, составляет</a:t>
            </a:r>
          </a:p>
        </p:txBody>
      </p:sp>
      <p:sp>
        <p:nvSpPr>
          <p:cNvPr id="28680" name="Text Box 5"/>
          <p:cNvSpPr txBox="1">
            <a:spLocks noChangeArrowheads="1"/>
          </p:cNvSpPr>
          <p:nvPr/>
        </p:nvSpPr>
        <p:spPr bwMode="auto">
          <a:xfrm>
            <a:off x="631825" y="3141663"/>
            <a:ext cx="8785225" cy="641350"/>
          </a:xfrm>
          <a:prstGeom prst="rect">
            <a:avLst/>
          </a:prstGeom>
          <a:noFill/>
          <a:ln w="9525">
            <a:noFill/>
            <a:miter lim="800000"/>
            <a:headEnd/>
            <a:tailEnd/>
          </a:ln>
        </p:spPr>
        <p:txBody>
          <a:bodyPr>
            <a:spAutoFit/>
          </a:bodyPr>
          <a:lstStyle/>
          <a:p>
            <a:pPr>
              <a:spcBef>
                <a:spcPct val="50000"/>
              </a:spcBef>
            </a:pPr>
            <a:r>
              <a:rPr lang="ru-RU">
                <a:latin typeface="Arial" pitchFamily="34" charset="0"/>
              </a:rPr>
              <a:t>- Длительность выполнения операции сбора данных при использовании</a:t>
            </a:r>
            <a:br>
              <a:rPr lang="ru-RU">
                <a:latin typeface="Arial" pitchFamily="34" charset="0"/>
              </a:rPr>
            </a:br>
            <a:r>
              <a:rPr lang="ru-RU">
                <a:latin typeface="Arial" pitchFamily="34" charset="0"/>
              </a:rPr>
              <a:t>  модели Хокни определяется при помощи следующего выражения: </a:t>
            </a:r>
          </a:p>
        </p:txBody>
      </p:sp>
      <p:sp>
        <p:nvSpPr>
          <p:cNvPr id="28681" name="Text Box 6"/>
          <p:cNvSpPr txBox="1">
            <a:spLocks noChangeArrowheads="1"/>
          </p:cNvSpPr>
          <p:nvPr/>
        </p:nvSpPr>
        <p:spPr bwMode="auto">
          <a:xfrm>
            <a:off x="704850" y="4652963"/>
            <a:ext cx="8928100" cy="400050"/>
          </a:xfrm>
          <a:prstGeom prst="rect">
            <a:avLst/>
          </a:prstGeom>
          <a:noFill/>
          <a:ln w="9525">
            <a:noFill/>
            <a:miter lim="800000"/>
            <a:headEnd/>
            <a:tailEnd/>
          </a:ln>
        </p:spPr>
        <p:txBody>
          <a:bodyPr>
            <a:spAutoFit/>
          </a:bodyPr>
          <a:lstStyle/>
          <a:p>
            <a:pPr>
              <a:spcBef>
                <a:spcPct val="50000"/>
              </a:spcBef>
            </a:pPr>
            <a:r>
              <a:rPr lang="ru-RU" sz="2000" b="1">
                <a:latin typeface="Arial" pitchFamily="34" charset="0"/>
              </a:rPr>
              <a:t>Общее время выполнения параллельного алгоритма составляет</a:t>
            </a:r>
          </a:p>
        </p:txBody>
      </p:sp>
      <p:sp>
        <p:nvSpPr>
          <p:cNvPr id="28682" name="Rectangle 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28683" name="Rectangle 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8684" name="Rectangle 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8685" name="Rectangle 10"/>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28686" name="Rectangle 12"/>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28687" name="Rectangle 14"/>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28688" name="Rectangle 17"/>
          <p:cNvSpPr>
            <a:spLocks noChangeArrowheads="1"/>
          </p:cNvSpPr>
          <p:nvPr/>
        </p:nvSpPr>
        <p:spPr bwMode="auto">
          <a:xfrm>
            <a:off x="3752850" y="3319463"/>
            <a:ext cx="9906000" cy="369887"/>
          </a:xfrm>
          <a:prstGeom prst="rect">
            <a:avLst/>
          </a:prstGeom>
          <a:noFill/>
          <a:ln w="9525">
            <a:noFill/>
            <a:miter lim="800000"/>
            <a:headEnd/>
            <a:tailEnd/>
          </a:ln>
        </p:spPr>
        <p:txBody>
          <a:bodyPr>
            <a:spAutoFit/>
          </a:bodyPr>
          <a:lstStyle/>
          <a:p>
            <a:endParaRPr lang="ru-RU"/>
          </a:p>
        </p:txBody>
      </p:sp>
      <p:graphicFrame>
        <p:nvGraphicFramePr>
          <p:cNvPr id="28674" name="Object 16"/>
          <p:cNvGraphicFramePr>
            <a:graphicFrameLocks noChangeAspect="1"/>
          </p:cNvGraphicFramePr>
          <p:nvPr/>
        </p:nvGraphicFramePr>
        <p:xfrm>
          <a:off x="2286000" y="2514600"/>
          <a:ext cx="5334000" cy="487363"/>
        </p:xfrm>
        <a:graphic>
          <a:graphicData uri="http://schemas.openxmlformats.org/presentationml/2006/ole">
            <p:oleObj spid="_x0000_s28674" r:id="rId3" imgW="2400300" imgH="215900" progId="Equation.3">
              <p:embed/>
            </p:oleObj>
          </a:graphicData>
        </a:graphic>
      </p:graphicFrame>
      <p:sp>
        <p:nvSpPr>
          <p:cNvPr id="28689" name="Rectangle 19"/>
          <p:cNvSpPr>
            <a:spLocks noChangeArrowheads="1"/>
          </p:cNvSpPr>
          <p:nvPr/>
        </p:nvSpPr>
        <p:spPr bwMode="auto">
          <a:xfrm>
            <a:off x="3357563" y="3309938"/>
            <a:ext cx="9906000" cy="369887"/>
          </a:xfrm>
          <a:prstGeom prst="rect">
            <a:avLst/>
          </a:prstGeom>
          <a:noFill/>
          <a:ln w="9525">
            <a:noFill/>
            <a:miter lim="800000"/>
            <a:headEnd/>
            <a:tailEnd/>
          </a:ln>
        </p:spPr>
        <p:txBody>
          <a:bodyPr>
            <a:spAutoFit/>
          </a:bodyPr>
          <a:lstStyle/>
          <a:p>
            <a:endParaRPr lang="ru-RU"/>
          </a:p>
        </p:txBody>
      </p:sp>
      <p:graphicFrame>
        <p:nvGraphicFramePr>
          <p:cNvPr id="28675" name="Object 18"/>
          <p:cNvGraphicFramePr>
            <a:graphicFrameLocks noChangeAspect="1"/>
          </p:cNvGraphicFramePr>
          <p:nvPr/>
        </p:nvGraphicFramePr>
        <p:xfrm>
          <a:off x="1409700" y="4038600"/>
          <a:ext cx="7086600" cy="530225"/>
        </p:xfrm>
        <a:graphic>
          <a:graphicData uri="http://schemas.openxmlformats.org/presentationml/2006/ole">
            <p:oleObj spid="_x0000_s28675" r:id="rId4" imgW="3187700" imgH="241300" progId="Equation.3">
              <p:embed/>
            </p:oleObj>
          </a:graphicData>
        </a:graphic>
      </p:graphicFrame>
      <p:sp>
        <p:nvSpPr>
          <p:cNvPr id="28690" name="Rectangle 21"/>
          <p:cNvSpPr>
            <a:spLocks noChangeArrowheads="1"/>
          </p:cNvSpPr>
          <p:nvPr/>
        </p:nvSpPr>
        <p:spPr bwMode="auto">
          <a:xfrm>
            <a:off x="2624138" y="3309938"/>
            <a:ext cx="9906000" cy="369887"/>
          </a:xfrm>
          <a:prstGeom prst="rect">
            <a:avLst/>
          </a:prstGeom>
          <a:noFill/>
          <a:ln w="9525">
            <a:noFill/>
            <a:miter lim="800000"/>
            <a:headEnd/>
            <a:tailEnd/>
          </a:ln>
        </p:spPr>
        <p:txBody>
          <a:bodyPr>
            <a:spAutoFit/>
          </a:bodyPr>
          <a:lstStyle/>
          <a:p>
            <a:endParaRPr lang="ru-RU"/>
          </a:p>
        </p:txBody>
      </p:sp>
      <p:graphicFrame>
        <p:nvGraphicFramePr>
          <p:cNvPr id="28676" name="Object 20"/>
          <p:cNvGraphicFramePr>
            <a:graphicFrameLocks noChangeAspect="1"/>
          </p:cNvGraphicFramePr>
          <p:nvPr/>
        </p:nvGraphicFramePr>
        <p:xfrm>
          <a:off x="457200" y="5118100"/>
          <a:ext cx="8991600" cy="460375"/>
        </p:xfrm>
        <a:graphic>
          <a:graphicData uri="http://schemas.openxmlformats.org/presentationml/2006/ole">
            <p:oleObj spid="_x0000_s28676" r:id="rId5" imgW="4660900" imgH="24130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29701"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9702"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19463" name="Rectangle 12"/>
          <p:cNvSpPr>
            <a:spLocks noGrp="1" noChangeArrowheads="1"/>
          </p:cNvSpPr>
          <p:nvPr>
            <p:ph type="title"/>
          </p:nvPr>
        </p:nvSpPr>
        <p:spPr>
          <a:xfrm>
            <a:off x="214313" y="352425"/>
            <a:ext cx="10210800" cy="561975"/>
          </a:xfrm>
        </p:spPr>
        <p:txBody>
          <a:bodyPr rtlCol="0">
            <a:normAutofit fontScale="90000"/>
          </a:bodyPr>
          <a:lstStyle/>
          <a:p>
            <a:pPr algn="l" fontAlgn="auto">
              <a:spcAft>
                <a:spcPts val="0"/>
              </a:spcAft>
              <a:defRPr/>
            </a:pPr>
            <a:r>
              <a:rPr lang="ru-RU" b="1" dirty="0" smtClean="0"/>
              <a:t>Быстрая сортировка: </a:t>
            </a:r>
            <a:r>
              <a:rPr lang="ru-RU" b="1" i="1" dirty="0" smtClean="0"/>
              <a:t>параллельный алгоритм…</a:t>
            </a:r>
            <a:r>
              <a:rPr lang="ru-RU" dirty="0" smtClean="0"/>
              <a:t> </a:t>
            </a:r>
          </a:p>
        </p:txBody>
      </p:sp>
      <p:sp>
        <p:nvSpPr>
          <p:cNvPr id="19464" name="Rectangle 6"/>
          <p:cNvSpPr>
            <a:spLocks noGrp="1" noChangeArrowheads="1"/>
          </p:cNvSpPr>
          <p:nvPr>
            <p:ph idx="1"/>
          </p:nvPr>
        </p:nvSpPr>
        <p:spPr>
          <a:xfrm>
            <a:off x="273050" y="1052513"/>
            <a:ext cx="9217025" cy="1152525"/>
          </a:xfrm>
        </p:spPr>
        <p:txBody>
          <a:bodyPr rtlCol="0">
            <a:normAutofit fontScale="92500" lnSpcReduction="20000"/>
          </a:bodyPr>
          <a:lstStyle/>
          <a:p>
            <a:pPr fontAlgn="auto">
              <a:lnSpc>
                <a:spcPct val="90000"/>
              </a:lnSpc>
              <a:spcAft>
                <a:spcPts val="0"/>
              </a:spcAft>
              <a:defRPr/>
            </a:pPr>
            <a:r>
              <a:rPr lang="ru-RU" b="1" smtClean="0"/>
              <a:t>Результаты вычислительных экспериментов…</a:t>
            </a:r>
          </a:p>
          <a:p>
            <a:pPr lvl="1" fontAlgn="auto">
              <a:lnSpc>
                <a:spcPct val="90000"/>
              </a:lnSpc>
              <a:spcAft>
                <a:spcPts val="0"/>
              </a:spcAft>
              <a:defRPr/>
            </a:pPr>
            <a:r>
              <a:rPr lang="ru-RU" smtClean="0"/>
              <a:t>Сравнение теоретических оценок и экспериментальных данных</a:t>
            </a:r>
          </a:p>
        </p:txBody>
      </p:sp>
      <p:sp>
        <p:nvSpPr>
          <p:cNvPr id="29705" name="Rectangle 7"/>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graphicFrame>
        <p:nvGraphicFramePr>
          <p:cNvPr id="29698" name="Object 8"/>
          <p:cNvGraphicFramePr>
            <a:graphicFrameLocks noChangeAspect="1"/>
          </p:cNvGraphicFramePr>
          <p:nvPr/>
        </p:nvGraphicFramePr>
        <p:xfrm>
          <a:off x="2209800" y="2362200"/>
          <a:ext cx="5562600" cy="1504950"/>
        </p:xfrm>
        <a:graphic>
          <a:graphicData uri="http://schemas.openxmlformats.org/presentationml/2006/ole">
            <p:oleObj spid="_x0000_s29698" name="Лист" r:id="rId3" imgW="3943807" imgH="1067105" progId="Excel.Sheet.8">
              <p:embed/>
            </p:oleObj>
          </a:graphicData>
        </a:graphic>
      </p:graphicFrame>
      <p:graphicFrame>
        <p:nvGraphicFramePr>
          <p:cNvPr id="29699" name="Object 10"/>
          <p:cNvGraphicFramePr>
            <a:graphicFrameLocks noChangeAspect="1"/>
          </p:cNvGraphicFramePr>
          <p:nvPr/>
        </p:nvGraphicFramePr>
        <p:xfrm>
          <a:off x="2714625" y="3962400"/>
          <a:ext cx="4676775" cy="2371725"/>
        </p:xfrm>
        <a:graphic>
          <a:graphicData uri="http://schemas.openxmlformats.org/presentationml/2006/ole">
            <p:oleObj spid="_x0000_s29699" name="Диаграмма" r:id="rId4" imgW="4677156" imgH="2371954" progId="Excel.Chart.8">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722" name="Object 9"/>
          <p:cNvGraphicFramePr>
            <a:graphicFrameLocks noChangeAspect="1"/>
          </p:cNvGraphicFramePr>
          <p:nvPr/>
        </p:nvGraphicFramePr>
        <p:xfrm>
          <a:off x="2895600" y="3978275"/>
          <a:ext cx="4649788" cy="2403475"/>
        </p:xfrm>
        <a:graphic>
          <a:graphicData uri="http://schemas.openxmlformats.org/presentationml/2006/ole">
            <p:oleObj spid="_x0000_s30722" r:id="rId3" imgW="3962400" imgH="2047875" progId="Excel.Chart.8">
              <p:embed/>
            </p:oleObj>
          </a:graphicData>
        </a:graphic>
      </p:graphicFrame>
      <p:sp>
        <p:nvSpPr>
          <p:cNvPr id="30724"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30725"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0726"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0727" name="Rectangle 6"/>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20488" name="Rectangle 13"/>
          <p:cNvSpPr>
            <a:spLocks noGrp="1" noChangeArrowheads="1"/>
          </p:cNvSpPr>
          <p:nvPr>
            <p:ph type="title"/>
          </p:nvPr>
        </p:nvSpPr>
        <p:spPr>
          <a:xfrm>
            <a:off x="214313" y="352425"/>
            <a:ext cx="10210800" cy="561975"/>
          </a:xfrm>
        </p:spPr>
        <p:txBody>
          <a:bodyPr rtlCol="0">
            <a:normAutofit fontScale="90000"/>
          </a:bodyPr>
          <a:lstStyle/>
          <a:p>
            <a:pPr algn="l" fontAlgn="auto">
              <a:spcAft>
                <a:spcPts val="0"/>
              </a:spcAft>
              <a:defRPr/>
            </a:pPr>
            <a:r>
              <a:rPr lang="ru-RU" b="1" smtClean="0"/>
              <a:t>Быстрая сортировка: </a:t>
            </a:r>
            <a:r>
              <a:rPr lang="ru-RU" b="1" i="1" smtClean="0"/>
              <a:t>параллельный алгоритм</a:t>
            </a:r>
            <a:r>
              <a:rPr lang="ru-RU" smtClean="0"/>
              <a:t> </a:t>
            </a:r>
          </a:p>
        </p:txBody>
      </p:sp>
      <p:sp>
        <p:nvSpPr>
          <p:cNvPr id="20489" name="Rectangle 7"/>
          <p:cNvSpPr>
            <a:spLocks noGrp="1" noChangeArrowheads="1"/>
          </p:cNvSpPr>
          <p:nvPr>
            <p:ph idx="1"/>
          </p:nvPr>
        </p:nvSpPr>
        <p:spPr>
          <a:xfrm>
            <a:off x="488950" y="1196975"/>
            <a:ext cx="9137650" cy="936625"/>
          </a:xfrm>
        </p:spPr>
        <p:txBody>
          <a:bodyPr rtlCol="0">
            <a:normAutofit fontScale="92500" lnSpcReduction="20000"/>
          </a:bodyPr>
          <a:lstStyle/>
          <a:p>
            <a:pPr fontAlgn="auto">
              <a:spcAft>
                <a:spcPts val="0"/>
              </a:spcAft>
              <a:defRPr/>
            </a:pPr>
            <a:r>
              <a:rPr lang="ru-RU" b="1" dirty="0" smtClean="0"/>
              <a:t>Результаты вычислительных экспериментов:</a:t>
            </a:r>
            <a:endParaRPr lang="en-US" b="1" dirty="0" smtClean="0"/>
          </a:p>
          <a:p>
            <a:pPr lvl="1" fontAlgn="auto">
              <a:lnSpc>
                <a:spcPct val="110000"/>
              </a:lnSpc>
              <a:spcAft>
                <a:spcPts val="0"/>
              </a:spcAft>
              <a:defRPr/>
            </a:pPr>
            <a:r>
              <a:rPr lang="ru-RU" dirty="0" smtClean="0"/>
              <a:t>Ускорение вычислений</a:t>
            </a:r>
            <a:endParaRPr lang="ru-RU" b="1" dirty="0" smtClean="0"/>
          </a:p>
          <a:p>
            <a:pPr fontAlgn="auto">
              <a:spcAft>
                <a:spcPts val="0"/>
              </a:spcAft>
              <a:buFont typeface="Wingdings" pitchFamily="2" charset="2"/>
              <a:buNone/>
              <a:defRPr/>
            </a:pPr>
            <a:endParaRPr lang="ru-RU" sz="2000" dirty="0" smtClean="0"/>
          </a:p>
        </p:txBody>
      </p:sp>
      <p:sp>
        <p:nvSpPr>
          <p:cNvPr id="30730" name="Rectangle 8"/>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30731" name="Rectangle 10"/>
          <p:cNvSpPr>
            <a:spLocks noChangeArrowheads="1"/>
          </p:cNvSpPr>
          <p:nvPr/>
        </p:nvSpPr>
        <p:spPr bwMode="auto">
          <a:xfrm>
            <a:off x="2971800" y="2405063"/>
            <a:ext cx="9906000" cy="369887"/>
          </a:xfrm>
          <a:prstGeom prst="rect">
            <a:avLst/>
          </a:prstGeom>
          <a:noFill/>
          <a:ln w="9525">
            <a:noFill/>
            <a:miter lim="800000"/>
            <a:headEnd/>
            <a:tailEnd/>
          </a:ln>
        </p:spPr>
        <p:txBody>
          <a:bodyPr>
            <a:spAutoFit/>
          </a:bodyPr>
          <a:lstStyle/>
          <a:p>
            <a:endParaRPr lang="ru-RU"/>
          </a:p>
        </p:txBody>
      </p:sp>
      <p:graphicFrame>
        <p:nvGraphicFramePr>
          <p:cNvPr id="30723" name="Object 11"/>
          <p:cNvGraphicFramePr>
            <a:graphicFrameLocks noChangeAspect="1"/>
          </p:cNvGraphicFramePr>
          <p:nvPr/>
        </p:nvGraphicFramePr>
        <p:xfrm>
          <a:off x="1295400" y="2209800"/>
          <a:ext cx="7150100" cy="1828800"/>
        </p:xfrm>
        <a:graphic>
          <a:graphicData uri="http://schemas.openxmlformats.org/presentationml/2006/ole">
            <p:oleObj spid="_x0000_s30723" name="Лист" r:id="rId4" imgW="4914854" imgH="1238412" progId="Excel.Sheet.8">
              <p:embed/>
            </p:oleObj>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a:xfrm>
            <a:off x="287338" y="-60325"/>
            <a:ext cx="10210800" cy="1174750"/>
          </a:xfrm>
          <a:noFill/>
        </p:spPr>
        <p:txBody>
          <a:bodyPr>
            <a:spAutoFit/>
          </a:bodyPr>
          <a:lstStyle/>
          <a:p>
            <a:pPr algn="l">
              <a:lnSpc>
                <a:spcPct val="80000"/>
              </a:lnSpc>
            </a:pPr>
            <a:r>
              <a:rPr lang="ru-RU" b="1" smtClean="0"/>
              <a:t>Обобщенная быстрая сортировка: </a:t>
            </a:r>
            <a:br>
              <a:rPr lang="ru-RU" b="1" smtClean="0"/>
            </a:br>
            <a:r>
              <a:rPr lang="ru-RU" b="1" i="1" smtClean="0"/>
              <a:t>параллельный алгоритм…</a:t>
            </a:r>
          </a:p>
        </p:txBody>
      </p:sp>
      <p:sp>
        <p:nvSpPr>
          <p:cNvPr id="71683" name="Rectangle 102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71684" name="Rectangle 102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71685" name="Rectangle 102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71686" name="Rectangle 1030"/>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71687" name="Rectangle 1032"/>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71688" name="Text Box 1034"/>
          <p:cNvSpPr txBox="1">
            <a:spLocks noChangeArrowheads="1"/>
          </p:cNvSpPr>
          <p:nvPr/>
        </p:nvSpPr>
        <p:spPr bwMode="auto">
          <a:xfrm>
            <a:off x="271463" y="1041400"/>
            <a:ext cx="9577387" cy="5114925"/>
          </a:xfrm>
          <a:prstGeom prst="rect">
            <a:avLst/>
          </a:prstGeom>
          <a:noFill/>
          <a:ln w="9525">
            <a:noFill/>
            <a:miter lim="800000"/>
            <a:headEnd/>
            <a:tailEnd/>
          </a:ln>
        </p:spPr>
        <p:txBody>
          <a:bodyPr>
            <a:spAutoFit/>
          </a:bodyPr>
          <a:lstStyle/>
          <a:p>
            <a:pPr marL="355600" indent="-355600">
              <a:spcBef>
                <a:spcPct val="30000"/>
              </a:spcBef>
              <a:buFont typeface="Wingdings" pitchFamily="2" charset="2"/>
              <a:buChar char="q"/>
            </a:pPr>
            <a:r>
              <a:rPr lang="ru-RU" sz="2400">
                <a:latin typeface="Arial" pitchFamily="34" charset="0"/>
              </a:rPr>
              <a:t>Основное отличие от</a:t>
            </a:r>
            <a:r>
              <a:rPr lang="ru-RU" sz="2400">
                <a:latin typeface="Times New Roman" pitchFamily="18" charset="0"/>
              </a:rPr>
              <a:t> </a:t>
            </a:r>
            <a:r>
              <a:rPr lang="ru-RU" sz="2400">
                <a:latin typeface="Arial" pitchFamily="34" charset="0"/>
              </a:rPr>
              <a:t>предыдущего алгоритма – конкретный способ выбора ведущего элемента</a:t>
            </a:r>
            <a:endParaRPr lang="ru-RU" sz="2400">
              <a:latin typeface="Times New Roman" pitchFamily="18" charset="0"/>
            </a:endParaRPr>
          </a:p>
          <a:p>
            <a:pPr marL="355600" indent="-355600">
              <a:spcBef>
                <a:spcPct val="30000"/>
              </a:spcBef>
              <a:buFont typeface="Wingdings" pitchFamily="2" charset="2"/>
              <a:buChar char="q"/>
            </a:pPr>
            <a:r>
              <a:rPr lang="ru-RU" sz="2400">
                <a:latin typeface="Arial" pitchFamily="34" charset="0"/>
              </a:rPr>
              <a:t>Сортировка блоков выполняется в самом начале выполнения вычислений. В качестве ведущего выбирается средний элемент какого-либо блока (например, на первом процессоре вычислительной системы). Выбираемый подобным образом ведущий элемент в отдельных случаях может оказаться более близок к настоящему среднему значению всего сортируемого набора, чем какое-либо другое произвольно выбранное значение</a:t>
            </a:r>
          </a:p>
          <a:p>
            <a:pPr marL="355600" indent="-355600">
              <a:spcBef>
                <a:spcPct val="30000"/>
              </a:spcBef>
              <a:buFont typeface="Wingdings" pitchFamily="2" charset="2"/>
              <a:buChar char="q"/>
            </a:pPr>
            <a:r>
              <a:rPr lang="ru-RU" sz="2400">
                <a:latin typeface="Arial" pitchFamily="34" charset="0"/>
              </a:rPr>
              <a:t>Для поддержки упорядоченности в ходе вычислений процессоры выполняют операцию слияния частей блоков, получаемых после разделения</a:t>
            </a:r>
            <a:r>
              <a:rPr lang="ru-RU" sz="240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Rectangle 9"/>
          <p:cNvSpPr>
            <a:spLocks noGrp="1" noChangeArrowheads="1"/>
          </p:cNvSpPr>
          <p:nvPr>
            <p:ph type="title"/>
          </p:nvPr>
        </p:nvSpPr>
        <p:spPr>
          <a:xfrm>
            <a:off x="287338" y="-60325"/>
            <a:ext cx="10210800" cy="1174750"/>
          </a:xfrm>
          <a:noFill/>
        </p:spPr>
        <p:txBody>
          <a:bodyPr>
            <a:spAutoFit/>
          </a:bodyPr>
          <a:lstStyle/>
          <a:p>
            <a:pPr algn="l">
              <a:lnSpc>
                <a:spcPct val="80000"/>
              </a:lnSpc>
            </a:pPr>
            <a:r>
              <a:rPr lang="ru-RU" b="1" smtClean="0"/>
              <a:t>Обобщенная быстрая сортировка: </a:t>
            </a:r>
            <a:br>
              <a:rPr lang="ru-RU" b="1" smtClean="0"/>
            </a:br>
            <a:r>
              <a:rPr lang="ru-RU" b="1" i="1" smtClean="0"/>
              <a:t>параллельный алгоритм…</a:t>
            </a:r>
          </a:p>
        </p:txBody>
      </p:sp>
      <p:sp>
        <p:nvSpPr>
          <p:cNvPr id="31748" name="Rectangle 3"/>
          <p:cNvSpPr>
            <a:spLocks noGrp="1" noChangeArrowheads="1"/>
          </p:cNvSpPr>
          <p:nvPr>
            <p:ph idx="1"/>
          </p:nvPr>
        </p:nvSpPr>
        <p:spPr>
          <a:xfrm>
            <a:off x="495300" y="1390650"/>
            <a:ext cx="9210675" cy="1704975"/>
          </a:xfrm>
        </p:spPr>
        <p:txBody>
          <a:bodyPr>
            <a:spAutoFit/>
          </a:bodyPr>
          <a:lstStyle/>
          <a:p>
            <a:pPr algn="just"/>
            <a:r>
              <a:rPr lang="ru-RU" b="1" smtClean="0"/>
              <a:t>Анализ эффективности:</a:t>
            </a:r>
          </a:p>
          <a:p>
            <a:pPr lvl="1">
              <a:lnSpc>
                <a:spcPct val="120000"/>
              </a:lnSpc>
            </a:pPr>
            <a:r>
              <a:rPr lang="ru-RU" smtClean="0"/>
              <a:t>Общая оценка показателей ускорения и эффективности</a:t>
            </a:r>
          </a:p>
        </p:txBody>
      </p:sp>
      <p:sp>
        <p:nvSpPr>
          <p:cNvPr id="31749" name="Rectangle 4"/>
          <p:cNvSpPr>
            <a:spLocks noChangeArrowheads="1"/>
          </p:cNvSpPr>
          <p:nvPr/>
        </p:nvSpPr>
        <p:spPr bwMode="auto">
          <a:xfrm>
            <a:off x="2271713" y="3238500"/>
            <a:ext cx="9906000" cy="369888"/>
          </a:xfrm>
          <a:prstGeom prst="rect">
            <a:avLst/>
          </a:prstGeom>
          <a:noFill/>
          <a:ln w="9525">
            <a:noFill/>
            <a:miter lim="800000"/>
            <a:headEnd/>
            <a:tailEnd/>
          </a:ln>
        </p:spPr>
        <p:txBody>
          <a:bodyPr>
            <a:spAutoFit/>
          </a:bodyPr>
          <a:lstStyle/>
          <a:p>
            <a:endParaRPr lang="ru-RU"/>
          </a:p>
        </p:txBody>
      </p:sp>
      <p:graphicFrame>
        <p:nvGraphicFramePr>
          <p:cNvPr id="31746" name="Object 5"/>
          <p:cNvGraphicFramePr>
            <a:graphicFrameLocks noChangeAspect="1"/>
          </p:cNvGraphicFramePr>
          <p:nvPr/>
        </p:nvGraphicFramePr>
        <p:xfrm>
          <a:off x="1065213" y="3573463"/>
          <a:ext cx="7704137" cy="1282700"/>
        </p:xfrm>
        <a:graphic>
          <a:graphicData uri="http://schemas.openxmlformats.org/presentationml/2006/ole">
            <p:oleObj spid="_x0000_s31746" name="Формула" r:id="rId3" imgW="2997000" imgH="444240" progId="Equation.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3" name="Rectangle 26"/>
          <p:cNvSpPr>
            <a:spLocks noGrp="1" noChangeArrowheads="1"/>
          </p:cNvSpPr>
          <p:nvPr>
            <p:ph type="title"/>
          </p:nvPr>
        </p:nvSpPr>
        <p:spPr>
          <a:xfrm>
            <a:off x="287338" y="-60325"/>
            <a:ext cx="10210800" cy="1174750"/>
          </a:xfrm>
          <a:noFill/>
        </p:spPr>
        <p:txBody>
          <a:bodyPr>
            <a:spAutoFit/>
          </a:bodyPr>
          <a:lstStyle/>
          <a:p>
            <a:pPr algn="l">
              <a:lnSpc>
                <a:spcPct val="80000"/>
              </a:lnSpc>
            </a:pPr>
            <a:r>
              <a:rPr lang="ru-RU" b="1" smtClean="0"/>
              <a:t>Обобщенная быстрая сортировка: </a:t>
            </a:r>
            <a:br>
              <a:rPr lang="ru-RU" b="1" smtClean="0"/>
            </a:br>
            <a:r>
              <a:rPr lang="ru-RU" b="1" i="1" smtClean="0"/>
              <a:t>параллельный алгоритм…</a:t>
            </a:r>
          </a:p>
        </p:txBody>
      </p:sp>
      <p:sp>
        <p:nvSpPr>
          <p:cNvPr id="22536" name="Rectangle 3"/>
          <p:cNvSpPr>
            <a:spLocks noGrp="1" noChangeArrowheads="1"/>
          </p:cNvSpPr>
          <p:nvPr>
            <p:ph idx="1"/>
          </p:nvPr>
        </p:nvSpPr>
        <p:spPr>
          <a:xfrm>
            <a:off x="495300" y="1196975"/>
            <a:ext cx="8915400" cy="576263"/>
          </a:xfrm>
        </p:spPr>
        <p:txBody>
          <a:bodyPr rtlCol="0">
            <a:normAutofit lnSpcReduction="10000"/>
          </a:bodyPr>
          <a:lstStyle/>
          <a:p>
            <a:pPr fontAlgn="auto">
              <a:spcAft>
                <a:spcPts val="0"/>
              </a:spcAft>
              <a:defRPr/>
            </a:pPr>
            <a:r>
              <a:rPr lang="ru-RU" b="1" smtClean="0"/>
              <a:t>Анализ эффективности</a:t>
            </a:r>
            <a:r>
              <a:rPr lang="ru-RU" smtClean="0"/>
              <a:t> (</a:t>
            </a:r>
            <a:r>
              <a:rPr lang="ru-RU" sz="2400" smtClean="0"/>
              <a:t>уточненные оценки</a:t>
            </a:r>
            <a:r>
              <a:rPr lang="ru-RU" smtClean="0"/>
              <a:t>):</a:t>
            </a:r>
          </a:p>
        </p:txBody>
      </p:sp>
      <p:sp>
        <p:nvSpPr>
          <p:cNvPr id="32775" name="Text Box 4"/>
          <p:cNvSpPr txBox="1">
            <a:spLocks noChangeArrowheads="1"/>
          </p:cNvSpPr>
          <p:nvPr/>
        </p:nvSpPr>
        <p:spPr bwMode="auto">
          <a:xfrm>
            <a:off x="631825" y="1773238"/>
            <a:ext cx="8497888" cy="646112"/>
          </a:xfrm>
          <a:prstGeom prst="rect">
            <a:avLst/>
          </a:prstGeom>
          <a:noFill/>
          <a:ln w="9525">
            <a:noFill/>
            <a:miter lim="800000"/>
            <a:headEnd/>
            <a:tailEnd/>
          </a:ln>
        </p:spPr>
        <p:txBody>
          <a:bodyPr>
            <a:spAutoFit/>
          </a:bodyPr>
          <a:lstStyle/>
          <a:p>
            <a:pPr>
              <a:spcBef>
                <a:spcPct val="50000"/>
              </a:spcBef>
            </a:pPr>
            <a:r>
              <a:rPr lang="ru-RU">
                <a:latin typeface="Arial" pitchFamily="34" charset="0"/>
              </a:rPr>
              <a:t>- Время выполнения параллельного алгоритма, связанное непосредственно</a:t>
            </a:r>
            <a:br>
              <a:rPr lang="ru-RU">
                <a:latin typeface="Arial" pitchFamily="34" charset="0"/>
              </a:rPr>
            </a:br>
            <a:r>
              <a:rPr lang="ru-RU">
                <a:latin typeface="Arial" pitchFamily="34" charset="0"/>
              </a:rPr>
              <a:t>  с вычислениями, составляет</a:t>
            </a:r>
          </a:p>
        </p:txBody>
      </p:sp>
      <p:sp>
        <p:nvSpPr>
          <p:cNvPr id="32776" name="Text Box 5"/>
          <p:cNvSpPr txBox="1">
            <a:spLocks noChangeArrowheads="1"/>
          </p:cNvSpPr>
          <p:nvPr/>
        </p:nvSpPr>
        <p:spPr bwMode="auto">
          <a:xfrm>
            <a:off x="631825" y="3141663"/>
            <a:ext cx="8785225" cy="641350"/>
          </a:xfrm>
          <a:prstGeom prst="rect">
            <a:avLst/>
          </a:prstGeom>
          <a:noFill/>
          <a:ln w="9525">
            <a:noFill/>
            <a:miter lim="800000"/>
            <a:headEnd/>
            <a:tailEnd/>
          </a:ln>
        </p:spPr>
        <p:txBody>
          <a:bodyPr>
            <a:spAutoFit/>
          </a:bodyPr>
          <a:lstStyle/>
          <a:p>
            <a:pPr>
              <a:spcBef>
                <a:spcPct val="50000"/>
              </a:spcBef>
            </a:pPr>
            <a:r>
              <a:rPr lang="ru-RU">
                <a:latin typeface="Arial" pitchFamily="34" charset="0"/>
              </a:rPr>
              <a:t>- Длительность выполнения операции сбора данных при использовании</a:t>
            </a:r>
            <a:br>
              <a:rPr lang="ru-RU">
                <a:latin typeface="Arial" pitchFamily="34" charset="0"/>
              </a:rPr>
            </a:br>
            <a:r>
              <a:rPr lang="ru-RU">
                <a:latin typeface="Arial" pitchFamily="34" charset="0"/>
              </a:rPr>
              <a:t>   модели Хокни определяется при помощи следующего выражения: </a:t>
            </a:r>
          </a:p>
        </p:txBody>
      </p:sp>
      <p:sp>
        <p:nvSpPr>
          <p:cNvPr id="32777" name="Text Box 6"/>
          <p:cNvSpPr txBox="1">
            <a:spLocks noChangeArrowheads="1"/>
          </p:cNvSpPr>
          <p:nvPr/>
        </p:nvSpPr>
        <p:spPr bwMode="auto">
          <a:xfrm>
            <a:off x="704850" y="4737100"/>
            <a:ext cx="8928100" cy="400050"/>
          </a:xfrm>
          <a:prstGeom prst="rect">
            <a:avLst/>
          </a:prstGeom>
          <a:noFill/>
          <a:ln w="9525">
            <a:noFill/>
            <a:miter lim="800000"/>
            <a:headEnd/>
            <a:tailEnd/>
          </a:ln>
        </p:spPr>
        <p:txBody>
          <a:bodyPr>
            <a:spAutoFit/>
          </a:bodyPr>
          <a:lstStyle/>
          <a:p>
            <a:pPr>
              <a:spcBef>
                <a:spcPct val="50000"/>
              </a:spcBef>
            </a:pPr>
            <a:r>
              <a:rPr lang="ru-RU" sz="2000" b="1">
                <a:latin typeface="Arial" pitchFamily="34" charset="0"/>
              </a:rPr>
              <a:t>Общее время выполнения параллельного алгоритма составляет</a:t>
            </a:r>
          </a:p>
        </p:txBody>
      </p:sp>
      <p:sp>
        <p:nvSpPr>
          <p:cNvPr id="32778" name="Rectangle 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32779" name="Rectangle 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2780" name="Rectangle 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2781" name="Rectangle 10"/>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32782" name="Rectangle 11"/>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32783" name="Rectangle 12"/>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32784" name="Rectangle 13"/>
          <p:cNvSpPr>
            <a:spLocks noChangeArrowheads="1"/>
          </p:cNvSpPr>
          <p:nvPr/>
        </p:nvSpPr>
        <p:spPr bwMode="auto">
          <a:xfrm>
            <a:off x="3752850" y="3319463"/>
            <a:ext cx="9906000" cy="369887"/>
          </a:xfrm>
          <a:prstGeom prst="rect">
            <a:avLst/>
          </a:prstGeom>
          <a:noFill/>
          <a:ln w="9525">
            <a:noFill/>
            <a:miter lim="800000"/>
            <a:headEnd/>
            <a:tailEnd/>
          </a:ln>
        </p:spPr>
        <p:txBody>
          <a:bodyPr>
            <a:spAutoFit/>
          </a:bodyPr>
          <a:lstStyle/>
          <a:p>
            <a:endParaRPr lang="ru-RU"/>
          </a:p>
        </p:txBody>
      </p:sp>
      <p:sp>
        <p:nvSpPr>
          <p:cNvPr id="32785" name="Rectangle 15"/>
          <p:cNvSpPr>
            <a:spLocks noChangeArrowheads="1"/>
          </p:cNvSpPr>
          <p:nvPr/>
        </p:nvSpPr>
        <p:spPr bwMode="auto">
          <a:xfrm>
            <a:off x="3357563" y="3309938"/>
            <a:ext cx="9906000" cy="369887"/>
          </a:xfrm>
          <a:prstGeom prst="rect">
            <a:avLst/>
          </a:prstGeom>
          <a:noFill/>
          <a:ln w="9525">
            <a:noFill/>
            <a:miter lim="800000"/>
            <a:headEnd/>
            <a:tailEnd/>
          </a:ln>
        </p:spPr>
        <p:txBody>
          <a:bodyPr>
            <a:spAutoFit/>
          </a:bodyPr>
          <a:lstStyle/>
          <a:p>
            <a:endParaRPr lang="ru-RU"/>
          </a:p>
        </p:txBody>
      </p:sp>
      <p:sp>
        <p:nvSpPr>
          <p:cNvPr id="32786" name="Rectangle 17"/>
          <p:cNvSpPr>
            <a:spLocks noChangeArrowheads="1"/>
          </p:cNvSpPr>
          <p:nvPr/>
        </p:nvSpPr>
        <p:spPr bwMode="auto">
          <a:xfrm>
            <a:off x="2624138" y="3309938"/>
            <a:ext cx="9906000" cy="369887"/>
          </a:xfrm>
          <a:prstGeom prst="rect">
            <a:avLst/>
          </a:prstGeom>
          <a:noFill/>
          <a:ln w="9525">
            <a:noFill/>
            <a:miter lim="800000"/>
            <a:headEnd/>
            <a:tailEnd/>
          </a:ln>
        </p:spPr>
        <p:txBody>
          <a:bodyPr>
            <a:spAutoFit/>
          </a:bodyPr>
          <a:lstStyle/>
          <a:p>
            <a:endParaRPr lang="ru-RU"/>
          </a:p>
        </p:txBody>
      </p:sp>
      <p:sp>
        <p:nvSpPr>
          <p:cNvPr id="32787" name="Rectangle 20"/>
          <p:cNvSpPr>
            <a:spLocks noChangeArrowheads="1"/>
          </p:cNvSpPr>
          <p:nvPr/>
        </p:nvSpPr>
        <p:spPr bwMode="auto">
          <a:xfrm>
            <a:off x="2252663" y="3309938"/>
            <a:ext cx="9906000" cy="369887"/>
          </a:xfrm>
          <a:prstGeom prst="rect">
            <a:avLst/>
          </a:prstGeom>
          <a:noFill/>
          <a:ln w="9525">
            <a:noFill/>
            <a:miter lim="800000"/>
            <a:headEnd/>
            <a:tailEnd/>
          </a:ln>
        </p:spPr>
        <p:txBody>
          <a:bodyPr>
            <a:spAutoFit/>
          </a:bodyPr>
          <a:lstStyle/>
          <a:p>
            <a:endParaRPr lang="ru-RU"/>
          </a:p>
        </p:txBody>
      </p:sp>
      <p:graphicFrame>
        <p:nvGraphicFramePr>
          <p:cNvPr id="32770" name="Object 19"/>
          <p:cNvGraphicFramePr>
            <a:graphicFrameLocks noChangeAspect="1"/>
          </p:cNvGraphicFramePr>
          <p:nvPr/>
        </p:nvGraphicFramePr>
        <p:xfrm>
          <a:off x="1568450" y="5249863"/>
          <a:ext cx="6408738" cy="915987"/>
        </p:xfrm>
        <a:graphic>
          <a:graphicData uri="http://schemas.openxmlformats.org/presentationml/2006/ole">
            <p:oleObj spid="_x0000_s32770" name="Формула" r:id="rId3" imgW="2971800" imgH="431640" progId="Equation.3">
              <p:embed/>
            </p:oleObj>
          </a:graphicData>
        </a:graphic>
      </p:graphicFrame>
      <p:sp>
        <p:nvSpPr>
          <p:cNvPr id="32788" name="Rectangle 22"/>
          <p:cNvSpPr>
            <a:spLocks noChangeArrowheads="1"/>
          </p:cNvSpPr>
          <p:nvPr/>
        </p:nvSpPr>
        <p:spPr bwMode="auto">
          <a:xfrm>
            <a:off x="2252663" y="3309938"/>
            <a:ext cx="9906000" cy="369887"/>
          </a:xfrm>
          <a:prstGeom prst="rect">
            <a:avLst/>
          </a:prstGeom>
          <a:noFill/>
          <a:ln w="9525">
            <a:noFill/>
            <a:miter lim="800000"/>
            <a:headEnd/>
            <a:tailEnd/>
          </a:ln>
        </p:spPr>
        <p:txBody>
          <a:bodyPr>
            <a:spAutoFit/>
          </a:bodyPr>
          <a:lstStyle/>
          <a:p>
            <a:endParaRPr lang="ru-RU"/>
          </a:p>
        </p:txBody>
      </p:sp>
      <p:graphicFrame>
        <p:nvGraphicFramePr>
          <p:cNvPr id="32771" name="Object 21"/>
          <p:cNvGraphicFramePr>
            <a:graphicFrameLocks noChangeAspect="1"/>
          </p:cNvGraphicFramePr>
          <p:nvPr/>
        </p:nvGraphicFramePr>
        <p:xfrm>
          <a:off x="1020763" y="2514600"/>
          <a:ext cx="7864475" cy="493713"/>
        </p:xfrm>
        <a:graphic>
          <a:graphicData uri="http://schemas.openxmlformats.org/presentationml/2006/ole">
            <p:oleObj spid="_x0000_s32771" name="Формула" r:id="rId4" imgW="3797280" imgH="241200" progId="Equation.3">
              <p:embed/>
            </p:oleObj>
          </a:graphicData>
        </a:graphic>
      </p:graphicFrame>
      <p:graphicFrame>
        <p:nvGraphicFramePr>
          <p:cNvPr id="32772" name="Object 23"/>
          <p:cNvGraphicFramePr>
            <a:graphicFrameLocks noChangeAspect="1"/>
          </p:cNvGraphicFramePr>
          <p:nvPr/>
        </p:nvGraphicFramePr>
        <p:xfrm>
          <a:off x="1195388" y="4029075"/>
          <a:ext cx="7516812" cy="501650"/>
        </p:xfrm>
        <a:graphic>
          <a:graphicData uri="http://schemas.openxmlformats.org/presentationml/2006/ole">
            <p:oleObj spid="_x0000_s32772" name="Формула" r:id="rId5" imgW="3746160" imgH="253800" progId="Equation.3">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72707" name="Rectangle 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72708" name="Rectangle 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72709" name="Rectangle 10"/>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72710" name="Rectangle 11"/>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72711" name="Rectangle 12"/>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72712" name="Rectangle 13"/>
          <p:cNvSpPr>
            <a:spLocks noChangeArrowheads="1"/>
          </p:cNvSpPr>
          <p:nvPr/>
        </p:nvSpPr>
        <p:spPr bwMode="auto">
          <a:xfrm>
            <a:off x="3752850" y="3319463"/>
            <a:ext cx="9906000" cy="369887"/>
          </a:xfrm>
          <a:prstGeom prst="rect">
            <a:avLst/>
          </a:prstGeom>
          <a:noFill/>
          <a:ln w="9525">
            <a:noFill/>
            <a:miter lim="800000"/>
            <a:headEnd/>
            <a:tailEnd/>
          </a:ln>
        </p:spPr>
        <p:txBody>
          <a:bodyPr>
            <a:spAutoFit/>
          </a:bodyPr>
          <a:lstStyle/>
          <a:p>
            <a:endParaRPr lang="ru-RU"/>
          </a:p>
        </p:txBody>
      </p:sp>
      <p:sp>
        <p:nvSpPr>
          <p:cNvPr id="72713" name="Rectangle 14"/>
          <p:cNvSpPr>
            <a:spLocks noChangeArrowheads="1"/>
          </p:cNvSpPr>
          <p:nvPr/>
        </p:nvSpPr>
        <p:spPr bwMode="auto">
          <a:xfrm>
            <a:off x="3357563" y="3309938"/>
            <a:ext cx="9906000" cy="369887"/>
          </a:xfrm>
          <a:prstGeom prst="rect">
            <a:avLst/>
          </a:prstGeom>
          <a:noFill/>
          <a:ln w="9525">
            <a:noFill/>
            <a:miter lim="800000"/>
            <a:headEnd/>
            <a:tailEnd/>
          </a:ln>
        </p:spPr>
        <p:txBody>
          <a:bodyPr>
            <a:spAutoFit/>
          </a:bodyPr>
          <a:lstStyle/>
          <a:p>
            <a:endParaRPr lang="ru-RU"/>
          </a:p>
        </p:txBody>
      </p:sp>
      <p:sp>
        <p:nvSpPr>
          <p:cNvPr id="72714" name="Rectangle 15"/>
          <p:cNvSpPr>
            <a:spLocks noChangeArrowheads="1"/>
          </p:cNvSpPr>
          <p:nvPr/>
        </p:nvSpPr>
        <p:spPr bwMode="auto">
          <a:xfrm>
            <a:off x="2624138" y="3309938"/>
            <a:ext cx="9906000" cy="369887"/>
          </a:xfrm>
          <a:prstGeom prst="rect">
            <a:avLst/>
          </a:prstGeom>
          <a:noFill/>
          <a:ln w="9525">
            <a:noFill/>
            <a:miter lim="800000"/>
            <a:headEnd/>
            <a:tailEnd/>
          </a:ln>
        </p:spPr>
        <p:txBody>
          <a:bodyPr>
            <a:spAutoFit/>
          </a:bodyPr>
          <a:lstStyle/>
          <a:p>
            <a:endParaRPr lang="ru-RU"/>
          </a:p>
        </p:txBody>
      </p:sp>
      <p:sp>
        <p:nvSpPr>
          <p:cNvPr id="72715" name="Rectangle 16"/>
          <p:cNvSpPr>
            <a:spLocks noChangeArrowheads="1"/>
          </p:cNvSpPr>
          <p:nvPr/>
        </p:nvSpPr>
        <p:spPr bwMode="auto">
          <a:xfrm>
            <a:off x="2252663" y="3309938"/>
            <a:ext cx="9906000" cy="369887"/>
          </a:xfrm>
          <a:prstGeom prst="rect">
            <a:avLst/>
          </a:prstGeom>
          <a:noFill/>
          <a:ln w="9525">
            <a:noFill/>
            <a:miter lim="800000"/>
            <a:headEnd/>
            <a:tailEnd/>
          </a:ln>
        </p:spPr>
        <p:txBody>
          <a:bodyPr>
            <a:spAutoFit/>
          </a:bodyPr>
          <a:lstStyle/>
          <a:p>
            <a:endParaRPr lang="ru-RU"/>
          </a:p>
        </p:txBody>
      </p:sp>
      <p:sp>
        <p:nvSpPr>
          <p:cNvPr id="72716" name="Rectangle 24"/>
          <p:cNvSpPr>
            <a:spLocks noGrp="1" noChangeArrowheads="1"/>
          </p:cNvSpPr>
          <p:nvPr>
            <p:ph type="title"/>
          </p:nvPr>
        </p:nvSpPr>
        <p:spPr>
          <a:xfrm>
            <a:off x="287338" y="-60325"/>
            <a:ext cx="10210800" cy="1174750"/>
          </a:xfrm>
          <a:noFill/>
        </p:spPr>
        <p:txBody>
          <a:bodyPr>
            <a:spAutoFit/>
          </a:bodyPr>
          <a:lstStyle/>
          <a:p>
            <a:pPr algn="l">
              <a:lnSpc>
                <a:spcPct val="80000"/>
              </a:lnSpc>
            </a:pPr>
            <a:r>
              <a:rPr lang="ru-RU" b="1" smtClean="0"/>
              <a:t>Обобщенная быстрая сортировка: </a:t>
            </a:r>
            <a:br>
              <a:rPr lang="ru-RU" b="1" smtClean="0"/>
            </a:br>
            <a:r>
              <a:rPr lang="ru-RU" b="1" i="1" smtClean="0"/>
              <a:t>параллельный алгоритм…</a:t>
            </a:r>
          </a:p>
        </p:txBody>
      </p:sp>
      <p:sp>
        <p:nvSpPr>
          <p:cNvPr id="72717" name="Rectangle 22"/>
          <p:cNvSpPr>
            <a:spLocks noGrp="1" noChangeArrowheads="1"/>
          </p:cNvSpPr>
          <p:nvPr>
            <p:ph idx="1"/>
          </p:nvPr>
        </p:nvSpPr>
        <p:spPr/>
        <p:txBody>
          <a:bodyPr/>
          <a:lstStyle/>
          <a:p>
            <a:r>
              <a:rPr lang="ru-RU" b="1" smtClean="0"/>
              <a:t>Программная реализация…</a:t>
            </a:r>
          </a:p>
          <a:p>
            <a:pPr lvl="1"/>
            <a:r>
              <a:rPr lang="ru-RU" u="sng" smtClean="0"/>
              <a:t>Первый этап</a:t>
            </a:r>
            <a:r>
              <a:rPr lang="ru-RU" smtClean="0"/>
              <a:t>: Инициализация и распределение данных между процессорами</a:t>
            </a:r>
            <a:r>
              <a:rPr lang="en-US" smtClean="0"/>
              <a:t>:</a:t>
            </a:r>
            <a:endParaRPr lang="ru-RU" smtClean="0"/>
          </a:p>
          <a:p>
            <a:pPr lvl="2"/>
            <a:r>
              <a:rPr lang="ru-RU" smtClean="0"/>
              <a:t>получение размера сортируемого массива</a:t>
            </a:r>
            <a:r>
              <a:rPr lang="en-US" smtClean="0"/>
              <a:t>, </a:t>
            </a:r>
          </a:p>
          <a:p>
            <a:pPr lvl="2"/>
            <a:r>
              <a:rPr lang="ru-RU" smtClean="0"/>
              <a:t>определение исходных данных для сортируемого массива</a:t>
            </a:r>
            <a:r>
              <a:rPr lang="en-US" smtClean="0"/>
              <a:t>,</a:t>
            </a:r>
            <a:endParaRPr lang="ru-RU" smtClean="0"/>
          </a:p>
          <a:p>
            <a:pPr lvl="2"/>
            <a:r>
              <a:rPr lang="ru-RU" smtClean="0"/>
              <a:t>пересылка исходных данных между процессорами вынесено в отдельную функцию </a:t>
            </a:r>
            <a:r>
              <a:rPr lang="en-US" i="1" smtClean="0"/>
              <a:t>DataDistribution</a:t>
            </a:r>
            <a:r>
              <a:rPr lang="en-US" smtClean="0"/>
              <a:t>.</a:t>
            </a:r>
            <a:endParaRPr lang="ru-RU"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73731"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73732"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73733" name="Rectangle 6"/>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73734" name="Rectangle 7"/>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73735" name="Rectangle 8"/>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73736" name="Rectangle 9"/>
          <p:cNvSpPr>
            <a:spLocks noChangeArrowheads="1"/>
          </p:cNvSpPr>
          <p:nvPr/>
        </p:nvSpPr>
        <p:spPr bwMode="auto">
          <a:xfrm>
            <a:off x="3752850" y="3319463"/>
            <a:ext cx="9906000" cy="369887"/>
          </a:xfrm>
          <a:prstGeom prst="rect">
            <a:avLst/>
          </a:prstGeom>
          <a:noFill/>
          <a:ln w="9525">
            <a:noFill/>
            <a:miter lim="800000"/>
            <a:headEnd/>
            <a:tailEnd/>
          </a:ln>
        </p:spPr>
        <p:txBody>
          <a:bodyPr>
            <a:spAutoFit/>
          </a:bodyPr>
          <a:lstStyle/>
          <a:p>
            <a:endParaRPr lang="ru-RU"/>
          </a:p>
        </p:txBody>
      </p:sp>
      <p:sp>
        <p:nvSpPr>
          <p:cNvPr id="73737" name="Rectangle 10"/>
          <p:cNvSpPr>
            <a:spLocks noChangeArrowheads="1"/>
          </p:cNvSpPr>
          <p:nvPr/>
        </p:nvSpPr>
        <p:spPr bwMode="auto">
          <a:xfrm>
            <a:off x="3357563" y="3309938"/>
            <a:ext cx="9906000" cy="369887"/>
          </a:xfrm>
          <a:prstGeom prst="rect">
            <a:avLst/>
          </a:prstGeom>
          <a:noFill/>
          <a:ln w="9525">
            <a:noFill/>
            <a:miter lim="800000"/>
            <a:headEnd/>
            <a:tailEnd/>
          </a:ln>
        </p:spPr>
        <p:txBody>
          <a:bodyPr>
            <a:spAutoFit/>
          </a:bodyPr>
          <a:lstStyle/>
          <a:p>
            <a:endParaRPr lang="ru-RU"/>
          </a:p>
        </p:txBody>
      </p:sp>
      <p:sp>
        <p:nvSpPr>
          <p:cNvPr id="73738" name="Rectangle 11"/>
          <p:cNvSpPr>
            <a:spLocks noChangeArrowheads="1"/>
          </p:cNvSpPr>
          <p:nvPr/>
        </p:nvSpPr>
        <p:spPr bwMode="auto">
          <a:xfrm>
            <a:off x="2624138" y="3309938"/>
            <a:ext cx="9906000" cy="369887"/>
          </a:xfrm>
          <a:prstGeom prst="rect">
            <a:avLst/>
          </a:prstGeom>
          <a:noFill/>
          <a:ln w="9525">
            <a:noFill/>
            <a:miter lim="800000"/>
            <a:headEnd/>
            <a:tailEnd/>
          </a:ln>
        </p:spPr>
        <p:txBody>
          <a:bodyPr>
            <a:spAutoFit/>
          </a:bodyPr>
          <a:lstStyle/>
          <a:p>
            <a:endParaRPr lang="ru-RU"/>
          </a:p>
        </p:txBody>
      </p:sp>
      <p:sp>
        <p:nvSpPr>
          <p:cNvPr id="73739" name="Rectangle 12"/>
          <p:cNvSpPr>
            <a:spLocks noChangeArrowheads="1"/>
          </p:cNvSpPr>
          <p:nvPr/>
        </p:nvSpPr>
        <p:spPr bwMode="auto">
          <a:xfrm>
            <a:off x="2252663" y="3309938"/>
            <a:ext cx="9906000" cy="369887"/>
          </a:xfrm>
          <a:prstGeom prst="rect">
            <a:avLst/>
          </a:prstGeom>
          <a:noFill/>
          <a:ln w="9525">
            <a:noFill/>
            <a:miter lim="800000"/>
            <a:headEnd/>
            <a:tailEnd/>
          </a:ln>
        </p:spPr>
        <p:txBody>
          <a:bodyPr>
            <a:spAutoFit/>
          </a:bodyPr>
          <a:lstStyle/>
          <a:p>
            <a:endParaRPr lang="ru-RU"/>
          </a:p>
        </p:txBody>
      </p:sp>
      <p:sp>
        <p:nvSpPr>
          <p:cNvPr id="73740" name="Rectangle 17"/>
          <p:cNvSpPr>
            <a:spLocks noGrp="1" noChangeArrowheads="1"/>
          </p:cNvSpPr>
          <p:nvPr>
            <p:ph type="title"/>
          </p:nvPr>
        </p:nvSpPr>
        <p:spPr>
          <a:xfrm>
            <a:off x="287338" y="-60325"/>
            <a:ext cx="10210800" cy="1174750"/>
          </a:xfrm>
          <a:noFill/>
        </p:spPr>
        <p:txBody>
          <a:bodyPr>
            <a:spAutoFit/>
          </a:bodyPr>
          <a:lstStyle/>
          <a:p>
            <a:pPr algn="l">
              <a:lnSpc>
                <a:spcPct val="80000"/>
              </a:lnSpc>
            </a:pPr>
            <a:r>
              <a:rPr lang="ru-RU" b="1" smtClean="0"/>
              <a:t>Обобщенная быстрая сортировка: </a:t>
            </a:r>
            <a:br>
              <a:rPr lang="ru-RU" b="1" smtClean="0"/>
            </a:br>
            <a:r>
              <a:rPr lang="ru-RU" b="1" i="1" smtClean="0"/>
              <a:t>параллельный алгоритм…</a:t>
            </a:r>
          </a:p>
        </p:txBody>
      </p:sp>
      <p:sp>
        <p:nvSpPr>
          <p:cNvPr id="73741" name="Rectangle 15"/>
          <p:cNvSpPr>
            <a:spLocks noGrp="1" noChangeArrowheads="1"/>
          </p:cNvSpPr>
          <p:nvPr>
            <p:ph idx="1"/>
          </p:nvPr>
        </p:nvSpPr>
        <p:spPr/>
        <p:txBody>
          <a:bodyPr/>
          <a:lstStyle/>
          <a:p>
            <a:r>
              <a:rPr lang="ru-RU" b="1" smtClean="0"/>
              <a:t>Программная реализация:</a:t>
            </a:r>
          </a:p>
          <a:p>
            <a:pPr lvl="1"/>
            <a:r>
              <a:rPr lang="ru-RU" u="sng" smtClean="0"/>
              <a:t>Второй этап</a:t>
            </a:r>
            <a:r>
              <a:rPr lang="ru-RU" smtClean="0"/>
              <a:t>: выполнение итераций параллельной обобщенной быстрой сортировки реализовано в функции </a:t>
            </a:r>
            <a:r>
              <a:rPr lang="en-US" b="1" i="1" smtClean="0">
                <a:cs typeface="Times New Roman" pitchFamily="18" charset="0"/>
              </a:rPr>
              <a:t>ParallelHyperQuickSort</a:t>
            </a:r>
            <a:r>
              <a:rPr lang="ru-RU" i="1" smtClean="0"/>
              <a:t> </a:t>
            </a:r>
            <a:endParaRPr lang="en-US" i="1" smtClean="0"/>
          </a:p>
          <a:p>
            <a:pPr lvl="1">
              <a:buFontTx/>
              <a:buNone/>
            </a:pPr>
            <a:endParaRPr lang="ru-RU" i="1"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Rectangle 102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33797" name="Rectangle 102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3798" name="Rectangle 102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3799" name="Rectangle 1035"/>
          <p:cNvSpPr>
            <a:spLocks noGrp="1" noChangeArrowheads="1"/>
          </p:cNvSpPr>
          <p:nvPr>
            <p:ph type="title"/>
          </p:nvPr>
        </p:nvSpPr>
        <p:spPr>
          <a:xfrm>
            <a:off x="287338" y="-60325"/>
            <a:ext cx="10210800" cy="1174750"/>
          </a:xfrm>
          <a:noFill/>
        </p:spPr>
        <p:txBody>
          <a:bodyPr>
            <a:spAutoFit/>
          </a:bodyPr>
          <a:lstStyle/>
          <a:p>
            <a:pPr algn="l">
              <a:lnSpc>
                <a:spcPct val="80000"/>
              </a:lnSpc>
            </a:pPr>
            <a:r>
              <a:rPr lang="ru-RU" b="1" smtClean="0"/>
              <a:t>Обобщенная быстрая сортировка: </a:t>
            </a:r>
            <a:br>
              <a:rPr lang="ru-RU" b="1" smtClean="0"/>
            </a:br>
            <a:r>
              <a:rPr lang="ru-RU" b="1" i="1" smtClean="0"/>
              <a:t>параллельный алгоритм…</a:t>
            </a:r>
          </a:p>
        </p:txBody>
      </p:sp>
      <p:sp>
        <p:nvSpPr>
          <p:cNvPr id="23562" name="Rectangle 1030"/>
          <p:cNvSpPr>
            <a:spLocks noGrp="1" noChangeArrowheads="1"/>
          </p:cNvSpPr>
          <p:nvPr>
            <p:ph idx="1"/>
          </p:nvPr>
        </p:nvSpPr>
        <p:spPr>
          <a:xfrm>
            <a:off x="263525" y="1052513"/>
            <a:ext cx="9217025" cy="1152525"/>
          </a:xfrm>
        </p:spPr>
        <p:txBody>
          <a:bodyPr rtlCol="0">
            <a:normAutofit fontScale="92500" lnSpcReduction="20000"/>
          </a:bodyPr>
          <a:lstStyle/>
          <a:p>
            <a:pPr fontAlgn="auto">
              <a:lnSpc>
                <a:spcPct val="90000"/>
              </a:lnSpc>
              <a:spcAft>
                <a:spcPct val="20000"/>
              </a:spcAft>
              <a:defRPr/>
            </a:pPr>
            <a:r>
              <a:rPr lang="ru-RU" b="1" smtClean="0"/>
              <a:t>Результаты вычислительных экспериментов…</a:t>
            </a:r>
          </a:p>
          <a:p>
            <a:pPr lvl="1" fontAlgn="auto">
              <a:lnSpc>
                <a:spcPct val="90000"/>
              </a:lnSpc>
              <a:spcAft>
                <a:spcPts val="0"/>
              </a:spcAft>
              <a:defRPr/>
            </a:pPr>
            <a:r>
              <a:rPr lang="ru-RU" smtClean="0"/>
              <a:t>Сравнение теоретических оценок и экспериментальных данных</a:t>
            </a:r>
          </a:p>
        </p:txBody>
      </p:sp>
      <p:sp>
        <p:nvSpPr>
          <p:cNvPr id="33801" name="Rectangle 1031"/>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graphicFrame>
        <p:nvGraphicFramePr>
          <p:cNvPr id="33794" name="Object 1024"/>
          <p:cNvGraphicFramePr>
            <a:graphicFrameLocks noChangeAspect="1"/>
          </p:cNvGraphicFramePr>
          <p:nvPr/>
        </p:nvGraphicFramePr>
        <p:xfrm>
          <a:off x="1905000" y="2362200"/>
          <a:ext cx="6019800" cy="1504950"/>
        </p:xfrm>
        <a:graphic>
          <a:graphicData uri="http://schemas.openxmlformats.org/presentationml/2006/ole">
            <p:oleObj spid="_x0000_s33794" name="Лист" r:id="rId3" imgW="3962705" imgH="990905" progId="Excel.Sheet.8">
              <p:embed/>
            </p:oleObj>
          </a:graphicData>
        </a:graphic>
      </p:graphicFrame>
      <p:graphicFrame>
        <p:nvGraphicFramePr>
          <p:cNvPr id="33795" name="Object 1025"/>
          <p:cNvGraphicFramePr>
            <a:graphicFrameLocks noChangeAspect="1"/>
          </p:cNvGraphicFramePr>
          <p:nvPr/>
        </p:nvGraphicFramePr>
        <p:xfrm>
          <a:off x="2638425" y="3962400"/>
          <a:ext cx="4676775" cy="2371725"/>
        </p:xfrm>
        <a:graphic>
          <a:graphicData uri="http://schemas.openxmlformats.org/presentationml/2006/ole">
            <p:oleObj spid="_x0000_s33795" name="Диаграмма" r:id="rId4" imgW="4677156" imgH="2371954" progId="Excel.Chart.8">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20" name="Rectangle 102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34821" name="Rectangle 102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4822" name="Rectangle 102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4823" name="Rectangle 1030"/>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34824" name="Rectangle 1037"/>
          <p:cNvSpPr>
            <a:spLocks noGrp="1" noChangeArrowheads="1"/>
          </p:cNvSpPr>
          <p:nvPr>
            <p:ph type="title"/>
          </p:nvPr>
        </p:nvSpPr>
        <p:spPr>
          <a:xfrm>
            <a:off x="287338" y="-60325"/>
            <a:ext cx="10210800" cy="1174750"/>
          </a:xfrm>
          <a:noFill/>
        </p:spPr>
        <p:txBody>
          <a:bodyPr>
            <a:spAutoFit/>
          </a:bodyPr>
          <a:lstStyle/>
          <a:p>
            <a:pPr algn="l">
              <a:lnSpc>
                <a:spcPct val="80000"/>
              </a:lnSpc>
            </a:pPr>
            <a:r>
              <a:rPr lang="ru-RU" b="1" smtClean="0"/>
              <a:t>Обобщенная быстрая сортировка: </a:t>
            </a:r>
            <a:br>
              <a:rPr lang="ru-RU" b="1" smtClean="0"/>
            </a:br>
            <a:r>
              <a:rPr lang="ru-RU" b="1" i="1" smtClean="0"/>
              <a:t>параллельный алгоритм</a:t>
            </a:r>
          </a:p>
        </p:txBody>
      </p:sp>
      <p:sp>
        <p:nvSpPr>
          <p:cNvPr id="24587" name="Rectangle 1031"/>
          <p:cNvSpPr>
            <a:spLocks noGrp="1" noChangeArrowheads="1"/>
          </p:cNvSpPr>
          <p:nvPr>
            <p:ph idx="1"/>
          </p:nvPr>
        </p:nvSpPr>
        <p:spPr>
          <a:xfrm>
            <a:off x="334963" y="1052513"/>
            <a:ext cx="9137650" cy="936625"/>
          </a:xfrm>
        </p:spPr>
        <p:txBody>
          <a:bodyPr rtlCol="0">
            <a:normAutofit fontScale="92500" lnSpcReduction="20000"/>
          </a:bodyPr>
          <a:lstStyle/>
          <a:p>
            <a:pPr fontAlgn="auto">
              <a:spcAft>
                <a:spcPct val="10000"/>
              </a:spcAft>
              <a:defRPr/>
            </a:pPr>
            <a:r>
              <a:rPr lang="ru-RU" b="1" smtClean="0"/>
              <a:t>Результаты вычислительных экспериментов:</a:t>
            </a:r>
            <a:endParaRPr lang="en-US" b="1" smtClean="0"/>
          </a:p>
          <a:p>
            <a:pPr lvl="1" fontAlgn="auto">
              <a:spcAft>
                <a:spcPts val="0"/>
              </a:spcAft>
              <a:defRPr/>
            </a:pPr>
            <a:r>
              <a:rPr lang="ru-RU" smtClean="0"/>
              <a:t>Ускорение вычислений</a:t>
            </a:r>
            <a:endParaRPr lang="ru-RU" sz="2000" smtClean="0"/>
          </a:p>
        </p:txBody>
      </p:sp>
      <p:sp>
        <p:nvSpPr>
          <p:cNvPr id="34826" name="Rectangle 1032"/>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34827" name="Rectangle 1034"/>
          <p:cNvSpPr>
            <a:spLocks noChangeArrowheads="1"/>
          </p:cNvSpPr>
          <p:nvPr/>
        </p:nvSpPr>
        <p:spPr bwMode="auto">
          <a:xfrm>
            <a:off x="2767013" y="2209800"/>
            <a:ext cx="9906000" cy="369888"/>
          </a:xfrm>
          <a:prstGeom prst="rect">
            <a:avLst/>
          </a:prstGeom>
          <a:noFill/>
          <a:ln w="9525">
            <a:noFill/>
            <a:miter lim="800000"/>
            <a:headEnd/>
            <a:tailEnd/>
          </a:ln>
        </p:spPr>
        <p:txBody>
          <a:bodyPr>
            <a:spAutoFit/>
          </a:bodyPr>
          <a:lstStyle/>
          <a:p>
            <a:endParaRPr lang="ru-RU"/>
          </a:p>
        </p:txBody>
      </p:sp>
      <p:graphicFrame>
        <p:nvGraphicFramePr>
          <p:cNvPr id="34818" name="Object 1033"/>
          <p:cNvGraphicFramePr>
            <a:graphicFrameLocks noChangeAspect="1"/>
          </p:cNvGraphicFramePr>
          <p:nvPr/>
        </p:nvGraphicFramePr>
        <p:xfrm>
          <a:off x="2819400" y="3810000"/>
          <a:ext cx="4371975" cy="2438400"/>
        </p:xfrm>
        <a:graphic>
          <a:graphicData uri="http://schemas.openxmlformats.org/presentationml/2006/ole">
            <p:oleObj spid="_x0000_s34818" r:id="rId3" imgW="4371975" imgH="2438400" progId="Excel.Chart.8">
              <p:embed/>
            </p:oleObj>
          </a:graphicData>
        </a:graphic>
      </p:graphicFrame>
      <p:graphicFrame>
        <p:nvGraphicFramePr>
          <p:cNvPr id="34819" name="Object 1035"/>
          <p:cNvGraphicFramePr>
            <a:graphicFrameLocks noChangeAspect="1"/>
          </p:cNvGraphicFramePr>
          <p:nvPr/>
        </p:nvGraphicFramePr>
        <p:xfrm>
          <a:off x="1857375" y="2133600"/>
          <a:ext cx="6629400" cy="1722438"/>
        </p:xfrm>
        <a:graphic>
          <a:graphicData uri="http://schemas.openxmlformats.org/presentationml/2006/ole">
            <p:oleObj spid="_x0000_s34819" name="Лист" r:id="rId4" imgW="4171881" imgH="1161935" progId="Excel.Sheet.8">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ext Box 79"/>
          <p:cNvSpPr txBox="1">
            <a:spLocks noChangeArrowheads="1"/>
          </p:cNvSpPr>
          <p:nvPr/>
        </p:nvSpPr>
        <p:spPr bwMode="auto">
          <a:xfrm>
            <a:off x="200025" y="1125538"/>
            <a:ext cx="9290050" cy="830262"/>
          </a:xfrm>
          <a:prstGeom prst="rect">
            <a:avLst/>
          </a:prstGeom>
          <a:noFill/>
          <a:ln w="9525">
            <a:noFill/>
            <a:miter lim="800000"/>
            <a:headEnd/>
            <a:tailEnd/>
          </a:ln>
        </p:spPr>
        <p:txBody>
          <a:bodyPr>
            <a:spAutoFit/>
          </a:bodyPr>
          <a:lstStyle/>
          <a:p>
            <a:pPr>
              <a:spcBef>
                <a:spcPct val="50000"/>
              </a:spcBef>
            </a:pPr>
            <a:r>
              <a:rPr lang="ru-RU" sz="2400" b="1">
                <a:latin typeface="Arial" pitchFamily="34" charset="0"/>
              </a:rPr>
              <a:t>Базовая операция</a:t>
            </a:r>
            <a:r>
              <a:rPr lang="ru-RU" sz="2400">
                <a:latin typeface="Arial" pitchFamily="34" charset="0"/>
              </a:rPr>
              <a:t> – "</a:t>
            </a:r>
            <a:r>
              <a:rPr lang="ru-RU" sz="2400" i="1">
                <a:latin typeface="Arial" pitchFamily="34" charset="0"/>
              </a:rPr>
              <a:t>сравнить и переставить</a:t>
            </a:r>
            <a:r>
              <a:rPr lang="ru-RU" sz="2400">
                <a:latin typeface="Arial" pitchFamily="34" charset="0"/>
              </a:rPr>
              <a:t>" (</a:t>
            </a:r>
            <a:r>
              <a:rPr lang="en-US" sz="2400" i="1">
                <a:latin typeface="Arial" pitchFamily="34" charset="0"/>
              </a:rPr>
              <a:t>compare</a:t>
            </a:r>
            <a:r>
              <a:rPr lang="ru-RU" sz="2400" i="1">
                <a:latin typeface="Arial" pitchFamily="34" charset="0"/>
              </a:rPr>
              <a:t>-</a:t>
            </a:r>
            <a:r>
              <a:rPr lang="en-US" sz="2400" i="1">
                <a:latin typeface="Arial" pitchFamily="34" charset="0"/>
              </a:rPr>
              <a:t>exchange</a:t>
            </a:r>
            <a:r>
              <a:rPr lang="ru-RU" sz="2400">
                <a:latin typeface="Arial" pitchFamily="34" charset="0"/>
              </a:rPr>
              <a:t>)</a:t>
            </a:r>
            <a:r>
              <a:rPr lang="en-US" sz="2400">
                <a:latin typeface="Arial" pitchFamily="34" charset="0"/>
              </a:rPr>
              <a:t> </a:t>
            </a:r>
            <a:endParaRPr lang="ru-RU" sz="2400">
              <a:latin typeface="Arial" pitchFamily="34" charset="0"/>
            </a:endParaRPr>
          </a:p>
        </p:txBody>
      </p:sp>
      <p:sp>
        <p:nvSpPr>
          <p:cNvPr id="59395" name="Rectangle 83"/>
          <p:cNvSpPr>
            <a:spLocks noGrp="1" noChangeArrowheads="1"/>
          </p:cNvSpPr>
          <p:nvPr>
            <p:ph type="title" sz="quarter"/>
          </p:nvPr>
        </p:nvSpPr>
        <p:spPr>
          <a:xfrm>
            <a:off x="273050" y="100013"/>
            <a:ext cx="9153525" cy="768350"/>
          </a:xfrm>
          <a:noFill/>
        </p:spPr>
        <p:txBody>
          <a:bodyPr>
            <a:spAutoFit/>
          </a:bodyPr>
          <a:lstStyle/>
          <a:p>
            <a:pPr algn="l"/>
            <a:r>
              <a:rPr lang="ru-RU" b="1" smtClean="0"/>
              <a:t>Принципы распараллеливания…</a:t>
            </a:r>
            <a:endParaRPr lang="ru-RU" b="1" i="1" smtClean="0"/>
          </a:p>
        </p:txBody>
      </p:sp>
      <p:sp>
        <p:nvSpPr>
          <p:cNvPr id="59396" name="Rectangle 4"/>
          <p:cNvSpPr>
            <a:spLocks noChangeArrowheads="1"/>
          </p:cNvSpPr>
          <p:nvPr/>
        </p:nvSpPr>
        <p:spPr bwMode="auto">
          <a:xfrm>
            <a:off x="1208088" y="1989138"/>
            <a:ext cx="6122987" cy="2308225"/>
          </a:xfrm>
          <a:prstGeom prst="rect">
            <a:avLst/>
          </a:prstGeom>
          <a:solidFill>
            <a:srgbClr val="CCCCCC"/>
          </a:solidFill>
          <a:ln w="9525">
            <a:noFill/>
            <a:miter lim="800000"/>
            <a:headEnd/>
            <a:tailEnd/>
          </a:ln>
        </p:spPr>
        <p:txBody>
          <a:bodyPr>
            <a:spAutoFit/>
          </a:bodyPr>
          <a:lstStyle/>
          <a:p>
            <a:pPr algn="just"/>
            <a:r>
              <a:rPr lang="ru-RU" sz="2400" b="1">
                <a:latin typeface="Courier New" pitchFamily="49" charset="0"/>
                <a:cs typeface="Courier New" pitchFamily="49" charset="0"/>
              </a:rPr>
              <a:t>// базовая операция сортировки</a:t>
            </a:r>
            <a:endParaRPr lang="ru-RU" sz="2400">
              <a:latin typeface="Courier New" pitchFamily="49" charset="0"/>
              <a:cs typeface="Courier New" pitchFamily="49" charset="0"/>
            </a:endParaRPr>
          </a:p>
          <a:p>
            <a:pPr algn="just" eaLnBrk="0" hangingPunct="0"/>
            <a:r>
              <a:rPr lang="en-US" sz="2400">
                <a:latin typeface="Courier New" pitchFamily="49" charset="0"/>
                <a:cs typeface="Courier New" pitchFamily="49" charset="0"/>
              </a:rPr>
              <a:t>if ( A[i] &gt; A[j] ) {</a:t>
            </a:r>
            <a:endParaRPr lang="ru-RU" sz="2400">
              <a:latin typeface="Courier New" pitchFamily="49" charset="0"/>
              <a:cs typeface="Courier New" pitchFamily="49" charset="0"/>
            </a:endParaRPr>
          </a:p>
          <a:p>
            <a:pPr algn="just" eaLnBrk="0" hangingPunct="0"/>
            <a:r>
              <a:rPr lang="en-US" sz="2400">
                <a:latin typeface="Courier New" pitchFamily="49" charset="0"/>
                <a:cs typeface="Courier New" pitchFamily="49" charset="0"/>
              </a:rPr>
              <a:t>  temp = A[i];</a:t>
            </a:r>
            <a:endParaRPr lang="ru-RU" sz="2400">
              <a:latin typeface="Courier New" pitchFamily="49" charset="0"/>
              <a:cs typeface="Courier New" pitchFamily="49" charset="0"/>
            </a:endParaRPr>
          </a:p>
          <a:p>
            <a:pPr algn="just" eaLnBrk="0" hangingPunct="0"/>
            <a:r>
              <a:rPr lang="en-US" sz="2400">
                <a:latin typeface="Courier New" pitchFamily="49" charset="0"/>
                <a:cs typeface="Courier New" pitchFamily="49" charset="0"/>
              </a:rPr>
              <a:t>  A[i] = A[j];</a:t>
            </a:r>
            <a:endParaRPr lang="ru-RU" sz="2400">
              <a:latin typeface="Courier New" pitchFamily="49" charset="0"/>
              <a:cs typeface="Courier New" pitchFamily="49" charset="0"/>
            </a:endParaRPr>
          </a:p>
          <a:p>
            <a:pPr algn="just" eaLnBrk="0" hangingPunct="0"/>
            <a:r>
              <a:rPr lang="en-US" sz="2400">
                <a:latin typeface="Courier New" pitchFamily="49" charset="0"/>
                <a:cs typeface="Courier New" pitchFamily="49" charset="0"/>
              </a:rPr>
              <a:t>  A[j] = temp;</a:t>
            </a:r>
            <a:endParaRPr lang="ru-RU" sz="2400">
              <a:latin typeface="Courier New" pitchFamily="49" charset="0"/>
              <a:cs typeface="Courier New" pitchFamily="49" charset="0"/>
            </a:endParaRPr>
          </a:p>
          <a:p>
            <a:pPr algn="just" eaLnBrk="0" hangingPunct="0"/>
            <a:r>
              <a:rPr lang="ru-RU" sz="2400">
                <a:latin typeface="Courier New" pitchFamily="49" charset="0"/>
                <a:cs typeface="Courier New" pitchFamily="49" charset="0"/>
              </a:rPr>
              <a:t>}</a:t>
            </a:r>
            <a:endParaRPr lang="ru-RU" sz="2400">
              <a:latin typeface="Courier New" pitchFamily="49" charset="0"/>
            </a:endParaRPr>
          </a:p>
        </p:txBody>
      </p:sp>
      <p:sp>
        <p:nvSpPr>
          <p:cNvPr id="59397" name="Rectangle 8"/>
          <p:cNvSpPr>
            <a:spLocks noChangeArrowheads="1"/>
          </p:cNvSpPr>
          <p:nvPr/>
        </p:nvSpPr>
        <p:spPr bwMode="auto">
          <a:xfrm>
            <a:off x="415925" y="4359275"/>
            <a:ext cx="9067800" cy="1681163"/>
          </a:xfrm>
          <a:prstGeom prst="rect">
            <a:avLst/>
          </a:prstGeom>
          <a:noFill/>
          <a:ln w="9525">
            <a:noFill/>
            <a:miter lim="800000"/>
            <a:headEnd/>
            <a:tailEnd/>
          </a:ln>
        </p:spPr>
        <p:txBody>
          <a:bodyPr>
            <a:spAutoFit/>
          </a:bodyPr>
          <a:lstStyle/>
          <a:p>
            <a:pPr>
              <a:spcAft>
                <a:spcPct val="30000"/>
              </a:spcAft>
              <a:buFont typeface="Wingdings" pitchFamily="2" charset="2"/>
              <a:buChar char="q"/>
            </a:pPr>
            <a:r>
              <a:rPr lang="ru-RU" sz="2400">
                <a:latin typeface="Arial" pitchFamily="34" charset="0"/>
              </a:rPr>
              <a:t> Последовательное применение данной операции</a:t>
            </a:r>
            <a:br>
              <a:rPr lang="ru-RU" sz="2400">
                <a:latin typeface="Arial" pitchFamily="34" charset="0"/>
              </a:rPr>
            </a:br>
            <a:r>
              <a:rPr lang="ru-RU" sz="2400">
                <a:latin typeface="Arial" pitchFamily="34" charset="0"/>
              </a:rPr>
              <a:t>    позволяет упорядочить данные</a:t>
            </a:r>
          </a:p>
          <a:p>
            <a:pPr>
              <a:buFont typeface="Wingdings" pitchFamily="2" charset="2"/>
              <a:buChar char="q"/>
            </a:pPr>
            <a:r>
              <a:rPr lang="ru-RU" sz="2400">
                <a:latin typeface="Arial" pitchFamily="34" charset="0"/>
              </a:rPr>
              <a:t> В способах выбора пар значений для сравнения</a:t>
            </a:r>
            <a:br>
              <a:rPr lang="ru-RU" sz="2400">
                <a:latin typeface="Arial" pitchFamily="34" charset="0"/>
              </a:rPr>
            </a:br>
            <a:r>
              <a:rPr lang="ru-RU" sz="2400">
                <a:latin typeface="Arial" pitchFamily="34" charset="0"/>
              </a:rPr>
              <a:t>    проявляется различие алгоритмов сортировки</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Rectangle 1035"/>
          <p:cNvSpPr>
            <a:spLocks noChangeArrowheads="1"/>
          </p:cNvSpPr>
          <p:nvPr/>
        </p:nvSpPr>
        <p:spPr bwMode="auto">
          <a:xfrm>
            <a:off x="0" y="1916113"/>
            <a:ext cx="9906000" cy="5022850"/>
          </a:xfrm>
          <a:prstGeom prst="rect">
            <a:avLst/>
          </a:prstGeom>
          <a:noFill/>
          <a:ln w="9525">
            <a:noFill/>
            <a:miter lim="800000"/>
            <a:headEnd/>
            <a:tailEnd/>
          </a:ln>
        </p:spPr>
        <p:txBody>
          <a:bodyPr>
            <a:spAutoFit/>
          </a:bodyPr>
          <a:lstStyle/>
          <a:p>
            <a:pPr indent="273050" algn="just">
              <a:spcAft>
                <a:spcPct val="20000"/>
              </a:spcAft>
              <a:tabLst>
                <a:tab pos="454025" algn="l"/>
              </a:tabLst>
            </a:pPr>
            <a:r>
              <a:rPr lang="ru-RU" b="1" i="1">
                <a:latin typeface="Arial" pitchFamily="34" charset="0"/>
              </a:rPr>
              <a:t>Первый этап</a:t>
            </a:r>
            <a:r>
              <a:rPr lang="ru-RU" i="1">
                <a:latin typeface="Arial" pitchFamily="34" charset="0"/>
              </a:rPr>
              <a:t>: </a:t>
            </a:r>
            <a:r>
              <a:rPr lang="ru-RU">
                <a:latin typeface="Arial" pitchFamily="34" charset="0"/>
              </a:rPr>
              <a:t>упорядочивание блоков каждым процессором независимо друг от друга при помощи обычного алгоритма быстрой сортировки; далее каждый процессор формирует набор из элементов своих блоков с индексами  </a:t>
            </a:r>
            <a:br>
              <a:rPr lang="ru-RU">
                <a:latin typeface="Arial" pitchFamily="34" charset="0"/>
              </a:rPr>
            </a:br>
            <a:r>
              <a:rPr lang="ru-RU" b="1" i="1">
                <a:latin typeface="Arial" pitchFamily="34" charset="0"/>
              </a:rPr>
              <a:t>0, </a:t>
            </a:r>
            <a:r>
              <a:rPr lang="en-US" b="1" i="1">
                <a:latin typeface="Arial" pitchFamily="34" charset="0"/>
              </a:rPr>
              <a:t>m</a:t>
            </a:r>
            <a:r>
              <a:rPr lang="ru-RU" b="1" i="1">
                <a:latin typeface="Arial" pitchFamily="34" charset="0"/>
              </a:rPr>
              <a:t>, 2</a:t>
            </a:r>
            <a:r>
              <a:rPr lang="en-US" b="1" i="1">
                <a:latin typeface="Arial" pitchFamily="34" charset="0"/>
              </a:rPr>
              <a:t>m</a:t>
            </a:r>
            <a:r>
              <a:rPr lang="ru-RU" b="1" i="1">
                <a:latin typeface="Arial" pitchFamily="34" charset="0"/>
              </a:rPr>
              <a:t>,…,(</a:t>
            </a:r>
            <a:r>
              <a:rPr lang="en-US" b="1" i="1">
                <a:latin typeface="Arial" pitchFamily="34" charset="0"/>
              </a:rPr>
              <a:t>p</a:t>
            </a:r>
            <a:r>
              <a:rPr lang="ru-RU" b="1" i="1">
                <a:latin typeface="Arial" pitchFamily="34" charset="0"/>
              </a:rPr>
              <a:t>-1)</a:t>
            </a:r>
            <a:r>
              <a:rPr lang="en-US" b="1" i="1">
                <a:latin typeface="Arial" pitchFamily="34" charset="0"/>
              </a:rPr>
              <a:t>m</a:t>
            </a:r>
            <a:r>
              <a:rPr lang="ru-RU">
                <a:latin typeface="Arial" pitchFamily="34" charset="0"/>
              </a:rPr>
              <a:t>, где  </a:t>
            </a:r>
            <a:r>
              <a:rPr lang="en-US" b="1" i="1">
                <a:latin typeface="Arial" pitchFamily="34" charset="0"/>
              </a:rPr>
              <a:t>m</a:t>
            </a:r>
            <a:r>
              <a:rPr lang="ru-RU" b="1" i="1">
                <a:latin typeface="Arial" pitchFamily="34" charset="0"/>
              </a:rPr>
              <a:t>=</a:t>
            </a:r>
            <a:r>
              <a:rPr lang="en-US" b="1" i="1">
                <a:latin typeface="Arial" pitchFamily="34" charset="0"/>
              </a:rPr>
              <a:t>n</a:t>
            </a:r>
            <a:r>
              <a:rPr lang="ru-RU" b="1" i="1">
                <a:latin typeface="Arial" pitchFamily="34" charset="0"/>
              </a:rPr>
              <a:t>/</a:t>
            </a:r>
            <a:r>
              <a:rPr lang="en-US" b="1" i="1">
                <a:latin typeface="Arial" pitchFamily="34" charset="0"/>
              </a:rPr>
              <a:t>p</a:t>
            </a:r>
            <a:r>
              <a:rPr lang="ru-RU" b="1" i="1" baseline="30000">
                <a:latin typeface="Arial" pitchFamily="34" charset="0"/>
              </a:rPr>
              <a:t>2</a:t>
            </a:r>
            <a:r>
              <a:rPr lang="ru-RU">
                <a:latin typeface="Arial" pitchFamily="34" charset="0"/>
              </a:rPr>
              <a:t>,</a:t>
            </a:r>
          </a:p>
          <a:p>
            <a:pPr indent="273050" algn="just" eaLnBrk="0" hangingPunct="0">
              <a:spcAft>
                <a:spcPct val="20000"/>
              </a:spcAft>
              <a:tabLst>
                <a:tab pos="454025" algn="l"/>
              </a:tabLst>
            </a:pPr>
            <a:r>
              <a:rPr lang="ru-RU" b="1" i="1">
                <a:latin typeface="Arial" pitchFamily="34" charset="0"/>
              </a:rPr>
              <a:t>Второй этап</a:t>
            </a:r>
            <a:r>
              <a:rPr lang="ru-RU">
                <a:latin typeface="Arial" pitchFamily="34" charset="0"/>
              </a:rPr>
              <a:t>: все сформированные на процессорах наборы данных собираются на одном из процессоров системы и объединяются в ходе последовательного сливания в одно упорядоченное множество; из полученного множества значений из элементов с индексами</a:t>
            </a:r>
          </a:p>
          <a:p>
            <a:pPr indent="273050" algn="just" eaLnBrk="0" hangingPunct="0">
              <a:spcAft>
                <a:spcPct val="20000"/>
              </a:spcAft>
              <a:tabLst>
                <a:tab pos="454025" algn="l"/>
              </a:tabLst>
            </a:pPr>
            <a:r>
              <a:rPr lang="ru-RU">
                <a:latin typeface="Arial" pitchFamily="34" charset="0"/>
              </a:rPr>
              <a:t> </a:t>
            </a:r>
            <a:br>
              <a:rPr lang="ru-RU">
                <a:latin typeface="Arial" pitchFamily="34" charset="0"/>
              </a:rPr>
            </a:br>
            <a:r>
              <a:rPr lang="ru-RU">
                <a:latin typeface="Arial" pitchFamily="34" charset="0"/>
              </a:rPr>
              <a:t>формируется набор ведущих элементов, который передается всем процессорам; </a:t>
            </a:r>
            <a:br>
              <a:rPr lang="ru-RU">
                <a:latin typeface="Arial" pitchFamily="34" charset="0"/>
              </a:rPr>
            </a:br>
            <a:r>
              <a:rPr lang="ru-RU">
                <a:latin typeface="Arial" pitchFamily="34" charset="0"/>
              </a:rPr>
              <a:t>в завершение этапа каждый процессор выполняет разделение своего блока на  </a:t>
            </a:r>
            <a:r>
              <a:rPr lang="en-US" b="1" i="1">
                <a:latin typeface="Arial" pitchFamily="34" charset="0"/>
              </a:rPr>
              <a:t>p</a:t>
            </a:r>
            <a:r>
              <a:rPr lang="ru-RU">
                <a:latin typeface="Arial" pitchFamily="34" charset="0"/>
              </a:rPr>
              <a:t> частей с использованием полученного набора ведущих значений,</a:t>
            </a:r>
          </a:p>
          <a:p>
            <a:pPr indent="273050" algn="just" eaLnBrk="0" hangingPunct="0">
              <a:spcAft>
                <a:spcPct val="20000"/>
              </a:spcAft>
              <a:tabLst>
                <a:tab pos="454025" algn="l"/>
              </a:tabLst>
            </a:pPr>
            <a:r>
              <a:rPr lang="ru-RU" b="1" i="1">
                <a:latin typeface="Arial" pitchFamily="34" charset="0"/>
              </a:rPr>
              <a:t>Третий этап</a:t>
            </a:r>
            <a:r>
              <a:rPr lang="ru-RU">
                <a:latin typeface="Arial" pitchFamily="34" charset="0"/>
              </a:rPr>
              <a:t>: каждый процессор рассылает выделенные ранее части своего блока всем остальным процессорам системы в соответствии с порядком нумерации - часть </a:t>
            </a:r>
            <a:r>
              <a:rPr lang="en-US" b="1" i="1">
                <a:latin typeface="Arial" pitchFamily="34" charset="0"/>
              </a:rPr>
              <a:t>j</a:t>
            </a:r>
            <a:r>
              <a:rPr lang="ru-RU" b="1" i="1">
                <a:latin typeface="Arial" pitchFamily="34" charset="0"/>
              </a:rPr>
              <a:t>, 0</a:t>
            </a:r>
            <a:r>
              <a:rPr lang="ru-RU" b="1" i="1">
                <a:latin typeface="Arial" pitchFamily="34" charset="0"/>
                <a:sym typeface="Symbol" pitchFamily="18" charset="2"/>
              </a:rPr>
              <a:t></a:t>
            </a:r>
            <a:r>
              <a:rPr lang="ru-RU" b="1" i="1">
                <a:latin typeface="Arial" pitchFamily="34" charset="0"/>
              </a:rPr>
              <a:t> </a:t>
            </a:r>
            <a:r>
              <a:rPr lang="en-US" b="1" i="1">
                <a:latin typeface="Arial" pitchFamily="34" charset="0"/>
                <a:sym typeface="Symbol" pitchFamily="18" charset="2"/>
              </a:rPr>
              <a:t>j</a:t>
            </a:r>
            <a:r>
              <a:rPr lang="ru-RU" b="1" i="1">
                <a:latin typeface="Arial" pitchFamily="34" charset="0"/>
                <a:sym typeface="Symbol" pitchFamily="18" charset="2"/>
              </a:rPr>
              <a:t>&lt;</a:t>
            </a:r>
            <a:r>
              <a:rPr lang="en-US" b="1" i="1">
                <a:latin typeface="Arial" pitchFamily="34" charset="0"/>
                <a:sym typeface="Symbol" pitchFamily="18" charset="2"/>
              </a:rPr>
              <a:t>p</a:t>
            </a:r>
            <a:r>
              <a:rPr lang="ru-RU">
                <a:latin typeface="Arial" pitchFamily="34" charset="0"/>
                <a:sym typeface="Symbol" pitchFamily="18" charset="2"/>
              </a:rPr>
              <a:t>, каждого блока пересылается процессору с номером </a:t>
            </a:r>
            <a:r>
              <a:rPr lang="en-US" b="1" i="1">
                <a:latin typeface="Arial" pitchFamily="34" charset="0"/>
                <a:sym typeface="Symbol" pitchFamily="18" charset="2"/>
              </a:rPr>
              <a:t>j</a:t>
            </a:r>
            <a:r>
              <a:rPr lang="ru-RU">
                <a:latin typeface="Arial" pitchFamily="34" charset="0"/>
                <a:sym typeface="Symbol" pitchFamily="18" charset="2"/>
              </a:rPr>
              <a:t>,</a:t>
            </a:r>
          </a:p>
          <a:p>
            <a:pPr indent="273050" algn="just" eaLnBrk="0" hangingPunct="0">
              <a:spcAft>
                <a:spcPct val="20000"/>
              </a:spcAft>
              <a:tabLst>
                <a:tab pos="454025" algn="l"/>
              </a:tabLst>
            </a:pPr>
            <a:r>
              <a:rPr lang="ru-RU" b="1" i="1">
                <a:latin typeface="Arial" pitchFamily="34" charset="0"/>
                <a:sym typeface="Symbol" pitchFamily="18" charset="2"/>
              </a:rPr>
              <a:t>Четвертый этап:</a:t>
            </a:r>
            <a:r>
              <a:rPr lang="ru-RU">
                <a:latin typeface="Arial" pitchFamily="34" charset="0"/>
                <a:sym typeface="Symbol" pitchFamily="18" charset="2"/>
              </a:rPr>
              <a:t> каждый процессор выполняет слияние </a:t>
            </a:r>
            <a:r>
              <a:rPr lang="en-US" b="1" i="1">
                <a:latin typeface="Arial" pitchFamily="34" charset="0"/>
                <a:sym typeface="Symbol" pitchFamily="18" charset="2"/>
              </a:rPr>
              <a:t>p</a:t>
            </a:r>
            <a:r>
              <a:rPr lang="ru-RU">
                <a:latin typeface="Arial" pitchFamily="34" charset="0"/>
                <a:sym typeface="Symbol" pitchFamily="18" charset="2"/>
              </a:rPr>
              <a:t> полученных частей в один отсортированный блок.</a:t>
            </a:r>
            <a:r>
              <a:rPr lang="ru-RU" sz="1600" i="1">
                <a:latin typeface="Arial" pitchFamily="34" charset="0"/>
                <a:sym typeface="Symbol" pitchFamily="18" charset="2"/>
              </a:rPr>
              <a:t> </a:t>
            </a:r>
          </a:p>
        </p:txBody>
      </p:sp>
      <p:sp>
        <p:nvSpPr>
          <p:cNvPr id="35844" name="Rectangle 1026"/>
          <p:cNvSpPr>
            <a:spLocks noGrp="1" noChangeArrowheads="1"/>
          </p:cNvSpPr>
          <p:nvPr>
            <p:ph type="title"/>
          </p:nvPr>
        </p:nvSpPr>
        <p:spPr>
          <a:xfrm>
            <a:off x="0" y="101600"/>
            <a:ext cx="10210800" cy="1570038"/>
          </a:xfrm>
          <a:noFill/>
        </p:spPr>
        <p:txBody>
          <a:bodyPr>
            <a:spAutoFit/>
          </a:bodyPr>
          <a:lstStyle/>
          <a:p>
            <a:pPr algn="l">
              <a:lnSpc>
                <a:spcPct val="80000"/>
              </a:lnSpc>
            </a:pPr>
            <a:r>
              <a:rPr lang="ru-RU" sz="4000" b="1" smtClean="0"/>
              <a:t>Сортировка с использованием </a:t>
            </a:r>
            <a:r>
              <a:rPr lang="en-US" sz="4000" b="1" smtClean="0"/>
              <a:t/>
            </a:r>
            <a:br>
              <a:rPr lang="en-US" sz="4000" b="1" smtClean="0"/>
            </a:br>
            <a:r>
              <a:rPr lang="ru-RU" sz="4000" b="1" smtClean="0"/>
              <a:t>регулярного набора образцов: </a:t>
            </a:r>
            <a:r>
              <a:rPr lang="en-US" sz="4000" b="1" smtClean="0"/>
              <a:t/>
            </a:r>
            <a:br>
              <a:rPr lang="en-US" sz="4000" b="1" smtClean="0"/>
            </a:br>
            <a:r>
              <a:rPr lang="ru-RU" sz="4000" b="1" i="1" smtClean="0"/>
              <a:t>параллельный алгоритм…</a:t>
            </a:r>
          </a:p>
        </p:txBody>
      </p:sp>
      <p:sp>
        <p:nvSpPr>
          <p:cNvPr id="35845" name="Rectangle 102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35846" name="Rectangle 102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5847" name="Rectangle 102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5848" name="Rectangle 1030"/>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35849" name="Rectangle 1032"/>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graphicFrame>
        <p:nvGraphicFramePr>
          <p:cNvPr id="35842" name="Object 1034"/>
          <p:cNvGraphicFramePr>
            <a:graphicFrameLocks noChangeAspect="1"/>
          </p:cNvGraphicFramePr>
          <p:nvPr/>
        </p:nvGraphicFramePr>
        <p:xfrm>
          <a:off x="2438400" y="3368675"/>
          <a:ext cx="4724400" cy="347663"/>
        </p:xfrm>
        <a:graphic>
          <a:graphicData uri="http://schemas.openxmlformats.org/presentationml/2006/ole">
            <p:oleObj spid="_x0000_s35842" r:id="rId3" imgW="2603500" imgH="190500"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36868"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6869"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6870" name="Rectangle 6"/>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36871" name="Rectangle 7"/>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36872" name="Rectangle 11"/>
          <p:cNvSpPr>
            <a:spLocks noChangeArrowheads="1"/>
          </p:cNvSpPr>
          <p:nvPr/>
        </p:nvSpPr>
        <p:spPr bwMode="auto">
          <a:xfrm>
            <a:off x="3238500" y="1566863"/>
            <a:ext cx="9906000" cy="369887"/>
          </a:xfrm>
          <a:prstGeom prst="rect">
            <a:avLst/>
          </a:prstGeom>
          <a:noFill/>
          <a:ln w="9525">
            <a:noFill/>
            <a:miter lim="800000"/>
            <a:headEnd/>
            <a:tailEnd/>
          </a:ln>
        </p:spPr>
        <p:txBody>
          <a:bodyPr>
            <a:spAutoFit/>
          </a:bodyPr>
          <a:lstStyle/>
          <a:p>
            <a:endParaRPr lang="ru-RU"/>
          </a:p>
        </p:txBody>
      </p:sp>
      <p:graphicFrame>
        <p:nvGraphicFramePr>
          <p:cNvPr id="36866" name="Object 10"/>
          <p:cNvGraphicFramePr>
            <a:graphicFrameLocks noChangeAspect="1"/>
          </p:cNvGraphicFramePr>
          <p:nvPr/>
        </p:nvGraphicFramePr>
        <p:xfrm>
          <a:off x="4737100" y="1524000"/>
          <a:ext cx="4910138" cy="5334000"/>
        </p:xfrm>
        <a:graphic>
          <a:graphicData uri="http://schemas.openxmlformats.org/presentationml/2006/ole">
            <p:oleObj spid="_x0000_s36866" r:id="rId3" imgW="7303008" imgH="6382512" progId="Word.Picture.8">
              <p:embed/>
            </p:oleObj>
          </a:graphicData>
        </a:graphic>
      </p:graphicFrame>
      <p:sp>
        <p:nvSpPr>
          <p:cNvPr id="36873" name="Rectangle 13"/>
          <p:cNvSpPr>
            <a:spLocks noGrp="1" noChangeArrowheads="1"/>
          </p:cNvSpPr>
          <p:nvPr>
            <p:ph type="title"/>
          </p:nvPr>
        </p:nvSpPr>
        <p:spPr>
          <a:xfrm>
            <a:off x="0" y="6350"/>
            <a:ext cx="10210800" cy="1570038"/>
          </a:xfrm>
          <a:noFill/>
        </p:spPr>
        <p:txBody>
          <a:bodyPr>
            <a:spAutoFit/>
          </a:bodyPr>
          <a:lstStyle/>
          <a:p>
            <a:pPr algn="l">
              <a:lnSpc>
                <a:spcPct val="80000"/>
              </a:lnSpc>
            </a:pPr>
            <a:r>
              <a:rPr lang="ru-RU" sz="4000" b="1" smtClean="0"/>
              <a:t>Сортировка с использованием </a:t>
            </a:r>
            <a:r>
              <a:rPr lang="en-US" sz="4000" b="1" smtClean="0"/>
              <a:t/>
            </a:r>
            <a:br>
              <a:rPr lang="en-US" sz="4000" b="1" smtClean="0"/>
            </a:br>
            <a:r>
              <a:rPr lang="ru-RU" sz="4000" b="1" smtClean="0"/>
              <a:t>регулярного набора образцов: </a:t>
            </a:r>
            <a:r>
              <a:rPr lang="ru-RU" sz="4000" b="1" i="1" smtClean="0"/>
              <a:t>параллельный алгоритм…</a:t>
            </a:r>
          </a:p>
        </p:txBody>
      </p:sp>
      <p:sp>
        <p:nvSpPr>
          <p:cNvPr id="36874" name="Rectangle 14"/>
          <p:cNvSpPr>
            <a:spLocks noGrp="1" noChangeArrowheads="1"/>
          </p:cNvSpPr>
          <p:nvPr>
            <p:ph idx="1"/>
          </p:nvPr>
        </p:nvSpPr>
        <p:spPr>
          <a:xfrm>
            <a:off x="128588" y="2349500"/>
            <a:ext cx="1800225" cy="1027113"/>
          </a:xfrm>
        </p:spPr>
        <p:txBody>
          <a:bodyPr>
            <a:spAutoFit/>
          </a:bodyPr>
          <a:lstStyle/>
          <a:p>
            <a:pPr marL="0" indent="0">
              <a:buFont typeface="Wingdings" pitchFamily="2" charset="2"/>
              <a:buNone/>
            </a:pPr>
            <a:r>
              <a:rPr lang="ru-RU" b="1" i="1" u="sng" smtClean="0"/>
              <a:t>Пример</a:t>
            </a:r>
            <a:r>
              <a:rPr lang="ru-RU" b="1" i="1" smtClean="0"/>
              <a:t>:</a:t>
            </a:r>
            <a:endParaRPr lang="en-US" b="1" i="1" smtClean="0"/>
          </a:p>
          <a:p>
            <a:pPr marL="0" indent="0" algn="ctr">
              <a:buFont typeface="Wingdings" pitchFamily="2" charset="2"/>
              <a:buNone/>
            </a:pPr>
            <a:r>
              <a:rPr lang="ru-RU" sz="2400" b="1" i="1" smtClean="0"/>
              <a:t>(</a:t>
            </a:r>
            <a:r>
              <a:rPr lang="en-US" sz="2400" b="1" i="1" smtClean="0"/>
              <a:t>p=3)</a:t>
            </a:r>
            <a:endParaRPr lang="ru-RU" sz="2400" b="1" i="1"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Rectangle 8"/>
          <p:cNvSpPr>
            <a:spLocks noGrp="1" noChangeArrowheads="1"/>
          </p:cNvSpPr>
          <p:nvPr>
            <p:ph type="title"/>
          </p:nvPr>
        </p:nvSpPr>
        <p:spPr>
          <a:xfrm>
            <a:off x="0" y="260350"/>
            <a:ext cx="9906000" cy="1570038"/>
          </a:xfrm>
          <a:noFill/>
        </p:spPr>
        <p:txBody>
          <a:bodyPr>
            <a:spAutoFit/>
          </a:bodyPr>
          <a:lstStyle/>
          <a:p>
            <a:pPr algn="l">
              <a:lnSpc>
                <a:spcPct val="80000"/>
              </a:lnSpc>
            </a:pPr>
            <a:r>
              <a:rPr lang="ru-RU" sz="4000" b="1" smtClean="0"/>
              <a:t>Сортировка с использованием </a:t>
            </a:r>
            <a:r>
              <a:rPr lang="en-US" sz="4000" b="1" smtClean="0"/>
              <a:t/>
            </a:r>
            <a:br>
              <a:rPr lang="en-US" sz="4000" b="1" smtClean="0"/>
            </a:br>
            <a:r>
              <a:rPr lang="ru-RU" sz="4000" b="1" smtClean="0"/>
              <a:t>регулярного набора образцов: </a:t>
            </a:r>
            <a:r>
              <a:rPr lang="en-US" sz="4000" b="1" smtClean="0"/>
              <a:t/>
            </a:r>
            <a:br>
              <a:rPr lang="en-US" sz="4000" b="1" smtClean="0"/>
            </a:br>
            <a:r>
              <a:rPr lang="ru-RU" sz="4000" b="1" i="1" smtClean="0"/>
              <a:t>параллельный алгоритм…</a:t>
            </a:r>
          </a:p>
        </p:txBody>
      </p:sp>
      <p:sp>
        <p:nvSpPr>
          <p:cNvPr id="37892" name="Rectangle 3"/>
          <p:cNvSpPr>
            <a:spLocks noGrp="1" noChangeArrowheads="1"/>
          </p:cNvSpPr>
          <p:nvPr>
            <p:ph idx="1"/>
          </p:nvPr>
        </p:nvSpPr>
        <p:spPr>
          <a:xfrm>
            <a:off x="488950" y="2276475"/>
            <a:ext cx="9210675" cy="1730375"/>
          </a:xfrm>
        </p:spPr>
        <p:txBody>
          <a:bodyPr>
            <a:spAutoFit/>
          </a:bodyPr>
          <a:lstStyle/>
          <a:p>
            <a:pPr algn="just">
              <a:lnSpc>
                <a:spcPct val="140000"/>
              </a:lnSpc>
            </a:pPr>
            <a:r>
              <a:rPr lang="ru-RU" b="1" smtClean="0"/>
              <a:t>Анализ эффективности:</a:t>
            </a:r>
          </a:p>
          <a:p>
            <a:pPr lvl="1"/>
            <a:r>
              <a:rPr lang="ru-RU" smtClean="0"/>
              <a:t>Общая оценка показателей ускорения и эффективности</a:t>
            </a:r>
          </a:p>
        </p:txBody>
      </p:sp>
      <p:sp>
        <p:nvSpPr>
          <p:cNvPr id="37893" name="Rectangle 4"/>
          <p:cNvSpPr>
            <a:spLocks noChangeArrowheads="1"/>
          </p:cNvSpPr>
          <p:nvPr/>
        </p:nvSpPr>
        <p:spPr bwMode="auto">
          <a:xfrm>
            <a:off x="2271713" y="3238500"/>
            <a:ext cx="9906000" cy="369888"/>
          </a:xfrm>
          <a:prstGeom prst="rect">
            <a:avLst/>
          </a:prstGeom>
          <a:noFill/>
          <a:ln w="9525">
            <a:noFill/>
            <a:miter lim="800000"/>
            <a:headEnd/>
            <a:tailEnd/>
          </a:ln>
        </p:spPr>
        <p:txBody>
          <a:bodyPr>
            <a:spAutoFit/>
          </a:bodyPr>
          <a:lstStyle/>
          <a:p>
            <a:endParaRPr lang="ru-RU"/>
          </a:p>
        </p:txBody>
      </p:sp>
      <p:graphicFrame>
        <p:nvGraphicFramePr>
          <p:cNvPr id="37890" name="Object 5"/>
          <p:cNvGraphicFramePr>
            <a:graphicFrameLocks noChangeAspect="1"/>
          </p:cNvGraphicFramePr>
          <p:nvPr/>
        </p:nvGraphicFramePr>
        <p:xfrm>
          <a:off x="1136650" y="4005263"/>
          <a:ext cx="7704138" cy="1282700"/>
        </p:xfrm>
        <a:graphic>
          <a:graphicData uri="http://schemas.openxmlformats.org/presentationml/2006/ole">
            <p:oleObj spid="_x0000_s37890" name="Формула" r:id="rId3" imgW="2997000" imgH="444240"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9" name="Rectangle 43"/>
          <p:cNvSpPr>
            <a:spLocks noGrp="1" noChangeArrowheads="1"/>
          </p:cNvSpPr>
          <p:nvPr>
            <p:ph type="title"/>
          </p:nvPr>
        </p:nvSpPr>
        <p:spPr>
          <a:xfrm>
            <a:off x="0" y="6350"/>
            <a:ext cx="9906000" cy="1570038"/>
          </a:xfrm>
          <a:noFill/>
        </p:spPr>
        <p:txBody>
          <a:bodyPr>
            <a:spAutoFit/>
          </a:bodyPr>
          <a:lstStyle/>
          <a:p>
            <a:pPr algn="l">
              <a:lnSpc>
                <a:spcPct val="80000"/>
              </a:lnSpc>
            </a:pPr>
            <a:r>
              <a:rPr lang="ru-RU" sz="4000" b="1" smtClean="0"/>
              <a:t>Сортировка с использованием </a:t>
            </a:r>
            <a:r>
              <a:rPr lang="en-US" sz="4000" b="1" smtClean="0"/>
              <a:t/>
            </a:r>
            <a:br>
              <a:rPr lang="en-US" sz="4000" b="1" smtClean="0"/>
            </a:br>
            <a:r>
              <a:rPr lang="ru-RU" sz="4000" b="1" smtClean="0"/>
              <a:t>регулярного набора образцов: </a:t>
            </a:r>
            <a:r>
              <a:rPr lang="ru-RU" sz="4000" b="1" i="1" smtClean="0"/>
              <a:t>параллельный алгоритм…</a:t>
            </a:r>
          </a:p>
        </p:txBody>
      </p:sp>
      <p:sp>
        <p:nvSpPr>
          <p:cNvPr id="28682" name="Rectangle 3"/>
          <p:cNvSpPr>
            <a:spLocks noGrp="1" noChangeArrowheads="1"/>
          </p:cNvSpPr>
          <p:nvPr>
            <p:ph idx="1"/>
          </p:nvPr>
        </p:nvSpPr>
        <p:spPr>
          <a:xfrm>
            <a:off x="560388" y="1916113"/>
            <a:ext cx="8915400" cy="576262"/>
          </a:xfrm>
        </p:spPr>
        <p:txBody>
          <a:bodyPr rtlCol="0">
            <a:normAutofit lnSpcReduction="10000"/>
          </a:bodyPr>
          <a:lstStyle/>
          <a:p>
            <a:pPr fontAlgn="auto">
              <a:spcAft>
                <a:spcPts val="0"/>
              </a:spcAft>
              <a:defRPr/>
            </a:pPr>
            <a:r>
              <a:rPr lang="ru-RU" b="1" dirty="0" smtClean="0"/>
              <a:t>Анализ эффективности</a:t>
            </a:r>
            <a:r>
              <a:rPr lang="ru-RU" dirty="0" smtClean="0"/>
              <a:t> (</a:t>
            </a:r>
            <a:r>
              <a:rPr lang="ru-RU" sz="2400" dirty="0" smtClean="0"/>
              <a:t>уточненные оценки</a:t>
            </a:r>
            <a:r>
              <a:rPr lang="ru-RU" dirty="0" smtClean="0"/>
              <a:t>):</a:t>
            </a:r>
          </a:p>
          <a:p>
            <a:pPr fontAlgn="auto">
              <a:spcAft>
                <a:spcPts val="0"/>
              </a:spcAft>
              <a:buFont typeface="Wingdings" pitchFamily="2" charset="2"/>
              <a:buNone/>
              <a:defRPr/>
            </a:pPr>
            <a:endParaRPr lang="ru-RU" dirty="0" smtClean="0"/>
          </a:p>
        </p:txBody>
      </p:sp>
      <p:sp>
        <p:nvSpPr>
          <p:cNvPr id="38921" name="Text Box 4"/>
          <p:cNvSpPr txBox="1">
            <a:spLocks noChangeArrowheads="1"/>
          </p:cNvSpPr>
          <p:nvPr/>
        </p:nvSpPr>
        <p:spPr bwMode="auto">
          <a:xfrm>
            <a:off x="631825" y="2492375"/>
            <a:ext cx="8497888" cy="366713"/>
          </a:xfrm>
          <a:prstGeom prst="rect">
            <a:avLst/>
          </a:prstGeom>
          <a:noFill/>
          <a:ln w="9525">
            <a:noFill/>
            <a:miter lim="800000"/>
            <a:headEnd/>
            <a:tailEnd/>
          </a:ln>
        </p:spPr>
        <p:txBody>
          <a:bodyPr>
            <a:spAutoFit/>
          </a:bodyPr>
          <a:lstStyle/>
          <a:p>
            <a:pPr>
              <a:spcBef>
                <a:spcPct val="50000"/>
              </a:spcBef>
            </a:pPr>
            <a:r>
              <a:rPr lang="ru-RU">
                <a:latin typeface="Arial" pitchFamily="34" charset="0"/>
              </a:rPr>
              <a:t>- Время выполнения первого этапа параллельного алгоритма:</a:t>
            </a:r>
          </a:p>
        </p:txBody>
      </p:sp>
      <p:sp>
        <p:nvSpPr>
          <p:cNvPr id="38922" name="Text Box 6"/>
          <p:cNvSpPr txBox="1">
            <a:spLocks noChangeArrowheads="1"/>
          </p:cNvSpPr>
          <p:nvPr/>
        </p:nvSpPr>
        <p:spPr bwMode="auto">
          <a:xfrm>
            <a:off x="200025" y="5661025"/>
            <a:ext cx="9290050" cy="457200"/>
          </a:xfrm>
          <a:prstGeom prst="rect">
            <a:avLst/>
          </a:prstGeom>
          <a:noFill/>
          <a:ln w="9525">
            <a:noFill/>
            <a:miter lim="800000"/>
            <a:headEnd/>
            <a:tailEnd/>
          </a:ln>
        </p:spPr>
        <p:txBody>
          <a:bodyPr>
            <a:spAutoFit/>
          </a:bodyPr>
          <a:lstStyle/>
          <a:p>
            <a:pPr algn="ctr">
              <a:spcBef>
                <a:spcPct val="50000"/>
              </a:spcBef>
            </a:pPr>
            <a:r>
              <a:rPr lang="ru-RU" sz="2400" b="1">
                <a:latin typeface="Arial" pitchFamily="34" charset="0"/>
              </a:rPr>
              <a:t>Общее время выполнения параллельного алгоритма:</a:t>
            </a:r>
          </a:p>
        </p:txBody>
      </p:sp>
      <p:sp>
        <p:nvSpPr>
          <p:cNvPr id="38923" name="Rectangle 7"/>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38924" name="Rectangle 8"/>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8925" name="Rectangle 9"/>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8926" name="Rectangle 10"/>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38927" name="Rectangle 11"/>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38928" name="Rectangle 12"/>
          <p:cNvSpPr>
            <a:spLocks noChangeArrowheads="1"/>
          </p:cNvSpPr>
          <p:nvPr/>
        </p:nvSpPr>
        <p:spPr bwMode="auto">
          <a:xfrm>
            <a:off x="3238500" y="3319463"/>
            <a:ext cx="9906000" cy="369887"/>
          </a:xfrm>
          <a:prstGeom prst="rect">
            <a:avLst/>
          </a:prstGeom>
          <a:noFill/>
          <a:ln w="9525">
            <a:noFill/>
            <a:miter lim="800000"/>
            <a:headEnd/>
            <a:tailEnd/>
          </a:ln>
        </p:spPr>
        <p:txBody>
          <a:bodyPr>
            <a:spAutoFit/>
          </a:bodyPr>
          <a:lstStyle/>
          <a:p>
            <a:endParaRPr lang="ru-RU"/>
          </a:p>
        </p:txBody>
      </p:sp>
      <p:sp>
        <p:nvSpPr>
          <p:cNvPr id="38929" name="Rectangle 13"/>
          <p:cNvSpPr>
            <a:spLocks noChangeArrowheads="1"/>
          </p:cNvSpPr>
          <p:nvPr/>
        </p:nvSpPr>
        <p:spPr bwMode="auto">
          <a:xfrm>
            <a:off x="3752850" y="3319463"/>
            <a:ext cx="9906000" cy="369887"/>
          </a:xfrm>
          <a:prstGeom prst="rect">
            <a:avLst/>
          </a:prstGeom>
          <a:noFill/>
          <a:ln w="9525">
            <a:noFill/>
            <a:miter lim="800000"/>
            <a:headEnd/>
            <a:tailEnd/>
          </a:ln>
        </p:spPr>
        <p:txBody>
          <a:bodyPr>
            <a:spAutoFit/>
          </a:bodyPr>
          <a:lstStyle/>
          <a:p>
            <a:endParaRPr lang="ru-RU"/>
          </a:p>
        </p:txBody>
      </p:sp>
      <p:sp>
        <p:nvSpPr>
          <p:cNvPr id="38930" name="Rectangle 14"/>
          <p:cNvSpPr>
            <a:spLocks noChangeArrowheads="1"/>
          </p:cNvSpPr>
          <p:nvPr/>
        </p:nvSpPr>
        <p:spPr bwMode="auto">
          <a:xfrm>
            <a:off x="3357563" y="3309938"/>
            <a:ext cx="9906000" cy="369887"/>
          </a:xfrm>
          <a:prstGeom prst="rect">
            <a:avLst/>
          </a:prstGeom>
          <a:noFill/>
          <a:ln w="9525">
            <a:noFill/>
            <a:miter lim="800000"/>
            <a:headEnd/>
            <a:tailEnd/>
          </a:ln>
        </p:spPr>
        <p:txBody>
          <a:bodyPr>
            <a:spAutoFit/>
          </a:bodyPr>
          <a:lstStyle/>
          <a:p>
            <a:endParaRPr lang="ru-RU"/>
          </a:p>
        </p:txBody>
      </p:sp>
      <p:sp>
        <p:nvSpPr>
          <p:cNvPr id="38931" name="Rectangle 15"/>
          <p:cNvSpPr>
            <a:spLocks noChangeArrowheads="1"/>
          </p:cNvSpPr>
          <p:nvPr/>
        </p:nvSpPr>
        <p:spPr bwMode="auto">
          <a:xfrm>
            <a:off x="2624138" y="3309938"/>
            <a:ext cx="9906000" cy="369887"/>
          </a:xfrm>
          <a:prstGeom prst="rect">
            <a:avLst/>
          </a:prstGeom>
          <a:noFill/>
          <a:ln w="9525">
            <a:noFill/>
            <a:miter lim="800000"/>
            <a:headEnd/>
            <a:tailEnd/>
          </a:ln>
        </p:spPr>
        <p:txBody>
          <a:bodyPr>
            <a:spAutoFit/>
          </a:bodyPr>
          <a:lstStyle/>
          <a:p>
            <a:endParaRPr lang="ru-RU"/>
          </a:p>
        </p:txBody>
      </p:sp>
      <p:sp>
        <p:nvSpPr>
          <p:cNvPr id="38932" name="Rectangle 16"/>
          <p:cNvSpPr>
            <a:spLocks noChangeArrowheads="1"/>
          </p:cNvSpPr>
          <p:nvPr/>
        </p:nvSpPr>
        <p:spPr bwMode="auto">
          <a:xfrm>
            <a:off x="2252663" y="3309938"/>
            <a:ext cx="9906000" cy="369887"/>
          </a:xfrm>
          <a:prstGeom prst="rect">
            <a:avLst/>
          </a:prstGeom>
          <a:noFill/>
          <a:ln w="9525">
            <a:noFill/>
            <a:miter lim="800000"/>
            <a:headEnd/>
            <a:tailEnd/>
          </a:ln>
        </p:spPr>
        <p:txBody>
          <a:bodyPr>
            <a:spAutoFit/>
          </a:bodyPr>
          <a:lstStyle/>
          <a:p>
            <a:endParaRPr lang="ru-RU"/>
          </a:p>
        </p:txBody>
      </p:sp>
      <p:sp>
        <p:nvSpPr>
          <p:cNvPr id="38933" name="Rectangle 18"/>
          <p:cNvSpPr>
            <a:spLocks noChangeArrowheads="1"/>
          </p:cNvSpPr>
          <p:nvPr/>
        </p:nvSpPr>
        <p:spPr bwMode="auto">
          <a:xfrm>
            <a:off x="2252663" y="3309938"/>
            <a:ext cx="9906000" cy="369887"/>
          </a:xfrm>
          <a:prstGeom prst="rect">
            <a:avLst/>
          </a:prstGeom>
          <a:noFill/>
          <a:ln w="9525">
            <a:noFill/>
            <a:miter lim="800000"/>
            <a:headEnd/>
            <a:tailEnd/>
          </a:ln>
        </p:spPr>
        <p:txBody>
          <a:bodyPr>
            <a:spAutoFit/>
          </a:bodyPr>
          <a:lstStyle/>
          <a:p>
            <a:endParaRPr lang="ru-RU"/>
          </a:p>
        </p:txBody>
      </p:sp>
      <p:sp>
        <p:nvSpPr>
          <p:cNvPr id="38934" name="Rectangle 22"/>
          <p:cNvSpPr>
            <a:spLocks noChangeArrowheads="1"/>
          </p:cNvSpPr>
          <p:nvPr/>
        </p:nvSpPr>
        <p:spPr bwMode="auto">
          <a:xfrm>
            <a:off x="2876550" y="3219450"/>
            <a:ext cx="9906000" cy="369888"/>
          </a:xfrm>
          <a:prstGeom prst="rect">
            <a:avLst/>
          </a:prstGeom>
          <a:noFill/>
          <a:ln w="9525">
            <a:noFill/>
            <a:miter lim="800000"/>
            <a:headEnd/>
            <a:tailEnd/>
          </a:ln>
        </p:spPr>
        <p:txBody>
          <a:bodyPr>
            <a:spAutoFit/>
          </a:bodyPr>
          <a:lstStyle/>
          <a:p>
            <a:endParaRPr lang="ru-RU"/>
          </a:p>
        </p:txBody>
      </p:sp>
      <p:graphicFrame>
        <p:nvGraphicFramePr>
          <p:cNvPr id="38914" name="Object 21"/>
          <p:cNvGraphicFramePr>
            <a:graphicFrameLocks noChangeAspect="1"/>
          </p:cNvGraphicFramePr>
          <p:nvPr/>
        </p:nvGraphicFramePr>
        <p:xfrm>
          <a:off x="704850" y="6100763"/>
          <a:ext cx="8567738" cy="757237"/>
        </p:xfrm>
        <a:graphic>
          <a:graphicData uri="http://schemas.openxmlformats.org/presentationml/2006/ole">
            <p:oleObj spid="_x0000_s38914" name="Формула" r:id="rId3" imgW="5067000" imgH="431640" progId="Equation.3">
              <p:embed/>
            </p:oleObj>
          </a:graphicData>
        </a:graphic>
      </p:graphicFrame>
      <p:sp>
        <p:nvSpPr>
          <p:cNvPr id="38935" name="Text Box 25"/>
          <p:cNvSpPr txBox="1">
            <a:spLocks noChangeArrowheads="1"/>
          </p:cNvSpPr>
          <p:nvPr/>
        </p:nvSpPr>
        <p:spPr bwMode="auto">
          <a:xfrm>
            <a:off x="560388" y="3284538"/>
            <a:ext cx="8497887" cy="366712"/>
          </a:xfrm>
          <a:prstGeom prst="rect">
            <a:avLst/>
          </a:prstGeom>
          <a:noFill/>
          <a:ln w="9525">
            <a:noFill/>
            <a:miter lim="800000"/>
            <a:headEnd/>
            <a:tailEnd/>
          </a:ln>
        </p:spPr>
        <p:txBody>
          <a:bodyPr>
            <a:spAutoFit/>
          </a:bodyPr>
          <a:lstStyle/>
          <a:p>
            <a:pPr>
              <a:spcBef>
                <a:spcPct val="50000"/>
              </a:spcBef>
            </a:pPr>
            <a:r>
              <a:rPr lang="ru-RU">
                <a:latin typeface="Arial" pitchFamily="34" charset="0"/>
              </a:rPr>
              <a:t>- Время выполнения второго этапа параллельного алгоритма:</a:t>
            </a:r>
          </a:p>
        </p:txBody>
      </p:sp>
      <p:sp>
        <p:nvSpPr>
          <p:cNvPr id="38936" name="Text Box 26"/>
          <p:cNvSpPr txBox="1">
            <a:spLocks noChangeArrowheads="1"/>
          </p:cNvSpPr>
          <p:nvPr/>
        </p:nvSpPr>
        <p:spPr bwMode="auto">
          <a:xfrm>
            <a:off x="560388" y="4076700"/>
            <a:ext cx="8497887" cy="366713"/>
          </a:xfrm>
          <a:prstGeom prst="rect">
            <a:avLst/>
          </a:prstGeom>
          <a:noFill/>
          <a:ln w="9525">
            <a:noFill/>
            <a:miter lim="800000"/>
            <a:headEnd/>
            <a:tailEnd/>
          </a:ln>
        </p:spPr>
        <p:txBody>
          <a:bodyPr>
            <a:spAutoFit/>
          </a:bodyPr>
          <a:lstStyle/>
          <a:p>
            <a:pPr>
              <a:spcBef>
                <a:spcPct val="50000"/>
              </a:spcBef>
            </a:pPr>
            <a:r>
              <a:rPr lang="ru-RU">
                <a:latin typeface="Arial" pitchFamily="34" charset="0"/>
              </a:rPr>
              <a:t>- Время выполнения третьего этапа параллельного алгоритма:</a:t>
            </a:r>
          </a:p>
        </p:txBody>
      </p:sp>
      <p:sp>
        <p:nvSpPr>
          <p:cNvPr id="38937" name="Text Box 27"/>
          <p:cNvSpPr txBox="1">
            <a:spLocks noChangeArrowheads="1"/>
          </p:cNvSpPr>
          <p:nvPr/>
        </p:nvSpPr>
        <p:spPr bwMode="auto">
          <a:xfrm>
            <a:off x="488950" y="4868863"/>
            <a:ext cx="8497888" cy="366712"/>
          </a:xfrm>
          <a:prstGeom prst="rect">
            <a:avLst/>
          </a:prstGeom>
          <a:noFill/>
          <a:ln w="9525">
            <a:noFill/>
            <a:miter lim="800000"/>
            <a:headEnd/>
            <a:tailEnd/>
          </a:ln>
        </p:spPr>
        <p:txBody>
          <a:bodyPr>
            <a:spAutoFit/>
          </a:bodyPr>
          <a:lstStyle/>
          <a:p>
            <a:pPr>
              <a:spcBef>
                <a:spcPct val="50000"/>
              </a:spcBef>
            </a:pPr>
            <a:r>
              <a:rPr lang="ru-RU">
                <a:latin typeface="Arial" pitchFamily="34" charset="0"/>
              </a:rPr>
              <a:t>- Время выполнения четвертого этапа параллельного алгоритма:</a:t>
            </a:r>
          </a:p>
        </p:txBody>
      </p:sp>
      <p:sp>
        <p:nvSpPr>
          <p:cNvPr id="38938" name="Rectangle 29"/>
          <p:cNvSpPr>
            <a:spLocks noChangeArrowheads="1"/>
          </p:cNvSpPr>
          <p:nvPr/>
        </p:nvSpPr>
        <p:spPr bwMode="auto">
          <a:xfrm>
            <a:off x="4319588" y="3309938"/>
            <a:ext cx="9906000" cy="369887"/>
          </a:xfrm>
          <a:prstGeom prst="rect">
            <a:avLst/>
          </a:prstGeom>
          <a:noFill/>
          <a:ln w="9525">
            <a:noFill/>
            <a:miter lim="800000"/>
            <a:headEnd/>
            <a:tailEnd/>
          </a:ln>
        </p:spPr>
        <p:txBody>
          <a:bodyPr>
            <a:spAutoFit/>
          </a:bodyPr>
          <a:lstStyle/>
          <a:p>
            <a:endParaRPr lang="ru-RU"/>
          </a:p>
        </p:txBody>
      </p:sp>
      <p:sp>
        <p:nvSpPr>
          <p:cNvPr id="38939" name="Rectangle 31"/>
          <p:cNvSpPr>
            <a:spLocks noChangeArrowheads="1"/>
          </p:cNvSpPr>
          <p:nvPr/>
        </p:nvSpPr>
        <p:spPr bwMode="auto">
          <a:xfrm>
            <a:off x="4319588" y="3309938"/>
            <a:ext cx="9906000" cy="369887"/>
          </a:xfrm>
          <a:prstGeom prst="rect">
            <a:avLst/>
          </a:prstGeom>
          <a:noFill/>
          <a:ln w="9525">
            <a:noFill/>
            <a:miter lim="800000"/>
            <a:headEnd/>
            <a:tailEnd/>
          </a:ln>
        </p:spPr>
        <p:txBody>
          <a:bodyPr>
            <a:spAutoFit/>
          </a:bodyPr>
          <a:lstStyle/>
          <a:p>
            <a:endParaRPr lang="ru-RU"/>
          </a:p>
        </p:txBody>
      </p:sp>
      <p:sp>
        <p:nvSpPr>
          <p:cNvPr id="38940" name="Rectangle 33"/>
          <p:cNvSpPr>
            <a:spLocks noChangeArrowheads="1"/>
          </p:cNvSpPr>
          <p:nvPr/>
        </p:nvSpPr>
        <p:spPr bwMode="auto">
          <a:xfrm>
            <a:off x="4319588" y="3309938"/>
            <a:ext cx="9906000" cy="369887"/>
          </a:xfrm>
          <a:prstGeom prst="rect">
            <a:avLst/>
          </a:prstGeom>
          <a:noFill/>
          <a:ln w="9525">
            <a:noFill/>
            <a:miter lim="800000"/>
            <a:headEnd/>
            <a:tailEnd/>
          </a:ln>
        </p:spPr>
        <p:txBody>
          <a:bodyPr>
            <a:spAutoFit/>
          </a:bodyPr>
          <a:lstStyle/>
          <a:p>
            <a:endParaRPr lang="ru-RU"/>
          </a:p>
        </p:txBody>
      </p:sp>
      <p:sp>
        <p:nvSpPr>
          <p:cNvPr id="38941" name="Rectangle 35"/>
          <p:cNvSpPr>
            <a:spLocks noChangeArrowheads="1"/>
          </p:cNvSpPr>
          <p:nvPr/>
        </p:nvSpPr>
        <p:spPr bwMode="auto">
          <a:xfrm>
            <a:off x="4319588" y="3309938"/>
            <a:ext cx="9906000" cy="369887"/>
          </a:xfrm>
          <a:prstGeom prst="rect">
            <a:avLst/>
          </a:prstGeom>
          <a:noFill/>
          <a:ln w="9525">
            <a:noFill/>
            <a:miter lim="800000"/>
            <a:headEnd/>
            <a:tailEnd/>
          </a:ln>
        </p:spPr>
        <p:txBody>
          <a:bodyPr>
            <a:spAutoFit/>
          </a:bodyPr>
          <a:lstStyle/>
          <a:p>
            <a:endParaRPr lang="ru-RU"/>
          </a:p>
        </p:txBody>
      </p:sp>
      <p:graphicFrame>
        <p:nvGraphicFramePr>
          <p:cNvPr id="38915" name="Object 34"/>
          <p:cNvGraphicFramePr>
            <a:graphicFrameLocks noChangeAspect="1"/>
          </p:cNvGraphicFramePr>
          <p:nvPr/>
        </p:nvGraphicFramePr>
        <p:xfrm>
          <a:off x="3729038" y="2852738"/>
          <a:ext cx="2538412" cy="477837"/>
        </p:xfrm>
        <a:graphic>
          <a:graphicData uri="http://schemas.openxmlformats.org/presentationml/2006/ole">
            <p:oleObj spid="_x0000_s38915" r:id="rId4" imgW="1269449" imgH="241195" progId="Equation.3">
              <p:embed/>
            </p:oleObj>
          </a:graphicData>
        </a:graphic>
      </p:graphicFrame>
      <p:sp>
        <p:nvSpPr>
          <p:cNvPr id="38942" name="Rectangle 37"/>
          <p:cNvSpPr>
            <a:spLocks noChangeArrowheads="1"/>
          </p:cNvSpPr>
          <p:nvPr/>
        </p:nvSpPr>
        <p:spPr bwMode="auto">
          <a:xfrm>
            <a:off x="3033713" y="3314700"/>
            <a:ext cx="9906000" cy="369888"/>
          </a:xfrm>
          <a:prstGeom prst="rect">
            <a:avLst/>
          </a:prstGeom>
          <a:noFill/>
          <a:ln w="9525">
            <a:noFill/>
            <a:miter lim="800000"/>
            <a:headEnd/>
            <a:tailEnd/>
          </a:ln>
        </p:spPr>
        <p:txBody>
          <a:bodyPr>
            <a:spAutoFit/>
          </a:bodyPr>
          <a:lstStyle/>
          <a:p>
            <a:endParaRPr lang="ru-RU"/>
          </a:p>
        </p:txBody>
      </p:sp>
      <p:graphicFrame>
        <p:nvGraphicFramePr>
          <p:cNvPr id="38916" name="Object 36"/>
          <p:cNvGraphicFramePr>
            <a:graphicFrameLocks noChangeAspect="1"/>
          </p:cNvGraphicFramePr>
          <p:nvPr/>
        </p:nvGraphicFramePr>
        <p:xfrm>
          <a:off x="1281113" y="3716338"/>
          <a:ext cx="7481887" cy="446087"/>
        </p:xfrm>
        <a:graphic>
          <a:graphicData uri="http://schemas.openxmlformats.org/presentationml/2006/ole">
            <p:oleObj spid="_x0000_s38916" r:id="rId5" imgW="3835400" imgH="228600" progId="Equation.3">
              <p:embed/>
            </p:oleObj>
          </a:graphicData>
        </a:graphic>
      </p:graphicFrame>
      <p:sp>
        <p:nvSpPr>
          <p:cNvPr id="38943" name="Rectangle 39"/>
          <p:cNvSpPr>
            <a:spLocks noChangeArrowheads="1"/>
          </p:cNvSpPr>
          <p:nvPr/>
        </p:nvSpPr>
        <p:spPr bwMode="auto">
          <a:xfrm>
            <a:off x="3919538" y="3309938"/>
            <a:ext cx="9906000" cy="369887"/>
          </a:xfrm>
          <a:prstGeom prst="rect">
            <a:avLst/>
          </a:prstGeom>
          <a:noFill/>
          <a:ln w="9525">
            <a:noFill/>
            <a:miter lim="800000"/>
            <a:headEnd/>
            <a:tailEnd/>
          </a:ln>
        </p:spPr>
        <p:txBody>
          <a:bodyPr>
            <a:spAutoFit/>
          </a:bodyPr>
          <a:lstStyle/>
          <a:p>
            <a:endParaRPr lang="ru-RU"/>
          </a:p>
        </p:txBody>
      </p:sp>
      <p:graphicFrame>
        <p:nvGraphicFramePr>
          <p:cNvPr id="38917" name="Object 38"/>
          <p:cNvGraphicFramePr>
            <a:graphicFrameLocks noChangeAspect="1"/>
          </p:cNvGraphicFramePr>
          <p:nvPr/>
        </p:nvGraphicFramePr>
        <p:xfrm>
          <a:off x="2936875" y="4437063"/>
          <a:ext cx="3852863" cy="444500"/>
        </p:xfrm>
        <a:graphic>
          <a:graphicData uri="http://schemas.openxmlformats.org/presentationml/2006/ole">
            <p:oleObj spid="_x0000_s38917" r:id="rId6" imgW="2070100" imgH="241300" progId="Equation.3">
              <p:embed/>
            </p:oleObj>
          </a:graphicData>
        </a:graphic>
      </p:graphicFrame>
      <p:sp>
        <p:nvSpPr>
          <p:cNvPr id="38944" name="Rectangle 41"/>
          <p:cNvSpPr>
            <a:spLocks noChangeArrowheads="1"/>
          </p:cNvSpPr>
          <p:nvPr/>
        </p:nvSpPr>
        <p:spPr bwMode="auto">
          <a:xfrm>
            <a:off x="4414838" y="3309938"/>
            <a:ext cx="9906000" cy="369887"/>
          </a:xfrm>
          <a:prstGeom prst="rect">
            <a:avLst/>
          </a:prstGeom>
          <a:noFill/>
          <a:ln w="9525">
            <a:noFill/>
            <a:miter lim="800000"/>
            <a:headEnd/>
            <a:tailEnd/>
          </a:ln>
        </p:spPr>
        <p:txBody>
          <a:bodyPr>
            <a:spAutoFit/>
          </a:bodyPr>
          <a:lstStyle/>
          <a:p>
            <a:endParaRPr lang="ru-RU"/>
          </a:p>
        </p:txBody>
      </p:sp>
      <p:graphicFrame>
        <p:nvGraphicFramePr>
          <p:cNvPr id="38918" name="Object 40"/>
          <p:cNvGraphicFramePr>
            <a:graphicFrameLocks noChangeAspect="1"/>
          </p:cNvGraphicFramePr>
          <p:nvPr/>
        </p:nvGraphicFramePr>
        <p:xfrm>
          <a:off x="3873500" y="5229225"/>
          <a:ext cx="2138363" cy="473075"/>
        </p:xfrm>
        <a:graphic>
          <a:graphicData uri="http://schemas.openxmlformats.org/presentationml/2006/ole">
            <p:oleObj spid="_x0000_s38918" r:id="rId7" imgW="1079032" imgH="241195" progId="Equation.3">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39941"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39942"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29706" name="Rectangle 6"/>
          <p:cNvSpPr>
            <a:spLocks noGrp="1" noChangeArrowheads="1"/>
          </p:cNvSpPr>
          <p:nvPr>
            <p:ph idx="1"/>
          </p:nvPr>
        </p:nvSpPr>
        <p:spPr>
          <a:xfrm>
            <a:off x="273050" y="1557338"/>
            <a:ext cx="9217025" cy="1152525"/>
          </a:xfrm>
        </p:spPr>
        <p:txBody>
          <a:bodyPr rtlCol="0">
            <a:normAutofit fontScale="77500" lnSpcReduction="20000"/>
          </a:bodyPr>
          <a:lstStyle/>
          <a:p>
            <a:pPr fontAlgn="auto">
              <a:lnSpc>
                <a:spcPct val="120000"/>
              </a:lnSpc>
              <a:spcAft>
                <a:spcPts val="0"/>
              </a:spcAft>
              <a:defRPr/>
            </a:pPr>
            <a:r>
              <a:rPr lang="ru-RU" b="1" dirty="0" smtClean="0"/>
              <a:t>Результаты вычислительных экспериментов…</a:t>
            </a:r>
          </a:p>
          <a:p>
            <a:pPr lvl="1" fontAlgn="auto">
              <a:spcAft>
                <a:spcPts val="0"/>
              </a:spcAft>
              <a:defRPr/>
            </a:pPr>
            <a:r>
              <a:rPr lang="ru-RU" dirty="0" smtClean="0"/>
              <a:t>Сравнение теоретических оценок и экспериментальных данных</a:t>
            </a:r>
          </a:p>
        </p:txBody>
      </p:sp>
      <p:sp>
        <p:nvSpPr>
          <p:cNvPr id="39944" name="Rectangle 7"/>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graphicFrame>
        <p:nvGraphicFramePr>
          <p:cNvPr id="39938" name="Object 8"/>
          <p:cNvGraphicFramePr>
            <a:graphicFrameLocks noChangeAspect="1"/>
          </p:cNvGraphicFramePr>
          <p:nvPr/>
        </p:nvGraphicFramePr>
        <p:xfrm>
          <a:off x="1928813" y="2781300"/>
          <a:ext cx="5715000" cy="1638300"/>
        </p:xfrm>
        <a:graphic>
          <a:graphicData uri="http://schemas.openxmlformats.org/presentationml/2006/ole">
            <p:oleObj spid="_x0000_s39938" name="Лист" r:id="rId3" imgW="3753307" imgH="1076554" progId="Excel.Sheet.8">
              <p:embed/>
            </p:oleObj>
          </a:graphicData>
        </a:graphic>
      </p:graphicFrame>
      <p:graphicFrame>
        <p:nvGraphicFramePr>
          <p:cNvPr id="39939" name="Object 9"/>
          <p:cNvGraphicFramePr>
            <a:graphicFrameLocks noChangeAspect="1"/>
          </p:cNvGraphicFramePr>
          <p:nvPr/>
        </p:nvGraphicFramePr>
        <p:xfrm>
          <a:off x="2649538" y="4486275"/>
          <a:ext cx="4676775" cy="2371725"/>
        </p:xfrm>
        <a:graphic>
          <a:graphicData uri="http://schemas.openxmlformats.org/presentationml/2006/ole">
            <p:oleObj spid="_x0000_s39939" name="Диаграмма" r:id="rId4" imgW="4677156" imgH="2371954" progId="Excel.Chart.8">
              <p:embed/>
            </p:oleObj>
          </a:graphicData>
        </a:graphic>
      </p:graphicFrame>
      <p:sp>
        <p:nvSpPr>
          <p:cNvPr id="39945" name="Rectangle 43"/>
          <p:cNvSpPr>
            <a:spLocks noGrp="1" noChangeArrowheads="1"/>
          </p:cNvSpPr>
          <p:nvPr>
            <p:ph type="title"/>
          </p:nvPr>
        </p:nvSpPr>
        <p:spPr>
          <a:xfrm>
            <a:off x="273050" y="53975"/>
            <a:ext cx="9137650" cy="1570038"/>
          </a:xfrm>
          <a:noFill/>
        </p:spPr>
        <p:txBody>
          <a:bodyPr>
            <a:spAutoFit/>
          </a:bodyPr>
          <a:lstStyle/>
          <a:p>
            <a:pPr algn="l">
              <a:lnSpc>
                <a:spcPct val="80000"/>
              </a:lnSpc>
            </a:pPr>
            <a:r>
              <a:rPr lang="ru-RU" sz="4000" b="1" smtClean="0"/>
              <a:t>Сортировка с использованием </a:t>
            </a:r>
            <a:r>
              <a:rPr lang="en-US" sz="4000" b="1" smtClean="0"/>
              <a:t/>
            </a:r>
            <a:br>
              <a:rPr lang="en-US" sz="4000" b="1" smtClean="0"/>
            </a:br>
            <a:r>
              <a:rPr lang="ru-RU" sz="4000" b="1" smtClean="0"/>
              <a:t>регулярного набора образцов: </a:t>
            </a:r>
            <a:r>
              <a:rPr lang="ru-RU" sz="4000" b="1" i="1" smtClean="0"/>
              <a:t>параллельный алгоритм…</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Rectangle 3"/>
          <p:cNvSpPr>
            <a:spLocks noChangeArrowheads="1"/>
          </p:cNvSpPr>
          <p:nvPr/>
        </p:nvSpPr>
        <p:spPr bwMode="auto">
          <a:xfrm>
            <a:off x="4081463" y="3319463"/>
            <a:ext cx="9906000" cy="369887"/>
          </a:xfrm>
          <a:prstGeom prst="rect">
            <a:avLst/>
          </a:prstGeom>
          <a:noFill/>
          <a:ln w="9525">
            <a:noFill/>
            <a:miter lim="800000"/>
            <a:headEnd/>
            <a:tailEnd/>
          </a:ln>
        </p:spPr>
        <p:txBody>
          <a:bodyPr>
            <a:spAutoFit/>
          </a:bodyPr>
          <a:lstStyle/>
          <a:p>
            <a:endParaRPr lang="ru-RU"/>
          </a:p>
        </p:txBody>
      </p:sp>
      <p:sp>
        <p:nvSpPr>
          <p:cNvPr id="40965" name="Rectangle 4"/>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40966" name="Rectangle 5"/>
          <p:cNvSpPr>
            <a:spLocks noChangeArrowheads="1"/>
          </p:cNvSpPr>
          <p:nvPr/>
        </p:nvSpPr>
        <p:spPr bwMode="auto">
          <a:xfrm>
            <a:off x="3586163" y="3319463"/>
            <a:ext cx="9906000" cy="369887"/>
          </a:xfrm>
          <a:prstGeom prst="rect">
            <a:avLst/>
          </a:prstGeom>
          <a:noFill/>
          <a:ln w="9525">
            <a:noFill/>
            <a:miter lim="800000"/>
            <a:headEnd/>
            <a:tailEnd/>
          </a:ln>
        </p:spPr>
        <p:txBody>
          <a:bodyPr>
            <a:spAutoFit/>
          </a:bodyPr>
          <a:lstStyle/>
          <a:p>
            <a:endParaRPr lang="ru-RU"/>
          </a:p>
        </p:txBody>
      </p:sp>
      <p:sp>
        <p:nvSpPr>
          <p:cNvPr id="40967" name="Rectangle 6"/>
          <p:cNvSpPr>
            <a:spLocks noChangeArrowheads="1"/>
          </p:cNvSpPr>
          <p:nvPr/>
        </p:nvSpPr>
        <p:spPr bwMode="auto">
          <a:xfrm>
            <a:off x="2786063" y="2419350"/>
            <a:ext cx="9906000" cy="369888"/>
          </a:xfrm>
          <a:prstGeom prst="rect">
            <a:avLst/>
          </a:prstGeom>
          <a:noFill/>
          <a:ln w="9525">
            <a:noFill/>
            <a:miter lim="800000"/>
            <a:headEnd/>
            <a:tailEnd/>
          </a:ln>
        </p:spPr>
        <p:txBody>
          <a:bodyPr>
            <a:spAutoFit/>
          </a:bodyPr>
          <a:lstStyle/>
          <a:p>
            <a:endParaRPr lang="ru-RU"/>
          </a:p>
        </p:txBody>
      </p:sp>
      <p:sp>
        <p:nvSpPr>
          <p:cNvPr id="30731" name="Rectangle 7"/>
          <p:cNvSpPr>
            <a:spLocks noGrp="1" noChangeArrowheads="1"/>
          </p:cNvSpPr>
          <p:nvPr>
            <p:ph idx="1"/>
          </p:nvPr>
        </p:nvSpPr>
        <p:spPr>
          <a:xfrm>
            <a:off x="200025" y="1700213"/>
            <a:ext cx="9137650" cy="936625"/>
          </a:xfrm>
        </p:spPr>
        <p:txBody>
          <a:bodyPr rtlCol="0">
            <a:normAutofit fontScale="85000" lnSpcReduction="20000"/>
          </a:bodyPr>
          <a:lstStyle/>
          <a:p>
            <a:pPr fontAlgn="auto">
              <a:lnSpc>
                <a:spcPct val="120000"/>
              </a:lnSpc>
              <a:spcAft>
                <a:spcPts val="0"/>
              </a:spcAft>
              <a:defRPr/>
            </a:pPr>
            <a:r>
              <a:rPr lang="ru-RU" b="1" dirty="0" smtClean="0"/>
              <a:t>Результаты вычислительных экспериментов:</a:t>
            </a:r>
            <a:endParaRPr lang="en-US" b="1" dirty="0" smtClean="0"/>
          </a:p>
          <a:p>
            <a:pPr lvl="1" fontAlgn="auto">
              <a:spcAft>
                <a:spcPts val="0"/>
              </a:spcAft>
              <a:defRPr/>
            </a:pPr>
            <a:r>
              <a:rPr lang="ru-RU" dirty="0" smtClean="0"/>
              <a:t>Ускорение вычислений</a:t>
            </a:r>
            <a:endParaRPr lang="ru-RU" b="1" dirty="0" smtClean="0"/>
          </a:p>
          <a:p>
            <a:pPr fontAlgn="auto">
              <a:spcAft>
                <a:spcPts val="0"/>
              </a:spcAft>
              <a:buFont typeface="Wingdings" pitchFamily="2" charset="2"/>
              <a:buNone/>
              <a:defRPr/>
            </a:pPr>
            <a:endParaRPr lang="ru-RU" sz="2400" dirty="0" smtClean="0"/>
          </a:p>
        </p:txBody>
      </p:sp>
      <p:sp>
        <p:nvSpPr>
          <p:cNvPr id="40969" name="Rectangle 8"/>
          <p:cNvSpPr>
            <a:spLocks noChangeArrowheads="1"/>
          </p:cNvSpPr>
          <p:nvPr/>
        </p:nvSpPr>
        <p:spPr bwMode="auto">
          <a:xfrm>
            <a:off x="2771775" y="2247900"/>
            <a:ext cx="9906000" cy="369888"/>
          </a:xfrm>
          <a:prstGeom prst="rect">
            <a:avLst/>
          </a:prstGeom>
          <a:noFill/>
          <a:ln w="9525">
            <a:noFill/>
            <a:miter lim="800000"/>
            <a:headEnd/>
            <a:tailEnd/>
          </a:ln>
        </p:spPr>
        <p:txBody>
          <a:bodyPr>
            <a:spAutoFit/>
          </a:bodyPr>
          <a:lstStyle/>
          <a:p>
            <a:endParaRPr lang="ru-RU"/>
          </a:p>
        </p:txBody>
      </p:sp>
      <p:sp>
        <p:nvSpPr>
          <p:cNvPr id="40970" name="Rectangle 10"/>
          <p:cNvSpPr>
            <a:spLocks noChangeArrowheads="1"/>
          </p:cNvSpPr>
          <p:nvPr/>
        </p:nvSpPr>
        <p:spPr bwMode="auto">
          <a:xfrm>
            <a:off x="3028950" y="2319338"/>
            <a:ext cx="9906000" cy="369887"/>
          </a:xfrm>
          <a:prstGeom prst="rect">
            <a:avLst/>
          </a:prstGeom>
          <a:noFill/>
          <a:ln w="9525">
            <a:noFill/>
            <a:miter lim="800000"/>
            <a:headEnd/>
            <a:tailEnd/>
          </a:ln>
        </p:spPr>
        <p:txBody>
          <a:bodyPr>
            <a:spAutoFit/>
          </a:bodyPr>
          <a:lstStyle/>
          <a:p>
            <a:endParaRPr lang="ru-RU"/>
          </a:p>
        </p:txBody>
      </p:sp>
      <p:graphicFrame>
        <p:nvGraphicFramePr>
          <p:cNvPr id="40962" name="Object 0"/>
          <p:cNvGraphicFramePr>
            <a:graphicFrameLocks noChangeAspect="1"/>
          </p:cNvGraphicFramePr>
          <p:nvPr/>
        </p:nvGraphicFramePr>
        <p:xfrm>
          <a:off x="3008313" y="4638675"/>
          <a:ext cx="3848100" cy="2219325"/>
        </p:xfrm>
        <a:graphic>
          <a:graphicData uri="http://schemas.openxmlformats.org/presentationml/2006/ole">
            <p:oleObj spid="_x0000_s40962" r:id="rId3" imgW="3848100" imgH="2219325" progId="Excel.Chart.8">
              <p:embed/>
            </p:oleObj>
          </a:graphicData>
        </a:graphic>
      </p:graphicFrame>
      <p:graphicFrame>
        <p:nvGraphicFramePr>
          <p:cNvPr id="40963" name="Object 1"/>
          <p:cNvGraphicFramePr>
            <a:graphicFrameLocks noChangeAspect="1"/>
          </p:cNvGraphicFramePr>
          <p:nvPr/>
        </p:nvGraphicFramePr>
        <p:xfrm>
          <a:off x="1568450" y="2781300"/>
          <a:ext cx="7010400" cy="1951038"/>
        </p:xfrm>
        <a:graphic>
          <a:graphicData uri="http://schemas.openxmlformats.org/presentationml/2006/ole">
            <p:oleObj spid="_x0000_s40963" name="Лист" r:id="rId4" imgW="4143433" imgH="1238412" progId="Excel.Sheet.8">
              <p:embed/>
            </p:oleObj>
          </a:graphicData>
        </a:graphic>
      </p:graphicFrame>
      <p:sp>
        <p:nvSpPr>
          <p:cNvPr id="40971" name="Rectangle 43"/>
          <p:cNvSpPr>
            <a:spLocks noGrp="1" noChangeArrowheads="1"/>
          </p:cNvSpPr>
          <p:nvPr>
            <p:ph type="title"/>
          </p:nvPr>
        </p:nvSpPr>
        <p:spPr>
          <a:xfrm>
            <a:off x="0" y="6350"/>
            <a:ext cx="9906000" cy="1570038"/>
          </a:xfrm>
          <a:noFill/>
        </p:spPr>
        <p:txBody>
          <a:bodyPr>
            <a:spAutoFit/>
          </a:bodyPr>
          <a:lstStyle/>
          <a:p>
            <a:pPr algn="l">
              <a:lnSpc>
                <a:spcPct val="80000"/>
              </a:lnSpc>
            </a:pPr>
            <a:r>
              <a:rPr lang="ru-RU" sz="4000" b="1" smtClean="0"/>
              <a:t>Сортировка с использованием </a:t>
            </a:r>
            <a:r>
              <a:rPr lang="en-US" sz="4000" b="1" smtClean="0"/>
              <a:t/>
            </a:r>
            <a:br>
              <a:rPr lang="en-US" sz="4000" b="1" smtClean="0"/>
            </a:br>
            <a:r>
              <a:rPr lang="ru-RU" sz="4000" b="1" smtClean="0"/>
              <a:t>регулярного набора образцов: </a:t>
            </a:r>
            <a:r>
              <a:rPr lang="ru-RU" sz="4000" b="1" i="1" smtClean="0"/>
              <a:t>параллельный алгоритм…</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7" name="Rectangle 1028"/>
          <p:cNvSpPr>
            <a:spLocks noGrp="1" noChangeArrowheads="1"/>
          </p:cNvSpPr>
          <p:nvPr>
            <p:ph type="title"/>
          </p:nvPr>
        </p:nvSpPr>
        <p:spPr>
          <a:xfrm>
            <a:off x="338138" y="203200"/>
            <a:ext cx="7281862" cy="561975"/>
          </a:xfrm>
        </p:spPr>
        <p:txBody>
          <a:bodyPr rtlCol="0">
            <a:normAutofit fontScale="90000"/>
          </a:bodyPr>
          <a:lstStyle/>
          <a:p>
            <a:pPr algn="l" fontAlgn="auto">
              <a:spcAft>
                <a:spcPts val="0"/>
              </a:spcAft>
              <a:defRPr/>
            </a:pPr>
            <a:r>
              <a:rPr lang="ru-RU" b="1" smtClean="0"/>
              <a:t>Заключение</a:t>
            </a:r>
          </a:p>
        </p:txBody>
      </p:sp>
      <p:sp>
        <p:nvSpPr>
          <p:cNvPr id="74755" name="Rectangle 1037"/>
          <p:cNvSpPr>
            <a:spLocks noGrp="1" noChangeArrowheads="1"/>
          </p:cNvSpPr>
          <p:nvPr>
            <p:ph type="body" sz="half" idx="1"/>
          </p:nvPr>
        </p:nvSpPr>
        <p:spPr>
          <a:xfrm>
            <a:off x="200025" y="981075"/>
            <a:ext cx="9505950" cy="5102225"/>
          </a:xfrm>
          <a:noFill/>
        </p:spPr>
        <p:txBody>
          <a:bodyPr>
            <a:spAutoFit/>
          </a:bodyPr>
          <a:lstStyle/>
          <a:p>
            <a:pPr>
              <a:lnSpc>
                <a:spcPct val="90000"/>
              </a:lnSpc>
            </a:pPr>
            <a:r>
              <a:rPr lang="ru-RU" sz="2200" smtClean="0"/>
              <a:t>Рассмотрены способы параллельного выполнения трех широко известных метода упорядочения данных:</a:t>
            </a:r>
          </a:p>
          <a:p>
            <a:pPr lvl="1">
              <a:lnSpc>
                <a:spcPct val="90000"/>
              </a:lnSpc>
            </a:pPr>
            <a:r>
              <a:rPr lang="ru-RU" sz="2000" smtClean="0"/>
              <a:t>Алгоритм пузырьковой сортировки,</a:t>
            </a:r>
          </a:p>
          <a:p>
            <a:pPr lvl="1">
              <a:lnSpc>
                <a:spcPct val="90000"/>
              </a:lnSpc>
            </a:pPr>
            <a:r>
              <a:rPr lang="ru-RU" sz="2000" smtClean="0"/>
              <a:t>Сортировка Шелла,</a:t>
            </a:r>
          </a:p>
          <a:p>
            <a:pPr lvl="1">
              <a:lnSpc>
                <a:spcPct val="90000"/>
              </a:lnSpc>
            </a:pPr>
            <a:r>
              <a:rPr lang="ru-RU" sz="2000" smtClean="0"/>
              <a:t>Быстрая сортировка</a:t>
            </a:r>
          </a:p>
          <a:p>
            <a:pPr>
              <a:lnSpc>
                <a:spcPct val="90000"/>
              </a:lnSpc>
            </a:pPr>
            <a:r>
              <a:rPr lang="ru-RU" sz="2200" smtClean="0"/>
              <a:t>Для алгоритма быстрой сортировки приведены две дополнительные модификации:</a:t>
            </a:r>
          </a:p>
          <a:p>
            <a:pPr lvl="1">
              <a:lnSpc>
                <a:spcPct val="90000"/>
              </a:lnSpc>
            </a:pPr>
            <a:r>
              <a:rPr lang="ru-RU" sz="2200" smtClean="0"/>
              <a:t>Обобщенная быстрая сортировка,</a:t>
            </a:r>
          </a:p>
          <a:p>
            <a:pPr lvl="1">
              <a:lnSpc>
                <a:spcPct val="90000"/>
              </a:lnSpc>
            </a:pPr>
            <a:r>
              <a:rPr lang="ru-RU" sz="2200" smtClean="0"/>
              <a:t>Сортировка с использованием регулярного набора образцов</a:t>
            </a:r>
          </a:p>
          <a:p>
            <a:pPr>
              <a:lnSpc>
                <a:spcPct val="90000"/>
              </a:lnSpc>
            </a:pPr>
            <a:r>
              <a:rPr lang="ru-RU" sz="2200" smtClean="0"/>
              <a:t>Представлена программная реализация метода обобщенной быстрой сортировки </a:t>
            </a:r>
          </a:p>
          <a:p>
            <a:pPr>
              <a:lnSpc>
                <a:spcPct val="90000"/>
              </a:lnSpc>
            </a:pPr>
            <a:r>
              <a:rPr lang="ru-RU" sz="2200" smtClean="0"/>
              <a:t>Использованный порядок изложения параллельных методов сортировки можно рассматривать как пример процесса последовательного совершенствования параллельных вычислений с целью улучшения показателей ускорения и эффективности</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1" name="Rectangle 4"/>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Вопросы для обсуждения</a:t>
            </a:r>
          </a:p>
        </p:txBody>
      </p:sp>
      <p:sp>
        <p:nvSpPr>
          <p:cNvPr id="75779" name="Rectangle 0"/>
          <p:cNvSpPr>
            <a:spLocks noGrp="1" noChangeArrowheads="1"/>
          </p:cNvSpPr>
          <p:nvPr>
            <p:ph idx="1"/>
          </p:nvPr>
        </p:nvSpPr>
        <p:spPr>
          <a:xfrm>
            <a:off x="344488" y="1196975"/>
            <a:ext cx="8915400" cy="4968875"/>
          </a:xfrm>
        </p:spPr>
        <p:txBody>
          <a:bodyPr/>
          <a:lstStyle/>
          <a:p>
            <a:pPr marL="355600" indent="-355600">
              <a:lnSpc>
                <a:spcPct val="90000"/>
              </a:lnSpc>
            </a:pPr>
            <a:r>
              <a:rPr lang="ru-RU" sz="2400" smtClean="0"/>
              <a:t>В чем состоит параллельное обобщение базовой операции сортировки?</a:t>
            </a:r>
          </a:p>
          <a:p>
            <a:pPr marL="355600" indent="-355600">
              <a:lnSpc>
                <a:spcPct val="90000"/>
              </a:lnSpc>
            </a:pPr>
            <a:r>
              <a:rPr lang="ru-RU" sz="2400" smtClean="0"/>
              <a:t>Какие оценки трудоемкости последовательных вычислений следует использовать при определении показателей ускорения и эффективности?</a:t>
            </a:r>
          </a:p>
          <a:p>
            <a:pPr marL="355600" indent="-355600">
              <a:lnSpc>
                <a:spcPct val="90000"/>
              </a:lnSpc>
            </a:pPr>
            <a:r>
              <a:rPr lang="ru-RU" sz="2400" smtClean="0"/>
              <a:t>Какой из рассмотренных алгоритмов обладает наилучшими показателями ускорения и эффективности?</a:t>
            </a:r>
          </a:p>
          <a:p>
            <a:pPr marL="355600" indent="-355600">
              <a:lnSpc>
                <a:spcPct val="90000"/>
              </a:lnSpc>
            </a:pPr>
            <a:r>
              <a:rPr lang="ru-RU" sz="2400" smtClean="0"/>
              <a:t>Какие схемы выбора ведущих элементов могут быть предложены для алгоритма быстрой сортировки?</a:t>
            </a:r>
          </a:p>
          <a:p>
            <a:pPr marL="355600" indent="-355600">
              <a:lnSpc>
                <a:spcPct val="90000"/>
              </a:lnSpc>
            </a:pPr>
            <a:r>
              <a:rPr lang="ru-RU" sz="2400" smtClean="0"/>
              <a:t>Какие операции передачи данных необходимы в параллельных алгоритмах сортировки?</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5" name="Rectangle 4"/>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Темы заданий для самостоятельной работы</a:t>
            </a:r>
          </a:p>
        </p:txBody>
      </p:sp>
      <p:sp>
        <p:nvSpPr>
          <p:cNvPr id="76803" name="Rectangle 1"/>
          <p:cNvSpPr>
            <a:spLocks noGrp="1" noChangeArrowheads="1"/>
          </p:cNvSpPr>
          <p:nvPr>
            <p:ph idx="1"/>
          </p:nvPr>
        </p:nvSpPr>
        <p:spPr>
          <a:xfrm>
            <a:off x="344488" y="1196975"/>
            <a:ext cx="8915400" cy="4968875"/>
          </a:xfrm>
        </p:spPr>
        <p:txBody>
          <a:bodyPr/>
          <a:lstStyle/>
          <a:p>
            <a:pPr>
              <a:lnSpc>
                <a:spcPct val="110000"/>
              </a:lnSpc>
            </a:pPr>
            <a:r>
              <a:rPr lang="ru-RU" sz="2400" smtClean="0"/>
              <a:t>Выполните реализацию параллельного варианта алгоритма пузырьковой сортировки.</a:t>
            </a:r>
          </a:p>
          <a:p>
            <a:pPr>
              <a:lnSpc>
                <a:spcPct val="110000"/>
              </a:lnSpc>
            </a:pPr>
            <a:r>
              <a:rPr lang="ru-RU" sz="2400" smtClean="0"/>
              <a:t>Выполните реализацию сортировки Шелла. </a:t>
            </a:r>
          </a:p>
          <a:p>
            <a:pPr>
              <a:lnSpc>
                <a:spcPct val="110000"/>
              </a:lnSpc>
            </a:pPr>
            <a:r>
              <a:rPr lang="ru-RU" sz="2400" smtClean="0"/>
              <a:t>Разработайте параллельный вариант для алгоритма сортировки слиянием. Постройте теоретические оценки времени работы алгоритма. </a:t>
            </a:r>
          </a:p>
          <a:p>
            <a:pPr>
              <a:lnSpc>
                <a:spcPct val="110000"/>
              </a:lnSpc>
            </a:pPr>
            <a:r>
              <a:rPr lang="ru-RU" sz="2400" smtClean="0"/>
              <a:t>Проведите вычислительные эксперименты. Сравните результаты реальных экспериментов с полученными теоретическими оценками</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90" name="Rectangle 1028"/>
          <p:cNvSpPr>
            <a:spLocks noGrp="1" noChangeArrowheads="1"/>
          </p:cNvSpPr>
          <p:nvPr>
            <p:ph type="title"/>
          </p:nvPr>
        </p:nvSpPr>
        <p:spPr>
          <a:xfrm>
            <a:off x="415925" y="203200"/>
            <a:ext cx="9082088" cy="561975"/>
          </a:xfrm>
        </p:spPr>
        <p:txBody>
          <a:bodyPr rtlCol="0">
            <a:normAutofit fontScale="90000"/>
          </a:bodyPr>
          <a:lstStyle/>
          <a:p>
            <a:pPr algn="l" fontAlgn="auto">
              <a:spcAft>
                <a:spcPts val="0"/>
              </a:spcAft>
              <a:defRPr/>
            </a:pPr>
            <a:r>
              <a:rPr lang="ru-RU" b="1" smtClean="0"/>
              <a:t>Литература</a:t>
            </a:r>
          </a:p>
        </p:txBody>
      </p:sp>
      <p:sp>
        <p:nvSpPr>
          <p:cNvPr id="77827" name="Rectangle 1027"/>
          <p:cNvSpPr>
            <a:spLocks noGrp="1" noChangeArrowheads="1"/>
          </p:cNvSpPr>
          <p:nvPr>
            <p:ph idx="1"/>
          </p:nvPr>
        </p:nvSpPr>
        <p:spPr>
          <a:xfrm>
            <a:off x="344488" y="1196975"/>
            <a:ext cx="8915400" cy="4968875"/>
          </a:xfrm>
        </p:spPr>
        <p:txBody>
          <a:bodyPr/>
          <a:lstStyle/>
          <a:p>
            <a:pPr>
              <a:lnSpc>
                <a:spcPct val="80000"/>
              </a:lnSpc>
            </a:pPr>
            <a:r>
              <a:rPr lang="ru-RU" sz="2400" b="1" smtClean="0"/>
              <a:t>Гергель В.П. </a:t>
            </a:r>
            <a:r>
              <a:rPr lang="ru-RU" sz="2400" smtClean="0"/>
              <a:t>(2007). Теория и практика параллельных вычислений. – М.: Интернет-Университет, БИНОМ. Лаборатория знаний.</a:t>
            </a:r>
            <a:r>
              <a:rPr lang="en-US" sz="2400" b="1" smtClean="0">
                <a:cs typeface="Times New Roman" pitchFamily="18" charset="0"/>
              </a:rPr>
              <a:t> </a:t>
            </a:r>
            <a:endParaRPr lang="ru-RU" sz="2400" b="1" smtClean="0">
              <a:cs typeface="Times New Roman" pitchFamily="18" charset="0"/>
            </a:endParaRPr>
          </a:p>
          <a:p>
            <a:pPr>
              <a:lnSpc>
                <a:spcPct val="80000"/>
              </a:lnSpc>
            </a:pPr>
            <a:r>
              <a:rPr lang="en-US" sz="2400" b="1" smtClean="0">
                <a:cs typeface="Times New Roman" pitchFamily="18" charset="0"/>
              </a:rPr>
              <a:t>Akl</a:t>
            </a:r>
            <a:r>
              <a:rPr lang="ru-RU" sz="2400" b="1" smtClean="0">
                <a:cs typeface="Times New Roman" pitchFamily="18" charset="0"/>
              </a:rPr>
              <a:t>, </a:t>
            </a:r>
            <a:r>
              <a:rPr lang="en-US" sz="2400" smtClean="0">
                <a:cs typeface="Times New Roman" pitchFamily="18" charset="0"/>
              </a:rPr>
              <a:t>S</a:t>
            </a:r>
            <a:r>
              <a:rPr lang="ru-RU" sz="2400" smtClean="0">
                <a:cs typeface="Times New Roman" pitchFamily="18" charset="0"/>
              </a:rPr>
              <a:t>. </a:t>
            </a:r>
            <a:r>
              <a:rPr lang="en-US" sz="2400" smtClean="0">
                <a:cs typeface="Times New Roman" pitchFamily="18" charset="0"/>
              </a:rPr>
              <a:t>G</a:t>
            </a:r>
            <a:r>
              <a:rPr lang="ru-RU" sz="2400" smtClean="0">
                <a:cs typeface="Times New Roman" pitchFamily="18" charset="0"/>
              </a:rPr>
              <a:t>. (1985). </a:t>
            </a:r>
            <a:r>
              <a:rPr lang="en-US" sz="2400" smtClean="0">
                <a:cs typeface="Times New Roman" pitchFamily="18" charset="0"/>
              </a:rPr>
              <a:t>Parallel Sorting Algorithms</a:t>
            </a:r>
            <a:r>
              <a:rPr lang="ru-RU" sz="2400" smtClean="0">
                <a:cs typeface="Times New Roman" pitchFamily="18" charset="0"/>
              </a:rPr>
              <a:t>. – </a:t>
            </a:r>
            <a:r>
              <a:rPr lang="en-US" sz="2400" smtClean="0">
                <a:cs typeface="Times New Roman" pitchFamily="18" charset="0"/>
              </a:rPr>
              <a:t>Orlando</a:t>
            </a:r>
            <a:r>
              <a:rPr lang="ru-RU" sz="2400" smtClean="0">
                <a:cs typeface="Times New Roman" pitchFamily="18" charset="0"/>
              </a:rPr>
              <a:t>, </a:t>
            </a:r>
            <a:r>
              <a:rPr lang="en-US" sz="2400" smtClean="0">
                <a:cs typeface="Times New Roman" pitchFamily="18" charset="0"/>
              </a:rPr>
              <a:t>FL</a:t>
            </a:r>
            <a:r>
              <a:rPr lang="ru-RU" sz="2400" smtClean="0">
                <a:cs typeface="Times New Roman" pitchFamily="18" charset="0"/>
              </a:rPr>
              <a:t>: </a:t>
            </a:r>
            <a:r>
              <a:rPr lang="en-US" sz="2400" smtClean="0">
                <a:cs typeface="Times New Roman" pitchFamily="18" charset="0"/>
              </a:rPr>
              <a:t>Academic Press</a:t>
            </a:r>
            <a:endParaRPr lang="ru-RU" sz="2400" b="1" smtClean="0"/>
          </a:p>
          <a:p>
            <a:pPr>
              <a:lnSpc>
                <a:spcPct val="80000"/>
              </a:lnSpc>
            </a:pPr>
            <a:r>
              <a:rPr lang="en-US" sz="2400" b="1" smtClean="0"/>
              <a:t>Knuth, </a:t>
            </a:r>
            <a:r>
              <a:rPr lang="en-US" sz="2400" smtClean="0"/>
              <a:t>D.E. (1973). The Art of Computer Programming: Sorting and Searching. – Reading, MA: Addison-Wesley.</a:t>
            </a:r>
            <a:endParaRPr lang="ru-RU" sz="2400" b="1" smtClean="0"/>
          </a:p>
          <a:p>
            <a:pPr>
              <a:lnSpc>
                <a:spcPct val="80000"/>
              </a:lnSpc>
            </a:pPr>
            <a:r>
              <a:rPr lang="ru-RU" sz="2400" b="1" smtClean="0"/>
              <a:t>Кормен</a:t>
            </a:r>
            <a:r>
              <a:rPr lang="en-US" sz="2400" smtClean="0"/>
              <a:t> </a:t>
            </a:r>
            <a:r>
              <a:rPr lang="ru-RU" sz="2400" smtClean="0"/>
              <a:t>Т</a:t>
            </a:r>
            <a:r>
              <a:rPr lang="en-US" sz="2400" smtClean="0"/>
              <a:t>., </a:t>
            </a:r>
            <a:r>
              <a:rPr lang="ru-RU" sz="2400" b="1" smtClean="0"/>
              <a:t>Лейзерсон</a:t>
            </a:r>
            <a:r>
              <a:rPr lang="en-US" sz="2400" smtClean="0"/>
              <a:t> </a:t>
            </a:r>
            <a:r>
              <a:rPr lang="ru-RU" sz="2400" smtClean="0"/>
              <a:t>Ч</a:t>
            </a:r>
            <a:r>
              <a:rPr lang="en-US" sz="2400" smtClean="0"/>
              <a:t>., </a:t>
            </a:r>
            <a:r>
              <a:rPr lang="ru-RU" sz="2400" b="1" smtClean="0"/>
              <a:t>Ривест</a:t>
            </a:r>
            <a:r>
              <a:rPr lang="en-US" sz="2400" smtClean="0"/>
              <a:t> </a:t>
            </a:r>
            <a:r>
              <a:rPr lang="ru-RU" sz="2400" smtClean="0"/>
              <a:t>Р</a:t>
            </a:r>
            <a:r>
              <a:rPr lang="en-US" sz="2400" smtClean="0"/>
              <a:t>. (1999). </a:t>
            </a:r>
            <a:r>
              <a:rPr lang="ru-RU" sz="2400" smtClean="0"/>
              <a:t>Алгоритмы</a:t>
            </a:r>
            <a:r>
              <a:rPr lang="en-US" sz="2400" smtClean="0"/>
              <a:t>: </a:t>
            </a:r>
            <a:r>
              <a:rPr lang="ru-RU" sz="2400" smtClean="0"/>
              <a:t>построение</a:t>
            </a:r>
            <a:r>
              <a:rPr lang="en-US" sz="2400" smtClean="0"/>
              <a:t> </a:t>
            </a:r>
            <a:r>
              <a:rPr lang="ru-RU" sz="2400" smtClean="0"/>
              <a:t>и</a:t>
            </a:r>
            <a:r>
              <a:rPr lang="en-US" sz="2400" smtClean="0"/>
              <a:t> </a:t>
            </a:r>
            <a:r>
              <a:rPr lang="ru-RU" sz="2400" smtClean="0"/>
              <a:t>анализ</a:t>
            </a:r>
            <a:r>
              <a:rPr lang="en-US" sz="2400" smtClean="0"/>
              <a:t>. – </a:t>
            </a:r>
            <a:r>
              <a:rPr lang="ru-RU" sz="2400" smtClean="0"/>
              <a:t>М</a:t>
            </a:r>
            <a:r>
              <a:rPr lang="en-US" sz="2400" smtClean="0"/>
              <a:t>.: </a:t>
            </a:r>
            <a:r>
              <a:rPr lang="ru-RU" sz="2400" smtClean="0"/>
              <a:t>МЦНТО</a:t>
            </a:r>
            <a:r>
              <a:rPr lang="en-US" sz="2400" smtClean="0"/>
              <a:t>. </a:t>
            </a:r>
            <a:endParaRPr lang="ru-RU" sz="2400" b="1" smtClean="0"/>
          </a:p>
          <a:p>
            <a:pPr>
              <a:lnSpc>
                <a:spcPct val="80000"/>
              </a:lnSpc>
            </a:pPr>
            <a:r>
              <a:rPr lang="en-US" sz="2400" b="1" smtClean="0"/>
              <a:t>Kumar</a:t>
            </a:r>
            <a:r>
              <a:rPr lang="en-US" sz="2400" smtClean="0"/>
              <a:t> V., Grama, A., Gupta, A., Karypis, G. (1994). Introduction to Parallel Computing. - The Benjamin/Cummings Publishing Company, Inc. (2nd edn., 2003)</a:t>
            </a:r>
            <a:endParaRPr lang="ru-RU" sz="2400" smtClean="0"/>
          </a:p>
          <a:p>
            <a:pPr>
              <a:lnSpc>
                <a:spcPct val="80000"/>
              </a:lnSpc>
            </a:pPr>
            <a:r>
              <a:rPr lang="en-US" sz="2400" b="1" smtClean="0"/>
              <a:t>Quinn</a:t>
            </a:r>
            <a:r>
              <a:rPr lang="en-US" sz="2400" smtClean="0"/>
              <a:t>, M. J. (2004). Parallel Programming in C with MPI and OpenMP. – New York, NY: McGraw-Hill.</a:t>
            </a:r>
            <a:endParaRPr lang="ru-RU" sz="24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8" name="Rectangle 3"/>
          <p:cNvSpPr>
            <a:spLocks noGrp="1" noChangeArrowheads="1"/>
          </p:cNvSpPr>
          <p:nvPr>
            <p:ph type="title" sz="quarter"/>
          </p:nvPr>
        </p:nvSpPr>
        <p:spPr>
          <a:xfrm>
            <a:off x="273050" y="100013"/>
            <a:ext cx="9153525" cy="768350"/>
          </a:xfrm>
          <a:noFill/>
        </p:spPr>
        <p:txBody>
          <a:bodyPr>
            <a:spAutoFit/>
          </a:bodyPr>
          <a:lstStyle/>
          <a:p>
            <a:pPr algn="l"/>
            <a:r>
              <a:rPr lang="ru-RU" b="1" smtClean="0"/>
              <a:t>Принципы распараллеливания…</a:t>
            </a:r>
          </a:p>
        </p:txBody>
      </p:sp>
      <p:sp>
        <p:nvSpPr>
          <p:cNvPr id="14349" name="Rectangle 15"/>
          <p:cNvSpPr>
            <a:spLocks noChangeArrowheads="1"/>
          </p:cNvSpPr>
          <p:nvPr/>
        </p:nvSpPr>
        <p:spPr bwMode="auto">
          <a:xfrm>
            <a:off x="344488" y="1196975"/>
            <a:ext cx="9144000" cy="4302125"/>
          </a:xfrm>
          <a:prstGeom prst="rect">
            <a:avLst/>
          </a:prstGeom>
          <a:noFill/>
          <a:ln w="9525">
            <a:noFill/>
            <a:miter lim="800000"/>
            <a:headEnd/>
            <a:tailEnd/>
          </a:ln>
        </p:spPr>
        <p:txBody>
          <a:bodyPr>
            <a:spAutoFit/>
          </a:bodyPr>
          <a:lstStyle/>
          <a:p>
            <a:pPr marL="355600" indent="-355600">
              <a:spcBef>
                <a:spcPct val="50000"/>
              </a:spcBef>
            </a:pPr>
            <a:r>
              <a:rPr lang="ru-RU" sz="2400" b="1">
                <a:latin typeface="Arial" pitchFamily="34" charset="0"/>
              </a:rPr>
              <a:t>Параллельное обобщение базовой операции</a:t>
            </a:r>
            <a:r>
              <a:rPr lang="ru-RU" sz="2400">
                <a:latin typeface="Arial" pitchFamily="34" charset="0"/>
              </a:rPr>
              <a:t> при </a:t>
            </a:r>
            <a:r>
              <a:rPr lang="en-US" sz="2400" b="1" i="1">
                <a:latin typeface="Arial" pitchFamily="34" charset="0"/>
              </a:rPr>
              <a:t>p = n</a:t>
            </a:r>
            <a:r>
              <a:rPr lang="ru-RU" sz="2400" b="1" i="1">
                <a:latin typeface="Arial" pitchFamily="34" charset="0"/>
              </a:rPr>
              <a:t/>
            </a:r>
            <a:br>
              <a:rPr lang="ru-RU" sz="2400" b="1" i="1">
                <a:latin typeface="Arial" pitchFamily="34" charset="0"/>
              </a:rPr>
            </a:br>
            <a:r>
              <a:rPr lang="ru-RU" sz="2400">
                <a:latin typeface="Arial" pitchFamily="34" charset="0"/>
              </a:rPr>
              <a:t>(</a:t>
            </a:r>
            <a:r>
              <a:rPr lang="ru-RU" sz="2000"/>
              <a:t>каждый процессор содержи</a:t>
            </a:r>
            <a:r>
              <a:rPr lang="ru-RU" sz="2000">
                <a:latin typeface="Arial" pitchFamily="34" charset="0"/>
              </a:rPr>
              <a:t>т 1 э</a:t>
            </a:r>
            <a:r>
              <a:rPr lang="ru-RU" sz="2000"/>
              <a:t>лемент данных</a:t>
            </a:r>
            <a:r>
              <a:rPr lang="ru-RU" sz="2400">
                <a:latin typeface="Arial" pitchFamily="34" charset="0"/>
              </a:rPr>
              <a:t>):</a:t>
            </a:r>
          </a:p>
          <a:p>
            <a:pPr marL="355600" indent="-355600">
              <a:spcBef>
                <a:spcPct val="20000"/>
              </a:spcBef>
              <a:buFont typeface="Wingdings" pitchFamily="2" charset="2"/>
              <a:buChar char="q"/>
            </a:pPr>
            <a:r>
              <a:rPr lang="ru-RU" sz="2400">
                <a:latin typeface="Arial" pitchFamily="34" charset="0"/>
              </a:rPr>
              <a:t>выполнить взаимообмен имеющихся на процессорах  </a:t>
            </a:r>
            <a:r>
              <a:rPr lang="en-US" sz="2400">
                <a:latin typeface="Arial" pitchFamily="34" charset="0"/>
              </a:rPr>
              <a:t>  </a:t>
            </a:r>
            <a:r>
              <a:rPr lang="ru-RU" sz="2400">
                <a:latin typeface="Arial" pitchFamily="34" charset="0"/>
              </a:rPr>
              <a:t>и значений (с сохранением на этих процессорах исходных элементов),</a:t>
            </a:r>
            <a:endParaRPr lang="en-US" sz="2400">
              <a:latin typeface="Arial" pitchFamily="34" charset="0"/>
            </a:endParaRPr>
          </a:p>
          <a:p>
            <a:pPr marL="355600" indent="-355600">
              <a:spcBef>
                <a:spcPct val="20000"/>
              </a:spcBef>
              <a:buFont typeface="Wingdings" pitchFamily="2" charset="2"/>
              <a:buChar char="q"/>
            </a:pPr>
            <a:r>
              <a:rPr lang="ru-RU" sz="2400">
                <a:latin typeface="Arial" pitchFamily="34" charset="0"/>
              </a:rPr>
              <a:t>сравнить на каждом процессоре    </a:t>
            </a:r>
            <a:r>
              <a:rPr lang="en-US" sz="2400">
                <a:latin typeface="Arial" pitchFamily="34" charset="0"/>
              </a:rPr>
              <a:t> </a:t>
            </a:r>
            <a:r>
              <a:rPr lang="ru-RU" sz="2400">
                <a:latin typeface="Arial" pitchFamily="34" charset="0"/>
              </a:rPr>
              <a:t>и    </a:t>
            </a:r>
            <a:r>
              <a:rPr lang="en-US" sz="2400">
                <a:latin typeface="Arial" pitchFamily="34" charset="0"/>
              </a:rPr>
              <a:t> </a:t>
            </a:r>
            <a:r>
              <a:rPr lang="ru-RU" sz="2400">
                <a:latin typeface="Arial" pitchFamily="34" charset="0"/>
              </a:rPr>
              <a:t>получившиеся одинаковые пары значений ( </a:t>
            </a:r>
            <a:r>
              <a:rPr lang="en-US" sz="2400">
                <a:latin typeface="Arial" pitchFamily="34" charset="0"/>
              </a:rPr>
              <a:t>  </a:t>
            </a:r>
            <a:r>
              <a:rPr lang="ru-RU" sz="2400">
                <a:latin typeface="Arial" pitchFamily="34" charset="0"/>
              </a:rPr>
              <a:t>,</a:t>
            </a:r>
            <a:r>
              <a:rPr lang="en-US" sz="2400">
                <a:latin typeface="Arial" pitchFamily="34" charset="0"/>
              </a:rPr>
              <a:t>   </a:t>
            </a:r>
            <a:r>
              <a:rPr lang="ru-RU" sz="2400">
                <a:latin typeface="Arial" pitchFamily="34" charset="0"/>
              </a:rPr>
              <a:t>  ) и по результатам сравнения разделить данные между процессорами – на одном процессоре (например, </a:t>
            </a:r>
            <a:r>
              <a:rPr lang="en-US" sz="2400">
                <a:latin typeface="Arial" pitchFamily="34" charset="0"/>
              </a:rPr>
              <a:t> </a:t>
            </a:r>
            <a:r>
              <a:rPr lang="ru-RU" sz="2400">
                <a:latin typeface="Arial" pitchFamily="34" charset="0"/>
              </a:rPr>
              <a:t> ) оставить меньший элемент, на другом процессоре (т.е. </a:t>
            </a:r>
            <a:r>
              <a:rPr lang="en-US" sz="2400">
                <a:latin typeface="Arial" pitchFamily="34" charset="0"/>
              </a:rPr>
              <a:t>  </a:t>
            </a:r>
            <a:r>
              <a:rPr lang="ru-RU" sz="2400">
                <a:latin typeface="Arial" pitchFamily="34" charset="0"/>
              </a:rPr>
              <a:t> ) запомнить большее значение пары</a:t>
            </a:r>
          </a:p>
        </p:txBody>
      </p:sp>
      <p:graphicFrame>
        <p:nvGraphicFramePr>
          <p:cNvPr id="14338" name="Object 10"/>
          <p:cNvGraphicFramePr>
            <a:graphicFrameLocks noChangeAspect="1"/>
          </p:cNvGraphicFramePr>
          <p:nvPr/>
        </p:nvGraphicFramePr>
        <p:xfrm>
          <a:off x="4832350" y="3490913"/>
          <a:ext cx="355600" cy="533400"/>
        </p:xfrm>
        <a:graphic>
          <a:graphicData uri="http://schemas.openxmlformats.org/presentationml/2006/ole">
            <p:oleObj spid="_x0000_s14338" r:id="rId3" imgW="152334" imgH="228501" progId="Equation.3">
              <p:embed/>
            </p:oleObj>
          </a:graphicData>
        </a:graphic>
      </p:graphicFrame>
      <p:graphicFrame>
        <p:nvGraphicFramePr>
          <p:cNvPr id="14339" name="Object 6"/>
          <p:cNvGraphicFramePr>
            <a:graphicFrameLocks noChangeAspect="1"/>
          </p:cNvGraphicFramePr>
          <p:nvPr/>
        </p:nvGraphicFramePr>
        <p:xfrm>
          <a:off x="1905000" y="5373688"/>
          <a:ext cx="2209800" cy="627062"/>
        </p:xfrm>
        <a:graphic>
          <a:graphicData uri="http://schemas.openxmlformats.org/presentationml/2006/ole">
            <p:oleObj spid="_x0000_s14339" r:id="rId4" imgW="838200" imgH="241300" progId="Equation.3">
              <p:embed/>
            </p:oleObj>
          </a:graphicData>
        </a:graphic>
      </p:graphicFrame>
      <p:graphicFrame>
        <p:nvGraphicFramePr>
          <p:cNvPr id="14340" name="Object 5"/>
          <p:cNvGraphicFramePr>
            <a:graphicFrameLocks noChangeAspect="1"/>
          </p:cNvGraphicFramePr>
          <p:nvPr/>
        </p:nvGraphicFramePr>
        <p:xfrm>
          <a:off x="5029200" y="5373688"/>
          <a:ext cx="2303463" cy="625475"/>
        </p:xfrm>
        <a:graphic>
          <a:graphicData uri="http://schemas.openxmlformats.org/presentationml/2006/ole">
            <p:oleObj spid="_x0000_s14340" r:id="rId5" imgW="876300" imgH="241300" progId="Equation.3">
              <p:embed/>
            </p:oleObj>
          </a:graphicData>
        </a:graphic>
      </p:graphicFrame>
      <p:graphicFrame>
        <p:nvGraphicFramePr>
          <p:cNvPr id="14341" name="Object 16"/>
          <p:cNvGraphicFramePr>
            <a:graphicFrameLocks noChangeAspect="1"/>
          </p:cNvGraphicFramePr>
          <p:nvPr/>
        </p:nvGraphicFramePr>
        <p:xfrm>
          <a:off x="8385175" y="2014538"/>
          <a:ext cx="304800" cy="457200"/>
        </p:xfrm>
        <a:graphic>
          <a:graphicData uri="http://schemas.openxmlformats.org/presentationml/2006/ole">
            <p:oleObj spid="_x0000_s14341" name="Формула" r:id="rId6" imgW="152280" imgH="228600" progId="Equation.3">
              <p:embed/>
            </p:oleObj>
          </a:graphicData>
        </a:graphic>
      </p:graphicFrame>
      <p:graphicFrame>
        <p:nvGraphicFramePr>
          <p:cNvPr id="14342" name="Object 18"/>
          <p:cNvGraphicFramePr>
            <a:graphicFrameLocks noChangeAspect="1"/>
          </p:cNvGraphicFramePr>
          <p:nvPr/>
        </p:nvGraphicFramePr>
        <p:xfrm>
          <a:off x="8918575" y="2014538"/>
          <a:ext cx="355600" cy="482600"/>
        </p:xfrm>
        <a:graphic>
          <a:graphicData uri="http://schemas.openxmlformats.org/presentationml/2006/ole">
            <p:oleObj spid="_x0000_s14342" name="Формула" r:id="rId7" imgW="177480" imgH="241200" progId="Equation.3">
              <p:embed/>
            </p:oleObj>
          </a:graphicData>
        </a:graphic>
      </p:graphicFrame>
      <p:graphicFrame>
        <p:nvGraphicFramePr>
          <p:cNvPr id="14343" name="Object 19"/>
          <p:cNvGraphicFramePr>
            <a:graphicFrameLocks noChangeAspect="1"/>
          </p:cNvGraphicFramePr>
          <p:nvPr/>
        </p:nvGraphicFramePr>
        <p:xfrm>
          <a:off x="5440363" y="3175000"/>
          <a:ext cx="304800" cy="457200"/>
        </p:xfrm>
        <a:graphic>
          <a:graphicData uri="http://schemas.openxmlformats.org/presentationml/2006/ole">
            <p:oleObj spid="_x0000_s14343" name="Формула" r:id="rId8" imgW="152280" imgH="228600" progId="Equation.3">
              <p:embed/>
            </p:oleObj>
          </a:graphicData>
        </a:graphic>
      </p:graphicFrame>
      <p:graphicFrame>
        <p:nvGraphicFramePr>
          <p:cNvPr id="14344" name="Object 20"/>
          <p:cNvGraphicFramePr>
            <a:graphicFrameLocks noChangeAspect="1"/>
          </p:cNvGraphicFramePr>
          <p:nvPr/>
        </p:nvGraphicFramePr>
        <p:xfrm>
          <a:off x="6049963" y="3175000"/>
          <a:ext cx="355600" cy="482600"/>
        </p:xfrm>
        <a:graphic>
          <a:graphicData uri="http://schemas.openxmlformats.org/presentationml/2006/ole">
            <p:oleObj spid="_x0000_s14344" name="Формула" r:id="rId9" imgW="177480" imgH="241200" progId="Equation.3">
              <p:embed/>
            </p:oleObj>
          </a:graphicData>
        </a:graphic>
      </p:graphicFrame>
      <p:graphicFrame>
        <p:nvGraphicFramePr>
          <p:cNvPr id="14345" name="Object 25"/>
          <p:cNvGraphicFramePr>
            <a:graphicFrameLocks noChangeAspect="1"/>
          </p:cNvGraphicFramePr>
          <p:nvPr/>
        </p:nvGraphicFramePr>
        <p:xfrm>
          <a:off x="5233988" y="3476625"/>
          <a:ext cx="414337" cy="561975"/>
        </p:xfrm>
        <a:graphic>
          <a:graphicData uri="http://schemas.openxmlformats.org/presentationml/2006/ole">
            <p:oleObj spid="_x0000_s14345" name="Формула" r:id="rId10" imgW="177480" imgH="241200" progId="Equation.3">
              <p:embed/>
            </p:oleObj>
          </a:graphicData>
        </a:graphic>
      </p:graphicFrame>
      <p:graphicFrame>
        <p:nvGraphicFramePr>
          <p:cNvPr id="14346" name="Object 26"/>
          <p:cNvGraphicFramePr>
            <a:graphicFrameLocks noChangeAspect="1"/>
          </p:cNvGraphicFramePr>
          <p:nvPr/>
        </p:nvGraphicFramePr>
        <p:xfrm>
          <a:off x="5080000" y="4279900"/>
          <a:ext cx="304800" cy="457200"/>
        </p:xfrm>
        <a:graphic>
          <a:graphicData uri="http://schemas.openxmlformats.org/presentationml/2006/ole">
            <p:oleObj spid="_x0000_s14346" name="Формула" r:id="rId11" imgW="152280" imgH="228600" progId="Equation.3">
              <p:embed/>
            </p:oleObj>
          </a:graphicData>
        </a:graphic>
      </p:graphicFrame>
      <p:graphicFrame>
        <p:nvGraphicFramePr>
          <p:cNvPr id="14347" name="Object 27"/>
          <p:cNvGraphicFramePr>
            <a:graphicFrameLocks noChangeAspect="1"/>
          </p:cNvGraphicFramePr>
          <p:nvPr/>
        </p:nvGraphicFramePr>
        <p:xfrm>
          <a:off x="5973763" y="4637088"/>
          <a:ext cx="355600" cy="482600"/>
        </p:xfrm>
        <a:graphic>
          <a:graphicData uri="http://schemas.openxmlformats.org/presentationml/2006/ole">
            <p:oleObj spid="_x0000_s14347" name="Формула" r:id="rId12" imgW="177480" imgH="241200" progId="Equation.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5" name="Rectangle 3"/>
          <p:cNvSpPr>
            <a:spLocks noGrp="1" noChangeArrowheads="1"/>
          </p:cNvSpPr>
          <p:nvPr>
            <p:ph type="title" sz="quarter"/>
          </p:nvPr>
        </p:nvSpPr>
        <p:spPr>
          <a:xfrm>
            <a:off x="273050" y="100013"/>
            <a:ext cx="9153525" cy="768350"/>
          </a:xfrm>
          <a:noFill/>
        </p:spPr>
        <p:txBody>
          <a:bodyPr>
            <a:spAutoFit/>
          </a:bodyPr>
          <a:lstStyle/>
          <a:p>
            <a:pPr algn="l"/>
            <a:r>
              <a:rPr lang="ru-RU" b="1" smtClean="0"/>
              <a:t>Принципы распараллеливания…</a:t>
            </a:r>
          </a:p>
        </p:txBody>
      </p:sp>
      <p:sp>
        <p:nvSpPr>
          <p:cNvPr id="15366" name="Rectangle 13"/>
          <p:cNvSpPr>
            <a:spLocks noChangeArrowheads="1"/>
          </p:cNvSpPr>
          <p:nvPr/>
        </p:nvSpPr>
        <p:spPr bwMode="auto">
          <a:xfrm>
            <a:off x="273050" y="1196975"/>
            <a:ext cx="9067800" cy="3046413"/>
          </a:xfrm>
          <a:prstGeom prst="rect">
            <a:avLst/>
          </a:prstGeom>
          <a:noFill/>
          <a:ln w="9525">
            <a:noFill/>
            <a:miter lim="800000"/>
            <a:headEnd/>
            <a:tailEnd/>
          </a:ln>
        </p:spPr>
        <p:txBody>
          <a:bodyPr>
            <a:spAutoFit/>
          </a:bodyPr>
          <a:lstStyle/>
          <a:p>
            <a:pPr>
              <a:spcAft>
                <a:spcPct val="30000"/>
              </a:spcAft>
            </a:pPr>
            <a:r>
              <a:rPr lang="ru-RU" sz="2400" b="1" i="1">
                <a:latin typeface="Arial" pitchFamily="34" charset="0"/>
              </a:rPr>
              <a:t>Результат выполнения</a:t>
            </a:r>
            <a:r>
              <a:rPr lang="ru-RU" sz="2400" b="1">
                <a:latin typeface="Arial" pitchFamily="34" charset="0"/>
              </a:rPr>
              <a:t> параллельного алгоритма:</a:t>
            </a:r>
          </a:p>
          <a:p>
            <a:pPr algn="just">
              <a:spcBef>
                <a:spcPct val="20000"/>
              </a:spcBef>
              <a:spcAft>
                <a:spcPct val="30000"/>
              </a:spcAft>
              <a:buFont typeface="Wingdings" pitchFamily="2" charset="2"/>
              <a:buChar char="q"/>
            </a:pPr>
            <a:r>
              <a:rPr lang="en-US" sz="2400">
                <a:latin typeface="Arial" pitchFamily="34" charset="0"/>
              </a:rPr>
              <a:t> </a:t>
            </a:r>
            <a:r>
              <a:rPr lang="ru-RU" sz="2400">
                <a:latin typeface="Arial" pitchFamily="34" charset="0"/>
              </a:rPr>
              <a:t>имеющиеся на процессорах данные упорядочены, </a:t>
            </a:r>
          </a:p>
          <a:p>
            <a:pPr>
              <a:spcBef>
                <a:spcPct val="20000"/>
              </a:spcBef>
              <a:spcAft>
                <a:spcPct val="30000"/>
              </a:spcAft>
              <a:buFont typeface="Wingdings" pitchFamily="2" charset="2"/>
              <a:buChar char="q"/>
            </a:pPr>
            <a:r>
              <a:rPr lang="en-US" sz="2400">
                <a:latin typeface="Arial" pitchFamily="34" charset="0"/>
              </a:rPr>
              <a:t> </a:t>
            </a:r>
            <a:r>
              <a:rPr lang="ru-RU" sz="2400">
                <a:latin typeface="Arial" pitchFamily="34" charset="0"/>
              </a:rPr>
              <a:t>порядок распределения данных по процессорам </a:t>
            </a:r>
            <a:r>
              <a:rPr lang="en-US" sz="2400">
                <a:latin typeface="Arial" pitchFamily="34" charset="0"/>
              </a:rPr>
              <a:t/>
            </a:r>
            <a:br>
              <a:rPr lang="en-US" sz="2400">
                <a:latin typeface="Arial" pitchFamily="34" charset="0"/>
              </a:rPr>
            </a:br>
            <a:r>
              <a:rPr lang="en-US" sz="2400">
                <a:latin typeface="Arial" pitchFamily="34" charset="0"/>
              </a:rPr>
              <a:t>    </a:t>
            </a:r>
            <a:r>
              <a:rPr lang="ru-RU" sz="2400">
                <a:latin typeface="Arial" pitchFamily="34" charset="0"/>
              </a:rPr>
              <a:t>соответствует линейному порядку нумерации (т.е. </a:t>
            </a:r>
            <a:r>
              <a:rPr lang="en-US" sz="2400">
                <a:latin typeface="Arial" pitchFamily="34" charset="0"/>
              </a:rPr>
              <a:t/>
            </a:r>
            <a:br>
              <a:rPr lang="en-US" sz="2400">
                <a:latin typeface="Arial" pitchFamily="34" charset="0"/>
              </a:rPr>
            </a:br>
            <a:r>
              <a:rPr lang="en-US" sz="2400">
                <a:latin typeface="Arial" pitchFamily="34" charset="0"/>
              </a:rPr>
              <a:t>    </a:t>
            </a:r>
            <a:r>
              <a:rPr lang="ru-RU" sz="2400">
                <a:latin typeface="Arial" pitchFamily="34" charset="0"/>
              </a:rPr>
              <a:t>значение элемента на процессоре    </a:t>
            </a:r>
            <a:r>
              <a:rPr lang="en-US" sz="2400">
                <a:latin typeface="Arial" pitchFamily="34" charset="0"/>
              </a:rPr>
              <a:t> </a:t>
            </a:r>
            <a:r>
              <a:rPr lang="ru-RU" sz="2400">
                <a:latin typeface="Arial" pitchFamily="34" charset="0"/>
              </a:rPr>
              <a:t>меньше</a:t>
            </a:r>
            <a:r>
              <a:rPr lang="en-US" sz="2400">
                <a:latin typeface="Arial" pitchFamily="34" charset="0"/>
              </a:rPr>
              <a:t/>
            </a:r>
            <a:br>
              <a:rPr lang="en-US" sz="2400">
                <a:latin typeface="Arial" pitchFamily="34" charset="0"/>
              </a:rPr>
            </a:br>
            <a:r>
              <a:rPr lang="en-US" sz="2400">
                <a:latin typeface="Arial" pitchFamily="34" charset="0"/>
              </a:rPr>
              <a:t>   </a:t>
            </a:r>
            <a:r>
              <a:rPr lang="ru-RU" sz="2400">
                <a:latin typeface="Arial" pitchFamily="34" charset="0"/>
              </a:rPr>
              <a:t> или равно значения элемента на процессоре       ,</a:t>
            </a:r>
            <a:r>
              <a:rPr lang="en-US" sz="2400">
                <a:latin typeface="Arial" pitchFamily="34" charset="0"/>
              </a:rPr>
              <a:t/>
            </a:r>
            <a:br>
              <a:rPr lang="en-US" sz="2400">
                <a:latin typeface="Arial" pitchFamily="34" charset="0"/>
              </a:rPr>
            </a:br>
            <a:r>
              <a:rPr lang="en-US" sz="2400">
                <a:latin typeface="Arial" pitchFamily="34" charset="0"/>
              </a:rPr>
              <a:t>   </a:t>
            </a:r>
            <a:r>
              <a:rPr lang="ru-RU" sz="2400">
                <a:latin typeface="Arial" pitchFamily="34" charset="0"/>
              </a:rPr>
              <a:t> где                        ).</a:t>
            </a:r>
          </a:p>
        </p:txBody>
      </p:sp>
      <p:graphicFrame>
        <p:nvGraphicFramePr>
          <p:cNvPr id="15362" name="Object 14"/>
          <p:cNvGraphicFramePr>
            <a:graphicFrameLocks noChangeAspect="1"/>
          </p:cNvGraphicFramePr>
          <p:nvPr/>
        </p:nvGraphicFramePr>
        <p:xfrm>
          <a:off x="1423988" y="3802063"/>
          <a:ext cx="1646237" cy="441325"/>
        </p:xfrm>
        <a:graphic>
          <a:graphicData uri="http://schemas.openxmlformats.org/presentationml/2006/ole">
            <p:oleObj spid="_x0000_s15362" name="Формула" r:id="rId3" imgW="774360" imgH="203040" progId="Equation.3">
              <p:embed/>
            </p:oleObj>
          </a:graphicData>
        </a:graphic>
      </p:graphicFrame>
      <p:graphicFrame>
        <p:nvGraphicFramePr>
          <p:cNvPr id="15363" name="Object 15"/>
          <p:cNvGraphicFramePr>
            <a:graphicFrameLocks noChangeAspect="1"/>
          </p:cNvGraphicFramePr>
          <p:nvPr/>
        </p:nvGraphicFramePr>
        <p:xfrm>
          <a:off x="5673725" y="3030538"/>
          <a:ext cx="304800" cy="457200"/>
        </p:xfrm>
        <a:graphic>
          <a:graphicData uri="http://schemas.openxmlformats.org/presentationml/2006/ole">
            <p:oleObj spid="_x0000_s15363" name="Формула" r:id="rId4" imgW="152280" imgH="228600" progId="Equation.3">
              <p:embed/>
            </p:oleObj>
          </a:graphicData>
        </a:graphic>
      </p:graphicFrame>
      <p:graphicFrame>
        <p:nvGraphicFramePr>
          <p:cNvPr id="15364" name="Object 16"/>
          <p:cNvGraphicFramePr>
            <a:graphicFrameLocks noChangeAspect="1"/>
          </p:cNvGraphicFramePr>
          <p:nvPr/>
        </p:nvGraphicFramePr>
        <p:xfrm>
          <a:off x="7278688" y="3403600"/>
          <a:ext cx="482600" cy="457200"/>
        </p:xfrm>
        <a:graphic>
          <a:graphicData uri="http://schemas.openxmlformats.org/presentationml/2006/ole">
            <p:oleObj spid="_x0000_s15364" name="Формула" r:id="rId5" imgW="241200" imgH="22860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4" name="Rectangle 26"/>
          <p:cNvSpPr>
            <a:spLocks noChangeArrowheads="1"/>
          </p:cNvSpPr>
          <p:nvPr/>
        </p:nvSpPr>
        <p:spPr bwMode="auto">
          <a:xfrm>
            <a:off x="457200" y="908050"/>
            <a:ext cx="9248775" cy="5213350"/>
          </a:xfrm>
          <a:prstGeom prst="rect">
            <a:avLst/>
          </a:prstGeom>
          <a:noFill/>
          <a:ln w="9525">
            <a:noFill/>
            <a:miter lim="800000"/>
            <a:headEnd/>
            <a:tailEnd/>
          </a:ln>
        </p:spPr>
        <p:txBody>
          <a:bodyPr>
            <a:spAutoFit/>
          </a:bodyPr>
          <a:lstStyle/>
          <a:p>
            <a:pPr indent="279400">
              <a:lnSpc>
                <a:spcPct val="120000"/>
              </a:lnSpc>
              <a:spcBef>
                <a:spcPct val="50000"/>
              </a:spcBef>
              <a:tabLst>
                <a:tab pos="454025" algn="l"/>
              </a:tabLst>
            </a:pPr>
            <a:r>
              <a:rPr lang="ru-RU" sz="2400" b="1"/>
              <a:t>Параллельное обобщение базовой операции</a:t>
            </a:r>
            <a:r>
              <a:rPr lang="ru-RU" sz="2400"/>
              <a:t> </a:t>
            </a:r>
            <a:r>
              <a:rPr lang="ru-RU" sz="2400">
                <a:latin typeface="Arial" pitchFamily="34" charset="0"/>
              </a:rPr>
              <a:t>при </a:t>
            </a:r>
            <a:r>
              <a:rPr lang="en-US" sz="2400" b="1" i="1">
                <a:latin typeface="Arial" pitchFamily="34" charset="0"/>
              </a:rPr>
              <a:t>p &lt; n</a:t>
            </a:r>
            <a:r>
              <a:rPr lang="ru-RU" sz="2400">
                <a:latin typeface="Arial" pitchFamily="34" charset="0"/>
                <a:sym typeface="Wingdings" pitchFamily="2" charset="2"/>
              </a:rPr>
              <a:t/>
            </a:r>
            <a:br>
              <a:rPr lang="ru-RU" sz="2400">
                <a:latin typeface="Arial" pitchFamily="34" charset="0"/>
                <a:sym typeface="Wingdings" pitchFamily="2" charset="2"/>
              </a:rPr>
            </a:br>
            <a:r>
              <a:rPr lang="en-US" sz="2000">
                <a:latin typeface="Arial" pitchFamily="34" charset="0"/>
                <a:sym typeface="Wingdings" pitchFamily="2" charset="2"/>
              </a:rPr>
              <a:t>(</a:t>
            </a:r>
            <a:r>
              <a:rPr lang="ru-RU" sz="2000">
                <a:latin typeface="Arial" pitchFamily="34" charset="0"/>
                <a:sym typeface="Wingdings" pitchFamily="2" charset="2"/>
              </a:rPr>
              <a:t>каждый процессор содержит блок данных размера          </a:t>
            </a:r>
            <a:r>
              <a:rPr lang="en-US" sz="2000">
                <a:latin typeface="Arial" pitchFamily="34" charset="0"/>
                <a:sym typeface="Wingdings" pitchFamily="2" charset="2"/>
              </a:rPr>
              <a:t>)</a:t>
            </a:r>
            <a:r>
              <a:rPr lang="ru-RU" sz="2000">
                <a:latin typeface="Arial" pitchFamily="34" charset="0"/>
                <a:sym typeface="Wingdings" pitchFamily="2" charset="2"/>
              </a:rPr>
              <a:t>:</a:t>
            </a:r>
            <a:r>
              <a:rPr lang="ru-RU" sz="2000">
                <a:sym typeface="Wingdings" pitchFamily="2" charset="2"/>
              </a:rPr>
              <a:t> </a:t>
            </a:r>
            <a:endParaRPr lang="ru-RU" sz="2400">
              <a:latin typeface="Arial" pitchFamily="34" charset="0"/>
            </a:endParaRPr>
          </a:p>
          <a:p>
            <a:pPr indent="279400">
              <a:spcBef>
                <a:spcPct val="20000"/>
              </a:spcBef>
              <a:buFont typeface="Wingdings" pitchFamily="2" charset="2"/>
              <a:buChar char="q"/>
              <a:tabLst>
                <a:tab pos="454025" algn="l"/>
              </a:tabLst>
            </a:pPr>
            <a:r>
              <a:rPr lang="ru-RU" sz="2400">
                <a:latin typeface="Arial" pitchFamily="34" charset="0"/>
              </a:rPr>
              <a:t> </a:t>
            </a:r>
            <a:r>
              <a:rPr lang="ru-RU" sz="2200">
                <a:latin typeface="Arial" pitchFamily="34" charset="0"/>
              </a:rPr>
              <a:t>упорядочить блок на каждом процессоре в начале сортировки,</a:t>
            </a:r>
          </a:p>
          <a:p>
            <a:pPr indent="279400">
              <a:spcBef>
                <a:spcPct val="20000"/>
              </a:spcBef>
              <a:buFont typeface="Wingdings" pitchFamily="2" charset="2"/>
              <a:buChar char="q"/>
              <a:tabLst>
                <a:tab pos="454025" algn="l"/>
              </a:tabLst>
            </a:pPr>
            <a:r>
              <a:rPr lang="ru-RU" sz="2200">
                <a:latin typeface="Arial" pitchFamily="34" charset="0"/>
              </a:rPr>
              <a:t> выполнить взаимообмен блоков между процессорами      и       ,</a:t>
            </a:r>
          </a:p>
          <a:p>
            <a:pPr indent="279400" eaLnBrk="0" hangingPunct="0">
              <a:spcBef>
                <a:spcPct val="20000"/>
              </a:spcBef>
              <a:buFont typeface="Wingdings" pitchFamily="2" charset="2"/>
              <a:buChar char="q"/>
              <a:tabLst>
                <a:tab pos="454025" algn="l"/>
              </a:tabLst>
            </a:pPr>
            <a:r>
              <a:rPr lang="ru-RU" sz="2200">
                <a:latin typeface="Arial" pitchFamily="34" charset="0"/>
              </a:rPr>
              <a:t> объединить блоки     и       на каждом процессоре в один</a:t>
            </a:r>
            <a:br>
              <a:rPr lang="ru-RU" sz="2200">
                <a:latin typeface="Arial" pitchFamily="34" charset="0"/>
              </a:rPr>
            </a:br>
            <a:r>
              <a:rPr lang="ru-RU" sz="2200">
                <a:latin typeface="Arial" pitchFamily="34" charset="0"/>
              </a:rPr>
              <a:t>    отсортированный блок с помощью операции слияния,</a:t>
            </a:r>
          </a:p>
          <a:p>
            <a:pPr indent="279400" eaLnBrk="0" hangingPunct="0">
              <a:spcBef>
                <a:spcPct val="20000"/>
              </a:spcBef>
              <a:buFont typeface="Wingdings" pitchFamily="2" charset="2"/>
              <a:buChar char="q"/>
              <a:tabLst>
                <a:tab pos="454025" algn="l"/>
              </a:tabLst>
            </a:pPr>
            <a:r>
              <a:rPr lang="ru-RU" sz="2200">
                <a:latin typeface="Arial" pitchFamily="34" charset="0"/>
              </a:rPr>
              <a:t> разделить полученный двойной блок на две равные части и </a:t>
            </a:r>
            <a:r>
              <a:rPr lang="en-US" sz="2200">
                <a:latin typeface="Arial" pitchFamily="34" charset="0"/>
              </a:rPr>
              <a:t/>
            </a:r>
            <a:br>
              <a:rPr lang="en-US" sz="2200">
                <a:latin typeface="Arial" pitchFamily="34" charset="0"/>
              </a:rPr>
            </a:br>
            <a:r>
              <a:rPr lang="en-US" sz="2200">
                <a:latin typeface="Arial" pitchFamily="34" charset="0"/>
              </a:rPr>
              <a:t>     </a:t>
            </a:r>
            <a:r>
              <a:rPr lang="ru-RU" sz="2200">
                <a:latin typeface="Arial" pitchFamily="34" charset="0"/>
              </a:rPr>
              <a:t>оставить одну из этих частей (например, с меньшими значениями</a:t>
            </a:r>
            <a:r>
              <a:rPr lang="en-US" sz="2200">
                <a:latin typeface="Arial" pitchFamily="34" charset="0"/>
              </a:rPr>
              <a:t/>
            </a:r>
            <a:br>
              <a:rPr lang="en-US" sz="2200">
                <a:latin typeface="Arial" pitchFamily="34" charset="0"/>
              </a:rPr>
            </a:br>
            <a:r>
              <a:rPr lang="en-US" sz="2200">
                <a:latin typeface="Arial" pitchFamily="34" charset="0"/>
              </a:rPr>
              <a:t>    </a:t>
            </a:r>
            <a:r>
              <a:rPr lang="ru-RU" sz="2200">
                <a:latin typeface="Arial" pitchFamily="34" charset="0"/>
              </a:rPr>
              <a:t> данных) на процессоре    , а другую часть (с большими</a:t>
            </a:r>
            <a:r>
              <a:rPr lang="en-US" sz="2200">
                <a:latin typeface="Arial" pitchFamily="34" charset="0"/>
              </a:rPr>
              <a:t/>
            </a:r>
            <a:br>
              <a:rPr lang="en-US" sz="2200">
                <a:latin typeface="Arial" pitchFamily="34" charset="0"/>
              </a:rPr>
            </a:br>
            <a:r>
              <a:rPr lang="en-US" sz="2200">
                <a:latin typeface="Arial" pitchFamily="34" charset="0"/>
              </a:rPr>
              <a:t>    </a:t>
            </a:r>
            <a:r>
              <a:rPr lang="ru-RU" sz="2200">
                <a:latin typeface="Arial" pitchFamily="34" charset="0"/>
              </a:rPr>
              <a:t> значениями соответственно) – на процессоре</a:t>
            </a:r>
            <a:r>
              <a:rPr lang="ru-RU" sz="2200">
                <a:latin typeface="Arial" pitchFamily="34" charset="0"/>
                <a:cs typeface="Times New Roman" pitchFamily="18" charset="0"/>
              </a:rPr>
              <a:t> </a:t>
            </a:r>
          </a:p>
          <a:p>
            <a:pPr indent="279400">
              <a:tabLst>
                <a:tab pos="454025" algn="l"/>
              </a:tabLst>
            </a:pPr>
            <a:endParaRPr lang="ru-RU" sz="2000"/>
          </a:p>
          <a:p>
            <a:pPr indent="279400">
              <a:tabLst>
                <a:tab pos="454025" algn="l"/>
              </a:tabLst>
            </a:pPr>
            <a:endParaRPr lang="ru-RU" sz="2000"/>
          </a:p>
          <a:p>
            <a:pPr indent="279400">
              <a:tabLst>
                <a:tab pos="454025" algn="l"/>
              </a:tabLst>
            </a:pPr>
            <a:r>
              <a:rPr lang="ru-RU" sz="2200"/>
              <a:t>Рассмотренная процедура обычно именуется в литературе как операция "</a:t>
            </a:r>
            <a:r>
              <a:rPr lang="ru-RU" sz="2200" i="1"/>
              <a:t>сравнить и разделить</a:t>
            </a:r>
            <a:r>
              <a:rPr lang="ru-RU" sz="2200">
                <a:latin typeface="Arial" pitchFamily="34" charset="0"/>
              </a:rPr>
              <a:t>" (</a:t>
            </a:r>
            <a:r>
              <a:rPr lang="en-US" sz="2200" i="1">
                <a:latin typeface="Arial" pitchFamily="34" charset="0"/>
              </a:rPr>
              <a:t>compare</a:t>
            </a:r>
            <a:r>
              <a:rPr lang="ru-RU" sz="2200" i="1">
                <a:latin typeface="Arial" pitchFamily="34" charset="0"/>
              </a:rPr>
              <a:t>-</a:t>
            </a:r>
            <a:r>
              <a:rPr lang="en-US" sz="2200" i="1">
                <a:latin typeface="Arial" pitchFamily="34" charset="0"/>
              </a:rPr>
              <a:t>split</a:t>
            </a:r>
            <a:r>
              <a:rPr lang="ru-RU" sz="2200">
                <a:latin typeface="Arial" pitchFamily="34" charset="0"/>
              </a:rPr>
              <a:t>). </a:t>
            </a:r>
          </a:p>
        </p:txBody>
      </p:sp>
      <p:sp>
        <p:nvSpPr>
          <p:cNvPr id="16395" name="Rectangle 3"/>
          <p:cNvSpPr>
            <a:spLocks noGrp="1" noChangeArrowheads="1"/>
          </p:cNvSpPr>
          <p:nvPr>
            <p:ph type="title" sz="quarter"/>
          </p:nvPr>
        </p:nvSpPr>
        <p:spPr>
          <a:xfrm>
            <a:off x="273050" y="100013"/>
            <a:ext cx="9153525" cy="768350"/>
          </a:xfrm>
          <a:noFill/>
        </p:spPr>
        <p:txBody>
          <a:bodyPr>
            <a:spAutoFit/>
          </a:bodyPr>
          <a:lstStyle/>
          <a:p>
            <a:pPr algn="l"/>
            <a:r>
              <a:rPr lang="ru-RU" b="1" smtClean="0"/>
              <a:t>Принципы распараллеливания…</a:t>
            </a:r>
          </a:p>
        </p:txBody>
      </p:sp>
      <p:graphicFrame>
        <p:nvGraphicFramePr>
          <p:cNvPr id="16386" name="Object 16"/>
          <p:cNvGraphicFramePr>
            <a:graphicFrameLocks noChangeAspect="1"/>
          </p:cNvGraphicFramePr>
          <p:nvPr/>
        </p:nvGraphicFramePr>
        <p:xfrm>
          <a:off x="6681788" y="1392238"/>
          <a:ext cx="685800" cy="439737"/>
        </p:xfrm>
        <a:graphic>
          <a:graphicData uri="http://schemas.openxmlformats.org/presentationml/2006/ole">
            <p:oleObj spid="_x0000_s16386" name="Формула" r:id="rId3" imgW="317160" imgH="203040" progId="Equation.3">
              <p:embed/>
            </p:oleObj>
          </a:graphicData>
        </a:graphic>
      </p:graphicFrame>
      <p:graphicFrame>
        <p:nvGraphicFramePr>
          <p:cNvPr id="16387" name="Object 17"/>
          <p:cNvGraphicFramePr>
            <a:graphicFrameLocks noChangeAspect="1"/>
          </p:cNvGraphicFramePr>
          <p:nvPr/>
        </p:nvGraphicFramePr>
        <p:xfrm>
          <a:off x="1066800" y="4797425"/>
          <a:ext cx="6781800" cy="533400"/>
        </p:xfrm>
        <a:graphic>
          <a:graphicData uri="http://schemas.openxmlformats.org/presentationml/2006/ole">
            <p:oleObj spid="_x0000_s16387" r:id="rId4" imgW="2997200" imgH="241300" progId="Equation.3">
              <p:embed/>
            </p:oleObj>
          </a:graphicData>
        </a:graphic>
      </p:graphicFrame>
      <p:graphicFrame>
        <p:nvGraphicFramePr>
          <p:cNvPr id="16388" name="Object 28"/>
          <p:cNvGraphicFramePr>
            <a:graphicFrameLocks noChangeAspect="1"/>
          </p:cNvGraphicFramePr>
          <p:nvPr/>
        </p:nvGraphicFramePr>
        <p:xfrm>
          <a:off x="8042275" y="2217738"/>
          <a:ext cx="304800" cy="457200"/>
        </p:xfrm>
        <a:graphic>
          <a:graphicData uri="http://schemas.openxmlformats.org/presentationml/2006/ole">
            <p:oleObj spid="_x0000_s16388" name="Формула" r:id="rId5" imgW="152280" imgH="228600" progId="Equation.3">
              <p:embed/>
            </p:oleObj>
          </a:graphicData>
        </a:graphic>
      </p:graphicFrame>
      <p:graphicFrame>
        <p:nvGraphicFramePr>
          <p:cNvPr id="16389" name="Object 29"/>
          <p:cNvGraphicFramePr>
            <a:graphicFrameLocks noChangeAspect="1"/>
          </p:cNvGraphicFramePr>
          <p:nvPr/>
        </p:nvGraphicFramePr>
        <p:xfrm>
          <a:off x="8650288" y="2230438"/>
          <a:ext cx="482600" cy="457200"/>
        </p:xfrm>
        <a:graphic>
          <a:graphicData uri="http://schemas.openxmlformats.org/presentationml/2006/ole">
            <p:oleObj spid="_x0000_s16389" name="Формула" r:id="rId6" imgW="241200" imgH="228600" progId="Equation.3">
              <p:embed/>
            </p:oleObj>
          </a:graphicData>
        </a:graphic>
      </p:graphicFrame>
      <p:graphicFrame>
        <p:nvGraphicFramePr>
          <p:cNvPr id="16390" name="Object 30"/>
          <p:cNvGraphicFramePr>
            <a:graphicFrameLocks noChangeAspect="1"/>
          </p:cNvGraphicFramePr>
          <p:nvPr/>
        </p:nvGraphicFramePr>
        <p:xfrm>
          <a:off x="3297238" y="2628900"/>
          <a:ext cx="355600" cy="457200"/>
        </p:xfrm>
        <a:graphic>
          <a:graphicData uri="http://schemas.openxmlformats.org/presentationml/2006/ole">
            <p:oleObj spid="_x0000_s16390" name="Формула" r:id="rId7" imgW="177480" imgH="228600" progId="Equation.3">
              <p:embed/>
            </p:oleObj>
          </a:graphicData>
        </a:graphic>
      </p:graphicFrame>
      <p:graphicFrame>
        <p:nvGraphicFramePr>
          <p:cNvPr id="16391" name="Object 31"/>
          <p:cNvGraphicFramePr>
            <a:graphicFrameLocks noChangeAspect="1"/>
          </p:cNvGraphicFramePr>
          <p:nvPr/>
        </p:nvGraphicFramePr>
        <p:xfrm>
          <a:off x="3838575" y="2641600"/>
          <a:ext cx="533400" cy="457200"/>
        </p:xfrm>
        <a:graphic>
          <a:graphicData uri="http://schemas.openxmlformats.org/presentationml/2006/ole">
            <p:oleObj spid="_x0000_s16391" name="Формула" r:id="rId8" imgW="266400" imgH="228600" progId="Equation.3">
              <p:embed/>
            </p:oleObj>
          </a:graphicData>
        </a:graphic>
      </p:graphicFrame>
      <p:graphicFrame>
        <p:nvGraphicFramePr>
          <p:cNvPr id="16392" name="Object 33"/>
          <p:cNvGraphicFramePr>
            <a:graphicFrameLocks noChangeAspect="1"/>
          </p:cNvGraphicFramePr>
          <p:nvPr/>
        </p:nvGraphicFramePr>
        <p:xfrm>
          <a:off x="4000500" y="4043363"/>
          <a:ext cx="304800" cy="457200"/>
        </p:xfrm>
        <a:graphic>
          <a:graphicData uri="http://schemas.openxmlformats.org/presentationml/2006/ole">
            <p:oleObj spid="_x0000_s16392" name="Формула" r:id="rId9" imgW="152280" imgH="228600" progId="Equation.3">
              <p:embed/>
            </p:oleObj>
          </a:graphicData>
        </a:graphic>
      </p:graphicFrame>
      <p:graphicFrame>
        <p:nvGraphicFramePr>
          <p:cNvPr id="16393" name="Object 34"/>
          <p:cNvGraphicFramePr>
            <a:graphicFrameLocks noChangeAspect="1"/>
          </p:cNvGraphicFramePr>
          <p:nvPr/>
        </p:nvGraphicFramePr>
        <p:xfrm>
          <a:off x="7040563" y="4365625"/>
          <a:ext cx="482600" cy="457200"/>
        </p:xfrm>
        <a:graphic>
          <a:graphicData uri="http://schemas.openxmlformats.org/presentationml/2006/ole">
            <p:oleObj spid="_x0000_s16393" name="Формула" r:id="rId10" imgW="241200" imgH="2286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2" name="Rectangle 2049"/>
          <p:cNvSpPr>
            <a:spLocks noGrp="1" noChangeArrowheads="1"/>
          </p:cNvSpPr>
          <p:nvPr>
            <p:ph type="title"/>
          </p:nvPr>
        </p:nvSpPr>
        <p:spPr>
          <a:xfrm>
            <a:off x="415925" y="260350"/>
            <a:ext cx="9082088" cy="561975"/>
          </a:xfrm>
        </p:spPr>
        <p:txBody>
          <a:bodyPr rtlCol="0">
            <a:normAutofit fontScale="90000"/>
          </a:bodyPr>
          <a:lstStyle/>
          <a:p>
            <a:pPr algn="l" fontAlgn="auto">
              <a:lnSpc>
                <a:spcPct val="80000"/>
              </a:lnSpc>
              <a:spcAft>
                <a:spcPts val="0"/>
              </a:spcAft>
              <a:defRPr/>
            </a:pPr>
            <a:r>
              <a:rPr lang="ru-RU" b="1" smtClean="0"/>
              <a:t>Пузырьковая сортировка: </a:t>
            </a:r>
            <a:br>
              <a:rPr lang="ru-RU" b="1" smtClean="0"/>
            </a:br>
            <a:r>
              <a:rPr lang="ru-RU" b="1" i="1" smtClean="0"/>
              <a:t>последовательный алгоритм</a:t>
            </a:r>
          </a:p>
        </p:txBody>
      </p:sp>
      <p:sp>
        <p:nvSpPr>
          <p:cNvPr id="60419" name="Rectangle 3"/>
          <p:cNvSpPr>
            <a:spLocks noGrp="1" noChangeArrowheads="1"/>
          </p:cNvSpPr>
          <p:nvPr>
            <p:ph idx="1"/>
          </p:nvPr>
        </p:nvSpPr>
        <p:spPr>
          <a:xfrm>
            <a:off x="495300" y="4187825"/>
            <a:ext cx="8915400" cy="1617663"/>
          </a:xfrm>
        </p:spPr>
        <p:txBody>
          <a:bodyPr/>
          <a:lstStyle/>
          <a:p>
            <a:r>
              <a:rPr lang="ru-RU" smtClean="0"/>
              <a:t>Трудоемкость вычислений имеет порядок </a:t>
            </a:r>
            <a:r>
              <a:rPr lang="en-US" i="1" smtClean="0"/>
              <a:t>O</a:t>
            </a:r>
            <a:r>
              <a:rPr lang="ru-RU" i="1" smtClean="0"/>
              <a:t>(n</a:t>
            </a:r>
            <a:r>
              <a:rPr lang="ru-RU" i="1" baseline="30000" smtClean="0"/>
              <a:t>2</a:t>
            </a:r>
            <a:r>
              <a:rPr lang="ru-RU" i="1" smtClean="0"/>
              <a:t>)</a:t>
            </a:r>
            <a:endParaRPr lang="ru-RU" smtClean="0"/>
          </a:p>
          <a:p>
            <a:r>
              <a:rPr lang="ru-RU" smtClean="0"/>
              <a:t>В прямом виде сложен для распараллеливания</a:t>
            </a:r>
          </a:p>
        </p:txBody>
      </p:sp>
      <p:sp>
        <p:nvSpPr>
          <p:cNvPr id="60420" name="Rectangle 1024"/>
          <p:cNvSpPr>
            <a:spLocks noChangeArrowheads="1"/>
          </p:cNvSpPr>
          <p:nvPr/>
        </p:nvSpPr>
        <p:spPr bwMode="auto">
          <a:xfrm>
            <a:off x="200025" y="1295400"/>
            <a:ext cx="9561513" cy="2308225"/>
          </a:xfrm>
          <a:prstGeom prst="rect">
            <a:avLst/>
          </a:prstGeom>
          <a:solidFill>
            <a:srgbClr val="CCCCCC"/>
          </a:solidFill>
          <a:ln w="9525">
            <a:noFill/>
            <a:miter lim="800000"/>
            <a:headEnd/>
            <a:tailEnd/>
          </a:ln>
        </p:spPr>
        <p:txBody>
          <a:bodyPr>
            <a:spAutoFit/>
          </a:bodyPr>
          <a:lstStyle/>
          <a:p>
            <a:r>
              <a:rPr lang="ru-RU" sz="2400" b="1">
                <a:latin typeface="Courier New" pitchFamily="49" charset="0"/>
                <a:cs typeface="Courier New" pitchFamily="49" charset="0"/>
              </a:rPr>
              <a:t>// Последовательный алгоритм пузырьковой сортировки</a:t>
            </a:r>
            <a:endParaRPr lang="ru-RU" sz="2400">
              <a:latin typeface="Courier New" pitchFamily="49" charset="0"/>
              <a:cs typeface="Courier New" pitchFamily="49" charset="0"/>
            </a:endParaRPr>
          </a:p>
          <a:p>
            <a:pPr algn="just" eaLnBrk="0" hangingPunct="0"/>
            <a:r>
              <a:rPr lang="en-US" sz="2400" b="1">
                <a:latin typeface="Courier New" pitchFamily="49" charset="0"/>
                <a:cs typeface="Courier New" pitchFamily="49" charset="0"/>
              </a:rPr>
              <a:t>BubbleSort</a:t>
            </a:r>
            <a:r>
              <a:rPr lang="en-US" sz="2400">
                <a:latin typeface="Courier New" pitchFamily="49" charset="0"/>
                <a:cs typeface="Courier New" pitchFamily="49" charset="0"/>
              </a:rPr>
              <a:t>(double A[], int n) {</a:t>
            </a:r>
            <a:endParaRPr lang="ru-RU" sz="2400">
              <a:latin typeface="Courier New" pitchFamily="49" charset="0"/>
              <a:cs typeface="Courier New" pitchFamily="49" charset="0"/>
            </a:endParaRPr>
          </a:p>
          <a:p>
            <a:pPr algn="just" eaLnBrk="0" hangingPunct="0"/>
            <a:r>
              <a:rPr lang="en-US" sz="2400">
                <a:latin typeface="Courier New" pitchFamily="49" charset="0"/>
                <a:cs typeface="Courier New" pitchFamily="49" charset="0"/>
              </a:rPr>
              <a:t>  for</a:t>
            </a:r>
            <a:r>
              <a:rPr lang="ru-RU" sz="2400">
                <a:latin typeface="Courier New" pitchFamily="49" charset="0"/>
                <a:cs typeface="Courier New" pitchFamily="49" charset="0"/>
              </a:rPr>
              <a:t> (</a:t>
            </a:r>
            <a:r>
              <a:rPr lang="en-US" sz="2400">
                <a:latin typeface="Courier New" pitchFamily="49" charset="0"/>
                <a:cs typeface="Courier New" pitchFamily="49" charset="0"/>
              </a:rPr>
              <a:t>i</a:t>
            </a:r>
            <a:r>
              <a:rPr lang="ru-RU" sz="2400">
                <a:latin typeface="Courier New" pitchFamily="49" charset="0"/>
                <a:cs typeface="Courier New" pitchFamily="49" charset="0"/>
              </a:rPr>
              <a:t>=0; </a:t>
            </a:r>
            <a:r>
              <a:rPr lang="en-US" sz="2400">
                <a:latin typeface="Courier New" pitchFamily="49" charset="0"/>
                <a:cs typeface="Courier New" pitchFamily="49" charset="0"/>
              </a:rPr>
              <a:t>i</a:t>
            </a:r>
            <a:r>
              <a:rPr lang="ru-RU" sz="2400">
                <a:latin typeface="Courier New" pitchFamily="49" charset="0"/>
                <a:cs typeface="Courier New" pitchFamily="49" charset="0"/>
              </a:rPr>
              <a:t>&lt;</a:t>
            </a:r>
            <a:r>
              <a:rPr lang="en-US" sz="2400">
                <a:latin typeface="Courier New" pitchFamily="49" charset="0"/>
                <a:cs typeface="Courier New" pitchFamily="49" charset="0"/>
              </a:rPr>
              <a:t>n</a:t>
            </a:r>
            <a:r>
              <a:rPr lang="ru-RU" sz="2400">
                <a:latin typeface="Courier New" pitchFamily="49" charset="0"/>
                <a:cs typeface="Courier New" pitchFamily="49" charset="0"/>
              </a:rPr>
              <a:t>-1; </a:t>
            </a:r>
            <a:r>
              <a:rPr lang="en-US" sz="2400">
                <a:latin typeface="Courier New" pitchFamily="49" charset="0"/>
                <a:cs typeface="Courier New" pitchFamily="49" charset="0"/>
              </a:rPr>
              <a:t>i</a:t>
            </a:r>
            <a:r>
              <a:rPr lang="ru-RU" sz="2400">
                <a:latin typeface="Courier New" pitchFamily="49" charset="0"/>
                <a:cs typeface="Courier New" pitchFamily="49" charset="0"/>
              </a:rPr>
              <a:t>++) </a:t>
            </a:r>
          </a:p>
          <a:p>
            <a:pPr algn="just" eaLnBrk="0" hangingPunct="0"/>
            <a:r>
              <a:rPr lang="en-US" sz="2400">
                <a:latin typeface="Courier New" pitchFamily="49" charset="0"/>
                <a:cs typeface="Courier New" pitchFamily="49" charset="0"/>
              </a:rPr>
              <a:t>    for (j=0; j&lt;n-i; j++)</a:t>
            </a:r>
            <a:endParaRPr lang="ru-RU" sz="2400">
              <a:latin typeface="Courier New" pitchFamily="49" charset="0"/>
              <a:cs typeface="Courier New" pitchFamily="49" charset="0"/>
            </a:endParaRPr>
          </a:p>
          <a:p>
            <a:pPr algn="just" eaLnBrk="0" hangingPunct="0"/>
            <a:r>
              <a:rPr lang="en-US" sz="2400">
                <a:latin typeface="Courier New" pitchFamily="49" charset="0"/>
                <a:cs typeface="Courier New" pitchFamily="49" charset="0"/>
              </a:rPr>
              <a:t>      compare_exchange(A[j], A[j+1]);</a:t>
            </a:r>
            <a:endParaRPr lang="ru-RU" sz="2400">
              <a:latin typeface="Courier New" pitchFamily="49" charset="0"/>
              <a:cs typeface="Courier New" pitchFamily="49" charset="0"/>
            </a:endParaRPr>
          </a:p>
          <a:p>
            <a:pPr algn="just" eaLnBrk="0" hangingPunct="0"/>
            <a:r>
              <a:rPr lang="ru-RU" sz="2400">
                <a:latin typeface="Courier New" pitchFamily="49" charset="0"/>
                <a:cs typeface="Courier New" pitchFamily="49" charset="0"/>
              </a:rPr>
              <a:t>}</a:t>
            </a:r>
            <a:endParaRPr lang="ru-RU" sz="2400">
              <a:latin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5" name="Rectangle 1027"/>
          <p:cNvSpPr>
            <a:spLocks noGrp="1" noChangeArrowheads="1"/>
          </p:cNvSpPr>
          <p:nvPr>
            <p:ph type="title"/>
          </p:nvPr>
        </p:nvSpPr>
        <p:spPr>
          <a:xfrm>
            <a:off x="415925" y="260350"/>
            <a:ext cx="9082088" cy="561975"/>
          </a:xfrm>
        </p:spPr>
        <p:txBody>
          <a:bodyPr rtlCol="0">
            <a:normAutofit fontScale="90000"/>
          </a:bodyPr>
          <a:lstStyle/>
          <a:p>
            <a:pPr algn="l" fontAlgn="auto">
              <a:lnSpc>
                <a:spcPct val="80000"/>
              </a:lnSpc>
              <a:spcAft>
                <a:spcPts val="0"/>
              </a:spcAft>
              <a:defRPr/>
            </a:pPr>
            <a:r>
              <a:rPr lang="ru-RU" b="1" smtClean="0"/>
              <a:t>Пузырьковая сортировка: </a:t>
            </a:r>
            <a:br>
              <a:rPr lang="ru-RU" b="1" smtClean="0"/>
            </a:br>
            <a:r>
              <a:rPr lang="ru-RU" b="1" i="1" smtClean="0"/>
              <a:t>алгоритм чет-нечетной перестановки</a:t>
            </a:r>
            <a:r>
              <a:rPr lang="en-US" b="1" i="1" smtClean="0"/>
              <a:t>…</a:t>
            </a:r>
            <a:endParaRPr lang="ru-RU" b="1" i="1" smtClean="0"/>
          </a:p>
        </p:txBody>
      </p:sp>
      <p:sp>
        <p:nvSpPr>
          <p:cNvPr id="61443" name="Rectangle 2048"/>
          <p:cNvSpPr>
            <a:spLocks noGrp="1" noChangeArrowheads="1"/>
          </p:cNvSpPr>
          <p:nvPr>
            <p:ph idx="1"/>
          </p:nvPr>
        </p:nvSpPr>
        <p:spPr>
          <a:xfrm>
            <a:off x="415925" y="1341438"/>
            <a:ext cx="9145588" cy="2603500"/>
          </a:xfrm>
        </p:spPr>
        <p:txBody>
          <a:bodyPr>
            <a:spAutoFit/>
          </a:bodyPr>
          <a:lstStyle/>
          <a:p>
            <a:pPr>
              <a:lnSpc>
                <a:spcPct val="120000"/>
              </a:lnSpc>
              <a:buFont typeface="Wingdings" pitchFamily="2" charset="2"/>
              <a:buNone/>
            </a:pPr>
            <a:r>
              <a:rPr lang="ru-RU" sz="2400" smtClean="0"/>
              <a:t>Вводятся два разных правила выполнения итераций метода: </a:t>
            </a:r>
          </a:p>
          <a:p>
            <a:pPr>
              <a:lnSpc>
                <a:spcPct val="120000"/>
              </a:lnSpc>
            </a:pPr>
            <a:r>
              <a:rPr lang="ru-RU" sz="2400" smtClean="0"/>
              <a:t>на всех нечетных итерациях сравниваются пары</a:t>
            </a:r>
            <a:endParaRPr lang="en-US" sz="2400" i="1" smtClean="0"/>
          </a:p>
          <a:p>
            <a:pPr>
              <a:lnSpc>
                <a:spcPct val="120000"/>
              </a:lnSpc>
              <a:buFont typeface="Wingdings" pitchFamily="2" charset="2"/>
              <a:buNone/>
            </a:pPr>
            <a:r>
              <a:rPr lang="en-US" sz="2400" i="1" smtClean="0"/>
              <a:t>     (a</a:t>
            </a:r>
            <a:r>
              <a:rPr lang="en-US" sz="2400" i="1" baseline="-25000" smtClean="0"/>
              <a:t>1</a:t>
            </a:r>
            <a:r>
              <a:rPr lang="en-US" sz="2400" i="1" smtClean="0"/>
              <a:t>, a</a:t>
            </a:r>
            <a:r>
              <a:rPr lang="ru-RU" sz="2400" i="1" baseline="-25000" smtClean="0"/>
              <a:t>2</a:t>
            </a:r>
            <a:r>
              <a:rPr lang="en-US" sz="2400" i="1" smtClean="0"/>
              <a:t>), (a</a:t>
            </a:r>
            <a:r>
              <a:rPr lang="ru-RU" sz="2400" i="1" baseline="-25000" smtClean="0"/>
              <a:t>3</a:t>
            </a:r>
            <a:r>
              <a:rPr lang="en-US" sz="2400" i="1" smtClean="0"/>
              <a:t>, a</a:t>
            </a:r>
            <a:r>
              <a:rPr lang="ru-RU" sz="2400" i="1" baseline="-25000" smtClean="0"/>
              <a:t>4</a:t>
            </a:r>
            <a:r>
              <a:rPr lang="en-US" sz="2400" i="1" smtClean="0"/>
              <a:t>), ..., (a</a:t>
            </a:r>
            <a:r>
              <a:rPr lang="en-US" sz="2400" i="1" baseline="-25000" smtClean="0"/>
              <a:t>n-1</a:t>
            </a:r>
            <a:r>
              <a:rPr lang="en-US" sz="2400" i="1" smtClean="0"/>
              <a:t>,a</a:t>
            </a:r>
            <a:r>
              <a:rPr lang="en-US" sz="2400" i="1" baseline="-25000" smtClean="0"/>
              <a:t>n</a:t>
            </a:r>
            <a:r>
              <a:rPr lang="en-US" sz="2400" i="1" smtClean="0"/>
              <a:t>)</a:t>
            </a:r>
            <a:r>
              <a:rPr lang="en-US" sz="2400" smtClean="0"/>
              <a:t> (</a:t>
            </a:r>
            <a:r>
              <a:rPr lang="ru-RU" sz="2400" smtClean="0"/>
              <a:t>при</a:t>
            </a:r>
            <a:r>
              <a:rPr lang="en-US" sz="2400" smtClean="0"/>
              <a:t> </a:t>
            </a:r>
            <a:r>
              <a:rPr lang="ru-RU" sz="2400" smtClean="0"/>
              <a:t>четном</a:t>
            </a:r>
            <a:r>
              <a:rPr lang="en-US" sz="2400" smtClean="0"/>
              <a:t> </a:t>
            </a:r>
            <a:r>
              <a:rPr lang="en-US" sz="2400" i="1" smtClean="0"/>
              <a:t>n</a:t>
            </a:r>
            <a:r>
              <a:rPr lang="en-US" sz="2400" smtClean="0"/>
              <a:t>),</a:t>
            </a:r>
            <a:endParaRPr lang="ru-RU" sz="2400" smtClean="0"/>
          </a:p>
          <a:p>
            <a:pPr>
              <a:lnSpc>
                <a:spcPct val="120000"/>
              </a:lnSpc>
            </a:pPr>
            <a:r>
              <a:rPr lang="ru-RU" sz="2400" smtClean="0"/>
              <a:t>на четных итерациях обрабатываются элементы</a:t>
            </a:r>
            <a:endParaRPr lang="ru-RU" sz="2400" i="1" smtClean="0"/>
          </a:p>
          <a:p>
            <a:pPr>
              <a:lnSpc>
                <a:spcPct val="120000"/>
              </a:lnSpc>
              <a:buFont typeface="Wingdings" pitchFamily="2" charset="2"/>
              <a:buNone/>
            </a:pPr>
            <a:r>
              <a:rPr lang="en-US" sz="2400" i="1" smtClean="0"/>
              <a:t>    </a:t>
            </a:r>
            <a:r>
              <a:rPr lang="ru-RU" sz="2400" i="1" smtClean="0"/>
              <a:t>(a</a:t>
            </a:r>
            <a:r>
              <a:rPr lang="en-US" sz="2400" i="1" baseline="-25000" smtClean="0"/>
              <a:t>2</a:t>
            </a:r>
            <a:r>
              <a:rPr lang="ru-RU" sz="2400" i="1" smtClean="0"/>
              <a:t>, a</a:t>
            </a:r>
            <a:r>
              <a:rPr lang="en-US" sz="2400" i="1" baseline="-25000" smtClean="0"/>
              <a:t>3</a:t>
            </a:r>
            <a:r>
              <a:rPr lang="ru-RU" sz="2400" i="1" smtClean="0"/>
              <a:t>), (a</a:t>
            </a:r>
            <a:r>
              <a:rPr lang="en-US" sz="2400" i="1" baseline="-25000" smtClean="0"/>
              <a:t>4</a:t>
            </a:r>
            <a:r>
              <a:rPr lang="ru-RU" sz="2400" i="1" smtClean="0"/>
              <a:t>, a</a:t>
            </a:r>
            <a:r>
              <a:rPr lang="en-US" sz="2400" i="1" baseline="-25000" smtClean="0"/>
              <a:t>5</a:t>
            </a:r>
            <a:r>
              <a:rPr lang="ru-RU" sz="2400" i="1" smtClean="0"/>
              <a:t>), ..., (a</a:t>
            </a:r>
            <a:r>
              <a:rPr lang="en-US" sz="2400" i="1" baseline="-25000" smtClean="0"/>
              <a:t>n-2</a:t>
            </a:r>
            <a:r>
              <a:rPr lang="ru-RU" sz="2400" i="1" smtClean="0"/>
              <a:t>,a</a:t>
            </a:r>
            <a:r>
              <a:rPr lang="en-US" sz="2400" i="1" baseline="-25000" smtClean="0"/>
              <a:t>n-1</a:t>
            </a:r>
            <a:r>
              <a:rPr lang="ru-RU" sz="2400" i="1" smtClean="0"/>
              <a:t>)</a:t>
            </a:r>
            <a:r>
              <a:rPr lang="ru-RU" sz="240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2517</TotalTime>
  <Words>2234</Words>
  <Application>Microsoft Office PowerPoint</Application>
  <PresentationFormat>Лист A4 (210x297 мм)</PresentationFormat>
  <Paragraphs>322</Paragraphs>
  <Slides>49</Slides>
  <Notes>1</Notes>
  <HiddenSlides>0</HiddenSlides>
  <MMClips>0</MMClips>
  <ScaleCrop>false</ScaleCrop>
  <HeadingPairs>
    <vt:vector size="8" baseType="variant">
      <vt:variant>
        <vt:lpstr>Использованные шрифты</vt:lpstr>
      </vt:variant>
      <vt:variant>
        <vt:i4>8</vt:i4>
      </vt:variant>
      <vt:variant>
        <vt:lpstr>Тема</vt:lpstr>
      </vt:variant>
      <vt:variant>
        <vt:i4>1</vt:i4>
      </vt:variant>
      <vt:variant>
        <vt:lpstr>Внедренные серверы OLE</vt:lpstr>
      </vt:variant>
      <vt:variant>
        <vt:i4>6</vt:i4>
      </vt:variant>
      <vt:variant>
        <vt:lpstr>Заголовки слайдов</vt:lpstr>
      </vt:variant>
      <vt:variant>
        <vt:i4>49</vt:i4>
      </vt:variant>
    </vt:vector>
  </HeadingPairs>
  <TitlesOfParts>
    <vt:vector size="64" baseType="lpstr">
      <vt:lpstr>Bernard MT Condensed</vt:lpstr>
      <vt:lpstr>Arial</vt:lpstr>
      <vt:lpstr>Calibri</vt:lpstr>
      <vt:lpstr>Courier New</vt:lpstr>
      <vt:lpstr>Wingdings</vt:lpstr>
      <vt:lpstr>Times New Roman</vt:lpstr>
      <vt:lpstr>Courier Unicode MS</vt:lpstr>
      <vt:lpstr>Symbol</vt:lpstr>
      <vt:lpstr>Тема Office</vt:lpstr>
      <vt:lpstr>Adobe Photoshop Image</vt:lpstr>
      <vt:lpstr>Microsoft Equation 3.0</vt:lpstr>
      <vt:lpstr>Лист Microsoft Excel</vt:lpstr>
      <vt:lpstr>Диаграмма Microsoft Excel</vt:lpstr>
      <vt:lpstr>Лист Microsoft Office Excel</vt:lpstr>
      <vt:lpstr>Рисунок Microsoft Word</vt:lpstr>
      <vt:lpstr>Лекция 11. Параллельные методы сортировки     </vt:lpstr>
      <vt:lpstr>Содержание</vt:lpstr>
      <vt:lpstr>Постановка задачи</vt:lpstr>
      <vt:lpstr>Принципы распараллеливания…</vt:lpstr>
      <vt:lpstr>Принципы распараллеливания…</vt:lpstr>
      <vt:lpstr>Принципы распараллеливания…</vt:lpstr>
      <vt:lpstr>Принципы распараллеливания…</vt:lpstr>
      <vt:lpstr>Пузырьковая сортировка:  последовательный алгоритм</vt:lpstr>
      <vt:lpstr>Пузырьковая сортировка:  алгоритм чет-нечетной перестановки…</vt:lpstr>
      <vt:lpstr>Пузырьковая сортировка:  алгоритм чет-нечетной перестановки///</vt:lpstr>
      <vt:lpstr>Пузырьковая сортировка: параллельный алгоритм чет-нечетной перестановки…</vt:lpstr>
      <vt:lpstr>Пузырьковая сортировка: параллельный алгоритм чет-нечетной перестановки…</vt:lpstr>
      <vt:lpstr>Пузырьковая сортировка: параллельный алгоритм чет-нечетной перестановки… </vt:lpstr>
      <vt:lpstr>Пузырьковая сортировка: параллельный алгоритм чет-нечетной перестановки… </vt:lpstr>
      <vt:lpstr>Пузырьковая сортировка:  параллельный алгоритм чет- нечетной перестановки… </vt:lpstr>
      <vt:lpstr>Пузырьковая сортировка:  параллельный алгоритм чет- нечетной перестановки… </vt:lpstr>
      <vt:lpstr>Пузырьковая сортировка:  параллельный алгоритм чет- нечетной перестановки</vt:lpstr>
      <vt:lpstr>Сортировка Шелла:  последовательный алгоритм…</vt:lpstr>
      <vt:lpstr>Сортировка Шелла:  последовательный алгоритм</vt:lpstr>
      <vt:lpstr>Сортировка Шелла: параллельный алгоритм… </vt:lpstr>
      <vt:lpstr>Сортировка Шелла: параллельный алгоритм… </vt:lpstr>
      <vt:lpstr>Сортировка Шелла: параллельный алгоритм… </vt:lpstr>
      <vt:lpstr>Сортировка Шелла: параллельный алгоритм… </vt:lpstr>
      <vt:lpstr>Сортировка Шелла: параллельный алгоритм… </vt:lpstr>
      <vt:lpstr>Сортировка Шелла: параллельный алгоритм </vt:lpstr>
      <vt:lpstr>Быстрая сортировка:  последовательный алгоритм… </vt:lpstr>
      <vt:lpstr>Быстрая сортировка:  последовательный алгоритм… </vt:lpstr>
      <vt:lpstr>Быстрая сортировка: параллельный алгоритм… </vt:lpstr>
      <vt:lpstr>Быстрая сортировка: параллельный алгоритм… </vt:lpstr>
      <vt:lpstr>Быстрая сортировка: параллельный алгоритм… </vt:lpstr>
      <vt:lpstr>Быстрая сортировка: параллельный алгоритм… </vt:lpstr>
      <vt:lpstr>Быстрая сортировка: параллельный алгоритм </vt:lpstr>
      <vt:lpstr>Обобщенная быстрая сортировка:  параллельный алгоритм…</vt:lpstr>
      <vt:lpstr>Обобщенная быстрая сортировка:  параллельный алгоритм…</vt:lpstr>
      <vt:lpstr>Обобщенная быстрая сортировка:  параллельный алгоритм…</vt:lpstr>
      <vt:lpstr>Обобщенная быстрая сортировка:  параллельный алгоритм…</vt:lpstr>
      <vt:lpstr>Обобщенная быстрая сортировка:  параллельный алгоритм…</vt:lpstr>
      <vt:lpstr>Обобщенная быстрая сортировка:  параллельный алгоритм…</vt:lpstr>
      <vt:lpstr>Обобщенная быстрая сортировка:  параллельный алгоритм</vt:lpstr>
      <vt:lpstr>Сортировка с использованием  регулярного набора образцов:  параллельный алгоритм…</vt:lpstr>
      <vt:lpstr>Сортировка с использованием  регулярного набора образцов: параллельный алгоритм…</vt:lpstr>
      <vt:lpstr>Сортировка с использованием  регулярного набора образцов:  параллельный алгоритм…</vt:lpstr>
      <vt:lpstr>Сортировка с использованием  регулярного набора образцов: параллельный алгоритм…</vt:lpstr>
      <vt:lpstr>Сортировка с использованием  регулярного набора образцов: параллельный алгоритм…</vt:lpstr>
      <vt:lpstr>Сортировка с использованием  регулярного набора образцов: параллельный алгоритм…</vt:lpstr>
      <vt:lpstr>Заключение</vt:lpstr>
      <vt:lpstr>Вопросы для обсуждения</vt:lpstr>
      <vt:lpstr>Темы заданий для самостоятельной работы</vt:lpstr>
      <vt:lpstr>Литература</vt:lpstr>
    </vt:vector>
  </TitlesOfParts>
  <Company>ННГУ</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Введение в методы параллельного программирования</dc:title>
  <dc:subject>10. Параллельные методы сортировки</dc:subject>
  <dc:creator>Гергель В.П.</dc:creator>
  <cp:lastModifiedBy>Кондрашов</cp:lastModifiedBy>
  <cp:revision>191</cp:revision>
  <dcterms:created xsi:type="dcterms:W3CDTF">2004-08-14T10:27:56Z</dcterms:created>
  <dcterms:modified xsi:type="dcterms:W3CDTF">2013-08-05T08:46:00Z</dcterms:modified>
</cp:coreProperties>
</file>