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97" r:id="rId2"/>
  </p:sldMasterIdLst>
  <p:notesMasterIdLst>
    <p:notesMasterId r:id="rId50"/>
  </p:notesMasterIdLst>
  <p:handoutMasterIdLst>
    <p:handoutMasterId r:id="rId51"/>
  </p:handoutMasterIdLst>
  <p:sldIdLst>
    <p:sldId id="256" r:id="rId3"/>
    <p:sldId id="321" r:id="rId4"/>
    <p:sldId id="282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68" r:id="rId42"/>
    <p:sldId id="369" r:id="rId43"/>
    <p:sldId id="359" r:id="rId44"/>
    <p:sldId id="360" r:id="rId45"/>
    <p:sldId id="361" r:id="rId46"/>
    <p:sldId id="362" r:id="rId47"/>
    <p:sldId id="363" r:id="rId48"/>
    <p:sldId id="364" r:id="rId49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8" autoAdjust="0"/>
    <p:restoredTop sz="97948" autoAdjust="0"/>
  </p:normalViewPr>
  <p:slideViewPr>
    <p:cSldViewPr>
      <p:cViewPr>
        <p:scale>
          <a:sx n="75" d="100"/>
          <a:sy n="75" d="100"/>
        </p:scale>
        <p:origin x="-924" y="-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19.wmf"/><Relationship Id="rId5" Type="http://schemas.openxmlformats.org/officeDocument/2006/relationships/image" Target="../media/image41.wmf"/><Relationship Id="rId4" Type="http://schemas.openxmlformats.org/officeDocument/2006/relationships/image" Target="../media/image20.wmf"/><Relationship Id="rId9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E83B0AD-EB64-49EF-9653-48E1428EB0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82746-F8A1-49C7-AC2E-25F553A7EB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0904B-9F3B-44B7-A394-82814F68B69B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3966DC2-D430-42B8-89F0-140E9EB0FB1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24CAD80-FE56-470B-AAF9-B4FB3EBC6ED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67575" y="133350"/>
            <a:ext cx="22574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619875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2CDF27C-9869-4DC2-9AF7-3264BD34161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68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3C21A-C4D6-44A7-96C5-BAB7C0E3288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94F59-2353-46EB-9C2B-FB6B1EEB2D55}" type="slidenum">
              <a:rPr lang="ru-RU"/>
              <a:pPr>
                <a:defRPr/>
              </a:pPr>
              <a:t>‹#›</a:t>
            </a:fld>
            <a:r>
              <a:rPr lang="ru-RU"/>
              <a:t> из 49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4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44F6E-F842-42DD-8857-C9EE7FACC9FE}" type="slidenum">
              <a:rPr lang="ru-RU"/>
              <a:pPr>
                <a:defRPr/>
              </a:pPr>
              <a:t>‹#›</a:t>
            </a:fld>
            <a:r>
              <a:rPr lang="ru-RU"/>
              <a:t> из 49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583C6-AF62-458A-BB08-732E206A64D5}" type="slidenum">
              <a:rPr lang="ru-RU"/>
              <a:pPr>
                <a:defRPr/>
              </a:pPr>
              <a:t>‹#›</a:t>
            </a:fld>
            <a:r>
              <a:rPr lang="ru-RU"/>
              <a:t> из 49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41509-C982-48AB-8777-4C130F6B5F07}" type="slidenum">
              <a:rPr lang="ru-RU"/>
              <a:pPr>
                <a:defRPr/>
              </a:pPr>
              <a:t>‹#›</a:t>
            </a:fld>
            <a:r>
              <a:rPr lang="ru-RU"/>
              <a:t> из 49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2C5F1-24DE-4E10-88D0-2FE37CFCE1BD}" type="slidenum">
              <a:rPr lang="ru-RU"/>
              <a:pPr>
                <a:defRPr/>
              </a:pPr>
              <a:t>‹#›</a:t>
            </a:fld>
            <a:r>
              <a:rPr lang="ru-RU"/>
              <a:t> из 49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4F0C7-DBC4-424F-BE0B-F58243BB5D56}" type="slidenum">
              <a:rPr lang="ru-RU"/>
              <a:pPr>
                <a:defRPr/>
              </a:pPr>
              <a:t>‹#›</a:t>
            </a:fld>
            <a:r>
              <a:rPr lang="ru-RU"/>
              <a:t> из 49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09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4B531-D6D8-49D9-8DDD-56F327E1FA14}" type="slidenum">
              <a:rPr lang="ru-RU"/>
              <a:pPr>
                <a:defRPr/>
              </a:pPr>
              <a:t>‹#›</a:t>
            </a:fld>
            <a:r>
              <a:rPr lang="ru-RU"/>
              <a:t> из 49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D23B8AB-BE0F-4569-92CE-F44149BE610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2E8D6-BFA7-4387-A174-A5941B15FBE1}" type="slidenum">
              <a:rPr lang="ru-RU"/>
              <a:pPr>
                <a:defRPr/>
              </a:pPr>
              <a:t>‹#›</a:t>
            </a:fld>
            <a:r>
              <a:rPr lang="ru-RU"/>
              <a:t> из 49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DD07D-166F-4CA9-AE23-A577CB48D6C2}" type="slidenum">
              <a:rPr lang="ru-RU"/>
              <a:pPr>
                <a:defRPr/>
              </a:pPr>
              <a:t>‹#›</a:t>
            </a:fld>
            <a:r>
              <a:rPr lang="ru-RU"/>
              <a:t> из 49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81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81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AD01F-F0C9-4AC2-9BE1-D988AC679243}" type="slidenum">
              <a:rPr lang="ru-RU"/>
              <a:pPr>
                <a:defRPr/>
              </a:pPr>
              <a:t>‹#›</a:t>
            </a:fld>
            <a:r>
              <a:rPr lang="ru-RU"/>
              <a:t> из 49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03200"/>
            <a:ext cx="8915400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C271A-5C87-4C0A-9B93-CC61A6E4AF2C}" type="slidenum">
              <a:rPr lang="ru-RU"/>
              <a:pPr>
                <a:defRPr/>
              </a:pPr>
              <a:t>‹#›</a:t>
            </a:fld>
            <a:r>
              <a:rPr lang="ru-RU"/>
              <a:t> из 49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0AEE6AC-0A83-4DEB-9AFE-10C550A3553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DEC60C9A-B021-4FCF-9F00-D1571E6983E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C01175E-11C4-467E-82FF-35315DC5D44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CA1B5FE-7D7F-44C5-AAF0-3D197F78452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674C446-73DD-4B47-AB8A-71CFC17130E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A193F9E-92D8-4CAA-AD50-F0FC68E76AE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F2F0C3B-D907-4AFE-9B2C-1583D488468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33350"/>
            <a:ext cx="89916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3CC68409-EC5A-4124-9CB0-276B0EB78CA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8675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627B4B-C993-49FB-9148-929109D40BE3}" type="slidenum">
              <a:rPr lang="ru-RU"/>
              <a:pPr>
                <a:defRPr/>
              </a:pPr>
              <a:t>‹#›</a:t>
            </a:fld>
            <a:r>
              <a:rPr lang="ru-RU"/>
              <a:t> из 49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4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6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3582988"/>
            <a:ext cx="8672512" cy="1200150"/>
          </a:xfrm>
          <a:noFill/>
        </p:spPr>
        <p:txBody>
          <a:bodyPr>
            <a:spAutoFit/>
          </a:bodyPr>
          <a:lstStyle/>
          <a:p>
            <a:pPr marL="177800" indent="-177800" algn="l"/>
            <a:r>
              <a:rPr lang="ru-RU" sz="3600" b="1" smtClean="0"/>
              <a:t>Лекция 13.</a:t>
            </a:r>
            <a:r>
              <a:rPr lang="en-US" sz="3600" b="1" smtClean="0"/>
              <a:t> </a:t>
            </a:r>
            <a:r>
              <a:rPr lang="ru-RU" sz="3600" b="1" smtClean="0"/>
              <a:t>Параллельные методы обработки графов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Задача поиска всех кратчайших путей…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05900" cy="4968875"/>
          </a:xfrm>
        </p:spPr>
        <p:txBody>
          <a:bodyPr/>
          <a:lstStyle/>
          <a:p>
            <a:r>
              <a:rPr lang="ru-RU" b="1" smtClean="0"/>
              <a:t>Выделение информационных зависимостей:…</a:t>
            </a:r>
          </a:p>
          <a:p>
            <a:pPr lvl="1"/>
            <a:r>
              <a:rPr lang="ru-RU" smtClean="0"/>
              <a:t>Выполнение вычислений в подзадачах становится возможным только тогда, когда каждая подзадача (</a:t>
            </a:r>
            <a:r>
              <a:rPr lang="en-US" i="1" smtClean="0"/>
              <a:t>i</a:t>
            </a:r>
            <a:r>
              <a:rPr lang="ru-RU" i="1" smtClean="0"/>
              <a:t>,</a:t>
            </a:r>
            <a:r>
              <a:rPr lang="en-US" i="1" smtClean="0"/>
              <a:t>j</a:t>
            </a:r>
            <a:r>
              <a:rPr lang="ru-RU" smtClean="0"/>
              <a:t>) содержит необходимые для расчетов элементы </a:t>
            </a:r>
            <a:r>
              <a:rPr lang="en-US" i="1" smtClean="0"/>
              <a:t>A</a:t>
            </a:r>
            <a:r>
              <a:rPr lang="en-US" i="1" baseline="-25000" smtClean="0"/>
              <a:t>ij</a:t>
            </a:r>
            <a:r>
              <a:rPr lang="ru-RU" smtClean="0"/>
              <a:t>, </a:t>
            </a:r>
            <a:r>
              <a:rPr lang="en-US" i="1" smtClean="0"/>
              <a:t>A</a:t>
            </a:r>
            <a:r>
              <a:rPr lang="en-US" i="1" baseline="-25000" smtClean="0"/>
              <a:t>ik</a:t>
            </a:r>
            <a:r>
              <a:rPr lang="ru-RU" smtClean="0"/>
              <a:t>, </a:t>
            </a:r>
            <a:r>
              <a:rPr lang="en-US" i="1" smtClean="0"/>
              <a:t>A</a:t>
            </a:r>
            <a:r>
              <a:rPr lang="en-US" i="1" baseline="-25000" smtClean="0"/>
              <a:t>kj</a:t>
            </a:r>
            <a:r>
              <a:rPr lang="ru-RU" smtClean="0"/>
              <a:t> матрицы </a:t>
            </a:r>
            <a:r>
              <a:rPr lang="en-US" i="1" smtClean="0"/>
              <a:t>A</a:t>
            </a:r>
            <a:r>
              <a:rPr lang="ru-RU" smtClean="0"/>
              <a:t>,</a:t>
            </a:r>
          </a:p>
          <a:p>
            <a:pPr lvl="1"/>
            <a:r>
              <a:rPr lang="ru-RU" smtClean="0"/>
              <a:t>Каждый элемент </a:t>
            </a:r>
            <a:r>
              <a:rPr lang="en-US" i="1" smtClean="0"/>
              <a:t>A</a:t>
            </a:r>
            <a:r>
              <a:rPr lang="en-US" i="1" baseline="-25000" smtClean="0"/>
              <a:t>kj</a:t>
            </a:r>
            <a:r>
              <a:rPr lang="ru-RU" smtClean="0"/>
              <a:t> строки </a:t>
            </a:r>
            <a:r>
              <a:rPr lang="en-US" i="1" smtClean="0"/>
              <a:t>k</a:t>
            </a:r>
            <a:r>
              <a:rPr lang="ru-RU" smtClean="0"/>
              <a:t> матрицы </a:t>
            </a:r>
            <a:r>
              <a:rPr lang="en-US" i="1" smtClean="0"/>
              <a:t>A</a:t>
            </a:r>
            <a:r>
              <a:rPr lang="ru-RU" smtClean="0"/>
              <a:t> должен быть передан всем подзадачам (</a:t>
            </a:r>
            <a:r>
              <a:rPr lang="en-US" i="1" smtClean="0"/>
              <a:t>k</a:t>
            </a:r>
            <a:r>
              <a:rPr lang="ru-RU" i="1" smtClean="0"/>
              <a:t>,</a:t>
            </a:r>
            <a:r>
              <a:rPr lang="en-US" i="1" smtClean="0"/>
              <a:t>j</a:t>
            </a:r>
            <a:r>
              <a:rPr lang="ru-RU" smtClean="0"/>
              <a:t>), </a:t>
            </a:r>
            <a:r>
              <a:rPr lang="ru-RU" i="1" smtClean="0"/>
              <a:t>1</a:t>
            </a:r>
            <a:r>
              <a:rPr lang="ru-RU" i="1" smtClean="0">
                <a:sym typeface="Symbol" pitchFamily="18" charset="2"/>
              </a:rPr>
              <a:t></a:t>
            </a:r>
            <a:r>
              <a:rPr lang="ru-RU" i="1" smtClean="0"/>
              <a:t> </a:t>
            </a:r>
            <a:r>
              <a:rPr lang="en-US" i="1" smtClean="0"/>
              <a:t>j</a:t>
            </a:r>
            <a:r>
              <a:rPr lang="ru-RU" i="1" smtClean="0">
                <a:sym typeface="Symbol" pitchFamily="18" charset="2"/>
              </a:rPr>
              <a:t></a:t>
            </a:r>
            <a:r>
              <a:rPr lang="ru-RU" i="1" smtClean="0"/>
              <a:t> </a:t>
            </a:r>
            <a:r>
              <a:rPr lang="en-US" i="1" smtClean="0"/>
              <a:t>n</a:t>
            </a:r>
            <a:r>
              <a:rPr lang="ru-RU" i="1" smtClean="0"/>
              <a:t>,</a:t>
            </a:r>
            <a:r>
              <a:rPr lang="ru-RU" smtClean="0"/>
              <a:t>  а каждый элемент </a:t>
            </a:r>
            <a:r>
              <a:rPr lang="en-US" i="1" smtClean="0"/>
              <a:t>A</a:t>
            </a:r>
            <a:r>
              <a:rPr lang="en-US" i="1" baseline="-25000" smtClean="0"/>
              <a:t>ik</a:t>
            </a:r>
            <a:r>
              <a:rPr lang="en-US" b="1" i="1" smtClean="0"/>
              <a:t> </a:t>
            </a:r>
            <a:r>
              <a:rPr lang="ru-RU" smtClean="0"/>
              <a:t>столбца </a:t>
            </a:r>
            <a:r>
              <a:rPr lang="en-US" i="1" smtClean="0"/>
              <a:t>k</a:t>
            </a:r>
            <a:r>
              <a:rPr lang="ru-RU" smtClean="0"/>
              <a:t> матрицы </a:t>
            </a:r>
            <a:r>
              <a:rPr lang="en-US" i="1" smtClean="0"/>
              <a:t>A</a:t>
            </a:r>
            <a:r>
              <a:rPr lang="ru-RU" smtClean="0"/>
              <a:t> должен быть передан всем подзадачам (</a:t>
            </a:r>
            <a:r>
              <a:rPr lang="en-US" i="1" smtClean="0"/>
              <a:t>i</a:t>
            </a:r>
            <a:r>
              <a:rPr lang="ru-RU" i="1" smtClean="0"/>
              <a:t>,</a:t>
            </a:r>
            <a:r>
              <a:rPr lang="en-US" i="1" smtClean="0"/>
              <a:t>k</a:t>
            </a:r>
            <a:r>
              <a:rPr lang="ru-RU" smtClean="0"/>
              <a:t>), </a:t>
            </a:r>
            <a:r>
              <a:rPr lang="ru-RU" i="1" smtClean="0"/>
              <a:t>1</a:t>
            </a:r>
            <a:r>
              <a:rPr lang="ru-RU" i="1" smtClean="0">
                <a:sym typeface="Symbol" pitchFamily="18" charset="2"/>
              </a:rPr>
              <a:t></a:t>
            </a:r>
            <a:r>
              <a:rPr lang="ru-RU" i="1" smtClean="0"/>
              <a:t> </a:t>
            </a:r>
            <a:r>
              <a:rPr lang="en-US" i="1" smtClean="0"/>
              <a:t>i</a:t>
            </a:r>
            <a:r>
              <a:rPr lang="ru-RU" i="1" smtClean="0">
                <a:sym typeface="Symbol" pitchFamily="18" charset="2"/>
              </a:rPr>
              <a:t></a:t>
            </a:r>
            <a:r>
              <a:rPr lang="ru-RU" i="1" smtClean="0"/>
              <a:t> </a:t>
            </a:r>
            <a:r>
              <a:rPr lang="en-US" i="1" smtClean="0"/>
              <a:t>n</a:t>
            </a:r>
            <a:r>
              <a:rPr lang="ru-RU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915400" cy="1143000"/>
          </a:xfrm>
        </p:spPr>
        <p:txBody>
          <a:bodyPr/>
          <a:lstStyle/>
          <a:p>
            <a:r>
              <a:rPr lang="ru-RU" b="1" dirty="0" smtClean="0"/>
              <a:t>Задача поиска всех кратчайших путей…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915400" cy="4525963"/>
          </a:xfrm>
        </p:spPr>
        <p:txBody>
          <a:bodyPr/>
          <a:lstStyle/>
          <a:p>
            <a:pPr marL="533400" indent="-533400"/>
            <a:r>
              <a:rPr lang="ru-RU" b="1" dirty="0" smtClean="0"/>
              <a:t>Выделение информационных зависимостей:</a:t>
            </a:r>
          </a:p>
          <a:p>
            <a:pPr marL="914400" lvl="1" indent="-457200"/>
            <a:r>
              <a:rPr lang="ru-RU" dirty="0" smtClean="0"/>
              <a:t>Информационная зависимость базовых подзадач (стрелками показаны направления обмена значениями на итерации </a:t>
            </a:r>
            <a:r>
              <a:rPr lang="en-US" i="1" dirty="0" smtClean="0"/>
              <a:t>k</a:t>
            </a:r>
            <a:r>
              <a:rPr lang="ru-RU" dirty="0" smtClean="0"/>
              <a:t>)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0" y="25098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505200" y="3632200"/>
          <a:ext cx="3276600" cy="3225800"/>
        </p:xfrm>
        <a:graphic>
          <a:graphicData uri="http://schemas.openxmlformats.org/presentationml/2006/ole">
            <p:oleObj spid="_x0000_s6146" name="Рисунок" r:id="rId3" imgW="1866595" imgH="1837944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Задача поиска всех кратчайших путей…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9105900" cy="4968875"/>
          </a:xfrm>
        </p:spPr>
        <p:txBody>
          <a:bodyPr/>
          <a:lstStyle/>
          <a:p>
            <a:r>
              <a:rPr lang="ru-RU" b="1" dirty="0" smtClean="0"/>
              <a:t>Масштабирование и распределение подзадач по процессорам:</a:t>
            </a:r>
          </a:p>
          <a:p>
            <a:pPr lvl="1"/>
            <a:r>
              <a:rPr lang="ru-RU" dirty="0" smtClean="0"/>
              <a:t>Возможный способ укрупнения вычислений состоит в использовании </a:t>
            </a:r>
            <a:r>
              <a:rPr lang="ru-RU" i="1" dirty="0" smtClean="0"/>
              <a:t>ленточной схемы </a:t>
            </a:r>
            <a:r>
              <a:rPr lang="ru-RU" dirty="0" smtClean="0"/>
              <a:t>разбиения матрицы </a:t>
            </a:r>
            <a:r>
              <a:rPr lang="en-US" i="1" dirty="0" smtClean="0"/>
              <a:t>A</a:t>
            </a:r>
            <a:r>
              <a:rPr lang="ru-RU" dirty="0" smtClean="0"/>
              <a:t>:</a:t>
            </a:r>
            <a:endParaRPr lang="ru-RU" i="1" dirty="0" smtClean="0"/>
          </a:p>
          <a:p>
            <a:pPr lvl="2"/>
            <a:r>
              <a:rPr lang="ru-RU" dirty="0" smtClean="0"/>
              <a:t>обновление элементов одной или нескольких строк (</a:t>
            </a:r>
            <a:r>
              <a:rPr lang="ru-RU" i="1" dirty="0" smtClean="0"/>
              <a:t>горизонтальное</a:t>
            </a:r>
            <a:r>
              <a:rPr lang="ru-RU" dirty="0" smtClean="0"/>
              <a:t> разбиение), </a:t>
            </a:r>
          </a:p>
          <a:p>
            <a:pPr lvl="2"/>
            <a:r>
              <a:rPr lang="ru-RU" dirty="0" smtClean="0"/>
              <a:t>обновление элементов одной или нескольких строк (</a:t>
            </a:r>
            <a:r>
              <a:rPr lang="ru-RU" i="1" dirty="0" smtClean="0"/>
              <a:t>вертикальное</a:t>
            </a:r>
            <a:r>
              <a:rPr lang="ru-RU" dirty="0" smtClean="0"/>
              <a:t> разбиение) </a:t>
            </a:r>
          </a:p>
          <a:p>
            <a:pPr lvl="1"/>
            <a:r>
              <a:rPr lang="ru-RU" dirty="0" smtClean="0"/>
              <a:t>Далее будем рассматривать только разбиение матрицы </a:t>
            </a:r>
            <a:r>
              <a:rPr lang="en-US" i="1" dirty="0" smtClean="0"/>
              <a:t>A</a:t>
            </a:r>
            <a:r>
              <a:rPr lang="ru-RU" dirty="0" smtClean="0"/>
              <a:t> на горизонтальные полосы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Задача поиска всех кратчайших путей…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82100" cy="4968875"/>
          </a:xfrm>
        </p:spPr>
        <p:txBody>
          <a:bodyPr/>
          <a:lstStyle/>
          <a:p>
            <a:endParaRPr lang="ru-RU" b="1" dirty="0" smtClean="0"/>
          </a:p>
          <a:p>
            <a:r>
              <a:rPr lang="ru-RU" b="1" dirty="0" smtClean="0"/>
              <a:t>Анализ </a:t>
            </a:r>
            <a:r>
              <a:rPr lang="ru-RU" b="1" dirty="0" smtClean="0"/>
              <a:t>эффективности:</a:t>
            </a:r>
          </a:p>
          <a:p>
            <a:pPr lvl="1">
              <a:lnSpc>
                <a:spcPct val="140000"/>
              </a:lnSpc>
            </a:pPr>
            <a:r>
              <a:rPr lang="ru-RU" dirty="0" smtClean="0"/>
              <a:t>Общая оценка показателей ускорения и эффективности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3219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066800" y="3581400"/>
          <a:ext cx="2971800" cy="1320800"/>
        </p:xfrm>
        <a:graphic>
          <a:graphicData uri="http://schemas.openxmlformats.org/presentationml/2006/ole">
            <p:oleObj spid="_x0000_s7170" name="Формула" r:id="rId3" imgW="939800" imgH="419100" progId="Equation.3">
              <p:embed/>
            </p:oleObj>
          </a:graphicData>
        </a:graphic>
      </p:graphicFrame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3219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4648200" y="3657600"/>
          <a:ext cx="3124200" cy="1273175"/>
        </p:xfrm>
        <a:graphic>
          <a:graphicData uri="http://schemas.openxmlformats.org/presentationml/2006/ole">
            <p:oleObj spid="_x0000_s7171" name="Формула" r:id="rId4" imgW="1028700" imgH="419100" progId="Equation.3">
              <p:embed/>
            </p:oleObj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85800" y="5105400"/>
            <a:ext cx="89376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 dirty="0">
                <a:latin typeface="Arial" pitchFamily="34" charset="0"/>
              </a:rPr>
              <a:t>Разработанный способ параллельных вычислений позволяет достичь идеальных </a:t>
            </a:r>
            <a:br>
              <a:rPr lang="ru-RU" sz="2400" i="1" dirty="0">
                <a:latin typeface="Arial" pitchFamily="34" charset="0"/>
              </a:rPr>
            </a:br>
            <a:r>
              <a:rPr lang="ru-RU" sz="2400" i="1" dirty="0">
                <a:latin typeface="Arial" pitchFamily="34" charset="0"/>
              </a:rPr>
              <a:t>показателей ускорения и эффективности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Задача поиска всех кратчайших путей…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smtClean="0"/>
              <a:t>Анализ эффективности</a:t>
            </a:r>
            <a:r>
              <a:rPr lang="ru-RU" smtClean="0"/>
              <a:t> (</a:t>
            </a:r>
            <a:r>
              <a:rPr lang="ru-RU" sz="2400" smtClean="0"/>
              <a:t>уточненные оценки</a:t>
            </a:r>
            <a:r>
              <a:rPr lang="ru-RU" smtClean="0"/>
              <a:t>):</a:t>
            </a:r>
          </a:p>
          <a:p>
            <a:pPr lvl="1"/>
            <a:endParaRPr lang="ru-RU" smtClean="0"/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685800" y="2057400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>
                <a:latin typeface="Arial" pitchFamily="34" charset="0"/>
              </a:rPr>
              <a:t>- Время выполнения параллельного алгоритма, связанное непосредственно</a:t>
            </a:r>
            <a:br>
              <a:rPr lang="ru-RU" dirty="0">
                <a:latin typeface="Arial" pitchFamily="34" charset="0"/>
              </a:rPr>
            </a:br>
            <a:r>
              <a:rPr lang="ru-RU" dirty="0">
                <a:latin typeface="Arial" pitchFamily="34" charset="0"/>
              </a:rPr>
              <a:t>  с вычислениями, составляет:</a:t>
            </a: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3124200" y="2667000"/>
          <a:ext cx="3130550" cy="600075"/>
        </p:xfrm>
        <a:graphic>
          <a:graphicData uri="http://schemas.openxmlformats.org/presentationml/2006/ole">
            <p:oleObj spid="_x0000_s8194" name="Формула" r:id="rId3" imgW="1396800" imgH="253800" progId="Equation.3">
              <p:embed/>
            </p:oleObj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09600" y="3200400"/>
            <a:ext cx="8785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52400" indent="-152400">
              <a:spcBef>
                <a:spcPct val="50000"/>
              </a:spcBef>
            </a:pPr>
            <a:r>
              <a:rPr lang="ru-RU" dirty="0">
                <a:latin typeface="Arial" pitchFamily="34" charset="0"/>
              </a:rPr>
              <a:t>- </a:t>
            </a:r>
            <a:r>
              <a:rPr lang="ru-RU" dirty="0"/>
              <a:t>Оценка трудоемкости выполняемых операций передачи данных может быть определена ка</a:t>
            </a:r>
            <a:r>
              <a:rPr lang="ru-RU" dirty="0">
                <a:latin typeface="Arial" pitchFamily="34" charset="0"/>
              </a:rPr>
              <a:t>к:</a:t>
            </a:r>
          </a:p>
        </p:txBody>
      </p:sp>
      <p:graphicFrame>
        <p:nvGraphicFramePr>
          <p:cNvPr id="8195" name="Object 13"/>
          <p:cNvGraphicFramePr>
            <a:graphicFrameLocks noChangeAspect="1"/>
          </p:cNvGraphicFramePr>
          <p:nvPr/>
        </p:nvGraphicFramePr>
        <p:xfrm>
          <a:off x="2286000" y="3886200"/>
          <a:ext cx="5102225" cy="569913"/>
        </p:xfrm>
        <a:graphic>
          <a:graphicData uri="http://schemas.openxmlformats.org/presentationml/2006/ole">
            <p:oleObj spid="_x0000_s8195" name="Формула" r:id="rId4" imgW="2197080" imgH="241200" progId="Equation.3">
              <p:embed/>
            </p:oleObj>
          </a:graphicData>
        </a:graphic>
      </p:graphicFrame>
      <p:sp>
        <p:nvSpPr>
          <p:cNvPr id="8201" name="Text Box 14"/>
          <p:cNvSpPr txBox="1">
            <a:spLocks noChangeArrowheads="1"/>
          </p:cNvSpPr>
          <p:nvPr/>
        </p:nvSpPr>
        <p:spPr bwMode="auto">
          <a:xfrm>
            <a:off x="838200" y="4419600"/>
            <a:ext cx="8785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>
                <a:latin typeface="Arial" pitchFamily="34" charset="0"/>
              </a:rPr>
              <a:t>(</a:t>
            </a:r>
            <a:r>
              <a:rPr lang="ru-RU" dirty="0"/>
              <a:t>предполагается,  что  все операции передачи данных между процессорами в ходе одной итерации алгоритма могут быть выполнены параллельно</a:t>
            </a:r>
            <a:r>
              <a:rPr lang="ru-RU" dirty="0">
                <a:latin typeface="Arial" pitchFamily="34" charset="0"/>
              </a:rPr>
              <a:t>) </a:t>
            </a:r>
          </a:p>
        </p:txBody>
      </p:sp>
      <p:sp>
        <p:nvSpPr>
          <p:cNvPr id="8202" name="Text Box 15"/>
          <p:cNvSpPr txBox="1">
            <a:spLocks noChangeArrowheads="1"/>
          </p:cNvSpPr>
          <p:nvPr/>
        </p:nvSpPr>
        <p:spPr bwMode="auto">
          <a:xfrm>
            <a:off x="762000" y="5257800"/>
            <a:ext cx="892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>
                <a:latin typeface="Arial" pitchFamily="34" charset="0"/>
              </a:rPr>
              <a:t>Общее время выполнения параллельного алгоритма составляет</a:t>
            </a:r>
          </a:p>
        </p:txBody>
      </p: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6" name="Object 16"/>
          <p:cNvGraphicFramePr>
            <a:graphicFrameLocks noChangeAspect="1"/>
          </p:cNvGraphicFramePr>
          <p:nvPr/>
        </p:nvGraphicFramePr>
        <p:xfrm>
          <a:off x="1905000" y="5715000"/>
          <a:ext cx="6400800" cy="611188"/>
        </p:xfrm>
        <a:graphic>
          <a:graphicData uri="http://schemas.openxmlformats.org/presentationml/2006/ole">
            <p:oleObj spid="_x0000_s8196" name="Формула" r:id="rId5" imgW="2692400" imgH="254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915400" cy="1143000"/>
          </a:xfrm>
        </p:spPr>
        <p:txBody>
          <a:bodyPr/>
          <a:lstStyle/>
          <a:p>
            <a:r>
              <a:rPr lang="ru-RU" b="1" dirty="0" smtClean="0"/>
              <a:t>Задача поиска всех кратчайших путей…</a:t>
            </a:r>
          </a:p>
        </p:txBody>
      </p:sp>
      <p:sp>
        <p:nvSpPr>
          <p:cNvPr id="922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921750" cy="1152525"/>
          </a:xfrm>
        </p:spPr>
        <p:txBody>
          <a:bodyPr/>
          <a:lstStyle/>
          <a:p>
            <a:r>
              <a:rPr lang="ru-RU" sz="2400" b="1" dirty="0" smtClean="0"/>
              <a:t>Результаты вычислительных экспериментов:…</a:t>
            </a:r>
          </a:p>
          <a:p>
            <a:pPr lvl="1"/>
            <a:r>
              <a:rPr lang="ru-RU" sz="1800" dirty="0" smtClean="0"/>
              <a:t>Сравнение теоретических оценок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p</a:t>
            </a:r>
            <a:r>
              <a:rPr lang="en-US" sz="1800" dirty="0" smtClean="0"/>
              <a:t> </a:t>
            </a:r>
            <a:r>
              <a:rPr lang="ru-RU" sz="1800" dirty="0" smtClean="0"/>
              <a:t>и экспериментальных данных</a:t>
            </a:r>
            <a:r>
              <a:rPr lang="en-US" sz="1800" dirty="0" smtClean="0"/>
              <a:t>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p</a:t>
            </a:r>
            <a:r>
              <a:rPr lang="en-US" sz="1800" dirty="0" smtClean="0"/>
              <a:t>*</a:t>
            </a:r>
            <a:endParaRPr lang="ru-RU" sz="1800" dirty="0" smtClean="0"/>
          </a:p>
        </p:txBody>
      </p:sp>
      <p:sp>
        <p:nvSpPr>
          <p:cNvPr id="9229" name="Rectangle 19"/>
          <p:cNvSpPr>
            <a:spLocks noChangeArrowheads="1"/>
          </p:cNvSpPr>
          <p:nvPr/>
        </p:nvSpPr>
        <p:spPr bwMode="auto">
          <a:xfrm>
            <a:off x="1035050" y="2317750"/>
            <a:ext cx="6492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30" name="Rectangle 21"/>
          <p:cNvSpPr>
            <a:spLocks noChangeArrowheads="1"/>
          </p:cNvSpPr>
          <p:nvPr/>
        </p:nvSpPr>
        <p:spPr bwMode="auto">
          <a:xfrm>
            <a:off x="1035050" y="2317750"/>
            <a:ext cx="630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31" name="Rectangle 23"/>
          <p:cNvSpPr>
            <a:spLocks noChangeArrowheads="1"/>
          </p:cNvSpPr>
          <p:nvPr/>
        </p:nvSpPr>
        <p:spPr bwMode="auto">
          <a:xfrm>
            <a:off x="1035050" y="2317750"/>
            <a:ext cx="630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32" name="Rectangle 25"/>
          <p:cNvSpPr>
            <a:spLocks noChangeArrowheads="1"/>
          </p:cNvSpPr>
          <p:nvPr/>
        </p:nvSpPr>
        <p:spPr bwMode="auto">
          <a:xfrm>
            <a:off x="1035050" y="2317750"/>
            <a:ext cx="630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33" name="Rectangle 27"/>
          <p:cNvSpPr>
            <a:spLocks noChangeArrowheads="1"/>
          </p:cNvSpPr>
          <p:nvPr/>
        </p:nvSpPr>
        <p:spPr bwMode="auto">
          <a:xfrm>
            <a:off x="1035050" y="2317750"/>
            <a:ext cx="612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34" name="Rectangle 29"/>
          <p:cNvSpPr>
            <a:spLocks noChangeArrowheads="1"/>
          </p:cNvSpPr>
          <p:nvPr/>
        </p:nvSpPr>
        <p:spPr bwMode="auto">
          <a:xfrm>
            <a:off x="1035050" y="2317750"/>
            <a:ext cx="5572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35" name="Rectangle 31"/>
          <p:cNvSpPr>
            <a:spLocks noChangeArrowheads="1"/>
          </p:cNvSpPr>
          <p:nvPr/>
        </p:nvSpPr>
        <p:spPr bwMode="auto">
          <a:xfrm>
            <a:off x="1035050" y="2317750"/>
            <a:ext cx="612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36" name="Line 144"/>
          <p:cNvSpPr>
            <a:spLocks noChangeShapeType="1"/>
          </p:cNvSpPr>
          <p:nvPr/>
        </p:nvSpPr>
        <p:spPr bwMode="auto">
          <a:xfrm>
            <a:off x="2392363" y="256222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graphicFrame>
        <p:nvGraphicFramePr>
          <p:cNvPr id="229769" name="Group 393"/>
          <p:cNvGraphicFramePr>
            <a:graphicFrameLocks noGrp="1"/>
          </p:cNvGraphicFramePr>
          <p:nvPr/>
        </p:nvGraphicFramePr>
        <p:xfrm>
          <a:off x="609600" y="1981200"/>
          <a:ext cx="8991600" cy="1981203"/>
        </p:xfrm>
        <a:graphic>
          <a:graphicData uri="http://schemas.openxmlformats.org/drawingml/2006/table">
            <a:tbl>
              <a:tblPr/>
              <a:tblGrid>
                <a:gridCol w="1103313"/>
                <a:gridCol w="1012825"/>
                <a:gridCol w="981075"/>
                <a:gridCol w="984250"/>
                <a:gridCol w="982662"/>
                <a:gridCol w="955675"/>
                <a:gridCol w="866775"/>
                <a:gridCol w="955675"/>
                <a:gridCol w="1149350"/>
              </a:tblGrid>
              <a:tr h="252413">
                <a:tc rowSpan="3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вершин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 алгоритм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алгоритм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55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процессоров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87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41,600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39,686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21,800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20,996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11,900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10,530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6,910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6,590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317,000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306,228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159,000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166,219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80,500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83,468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41,400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48,796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1070,000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1027,611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537,000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557,887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270,000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279,830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137,000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160,013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2540,000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2445,473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1270,000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1320,205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639,000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661,641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323,000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336,713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06" name="Rectangle 390"/>
          <p:cNvSpPr>
            <a:spLocks noChangeArrowheads="1"/>
          </p:cNvSpPr>
          <p:nvPr/>
        </p:nvSpPr>
        <p:spPr bwMode="auto">
          <a:xfrm>
            <a:off x="0" y="33004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218" name="Object 389"/>
          <p:cNvGraphicFramePr>
            <a:graphicFrameLocks noChangeAspect="1"/>
          </p:cNvGraphicFramePr>
          <p:nvPr/>
        </p:nvGraphicFramePr>
        <p:xfrm>
          <a:off x="2101850" y="2514600"/>
          <a:ext cx="336550" cy="433388"/>
        </p:xfrm>
        <a:graphic>
          <a:graphicData uri="http://schemas.openxmlformats.org/presentationml/2006/ole">
            <p:oleObj spid="_x0000_s9218" name="Формула" r:id="rId3" imgW="203024" imgH="253780" progId="Equation.3">
              <p:embed/>
            </p:oleObj>
          </a:graphicData>
        </a:graphic>
      </p:graphicFrame>
      <p:sp>
        <p:nvSpPr>
          <p:cNvPr id="9307" name="Rectangle 39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219" name="Object 391"/>
          <p:cNvGraphicFramePr>
            <a:graphicFrameLocks noChangeAspect="1"/>
          </p:cNvGraphicFramePr>
          <p:nvPr/>
        </p:nvGraphicFramePr>
        <p:xfrm>
          <a:off x="3062288" y="2514600"/>
          <a:ext cx="366712" cy="457200"/>
        </p:xfrm>
        <a:graphic>
          <a:graphicData uri="http://schemas.openxmlformats.org/presentationml/2006/ole">
            <p:oleObj spid="_x0000_s9219" name="Формула" r:id="rId4" imgW="190417" imgH="241195" progId="Equation.3">
              <p:embed/>
            </p:oleObj>
          </a:graphicData>
        </a:graphic>
      </p:graphicFrame>
      <p:graphicFrame>
        <p:nvGraphicFramePr>
          <p:cNvPr id="9220" name="Object 400"/>
          <p:cNvGraphicFramePr>
            <a:graphicFrameLocks noChangeAspect="1"/>
          </p:cNvGraphicFramePr>
          <p:nvPr/>
        </p:nvGraphicFramePr>
        <p:xfrm>
          <a:off x="4092575" y="2514600"/>
          <a:ext cx="315913" cy="390525"/>
        </p:xfrm>
        <a:graphic>
          <a:graphicData uri="http://schemas.openxmlformats.org/presentationml/2006/ole">
            <p:oleObj spid="_x0000_s9220" name="Формула" r:id="rId5" imgW="190440" imgH="228600" progId="Equation.3">
              <p:embed/>
            </p:oleObj>
          </a:graphicData>
        </a:graphic>
      </p:graphicFrame>
      <p:graphicFrame>
        <p:nvGraphicFramePr>
          <p:cNvPr id="9221" name="Object 401"/>
          <p:cNvGraphicFramePr>
            <a:graphicFrameLocks noChangeAspect="1"/>
          </p:cNvGraphicFramePr>
          <p:nvPr/>
        </p:nvGraphicFramePr>
        <p:xfrm>
          <a:off x="4953000" y="2527300"/>
          <a:ext cx="366713" cy="431800"/>
        </p:xfrm>
        <a:graphic>
          <a:graphicData uri="http://schemas.openxmlformats.org/presentationml/2006/ole">
            <p:oleObj spid="_x0000_s9221" name="Формула" r:id="rId6" imgW="190440" imgH="228600" progId="Equation.3">
              <p:embed/>
            </p:oleObj>
          </a:graphicData>
        </a:graphic>
      </p:graphicFrame>
      <p:graphicFrame>
        <p:nvGraphicFramePr>
          <p:cNvPr id="9222" name="Object 402"/>
          <p:cNvGraphicFramePr>
            <a:graphicFrameLocks noChangeAspect="1"/>
          </p:cNvGraphicFramePr>
          <p:nvPr/>
        </p:nvGraphicFramePr>
        <p:xfrm>
          <a:off x="6029325" y="2514600"/>
          <a:ext cx="315913" cy="390525"/>
        </p:xfrm>
        <a:graphic>
          <a:graphicData uri="http://schemas.openxmlformats.org/presentationml/2006/ole">
            <p:oleObj spid="_x0000_s9222" name="Формула" r:id="rId7" imgW="190440" imgH="228600" progId="Equation.3">
              <p:embed/>
            </p:oleObj>
          </a:graphicData>
        </a:graphic>
      </p:graphicFrame>
      <p:graphicFrame>
        <p:nvGraphicFramePr>
          <p:cNvPr id="9223" name="Object 406"/>
          <p:cNvGraphicFramePr>
            <a:graphicFrameLocks noChangeAspect="1"/>
          </p:cNvGraphicFramePr>
          <p:nvPr/>
        </p:nvGraphicFramePr>
        <p:xfrm>
          <a:off x="6858000" y="2514600"/>
          <a:ext cx="366713" cy="431800"/>
        </p:xfrm>
        <a:graphic>
          <a:graphicData uri="http://schemas.openxmlformats.org/presentationml/2006/ole">
            <p:oleObj spid="_x0000_s9223" name="Формула" r:id="rId8" imgW="190440" imgH="228600" progId="Equation.3">
              <p:embed/>
            </p:oleObj>
          </a:graphicData>
        </a:graphic>
      </p:graphicFrame>
      <p:graphicFrame>
        <p:nvGraphicFramePr>
          <p:cNvPr id="9224" name="Object 408"/>
          <p:cNvGraphicFramePr>
            <a:graphicFrameLocks noChangeAspect="1"/>
          </p:cNvGraphicFramePr>
          <p:nvPr/>
        </p:nvGraphicFramePr>
        <p:xfrm>
          <a:off x="7772400" y="2514600"/>
          <a:ext cx="315913" cy="412750"/>
        </p:xfrm>
        <a:graphic>
          <a:graphicData uri="http://schemas.openxmlformats.org/presentationml/2006/ole">
            <p:oleObj spid="_x0000_s9224" name="Формула" r:id="rId9" imgW="190440" imgH="241200" progId="Equation.3">
              <p:embed/>
            </p:oleObj>
          </a:graphicData>
        </a:graphic>
      </p:graphicFrame>
      <p:graphicFrame>
        <p:nvGraphicFramePr>
          <p:cNvPr id="9225" name="Object 410"/>
          <p:cNvGraphicFramePr>
            <a:graphicFrameLocks noChangeAspect="1"/>
          </p:cNvGraphicFramePr>
          <p:nvPr/>
        </p:nvGraphicFramePr>
        <p:xfrm>
          <a:off x="8839200" y="2503488"/>
          <a:ext cx="366713" cy="455612"/>
        </p:xfrm>
        <a:graphic>
          <a:graphicData uri="http://schemas.openxmlformats.org/presentationml/2006/ole">
            <p:oleObj spid="_x0000_s9225" name="Формула" r:id="rId10" imgW="190440" imgH="241200" progId="Equation.3">
              <p:embed/>
            </p:oleObj>
          </a:graphicData>
        </a:graphic>
      </p:graphicFrame>
      <p:sp>
        <p:nvSpPr>
          <p:cNvPr id="9308" name="Rectangle 412"/>
          <p:cNvSpPr>
            <a:spLocks noChangeArrowheads="1"/>
          </p:cNvSpPr>
          <p:nvPr/>
        </p:nvSpPr>
        <p:spPr bwMode="auto">
          <a:xfrm>
            <a:off x="0" y="21431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226" name="Object 411"/>
          <p:cNvGraphicFramePr>
            <a:graphicFrameLocks noChangeAspect="1"/>
          </p:cNvGraphicFramePr>
          <p:nvPr/>
        </p:nvGraphicFramePr>
        <p:xfrm>
          <a:off x="2743200" y="4286250"/>
          <a:ext cx="5400675" cy="2571750"/>
        </p:xfrm>
        <a:graphic>
          <a:graphicData uri="http://schemas.openxmlformats.org/presentationml/2006/ole">
            <p:oleObj spid="_x0000_s9226" name="Диаграмма" r:id="rId11" imgW="5400817" imgH="2571770" progId="MSGraph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915400" cy="1143000"/>
          </a:xfrm>
        </p:spPr>
        <p:txBody>
          <a:bodyPr/>
          <a:lstStyle/>
          <a:p>
            <a:r>
              <a:rPr lang="ru-RU" b="1" dirty="0" smtClean="0"/>
              <a:t>Задача поиска всех кратчайших путей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9137650" cy="936625"/>
          </a:xfrm>
        </p:spPr>
        <p:txBody>
          <a:bodyPr/>
          <a:lstStyle/>
          <a:p>
            <a:r>
              <a:rPr lang="ru-RU" sz="2400" b="1" dirty="0" smtClean="0"/>
              <a:t>Результаты вычислительных экспериментов:</a:t>
            </a:r>
            <a:endParaRPr lang="en-US" sz="2400" b="1" dirty="0" smtClean="0"/>
          </a:p>
          <a:p>
            <a:pPr lvl="1"/>
            <a:r>
              <a:rPr lang="ru-RU" sz="2000" dirty="0" smtClean="0"/>
              <a:t>Ускорение вычислений</a:t>
            </a:r>
            <a:endParaRPr lang="ru-RU" sz="2000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</p:txBody>
      </p:sp>
      <p:sp>
        <p:nvSpPr>
          <p:cNvPr id="10245" name="Line 123"/>
          <p:cNvSpPr>
            <a:spLocks noChangeShapeType="1"/>
          </p:cNvSpPr>
          <p:nvPr/>
        </p:nvSpPr>
        <p:spPr bwMode="auto">
          <a:xfrm>
            <a:off x="4576763" y="2516188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graphicFrame>
        <p:nvGraphicFramePr>
          <p:cNvPr id="234828" name="Group 332"/>
          <p:cNvGraphicFramePr>
            <a:graphicFrameLocks noGrp="1"/>
          </p:cNvGraphicFramePr>
          <p:nvPr/>
        </p:nvGraphicFramePr>
        <p:xfrm>
          <a:off x="457200" y="2286000"/>
          <a:ext cx="9144000" cy="1710055"/>
        </p:xfrm>
        <a:graphic>
          <a:graphicData uri="http://schemas.openxmlformats.org/drawingml/2006/table">
            <a:tbl>
              <a:tblPr/>
              <a:tblGrid>
                <a:gridCol w="1198563"/>
                <a:gridCol w="1812925"/>
                <a:gridCol w="976312"/>
                <a:gridCol w="1117600"/>
                <a:gridCol w="901700"/>
                <a:gridCol w="1117600"/>
                <a:gridCol w="901700"/>
                <a:gridCol w="1117600"/>
              </a:tblGrid>
              <a:tr h="1666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вершин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 алгоритм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алгоритм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66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процессора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39,686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20,996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1,890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10,530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3,769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6,590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6,022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306,228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166,219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1,842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83,468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3,669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48,796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6,276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1027,611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557,887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1,842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279,830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3,672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160,013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6,422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2445,473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1320,205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1,852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661,641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3,696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336,713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7,263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8" name="Rectangle 334"/>
          <p:cNvSpPr>
            <a:spLocks noChangeArrowheads="1"/>
          </p:cNvSpPr>
          <p:nvPr/>
        </p:nvSpPr>
        <p:spPr bwMode="auto">
          <a:xfrm>
            <a:off x="0" y="21383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42" name="Object 333"/>
          <p:cNvGraphicFramePr>
            <a:graphicFrameLocks noChangeAspect="1"/>
          </p:cNvGraphicFramePr>
          <p:nvPr/>
        </p:nvGraphicFramePr>
        <p:xfrm>
          <a:off x="2247900" y="3895725"/>
          <a:ext cx="5448300" cy="2581275"/>
        </p:xfrm>
        <a:graphic>
          <a:graphicData uri="http://schemas.openxmlformats.org/presentationml/2006/ole">
            <p:oleObj spid="_x0000_s10242" name="Диаграмма" r:id="rId3" imgW="5448486" imgH="2571750" progId="MSGraph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0"/>
            <a:ext cx="10058400" cy="685800"/>
          </a:xfrm>
        </p:spPr>
        <p:txBody>
          <a:bodyPr/>
          <a:lstStyle/>
          <a:p>
            <a:r>
              <a:rPr lang="ru-RU" sz="2600" b="1" dirty="0" smtClean="0"/>
              <a:t>Задача нахождения минимального охватывающего дерева…</a:t>
            </a:r>
            <a:r>
              <a:rPr lang="ru-RU" sz="2600" dirty="0" smtClean="0"/>
              <a:t> 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906000" cy="4525963"/>
          </a:xfrm>
        </p:spPr>
        <p:txBody>
          <a:bodyPr/>
          <a:lstStyle/>
          <a:p>
            <a:r>
              <a:rPr lang="ru-RU" sz="2400" b="1" dirty="0" smtClean="0"/>
              <a:t>Постановка задачи</a:t>
            </a:r>
            <a:r>
              <a:rPr lang="ru-RU" sz="2400" dirty="0" smtClean="0"/>
              <a:t>:</a:t>
            </a:r>
          </a:p>
          <a:p>
            <a:pPr lvl="1"/>
            <a:r>
              <a:rPr lang="ru-RU" sz="2400" i="1" dirty="0" smtClean="0"/>
              <a:t>Охватывающим деревом </a:t>
            </a:r>
            <a:r>
              <a:rPr lang="ru-RU" sz="2400" dirty="0" smtClean="0"/>
              <a:t>(или </a:t>
            </a:r>
            <a:r>
              <a:rPr lang="ru-RU" sz="2400" i="1" dirty="0" smtClean="0"/>
              <a:t>остовом</a:t>
            </a:r>
            <a:r>
              <a:rPr lang="ru-RU" sz="2400" dirty="0" smtClean="0"/>
              <a:t>) неориентированного графа </a:t>
            </a:r>
            <a:r>
              <a:rPr lang="en-US" sz="2400" i="1" dirty="0" smtClean="0"/>
              <a:t>G</a:t>
            </a:r>
            <a:r>
              <a:rPr lang="ru-RU" sz="2400" dirty="0" smtClean="0"/>
              <a:t> называется подграф </a:t>
            </a:r>
            <a:r>
              <a:rPr lang="en-US" sz="2400" i="1" dirty="0" smtClean="0"/>
              <a:t>T</a:t>
            </a:r>
            <a:r>
              <a:rPr lang="ru-RU" sz="2400" dirty="0" smtClean="0"/>
              <a:t> графа </a:t>
            </a:r>
            <a:r>
              <a:rPr lang="en-US" sz="2400" i="1" dirty="0" smtClean="0"/>
              <a:t>G</a:t>
            </a:r>
            <a:r>
              <a:rPr lang="ru-RU" sz="2400" dirty="0" smtClean="0"/>
              <a:t>, который является деревом и содержит все вершины из </a:t>
            </a:r>
            <a:r>
              <a:rPr lang="en-US" sz="2400" i="1" dirty="0" smtClean="0"/>
              <a:t>G</a:t>
            </a:r>
            <a:r>
              <a:rPr lang="ru-RU" sz="2400" dirty="0" smtClean="0"/>
              <a:t>,</a:t>
            </a:r>
          </a:p>
          <a:p>
            <a:pPr lvl="1"/>
            <a:r>
              <a:rPr lang="ru-RU" sz="2400" dirty="0" smtClean="0"/>
              <a:t>Определив вес подграфа для взвешенного графа как сумму весов входящих в подграф дуг, под </a:t>
            </a:r>
            <a:r>
              <a:rPr lang="ru-RU" sz="2400" i="1" dirty="0" smtClean="0"/>
              <a:t>минимально охватывающим деревом (МОД)</a:t>
            </a:r>
            <a:r>
              <a:rPr lang="ru-RU" sz="2400" dirty="0" smtClean="0"/>
              <a:t> </a:t>
            </a:r>
            <a:r>
              <a:rPr lang="en-US" sz="2400" i="1" dirty="0" smtClean="0"/>
              <a:t>T</a:t>
            </a:r>
            <a:r>
              <a:rPr lang="ru-RU" sz="2400" dirty="0" smtClean="0"/>
              <a:t> будем понимать охватывающее дерево минимального веса,</a:t>
            </a:r>
          </a:p>
          <a:p>
            <a:pPr lvl="1"/>
            <a:r>
              <a:rPr lang="ru-RU" sz="2400" dirty="0" smtClean="0"/>
              <a:t>Таким образом, для данного графа </a:t>
            </a:r>
            <a:r>
              <a:rPr lang="en-US" sz="2400" i="1" dirty="0" smtClean="0"/>
              <a:t>G </a:t>
            </a:r>
            <a:r>
              <a:rPr lang="ru-RU" sz="2400" dirty="0" smtClean="0"/>
              <a:t>требуется найти минимальное охватывающее дерево</a:t>
            </a:r>
            <a:r>
              <a:rPr lang="en-US" sz="2400" dirty="0" smtClean="0"/>
              <a:t> </a:t>
            </a:r>
            <a:r>
              <a:rPr lang="en-US" sz="2400" i="1" dirty="0" smtClean="0"/>
              <a:t>T</a:t>
            </a:r>
            <a:endParaRPr lang="ru-RU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b="1" smtClean="0"/>
              <a:t>Задача нахождения минимального охватывающего дерева…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Пример нахождения МОД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24145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533400" y="2362200"/>
          <a:ext cx="9061450" cy="3735387"/>
        </p:xfrm>
        <a:graphic>
          <a:graphicData uri="http://schemas.openxmlformats.org/presentationml/2006/ole">
            <p:oleObj spid="_x0000_s11266" name="Рисунок" r:id="rId3" imgW="4924440" imgH="20289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b="1" smtClean="0"/>
              <a:t>Задача нахождения минимального охватывающего дерева…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906000" cy="5410200"/>
          </a:xfrm>
        </p:spPr>
        <p:txBody>
          <a:bodyPr/>
          <a:lstStyle/>
          <a:p>
            <a:r>
              <a:rPr lang="ru-RU" b="1" dirty="0" smtClean="0"/>
              <a:t>Последовательный алгоритм Прима:…</a:t>
            </a:r>
          </a:p>
          <a:p>
            <a:pPr lvl="1"/>
            <a:r>
              <a:rPr lang="ru-RU" dirty="0" smtClean="0"/>
              <a:t>Пусть </a:t>
            </a:r>
            <a:r>
              <a:rPr lang="en-US" i="1" dirty="0" smtClean="0"/>
              <a:t>V</a:t>
            </a:r>
            <a:r>
              <a:rPr lang="en-US" baseline="-25000" dirty="0" smtClean="0"/>
              <a:t>T</a:t>
            </a:r>
            <a:r>
              <a:rPr lang="ru-RU" dirty="0" smtClean="0"/>
              <a:t> есть множество вершин, уже включенных алгоритмом в МОД, а величины </a:t>
            </a:r>
            <a:r>
              <a:rPr lang="en-US" i="1" dirty="0" err="1" smtClean="0"/>
              <a:t>d</a:t>
            </a:r>
            <a:r>
              <a:rPr lang="en-US" baseline="-25000" dirty="0" err="1" smtClean="0"/>
              <a:t>i</a:t>
            </a:r>
            <a:r>
              <a:rPr lang="ru-RU" dirty="0" smtClean="0"/>
              <a:t>, </a:t>
            </a:r>
            <a:r>
              <a:rPr lang="en-US" dirty="0" smtClean="0"/>
              <a:t>1≤</a:t>
            </a:r>
            <a:r>
              <a:rPr lang="en-US" i="1" dirty="0" smtClean="0"/>
              <a:t>i</a:t>
            </a:r>
            <a:r>
              <a:rPr lang="en-US" dirty="0" smtClean="0"/>
              <a:t>≤</a:t>
            </a:r>
            <a:r>
              <a:rPr lang="en-US" i="1" dirty="0" smtClean="0"/>
              <a:t>n</a:t>
            </a:r>
            <a:r>
              <a:rPr lang="ru-RU" dirty="0" smtClean="0"/>
              <a:t> характеризуют дуги </a:t>
            </a:r>
            <a:r>
              <a:rPr lang="ru-RU" sz="2400" dirty="0" smtClean="0"/>
              <a:t>минимальной</a:t>
            </a:r>
            <a:r>
              <a:rPr lang="ru-RU" dirty="0" smtClean="0"/>
              <a:t> длины от вершин, еще не включенных в дерево, до множества </a:t>
            </a:r>
            <a:r>
              <a:rPr lang="en-US" i="1" dirty="0" smtClean="0"/>
              <a:t>V</a:t>
            </a:r>
            <a:r>
              <a:rPr lang="en-US" baseline="-25000" dirty="0" smtClean="0"/>
              <a:t>T</a:t>
            </a:r>
            <a:r>
              <a:rPr lang="ru-RU" dirty="0" smtClean="0"/>
              <a:t>, т.е.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371600" y="3886200"/>
          <a:ext cx="6753225" cy="552450"/>
        </p:xfrm>
        <a:graphic>
          <a:graphicData uri="http://schemas.openxmlformats.org/presentationml/2006/ole">
            <p:oleObj spid="_x0000_s12290" name="Формула" r:id="rId3" imgW="2794000" imgH="228600" progId="Equation.3">
              <p:embed/>
            </p:oleObj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57200" y="4800600"/>
            <a:ext cx="8991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ru-RU" sz="2400" dirty="0">
                <a:latin typeface="Arial" pitchFamily="34" charset="0"/>
              </a:rPr>
              <a:t>(если для какой-либо вершины </a:t>
            </a:r>
            <a:r>
              <a:rPr lang="en-US" sz="2400" i="1" dirty="0" err="1">
                <a:latin typeface="Arial" pitchFamily="34" charset="0"/>
              </a:rPr>
              <a:t>i</a:t>
            </a:r>
            <a:r>
              <a:rPr lang="ru-RU" sz="2400" dirty="0">
                <a:latin typeface="Arial" pitchFamily="34" charset="0"/>
              </a:rPr>
              <a:t> не существует ни одной дуги в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</a:rPr>
              <a:t>V</a:t>
            </a:r>
            <a:r>
              <a:rPr lang="en-US" sz="2400" baseline="-25000" dirty="0">
                <a:latin typeface="Arial" pitchFamily="34" charset="0"/>
              </a:rPr>
              <a:t>T</a:t>
            </a:r>
            <a:r>
              <a:rPr lang="ru-RU" sz="2400" dirty="0">
                <a:latin typeface="Arial" pitchFamily="34" charset="0"/>
              </a:rPr>
              <a:t>, значение </a:t>
            </a:r>
            <a:r>
              <a:rPr lang="en-US" sz="2400" i="1" dirty="0" err="1">
                <a:latin typeface="Arial" pitchFamily="34" charset="0"/>
              </a:rPr>
              <a:t>d</a:t>
            </a:r>
            <a:r>
              <a:rPr lang="en-US" sz="2400" baseline="-25000" dirty="0" err="1">
                <a:latin typeface="Arial" pitchFamily="34" charset="0"/>
              </a:rPr>
              <a:t>i</a:t>
            </a:r>
            <a:r>
              <a:rPr lang="ru-RU" sz="2400" baseline="-25000" dirty="0">
                <a:latin typeface="Arial" pitchFamily="34" charset="0"/>
              </a:rPr>
              <a:t> </a:t>
            </a:r>
            <a:r>
              <a:rPr lang="ru-RU" sz="2400" dirty="0">
                <a:latin typeface="Arial" pitchFamily="34" charset="0"/>
              </a:rPr>
              <a:t>устанавливается в ∞) </a:t>
            </a:r>
            <a:endParaRPr lang="en-US" sz="2400" dirty="0">
              <a:latin typeface="Arial" pitchFamily="34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Arial" pitchFamily="34" charset="0"/>
              </a:rPr>
              <a:t> </a:t>
            </a:r>
            <a:r>
              <a:rPr lang="ru-RU" sz="2400" dirty="0">
                <a:latin typeface="Arial" pitchFamily="34" charset="0"/>
              </a:rPr>
              <a:t>В начале работы алгоритма выбирается корневая вершина МОД  </a:t>
            </a:r>
            <a:r>
              <a:rPr lang="en-US" sz="2400" i="1" dirty="0">
                <a:latin typeface="Arial" pitchFamily="34" charset="0"/>
              </a:rPr>
              <a:t>s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ru-RU" sz="2400" dirty="0">
                <a:latin typeface="Arial" pitchFamily="34" charset="0"/>
              </a:rPr>
              <a:t> и полагается </a:t>
            </a:r>
            <a:r>
              <a:rPr lang="en-US" sz="2400" i="1" dirty="0">
                <a:latin typeface="Arial" pitchFamily="34" charset="0"/>
              </a:rPr>
              <a:t>V</a:t>
            </a:r>
            <a:r>
              <a:rPr lang="en-US" sz="2400" baseline="-25000" dirty="0">
                <a:latin typeface="Arial" pitchFamily="34" charset="0"/>
              </a:rPr>
              <a:t>T</a:t>
            </a:r>
            <a:r>
              <a:rPr lang="en-US" sz="2400" dirty="0">
                <a:latin typeface="Arial" pitchFamily="34" charset="0"/>
              </a:rPr>
              <a:t>={s}, </a:t>
            </a:r>
            <a:r>
              <a:rPr lang="en-US" sz="2400" i="1" dirty="0" err="1">
                <a:latin typeface="Arial" pitchFamily="34" charset="0"/>
              </a:rPr>
              <a:t>d</a:t>
            </a:r>
            <a:r>
              <a:rPr lang="en-US" sz="2400" baseline="-25000" dirty="0" err="1">
                <a:latin typeface="Arial" pitchFamily="34" charset="0"/>
              </a:rPr>
              <a:t>s</a:t>
            </a:r>
            <a:r>
              <a:rPr lang="en-US" sz="2400" dirty="0">
                <a:latin typeface="Arial" pitchFamily="34" charset="0"/>
              </a:rPr>
              <a:t>=0</a:t>
            </a:r>
            <a:r>
              <a:rPr lang="ru-RU" sz="2400" dirty="0">
                <a:latin typeface="Arial" pitchFamily="34" charset="0"/>
              </a:rPr>
              <a:t>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Содержание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Обработка графов</a:t>
            </a:r>
          </a:p>
          <a:p>
            <a:r>
              <a:rPr lang="ru-RU" smtClean="0"/>
              <a:t>Задача поиска всех кратчайших путей</a:t>
            </a:r>
          </a:p>
          <a:p>
            <a:r>
              <a:rPr lang="ru-RU" smtClean="0"/>
              <a:t>Задача нахождения минимального охватывающего дерева</a:t>
            </a:r>
          </a:p>
          <a:p>
            <a:r>
              <a:rPr lang="ru-RU" smtClean="0"/>
              <a:t>Проблема оптимального разделения графов</a:t>
            </a:r>
          </a:p>
          <a:p>
            <a:r>
              <a:rPr lang="ru-RU" smtClean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b="1" smtClean="0"/>
              <a:t>Задача нахождения минимального охватывающего дерева…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525000" cy="5486400"/>
          </a:xfrm>
        </p:spPr>
        <p:txBody>
          <a:bodyPr/>
          <a:lstStyle/>
          <a:p>
            <a:r>
              <a:rPr lang="ru-RU" sz="2400" b="1" dirty="0" smtClean="0"/>
              <a:t>Последовательный алгоритм Прима:</a:t>
            </a:r>
          </a:p>
          <a:p>
            <a:pPr lvl="1"/>
            <a:r>
              <a:rPr lang="ru-RU" sz="2400" dirty="0" smtClean="0"/>
              <a:t>Действия, выполняемые на каждой итерации алгоритма Прима, состоят в следующем:</a:t>
            </a:r>
          </a:p>
          <a:p>
            <a:pPr lvl="2"/>
            <a:r>
              <a:rPr lang="ru-RU" dirty="0" smtClean="0"/>
              <a:t>определяются значения величин </a:t>
            </a:r>
            <a:r>
              <a:rPr lang="en-US" i="1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,</a:t>
            </a:r>
            <a:r>
              <a:rPr lang="ru-RU" dirty="0" smtClean="0"/>
              <a:t>                  для </a:t>
            </a:r>
            <a:r>
              <a:rPr lang="ru-RU" dirty="0" smtClean="0"/>
              <a:t>всех вершин, еще не включенных в состав МОД,</a:t>
            </a:r>
          </a:p>
          <a:p>
            <a:pPr lvl="2"/>
            <a:r>
              <a:rPr lang="ru-RU" dirty="0" smtClean="0"/>
              <a:t>выбирается вершина </a:t>
            </a:r>
            <a:r>
              <a:rPr lang="ru-RU" i="1" dirty="0" err="1" smtClean="0"/>
              <a:t>t</a:t>
            </a:r>
            <a:r>
              <a:rPr lang="ru-RU" dirty="0" smtClean="0"/>
              <a:t> графа </a:t>
            </a:r>
            <a:r>
              <a:rPr lang="ru-RU" i="1" dirty="0" smtClean="0"/>
              <a:t>G</a:t>
            </a:r>
            <a:r>
              <a:rPr lang="ru-RU" dirty="0" smtClean="0"/>
              <a:t>, имеющая дугу минимального веса до множества </a:t>
            </a:r>
            <a:r>
              <a:rPr lang="en-US" i="1" dirty="0" smtClean="0"/>
              <a:t>V</a:t>
            </a:r>
            <a:r>
              <a:rPr lang="en-US" baseline="-25000" dirty="0" smtClean="0"/>
              <a:t>T</a:t>
            </a:r>
          </a:p>
          <a:p>
            <a:pPr lvl="2" algn="ctr">
              <a:buFontTx/>
              <a:buNone/>
            </a:pPr>
            <a:endParaRPr lang="ru-RU" dirty="0" smtClean="0"/>
          </a:p>
          <a:p>
            <a:pPr lvl="2"/>
            <a:r>
              <a:rPr lang="ru-RU" dirty="0" smtClean="0"/>
              <a:t>вершина </a:t>
            </a:r>
            <a:r>
              <a:rPr lang="ru-RU" i="1" dirty="0" err="1" smtClean="0"/>
              <a:t>t</a:t>
            </a:r>
            <a:r>
              <a:rPr lang="ru-RU" dirty="0" smtClean="0"/>
              <a:t> включается в </a:t>
            </a:r>
            <a:r>
              <a:rPr lang="en-US" i="1" dirty="0" smtClean="0"/>
              <a:t>V</a:t>
            </a:r>
            <a:r>
              <a:rPr lang="en-US" baseline="-25000" dirty="0" smtClean="0"/>
              <a:t>T</a:t>
            </a:r>
          </a:p>
          <a:p>
            <a:pPr lvl="1"/>
            <a:r>
              <a:rPr lang="ru-RU" sz="2400" dirty="0" smtClean="0"/>
              <a:t>Трудоемкость алгоритма Прима характеризуется квадратичной </a:t>
            </a:r>
            <a:r>
              <a:rPr lang="en-US" sz="2400" dirty="0" smtClean="0"/>
              <a:t> </a:t>
            </a:r>
          </a:p>
          <a:p>
            <a:pPr lvl="1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</a:t>
            </a:r>
            <a:r>
              <a:rPr lang="ru-RU" sz="2400" dirty="0" smtClean="0"/>
              <a:t>зависимостью </a:t>
            </a:r>
            <a:r>
              <a:rPr lang="ru-RU" sz="2400" dirty="0" smtClean="0"/>
              <a:t>от числа вершин графа 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4800600" y="4419600"/>
          <a:ext cx="2422525" cy="565150"/>
        </p:xfrm>
        <a:graphic>
          <a:graphicData uri="http://schemas.openxmlformats.org/presentationml/2006/ole">
            <p:oleObj spid="_x0000_s13314" name="Формула" r:id="rId3" imgW="977760" imgH="228600" progId="Equation.3">
              <p:embed/>
            </p:oleObj>
          </a:graphicData>
        </a:graphic>
      </p:graphicFrame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6096000" y="2971800"/>
          <a:ext cx="914400" cy="522287"/>
        </p:xfrm>
        <a:graphic>
          <a:graphicData uri="http://schemas.openxmlformats.org/presentationml/2006/ole">
            <p:oleObj spid="_x0000_s13315" name="Формула" r:id="rId4" imgW="330057" imgH="190417" progId="Equation.3">
              <p:embed/>
            </p:oleObj>
          </a:graphicData>
        </a:graphic>
      </p:graphicFrame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0" y="33337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2" name="Rectangle 13"/>
          <p:cNvSpPr>
            <a:spLocks noChangeArrowheads="1"/>
          </p:cNvSpPr>
          <p:nvPr/>
        </p:nvSpPr>
        <p:spPr bwMode="auto">
          <a:xfrm>
            <a:off x="0" y="33337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3316" name="Object 14"/>
          <p:cNvGraphicFramePr>
            <a:graphicFrameLocks noChangeAspect="1"/>
          </p:cNvGraphicFramePr>
          <p:nvPr/>
        </p:nvGraphicFramePr>
        <p:xfrm>
          <a:off x="5867400" y="5867400"/>
          <a:ext cx="685800" cy="514350"/>
        </p:xfrm>
        <a:graphic>
          <a:graphicData uri="http://schemas.openxmlformats.org/presentationml/2006/ole">
            <p:oleObj spid="_x0000_s13316" name="Формула" r:id="rId5" imgW="406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b="1" smtClean="0"/>
              <a:t>Задача нахождения минимального охватывающего дерева…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2917825"/>
          </a:xfrm>
        </p:spPr>
        <p:txBody>
          <a:bodyPr/>
          <a:lstStyle/>
          <a:p>
            <a:r>
              <a:rPr lang="ru-RU" sz="2400" b="1" dirty="0" smtClean="0"/>
              <a:t>Разделение вычислений на независимые части:…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lvl="1"/>
            <a:r>
              <a:rPr lang="ru-RU" sz="2000" dirty="0" smtClean="0"/>
              <a:t>Действия, выполняемые на каждой итерации алгоритма, являются независимыми и могут реализовываться одновременно, </a:t>
            </a:r>
          </a:p>
          <a:p>
            <a:pPr lvl="1"/>
            <a:r>
              <a:rPr lang="ru-RU" sz="2000" dirty="0" smtClean="0"/>
              <a:t>Каждый процессор </a:t>
            </a:r>
            <a:r>
              <a:rPr lang="en-US" sz="2000" i="1" dirty="0" smtClean="0"/>
              <a:t>j</a:t>
            </a:r>
            <a:r>
              <a:rPr lang="en-US" sz="2000" dirty="0" smtClean="0"/>
              <a:t> </a:t>
            </a:r>
            <a:r>
              <a:rPr lang="ru-RU" sz="2000" dirty="0" smtClean="0"/>
              <a:t>при равномерной загрузке должен содержать:</a:t>
            </a: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457200" y="2667000"/>
            <a:ext cx="891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ru-RU">
                <a:latin typeface="Arial" pitchFamily="34" charset="0"/>
              </a:rPr>
              <a:t>Набор вершин</a:t>
            </a:r>
            <a:endParaRPr lang="en-US">
              <a:latin typeface="Arial" pitchFamily="34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4338" name="Object 8"/>
          <p:cNvGraphicFramePr>
            <a:graphicFrameLocks noChangeAspect="1"/>
          </p:cNvGraphicFramePr>
          <p:nvPr/>
        </p:nvGraphicFramePr>
        <p:xfrm>
          <a:off x="1905000" y="3048000"/>
          <a:ext cx="3530600" cy="683603"/>
        </p:xfrm>
        <a:graphic>
          <a:graphicData uri="http://schemas.openxmlformats.org/presentationml/2006/ole">
            <p:oleObj spid="_x0000_s14338" name="Формула" r:id="rId3" imgW="4076640" imgH="863280" progId="Equation.3">
              <p:embed/>
            </p:oleObj>
          </a:graphicData>
        </a:graphic>
      </p:graphicFrame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0" y="3319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4339" name="Object 10"/>
          <p:cNvGraphicFramePr>
            <a:graphicFrameLocks noChangeAspect="1"/>
          </p:cNvGraphicFramePr>
          <p:nvPr/>
        </p:nvGraphicFramePr>
        <p:xfrm>
          <a:off x="5638800" y="3124201"/>
          <a:ext cx="3276600" cy="457200"/>
        </p:xfrm>
        <a:graphic>
          <a:graphicData uri="http://schemas.openxmlformats.org/presentationml/2006/ole">
            <p:oleObj spid="_x0000_s14339" name="Формула" r:id="rId4" imgW="1333500" imgH="215900" progId="Equation.3">
              <p:embed/>
            </p:oleObj>
          </a:graphicData>
        </a:graphic>
      </p:graphicFrame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533400" y="3733800"/>
            <a:ext cx="891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ru-RU" dirty="0">
                <a:latin typeface="Arial" pitchFamily="34" charset="0"/>
              </a:rPr>
              <a:t>Соответствующий этому набору блок из  </a:t>
            </a:r>
            <a:r>
              <a:rPr lang="ru-RU" i="1" dirty="0" err="1">
                <a:latin typeface="Arial" pitchFamily="34" charset="0"/>
              </a:rPr>
              <a:t>k</a:t>
            </a:r>
            <a:r>
              <a:rPr lang="ru-RU" i="1" dirty="0">
                <a:latin typeface="Arial" pitchFamily="34" charset="0"/>
              </a:rPr>
              <a:t> </a:t>
            </a:r>
            <a:r>
              <a:rPr lang="ru-RU" dirty="0">
                <a:latin typeface="Arial" pitchFamily="34" charset="0"/>
              </a:rPr>
              <a:t> величин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4340" name="Object 13"/>
          <p:cNvGraphicFramePr>
            <a:graphicFrameLocks noChangeAspect="1"/>
          </p:cNvGraphicFramePr>
          <p:nvPr/>
        </p:nvGraphicFramePr>
        <p:xfrm>
          <a:off x="3124200" y="4114800"/>
          <a:ext cx="3065463" cy="609600"/>
        </p:xfrm>
        <a:graphic>
          <a:graphicData uri="http://schemas.openxmlformats.org/presentationml/2006/ole">
            <p:oleObj spid="_x0000_s14340" name="Формула" r:id="rId5" imgW="4051080" imgH="863280" progId="Equation.3">
              <p:embed/>
            </p:oleObj>
          </a:graphicData>
        </a:graphic>
      </p:graphicFrame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609600" y="46482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ru-RU" dirty="0">
                <a:latin typeface="Arial" pitchFamily="34" charset="0"/>
              </a:rPr>
              <a:t>Вертикальную полосу матрицы смежности графа </a:t>
            </a:r>
            <a:r>
              <a:rPr lang="ru-RU" i="1" dirty="0">
                <a:latin typeface="Arial" pitchFamily="34" charset="0"/>
              </a:rPr>
              <a:t>G</a:t>
            </a:r>
            <a:r>
              <a:rPr lang="ru-RU" dirty="0">
                <a:latin typeface="Arial" pitchFamily="34" charset="0"/>
              </a:rPr>
              <a:t> из </a:t>
            </a:r>
            <a:r>
              <a:rPr lang="ru-RU" i="1" dirty="0" err="1">
                <a:latin typeface="Arial" pitchFamily="34" charset="0"/>
              </a:rPr>
              <a:t>k</a:t>
            </a:r>
            <a:r>
              <a:rPr lang="ru-RU" dirty="0">
                <a:latin typeface="Arial" pitchFamily="34" charset="0"/>
              </a:rPr>
              <a:t> соседних столбцов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4350" name="Rectangle 17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4341" name="Object 16"/>
          <p:cNvGraphicFramePr>
            <a:graphicFrameLocks noChangeAspect="1"/>
          </p:cNvGraphicFramePr>
          <p:nvPr/>
        </p:nvGraphicFramePr>
        <p:xfrm>
          <a:off x="2971800" y="5181600"/>
          <a:ext cx="3328294" cy="671512"/>
        </p:xfrm>
        <a:graphic>
          <a:graphicData uri="http://schemas.openxmlformats.org/presentationml/2006/ole">
            <p:oleObj spid="_x0000_s14341" name="Формула" r:id="rId6" imgW="4279680" imgH="863280" progId="Equation.3">
              <p:embed/>
            </p:oleObj>
          </a:graphicData>
        </a:graphic>
      </p:graphicFrame>
      <p:sp>
        <p:nvSpPr>
          <p:cNvPr id="14351" name="Rectangle 18"/>
          <p:cNvSpPr>
            <a:spLocks noChangeArrowheads="1"/>
          </p:cNvSpPr>
          <p:nvPr/>
        </p:nvSpPr>
        <p:spPr bwMode="auto">
          <a:xfrm>
            <a:off x="609600" y="5791200"/>
            <a:ext cx="891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</a:pPr>
            <a:r>
              <a:rPr lang="ru-RU" dirty="0">
                <a:latin typeface="Arial" pitchFamily="34" charset="0"/>
              </a:rPr>
              <a:t>    (</a:t>
            </a:r>
            <a:r>
              <a:rPr lang="ru-RU" i="1" dirty="0">
                <a:latin typeface="Arial" pitchFamily="34" charset="0"/>
                <a:sym typeface="Symbol" pitchFamily="18" charset="2"/>
              </a:rPr>
              <a:t></a:t>
            </a:r>
            <a:r>
              <a:rPr lang="en-US" i="1" baseline="-25000" dirty="0">
                <a:latin typeface="Arial" pitchFamily="34" charset="0"/>
              </a:rPr>
              <a:t>s</a:t>
            </a:r>
            <a:r>
              <a:rPr lang="ru-RU" dirty="0">
                <a:latin typeface="Arial" pitchFamily="34" charset="0"/>
              </a:rPr>
              <a:t> есть  </a:t>
            </a:r>
            <a:r>
              <a:rPr lang="en-US" i="1" dirty="0">
                <a:latin typeface="Arial" pitchFamily="34" charset="0"/>
              </a:rPr>
              <a:t>s</a:t>
            </a:r>
            <a:r>
              <a:rPr lang="ru-RU" i="1" dirty="0">
                <a:latin typeface="Arial" pitchFamily="34" charset="0"/>
              </a:rPr>
              <a:t>-</a:t>
            </a:r>
            <a:r>
              <a:rPr lang="ru-RU" dirty="0" err="1">
                <a:latin typeface="Arial" pitchFamily="34" charset="0"/>
              </a:rPr>
              <a:t>ый</a:t>
            </a:r>
            <a:r>
              <a:rPr lang="ru-RU" dirty="0">
                <a:latin typeface="Arial" pitchFamily="34" charset="0"/>
              </a:rPr>
              <a:t> столбец матрицы </a:t>
            </a:r>
            <a:r>
              <a:rPr lang="en-US" i="1" dirty="0">
                <a:latin typeface="Arial" pitchFamily="34" charset="0"/>
              </a:rPr>
              <a:t>A</a:t>
            </a:r>
            <a:r>
              <a:rPr lang="ru-RU" dirty="0">
                <a:latin typeface="Arial" pitchFamily="34" charset="0"/>
              </a:rPr>
              <a:t>)</a:t>
            </a:r>
            <a:r>
              <a:rPr lang="ru-RU" sz="2400" dirty="0">
                <a:latin typeface="Arial" pitchFamily="34" charset="0"/>
              </a:rPr>
              <a:t> </a:t>
            </a:r>
            <a:endParaRPr lang="en-US" sz="1600" dirty="0">
              <a:latin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ru-RU" dirty="0">
                <a:latin typeface="Arial" pitchFamily="34" charset="0"/>
              </a:rPr>
              <a:t>общую часть набора </a:t>
            </a:r>
            <a:r>
              <a:rPr lang="en-US" i="1" dirty="0" err="1">
                <a:latin typeface="Arial" pitchFamily="34" charset="0"/>
              </a:rPr>
              <a:t>V</a:t>
            </a:r>
            <a:r>
              <a:rPr lang="en-US" baseline="-25000" dirty="0" err="1">
                <a:latin typeface="Arial" pitchFamily="34" charset="0"/>
              </a:rPr>
              <a:t>j</a:t>
            </a:r>
            <a:r>
              <a:rPr lang="ru-RU" dirty="0">
                <a:latin typeface="Arial" pitchFamily="34" charset="0"/>
              </a:rPr>
              <a:t> и формируемого в процессе вычислений множества вершин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V</a:t>
            </a:r>
            <a:r>
              <a:rPr lang="en-US" baseline="-25000" dirty="0"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b="1" smtClean="0"/>
              <a:t>Задача нахождения минимального охватывающего дерева…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 smtClean="0"/>
              <a:t>Выделение информационных зависимостей: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Общая схема параллельного выполнения алгоритма Прима будет состоять в следующем: </a:t>
            </a:r>
          </a:p>
          <a:p>
            <a:pPr lvl="2">
              <a:lnSpc>
                <a:spcPct val="90000"/>
              </a:lnSpc>
            </a:pPr>
            <a:r>
              <a:rPr lang="ru-RU" sz="1800" smtClean="0"/>
              <a:t>Определяется вершина </a:t>
            </a:r>
            <a:r>
              <a:rPr lang="ru-RU" sz="1800" i="1" smtClean="0"/>
              <a:t>t</a:t>
            </a:r>
            <a:r>
              <a:rPr lang="ru-RU" sz="1800" smtClean="0"/>
              <a:t> графа </a:t>
            </a:r>
            <a:r>
              <a:rPr lang="ru-RU" sz="1800" i="1" smtClean="0"/>
              <a:t>G</a:t>
            </a:r>
            <a:r>
              <a:rPr lang="ru-RU" sz="1800" smtClean="0"/>
              <a:t>, имеющая дугу минимального веса до множества </a:t>
            </a:r>
            <a:r>
              <a:rPr lang="en-US" sz="1800" i="1" smtClean="0"/>
              <a:t>V</a:t>
            </a:r>
            <a:r>
              <a:rPr lang="en-US" sz="1800" baseline="-25000" smtClean="0"/>
              <a:t>T</a:t>
            </a:r>
            <a:r>
              <a:rPr lang="ru-RU" sz="1800" smtClean="0"/>
              <a:t>; для выбора такой вершины необходимо осуществить поиск минимума в наборах величин </a:t>
            </a:r>
            <a:r>
              <a:rPr lang="en-US" sz="1800" i="1" smtClean="0"/>
              <a:t>d</a:t>
            </a:r>
            <a:r>
              <a:rPr lang="en-US" sz="1800" baseline="-25000" smtClean="0"/>
              <a:t>i</a:t>
            </a:r>
            <a:r>
              <a:rPr lang="ru-RU" sz="1800" smtClean="0"/>
              <a:t>, имеющихся на каждом из процессоров, и выполнить сборку полученных значений на одном из процессоров,</a:t>
            </a:r>
          </a:p>
          <a:p>
            <a:pPr lvl="2">
              <a:lnSpc>
                <a:spcPct val="90000"/>
              </a:lnSpc>
            </a:pPr>
            <a:r>
              <a:rPr lang="ru-RU" sz="1800" smtClean="0"/>
              <a:t>Номер выбранной вершины для включения в охватывающее дерево передается всем процессорам,</a:t>
            </a:r>
          </a:p>
          <a:p>
            <a:pPr lvl="2">
              <a:lnSpc>
                <a:spcPct val="90000"/>
              </a:lnSpc>
            </a:pPr>
            <a:r>
              <a:rPr lang="ru-RU" sz="1800" smtClean="0"/>
              <a:t>Обновляются наборы величин </a:t>
            </a:r>
            <a:r>
              <a:rPr lang="en-US" sz="1800" i="1" smtClean="0"/>
              <a:t>d</a:t>
            </a:r>
            <a:r>
              <a:rPr lang="en-US" sz="1800" baseline="-25000" smtClean="0"/>
              <a:t>i</a:t>
            </a:r>
            <a:r>
              <a:rPr lang="ru-RU" sz="1800" smtClean="0"/>
              <a:t> с учетом добавления новой вершины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Таким образом, в ходе параллельных вычислений между процессорами выполняются два типа информационных взаимодействий - сбор данных от всех процессоров на одном из процессоров и передача сообщений от одного процессора всем процессорам вычислительной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b="1" smtClean="0"/>
              <a:t>Задача нахождения минимального охватывающего дерева…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smtClean="0"/>
              <a:t>Масштабирование и распределение подзадач по процессорам: </a:t>
            </a:r>
          </a:p>
          <a:p>
            <a:pPr lvl="1"/>
            <a:r>
              <a:rPr lang="ru-RU" smtClean="0"/>
              <a:t>Распределение подзадач между процессорами должно учитывать характер выполняемых в алгоритме Прима коммуникационных операций. Для эффективной реализации требуемых информационных взаимодействий между базовыми подзадачами топология сети передачи данных должна иметь структуру гиперкуба или полного графа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b="1" smtClean="0"/>
              <a:t>Задача нахождения минимального охватывающего дерева…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82100" cy="1012825"/>
          </a:xfrm>
        </p:spPr>
        <p:txBody>
          <a:bodyPr/>
          <a:lstStyle/>
          <a:p>
            <a:r>
              <a:rPr lang="ru-RU" b="1" smtClean="0"/>
              <a:t>Анализ эффективности:</a:t>
            </a:r>
          </a:p>
          <a:p>
            <a:pPr lvl="1"/>
            <a:r>
              <a:rPr lang="ru-RU" smtClean="0"/>
              <a:t>Общая оценка показателей ускорения и эффективности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914400" y="2895600"/>
          <a:ext cx="2971800" cy="1320800"/>
        </p:xfrm>
        <a:graphic>
          <a:graphicData uri="http://schemas.openxmlformats.org/presentationml/2006/ole">
            <p:oleObj spid="_x0000_s15362" name="Формула" r:id="rId3" imgW="939800" imgH="419100" progId="Equation.3">
              <p:embed/>
            </p:oleObj>
          </a:graphicData>
        </a:graphic>
      </p:graphicFrame>
      <p:graphicFrame>
        <p:nvGraphicFramePr>
          <p:cNvPr id="15363" name="Object 8"/>
          <p:cNvGraphicFramePr>
            <a:graphicFrameLocks noChangeAspect="1"/>
          </p:cNvGraphicFramePr>
          <p:nvPr/>
        </p:nvGraphicFramePr>
        <p:xfrm>
          <a:off x="4648200" y="2819400"/>
          <a:ext cx="3124200" cy="1273175"/>
        </p:xfrm>
        <a:graphic>
          <a:graphicData uri="http://schemas.openxmlformats.org/presentationml/2006/ole">
            <p:oleObj spid="_x0000_s15363" name="Формула" r:id="rId4" imgW="10287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b="1" smtClean="0"/>
              <a:t>Задача нахождения минимального охватывающего дерева…</a:t>
            </a:r>
          </a:p>
        </p:txBody>
      </p:sp>
      <p:sp>
        <p:nvSpPr>
          <p:cNvPr id="16391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371600"/>
            <a:ext cx="8915400" cy="4754563"/>
          </a:xfrm>
        </p:spPr>
        <p:txBody>
          <a:bodyPr/>
          <a:lstStyle/>
          <a:p>
            <a:r>
              <a:rPr lang="ru-RU" b="1" dirty="0" smtClean="0"/>
              <a:t>Анализ эффективности</a:t>
            </a:r>
            <a:r>
              <a:rPr lang="ru-RU" dirty="0" smtClean="0"/>
              <a:t> (уточненные оценки):</a:t>
            </a:r>
          </a:p>
          <a:p>
            <a:pPr lvl="1"/>
            <a:endParaRPr lang="ru-RU" dirty="0" smtClean="0"/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609600" y="2133600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>
                <a:latin typeface="Arial" pitchFamily="34" charset="0"/>
              </a:rPr>
              <a:t>- Время выполнения параллельного алгоритма, связанное непосредственно</a:t>
            </a:r>
            <a:br>
              <a:rPr lang="ru-RU" dirty="0">
                <a:latin typeface="Arial" pitchFamily="34" charset="0"/>
              </a:rPr>
            </a:br>
            <a:r>
              <a:rPr lang="ru-RU" dirty="0">
                <a:latin typeface="Arial" pitchFamily="34" charset="0"/>
              </a:rPr>
              <a:t>  с вычислениями, составляет</a:t>
            </a:r>
          </a:p>
        </p:txBody>
      </p:sp>
      <p:graphicFrame>
        <p:nvGraphicFramePr>
          <p:cNvPr id="16386" name="Object 7"/>
          <p:cNvGraphicFramePr>
            <a:graphicFrameLocks noChangeAspect="1"/>
          </p:cNvGraphicFramePr>
          <p:nvPr/>
        </p:nvGraphicFramePr>
        <p:xfrm>
          <a:off x="3200400" y="2971800"/>
          <a:ext cx="2989262" cy="569913"/>
        </p:xfrm>
        <a:graphic>
          <a:graphicData uri="http://schemas.openxmlformats.org/presentationml/2006/ole">
            <p:oleObj spid="_x0000_s16386" name="Формула" r:id="rId3" imgW="1333440" imgH="241200" progId="Equation.3">
              <p:embed/>
            </p:oleObj>
          </a:graphicData>
        </a:graphic>
      </p:graphicFrame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609600" y="3505200"/>
            <a:ext cx="8785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52400" indent="-152400">
              <a:spcBef>
                <a:spcPct val="50000"/>
              </a:spcBef>
            </a:pPr>
            <a:r>
              <a:rPr lang="ru-RU" dirty="0">
                <a:latin typeface="Arial" pitchFamily="34" charset="0"/>
              </a:rPr>
              <a:t>- </a:t>
            </a:r>
            <a:r>
              <a:rPr lang="ru-RU" dirty="0"/>
              <a:t>Оценка трудоемкости выполняемых операций передачи данных может быть определена как</a:t>
            </a:r>
          </a:p>
        </p:txBody>
      </p:sp>
      <p:graphicFrame>
        <p:nvGraphicFramePr>
          <p:cNvPr id="16387" name="Object 9"/>
          <p:cNvGraphicFramePr>
            <a:graphicFrameLocks noChangeAspect="1"/>
          </p:cNvGraphicFramePr>
          <p:nvPr/>
        </p:nvGraphicFramePr>
        <p:xfrm>
          <a:off x="2133600" y="4267200"/>
          <a:ext cx="5486400" cy="600075"/>
        </p:xfrm>
        <a:graphic>
          <a:graphicData uri="http://schemas.openxmlformats.org/presentationml/2006/ole">
            <p:oleObj spid="_x0000_s16387" name="Формула" r:id="rId4" imgW="2361960" imgH="253800" progId="Equation.3">
              <p:embed/>
            </p:oleObj>
          </a:graphicData>
        </a:graphic>
      </p:graphicFrame>
      <p:graphicFrame>
        <p:nvGraphicFramePr>
          <p:cNvPr id="16388" name="Object 13"/>
          <p:cNvGraphicFramePr>
            <a:graphicFrameLocks noChangeAspect="1"/>
          </p:cNvGraphicFramePr>
          <p:nvPr/>
        </p:nvGraphicFramePr>
        <p:xfrm>
          <a:off x="2590800" y="4953000"/>
          <a:ext cx="4424363" cy="600075"/>
        </p:xfrm>
        <a:graphic>
          <a:graphicData uri="http://schemas.openxmlformats.org/presentationml/2006/ole">
            <p:oleObj spid="_x0000_s16388" name="Формула" r:id="rId5" imgW="1904760" imgH="253800" progId="Equation.3">
              <p:embed/>
            </p:oleObj>
          </a:graphicData>
        </a:graphic>
      </p:graphicFrame>
      <p:sp>
        <p:nvSpPr>
          <p:cNvPr id="16394" name="Text Box 14"/>
          <p:cNvSpPr txBox="1">
            <a:spLocks noChangeArrowheads="1"/>
          </p:cNvSpPr>
          <p:nvPr/>
        </p:nvSpPr>
        <p:spPr bwMode="auto">
          <a:xfrm>
            <a:off x="609600" y="5638800"/>
            <a:ext cx="892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>
                <a:latin typeface="Arial" pitchFamily="34" charset="0"/>
              </a:rPr>
              <a:t>Общее время выполнения параллельного алгоритма составляет</a:t>
            </a:r>
          </a:p>
        </p:txBody>
      </p:sp>
      <p:graphicFrame>
        <p:nvGraphicFramePr>
          <p:cNvPr id="16389" name="Object 15"/>
          <p:cNvGraphicFramePr>
            <a:graphicFrameLocks noChangeAspect="1"/>
          </p:cNvGraphicFramePr>
          <p:nvPr/>
        </p:nvGraphicFramePr>
        <p:xfrm>
          <a:off x="304800" y="6278562"/>
          <a:ext cx="9148762" cy="579438"/>
        </p:xfrm>
        <a:graphic>
          <a:graphicData uri="http://schemas.openxmlformats.org/presentationml/2006/ole">
            <p:oleObj spid="_x0000_s16389" name="Формула" r:id="rId6" imgW="38480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9753600" cy="944562"/>
          </a:xfrm>
        </p:spPr>
        <p:txBody>
          <a:bodyPr/>
          <a:lstStyle/>
          <a:p>
            <a:r>
              <a:rPr lang="ru-RU" sz="2600" b="1" dirty="0" smtClean="0"/>
              <a:t>Задача нахождения минимального охватывающего дерева…</a:t>
            </a:r>
          </a:p>
        </p:txBody>
      </p:sp>
      <p:sp>
        <p:nvSpPr>
          <p:cNvPr id="17420" name="Rectangle 4"/>
          <p:cNvSpPr>
            <a:spLocks noGrp="1" noChangeArrowheads="1"/>
          </p:cNvSpPr>
          <p:nvPr>
            <p:ph idx="1"/>
          </p:nvPr>
        </p:nvSpPr>
        <p:spPr>
          <a:xfrm>
            <a:off x="415925" y="1052513"/>
            <a:ext cx="8921750" cy="1152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 dirty="0" smtClean="0"/>
              <a:t>Результаты </a:t>
            </a:r>
            <a:r>
              <a:rPr lang="ru-RU" sz="2400" b="1" dirty="0" smtClean="0"/>
              <a:t>вычислительных экспериментов:…</a:t>
            </a:r>
          </a:p>
          <a:p>
            <a:pPr lvl="1">
              <a:lnSpc>
                <a:spcPct val="90000"/>
              </a:lnSpc>
            </a:pPr>
            <a:r>
              <a:rPr lang="ru-RU" sz="1800" dirty="0" smtClean="0"/>
              <a:t>Сравнение теоретических оценок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p</a:t>
            </a:r>
            <a:r>
              <a:rPr lang="en-US" sz="1800" dirty="0" smtClean="0"/>
              <a:t> </a:t>
            </a:r>
            <a:r>
              <a:rPr lang="ru-RU" sz="1800" dirty="0" smtClean="0"/>
              <a:t>и экспериментальных данных</a:t>
            </a:r>
            <a:r>
              <a:rPr lang="en-US" sz="1800" dirty="0" smtClean="0"/>
              <a:t>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p</a:t>
            </a:r>
            <a:r>
              <a:rPr lang="en-US" sz="1800" dirty="0" smtClean="0"/>
              <a:t>*</a:t>
            </a:r>
            <a:endParaRPr lang="ru-RU" sz="2000" dirty="0" smtClean="0"/>
          </a:p>
        </p:txBody>
      </p:sp>
      <p:sp>
        <p:nvSpPr>
          <p:cNvPr id="17421" name="Rectangle 19"/>
          <p:cNvSpPr>
            <a:spLocks noChangeArrowheads="1"/>
          </p:cNvSpPr>
          <p:nvPr/>
        </p:nvSpPr>
        <p:spPr bwMode="auto">
          <a:xfrm>
            <a:off x="1066800" y="2346325"/>
            <a:ext cx="631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22" name="Rectangle 21"/>
          <p:cNvSpPr>
            <a:spLocks noChangeArrowheads="1"/>
          </p:cNvSpPr>
          <p:nvPr/>
        </p:nvSpPr>
        <p:spPr bwMode="auto">
          <a:xfrm>
            <a:off x="1066800" y="2346325"/>
            <a:ext cx="5667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23" name="Rectangle 23"/>
          <p:cNvSpPr>
            <a:spLocks noChangeArrowheads="1"/>
          </p:cNvSpPr>
          <p:nvPr/>
        </p:nvSpPr>
        <p:spPr bwMode="auto">
          <a:xfrm>
            <a:off x="1066800" y="2346325"/>
            <a:ext cx="6032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24" name="Rectangle 25"/>
          <p:cNvSpPr>
            <a:spLocks noChangeArrowheads="1"/>
          </p:cNvSpPr>
          <p:nvPr/>
        </p:nvSpPr>
        <p:spPr bwMode="auto">
          <a:xfrm>
            <a:off x="1066800" y="2346325"/>
            <a:ext cx="539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25" name="Rectangle 27"/>
          <p:cNvSpPr>
            <a:spLocks noChangeArrowheads="1"/>
          </p:cNvSpPr>
          <p:nvPr/>
        </p:nvSpPr>
        <p:spPr bwMode="auto">
          <a:xfrm>
            <a:off x="1066800" y="2346325"/>
            <a:ext cx="630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26" name="Rectangle 29"/>
          <p:cNvSpPr>
            <a:spLocks noChangeArrowheads="1"/>
          </p:cNvSpPr>
          <p:nvPr/>
        </p:nvSpPr>
        <p:spPr bwMode="auto">
          <a:xfrm>
            <a:off x="1066800" y="2346325"/>
            <a:ext cx="539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27" name="Rectangle 31"/>
          <p:cNvSpPr>
            <a:spLocks noChangeArrowheads="1"/>
          </p:cNvSpPr>
          <p:nvPr/>
        </p:nvSpPr>
        <p:spPr bwMode="auto">
          <a:xfrm>
            <a:off x="1066800" y="2346325"/>
            <a:ext cx="630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28" name="Rectangle 33"/>
          <p:cNvSpPr>
            <a:spLocks noChangeArrowheads="1"/>
          </p:cNvSpPr>
          <p:nvPr/>
        </p:nvSpPr>
        <p:spPr bwMode="auto">
          <a:xfrm>
            <a:off x="1066800" y="2346325"/>
            <a:ext cx="539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29" name="Line 162"/>
          <p:cNvSpPr>
            <a:spLocks noChangeShapeType="1"/>
          </p:cNvSpPr>
          <p:nvPr/>
        </p:nvSpPr>
        <p:spPr bwMode="auto">
          <a:xfrm>
            <a:off x="2660650" y="259080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graphicFrame>
        <p:nvGraphicFramePr>
          <p:cNvPr id="248256" name="Group 448"/>
          <p:cNvGraphicFramePr>
            <a:graphicFrameLocks noGrp="1"/>
          </p:cNvGraphicFramePr>
          <p:nvPr/>
        </p:nvGraphicFramePr>
        <p:xfrm>
          <a:off x="381000" y="1981200"/>
          <a:ext cx="9220200" cy="2168525"/>
        </p:xfrm>
        <a:graphic>
          <a:graphicData uri="http://schemas.openxmlformats.org/drawingml/2006/table">
            <a:tbl>
              <a:tblPr/>
              <a:tblGrid>
                <a:gridCol w="1571625"/>
                <a:gridCol w="1031875"/>
                <a:gridCol w="927100"/>
                <a:gridCol w="984250"/>
                <a:gridCol w="882650"/>
                <a:gridCol w="1028700"/>
                <a:gridCol w="882650"/>
                <a:gridCol w="1030288"/>
                <a:gridCol w="881062"/>
              </a:tblGrid>
              <a:tr h="244475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вершин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 алгоритм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алгоритм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процессоров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7750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4,234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4,137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3,778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3,971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4,383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3,462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5,005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3,837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4,512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4,498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3,971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4,148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4,560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3,621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5,190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3,976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4,798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4,800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4,168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4,442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4,739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3,763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5,376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4,120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5,094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5,206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4,369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4,680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4,920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3,992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5,564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4,241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5,398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5,689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4,574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4,950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5,103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4,623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5,754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4,424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09" name="Rectangle 451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410" name="Object 450"/>
          <p:cNvGraphicFramePr>
            <a:graphicFrameLocks noChangeAspect="1"/>
          </p:cNvGraphicFramePr>
          <p:nvPr/>
        </p:nvGraphicFramePr>
        <p:xfrm>
          <a:off x="2349500" y="2514600"/>
          <a:ext cx="317500" cy="381000"/>
        </p:xfrm>
        <a:graphic>
          <a:graphicData uri="http://schemas.openxmlformats.org/presentationml/2006/ole">
            <p:oleObj spid="_x0000_s17410" name="Формула" r:id="rId3" imgW="190500" imgH="228600" progId="Equation.3">
              <p:embed/>
            </p:oleObj>
          </a:graphicData>
        </a:graphic>
      </p:graphicFrame>
      <p:graphicFrame>
        <p:nvGraphicFramePr>
          <p:cNvPr id="17411" name="Object 458"/>
          <p:cNvGraphicFramePr>
            <a:graphicFrameLocks noChangeAspect="1"/>
          </p:cNvGraphicFramePr>
          <p:nvPr/>
        </p:nvGraphicFramePr>
        <p:xfrm>
          <a:off x="3263900" y="2514600"/>
          <a:ext cx="317500" cy="381000"/>
        </p:xfrm>
        <a:graphic>
          <a:graphicData uri="http://schemas.openxmlformats.org/presentationml/2006/ole">
            <p:oleObj spid="_x0000_s17411" name="Формула" r:id="rId4" imgW="190440" imgH="228600" progId="Equation.3">
              <p:embed/>
            </p:oleObj>
          </a:graphicData>
        </a:graphic>
      </p:graphicFrame>
      <p:graphicFrame>
        <p:nvGraphicFramePr>
          <p:cNvPr id="17412" name="Object 463"/>
          <p:cNvGraphicFramePr>
            <a:graphicFrameLocks noChangeAspect="1"/>
          </p:cNvGraphicFramePr>
          <p:nvPr/>
        </p:nvGraphicFramePr>
        <p:xfrm>
          <a:off x="4254500" y="2514600"/>
          <a:ext cx="317500" cy="381000"/>
        </p:xfrm>
        <a:graphic>
          <a:graphicData uri="http://schemas.openxmlformats.org/presentationml/2006/ole">
            <p:oleObj spid="_x0000_s17412" name="Формула" r:id="rId5" imgW="190440" imgH="228600" progId="Equation.3">
              <p:embed/>
            </p:oleObj>
          </a:graphicData>
        </a:graphic>
      </p:graphicFrame>
      <p:graphicFrame>
        <p:nvGraphicFramePr>
          <p:cNvPr id="17413" name="Object 466"/>
          <p:cNvGraphicFramePr>
            <a:graphicFrameLocks noChangeAspect="1"/>
          </p:cNvGraphicFramePr>
          <p:nvPr/>
        </p:nvGraphicFramePr>
        <p:xfrm>
          <a:off x="6159500" y="2514600"/>
          <a:ext cx="317500" cy="381000"/>
        </p:xfrm>
        <a:graphic>
          <a:graphicData uri="http://schemas.openxmlformats.org/presentationml/2006/ole">
            <p:oleObj spid="_x0000_s17413" name="Формула" r:id="rId6" imgW="190440" imgH="228600" progId="Equation.3">
              <p:embed/>
            </p:oleObj>
          </a:graphicData>
        </a:graphic>
      </p:graphicFrame>
      <p:graphicFrame>
        <p:nvGraphicFramePr>
          <p:cNvPr id="17414" name="Object 469"/>
          <p:cNvGraphicFramePr>
            <a:graphicFrameLocks noChangeAspect="1"/>
          </p:cNvGraphicFramePr>
          <p:nvPr/>
        </p:nvGraphicFramePr>
        <p:xfrm>
          <a:off x="8064500" y="2505075"/>
          <a:ext cx="317500" cy="401638"/>
        </p:xfrm>
        <a:graphic>
          <a:graphicData uri="http://schemas.openxmlformats.org/presentationml/2006/ole">
            <p:oleObj spid="_x0000_s17414" name="Формула" r:id="rId7" imgW="190440" imgH="241200" progId="Equation.3">
              <p:embed/>
            </p:oleObj>
          </a:graphicData>
        </a:graphic>
      </p:graphicFrame>
      <p:graphicFrame>
        <p:nvGraphicFramePr>
          <p:cNvPr id="17415" name="Object 472"/>
          <p:cNvGraphicFramePr>
            <a:graphicFrameLocks noChangeAspect="1"/>
          </p:cNvGraphicFramePr>
          <p:nvPr/>
        </p:nvGraphicFramePr>
        <p:xfrm>
          <a:off x="5181600" y="2514600"/>
          <a:ext cx="317500" cy="381000"/>
        </p:xfrm>
        <a:graphic>
          <a:graphicData uri="http://schemas.openxmlformats.org/presentationml/2006/ole">
            <p:oleObj spid="_x0000_s17415" name="Формула" r:id="rId8" imgW="190440" imgH="228600" progId="Equation.3">
              <p:embed/>
            </p:oleObj>
          </a:graphicData>
        </a:graphic>
      </p:graphicFrame>
      <p:graphicFrame>
        <p:nvGraphicFramePr>
          <p:cNvPr id="17416" name="Object 475"/>
          <p:cNvGraphicFramePr>
            <a:graphicFrameLocks noChangeAspect="1"/>
          </p:cNvGraphicFramePr>
          <p:nvPr/>
        </p:nvGraphicFramePr>
        <p:xfrm>
          <a:off x="7086600" y="2514600"/>
          <a:ext cx="317500" cy="381000"/>
        </p:xfrm>
        <a:graphic>
          <a:graphicData uri="http://schemas.openxmlformats.org/presentationml/2006/ole">
            <p:oleObj spid="_x0000_s17416" name="Формула" r:id="rId9" imgW="190440" imgH="228600" progId="Equation.3">
              <p:embed/>
            </p:oleObj>
          </a:graphicData>
        </a:graphic>
      </p:graphicFrame>
      <p:graphicFrame>
        <p:nvGraphicFramePr>
          <p:cNvPr id="17417" name="Object 478"/>
          <p:cNvGraphicFramePr>
            <a:graphicFrameLocks noChangeAspect="1"/>
          </p:cNvGraphicFramePr>
          <p:nvPr/>
        </p:nvGraphicFramePr>
        <p:xfrm>
          <a:off x="8991600" y="2505075"/>
          <a:ext cx="317500" cy="401638"/>
        </p:xfrm>
        <a:graphic>
          <a:graphicData uri="http://schemas.openxmlformats.org/presentationml/2006/ole">
            <p:oleObj spid="_x0000_s17417" name="Формула" r:id="rId10" imgW="190440" imgH="241200" progId="Equation.3">
              <p:embed/>
            </p:oleObj>
          </a:graphicData>
        </a:graphic>
      </p:graphicFrame>
      <p:sp>
        <p:nvSpPr>
          <p:cNvPr id="17510" name="Rectangle 480"/>
          <p:cNvSpPr>
            <a:spLocks noChangeArrowheads="1"/>
          </p:cNvSpPr>
          <p:nvPr/>
        </p:nvSpPr>
        <p:spPr bwMode="auto">
          <a:xfrm>
            <a:off x="0" y="21431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418" name="Object 479"/>
          <p:cNvGraphicFramePr>
            <a:graphicFrameLocks noChangeAspect="1"/>
          </p:cNvGraphicFramePr>
          <p:nvPr/>
        </p:nvGraphicFramePr>
        <p:xfrm>
          <a:off x="3124200" y="4114800"/>
          <a:ext cx="5181600" cy="2416175"/>
        </p:xfrm>
        <a:graphic>
          <a:graphicData uri="http://schemas.openxmlformats.org/presentationml/2006/ole">
            <p:oleObj spid="_x0000_s17418" name="Диаграмма" r:id="rId11" imgW="5514928" imgH="2571770" progId="MSGraph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b="1" smtClean="0"/>
              <a:t>Задача нахождения минимального охватывающего дерева</a:t>
            </a:r>
          </a:p>
        </p:txBody>
      </p:sp>
      <p:sp>
        <p:nvSpPr>
          <p:cNvPr id="18436" name="Rectangle 394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936625"/>
          </a:xfrm>
        </p:spPr>
        <p:txBody>
          <a:bodyPr/>
          <a:lstStyle/>
          <a:p>
            <a:r>
              <a:rPr lang="ru-RU" sz="2400" b="1" smtClean="0"/>
              <a:t>Результаты вычислительных экспериментов:</a:t>
            </a:r>
            <a:endParaRPr lang="en-US" sz="2400" b="1" smtClean="0"/>
          </a:p>
          <a:p>
            <a:pPr lvl="1"/>
            <a:r>
              <a:rPr lang="ru-RU" sz="2000" smtClean="0"/>
              <a:t>Ускорение вычислений</a:t>
            </a:r>
            <a:endParaRPr lang="ru-RU" sz="2000" b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400" smtClean="0"/>
          </a:p>
        </p:txBody>
      </p:sp>
      <p:sp>
        <p:nvSpPr>
          <p:cNvPr id="18437" name="Line 140"/>
          <p:cNvSpPr>
            <a:spLocks noChangeShapeType="1"/>
          </p:cNvSpPr>
          <p:nvPr/>
        </p:nvSpPr>
        <p:spPr bwMode="auto">
          <a:xfrm>
            <a:off x="2571750" y="2544763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graphicFrame>
        <p:nvGraphicFramePr>
          <p:cNvPr id="259463" name="Group 391"/>
          <p:cNvGraphicFramePr>
            <a:graphicFrameLocks noGrp="1"/>
          </p:cNvGraphicFramePr>
          <p:nvPr/>
        </p:nvGraphicFramePr>
        <p:xfrm>
          <a:off x="609600" y="1981200"/>
          <a:ext cx="8991600" cy="2087880"/>
        </p:xfrm>
        <a:graphic>
          <a:graphicData uri="http://schemas.openxmlformats.org/drawingml/2006/table">
            <a:tbl>
              <a:tblPr/>
              <a:tblGrid>
                <a:gridCol w="1179513"/>
                <a:gridCol w="1782762"/>
                <a:gridCol w="958850"/>
                <a:gridCol w="1098550"/>
                <a:gridCol w="887413"/>
                <a:gridCol w="1098550"/>
                <a:gridCol w="885825"/>
                <a:gridCol w="1100137"/>
              </a:tblGrid>
              <a:tr h="2381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вершин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 алгоритм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алгоритм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процессора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7750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4,137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3,971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1,042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3,462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1,195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3,837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1,078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4,498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4,148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1,084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3,621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1,242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3,976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1,131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4,800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4,442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1,081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3,763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1,276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4,120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1,165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5,206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4,680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1,112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3,992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1,304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4,241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1,228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5,689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4,950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1,149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4,623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1,231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4,424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1,286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10" name="Rectangle 393"/>
          <p:cNvSpPr>
            <a:spLocks noChangeArrowheads="1"/>
          </p:cNvSpPr>
          <p:nvPr/>
        </p:nvSpPr>
        <p:spPr bwMode="auto">
          <a:xfrm>
            <a:off x="0" y="21383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8434" name="Object 392"/>
          <p:cNvGraphicFramePr>
            <a:graphicFrameLocks noChangeAspect="1"/>
          </p:cNvGraphicFramePr>
          <p:nvPr/>
        </p:nvGraphicFramePr>
        <p:xfrm>
          <a:off x="2628900" y="3962400"/>
          <a:ext cx="5448300" cy="2581275"/>
        </p:xfrm>
        <a:graphic>
          <a:graphicData uri="http://schemas.openxmlformats.org/presentationml/2006/ole">
            <p:oleObj spid="_x0000_s18434" name="Диаграмма" r:id="rId3" imgW="5457779" imgH="2581244" progId="MSGraph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Задача оптимального разделения графов…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smtClean="0"/>
              <a:t>Введение:</a:t>
            </a:r>
            <a:endParaRPr lang="ru-RU" sz="2400" smtClean="0"/>
          </a:p>
          <a:p>
            <a:pPr lvl="1"/>
            <a:r>
              <a:rPr lang="ru-RU" sz="2000" smtClean="0"/>
              <a:t>Проблема оптимального разделения графов относится к числу часто возникающих задач при проведении различных научных исследований, использующих параллельные вычисления. В качестве примера можно привести задачи обработки данных, в которых области расчетов представляются в виде двухмерной </a:t>
            </a:r>
            <a:br>
              <a:rPr lang="ru-RU" sz="2000" smtClean="0"/>
            </a:br>
            <a:r>
              <a:rPr lang="ru-RU" sz="2000" smtClean="0"/>
              <a:t>или трехмерной сетки,</a:t>
            </a:r>
          </a:p>
          <a:p>
            <a:pPr lvl="1"/>
            <a:r>
              <a:rPr lang="ru-RU" sz="2000" smtClean="0"/>
              <a:t>Задачи разделения </a:t>
            </a:r>
            <a:r>
              <a:rPr lang="ru-RU" sz="2000" i="1" smtClean="0"/>
              <a:t>вычислительной сетки</a:t>
            </a:r>
            <a:r>
              <a:rPr lang="ru-RU" sz="2000" smtClean="0"/>
              <a:t> между процессорами могут быть сведены к проблеме оптимального разделения графа, </a:t>
            </a:r>
          </a:p>
          <a:p>
            <a:pPr lvl="1"/>
            <a:r>
              <a:rPr lang="ru-RU" sz="2000" smtClean="0"/>
              <a:t>Для представления сетки в виде графа каждому элементу сетки можно поставить в соответствие вершину графа, а дуги графа использовать для отражения свойства близости элементов сетки (например, определять дуги между вершинами графа тогда и только тогда, когда соответствующие элементы исходной сетки являются соседними)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 smtClean="0"/>
              <a:t>Задача оптимального разделения графов…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93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 dirty="0" smtClean="0"/>
              <a:t>Пример разделения нерегулярной сетки и соответствующий сетке граф: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26003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533400" y="2268538"/>
          <a:ext cx="4191000" cy="3522662"/>
        </p:xfrm>
        <a:graphic>
          <a:graphicData uri="http://schemas.openxmlformats.org/presentationml/2006/ole">
            <p:oleObj spid="_x0000_s19458" name="Рисунок" r:id="rId3" imgW="1973302" imgH="1658558" progId="Word.Picture.8">
              <p:embed/>
            </p:oleObj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23383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9459" name="Object 6"/>
          <p:cNvGraphicFramePr>
            <a:graphicFrameLocks noChangeAspect="1"/>
          </p:cNvGraphicFramePr>
          <p:nvPr/>
        </p:nvGraphicFramePr>
        <p:xfrm>
          <a:off x="4956175" y="2281238"/>
          <a:ext cx="4641850" cy="3440112"/>
        </p:xfrm>
        <a:graphic>
          <a:graphicData uri="http://schemas.openxmlformats.org/presentationml/2006/ole">
            <p:oleObj spid="_x0000_s19459" name="Рисунок" r:id="rId4" imgW="2286000" imgH="16002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Обработка графов…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105900" cy="1066800"/>
          </a:xfrm>
          <a:noFill/>
        </p:spPr>
        <p:txBody>
          <a:bodyPr>
            <a:spAutoFit/>
          </a:bodyPr>
          <a:lstStyle/>
          <a:p>
            <a:r>
              <a:rPr lang="ru-RU" sz="2000" smtClean="0"/>
              <a:t>Математические модели в виде графов широко используются при моделировании разнообразных явлений, процессов и систем </a:t>
            </a:r>
          </a:p>
          <a:p>
            <a:r>
              <a:rPr lang="ru-RU" sz="2000" smtClean="0"/>
              <a:t>Граф </a:t>
            </a:r>
            <a:r>
              <a:rPr lang="en-US" sz="2000" smtClean="0"/>
              <a:t>G </a:t>
            </a:r>
            <a:r>
              <a:rPr lang="ru-RU" sz="2000" smtClean="0"/>
              <a:t>есть пара:</a:t>
            </a:r>
          </a:p>
        </p:txBody>
      </p:sp>
      <p:graphicFrame>
        <p:nvGraphicFramePr>
          <p:cNvPr id="1026" name="Object 1026"/>
          <p:cNvGraphicFramePr>
            <a:graphicFrameLocks noChangeAspect="1"/>
          </p:cNvGraphicFramePr>
          <p:nvPr>
            <p:ph sz="half" idx="2"/>
          </p:nvPr>
        </p:nvGraphicFramePr>
        <p:xfrm>
          <a:off x="3429000" y="2219325"/>
          <a:ext cx="1447800" cy="436563"/>
        </p:xfrm>
        <a:graphic>
          <a:graphicData uri="http://schemas.openxmlformats.org/presentationml/2006/ole">
            <p:oleObj spid="_x0000_s1026" name="Формула" r:id="rId3" imgW="672840" imgH="203040" progId="Equation.3">
              <p:embed/>
            </p:oleObj>
          </a:graphicData>
        </a:graphic>
      </p:graphicFrame>
      <p:sp>
        <p:nvSpPr>
          <p:cNvPr id="1032" name="Rectangle 102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3" name="Text Box 1028"/>
          <p:cNvSpPr txBox="1">
            <a:spLocks noChangeArrowheads="1"/>
          </p:cNvSpPr>
          <p:nvPr/>
        </p:nvSpPr>
        <p:spPr bwMode="auto">
          <a:xfrm>
            <a:off x="898525" y="2667000"/>
            <a:ext cx="321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V</a:t>
            </a:r>
            <a:r>
              <a:rPr lang="en-US" sz="2000"/>
              <a:t> – </a:t>
            </a:r>
            <a:r>
              <a:rPr lang="ru-RU" sz="2000"/>
              <a:t>набор вершин </a:t>
            </a:r>
            <a:r>
              <a:rPr lang="ru-RU" sz="2000">
                <a:latin typeface="Arial" pitchFamily="34" charset="0"/>
              </a:rPr>
              <a:t>графа:</a:t>
            </a:r>
          </a:p>
        </p:txBody>
      </p:sp>
      <p:graphicFrame>
        <p:nvGraphicFramePr>
          <p:cNvPr id="1027" name="Object 1033"/>
          <p:cNvGraphicFramePr>
            <a:graphicFrameLocks noChangeAspect="1"/>
          </p:cNvGraphicFramePr>
          <p:nvPr/>
        </p:nvGraphicFramePr>
        <p:xfrm>
          <a:off x="3441700" y="3095625"/>
          <a:ext cx="1420813" cy="514350"/>
        </p:xfrm>
        <a:graphic>
          <a:graphicData uri="http://schemas.openxmlformats.org/presentationml/2006/ole">
            <p:oleObj spid="_x0000_s1027" name="Формула" r:id="rId4" imgW="660240" imgH="228600" progId="Equation.3">
              <p:embed/>
            </p:oleObj>
          </a:graphicData>
        </a:graphic>
      </p:graphicFrame>
      <p:sp>
        <p:nvSpPr>
          <p:cNvPr id="1034" name="Text Box 1034"/>
          <p:cNvSpPr txBox="1">
            <a:spLocks noChangeArrowheads="1"/>
          </p:cNvSpPr>
          <p:nvPr/>
        </p:nvSpPr>
        <p:spPr bwMode="auto">
          <a:xfrm>
            <a:off x="898525" y="3641725"/>
            <a:ext cx="321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R</a:t>
            </a:r>
            <a:r>
              <a:rPr lang="en-US" sz="2000"/>
              <a:t> – </a:t>
            </a:r>
            <a:r>
              <a:rPr lang="ru-RU" sz="2000"/>
              <a:t>набор ребер </a:t>
            </a:r>
            <a:r>
              <a:rPr lang="ru-RU" sz="2000">
                <a:latin typeface="Arial" pitchFamily="34" charset="0"/>
              </a:rPr>
              <a:t>графа:</a:t>
            </a:r>
          </a:p>
        </p:txBody>
      </p:sp>
      <p:graphicFrame>
        <p:nvGraphicFramePr>
          <p:cNvPr id="1028" name="Object 1037"/>
          <p:cNvGraphicFramePr>
            <a:graphicFrameLocks noChangeAspect="1"/>
          </p:cNvGraphicFramePr>
          <p:nvPr/>
        </p:nvGraphicFramePr>
        <p:xfrm>
          <a:off x="2678113" y="4010025"/>
          <a:ext cx="2925762" cy="571500"/>
        </p:xfrm>
        <a:graphic>
          <a:graphicData uri="http://schemas.openxmlformats.org/presentationml/2006/ole">
            <p:oleObj spid="_x0000_s1028" name="Формула" r:id="rId5" imgW="1358640" imgH="253800" progId="Equation.3">
              <p:embed/>
            </p:oleObj>
          </a:graphicData>
        </a:graphic>
      </p:graphicFrame>
      <p:sp>
        <p:nvSpPr>
          <p:cNvPr id="1035" name="Text Box 1038"/>
          <p:cNvSpPr txBox="1">
            <a:spLocks noChangeArrowheads="1"/>
          </p:cNvSpPr>
          <p:nvPr/>
        </p:nvSpPr>
        <p:spPr bwMode="auto">
          <a:xfrm>
            <a:off x="609600" y="4632325"/>
            <a:ext cx="830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000">
                <a:latin typeface="Arial" pitchFamily="34" charset="0"/>
              </a:rPr>
              <a:t>В общем случае дугам графа могут приписываться некоторые числовые характеристики (веса):</a:t>
            </a:r>
          </a:p>
        </p:txBody>
      </p:sp>
      <p:graphicFrame>
        <p:nvGraphicFramePr>
          <p:cNvPr id="1029" name="Object 1041"/>
          <p:cNvGraphicFramePr>
            <a:graphicFrameLocks noChangeAspect="1"/>
          </p:cNvGraphicFramePr>
          <p:nvPr/>
        </p:nvGraphicFramePr>
        <p:xfrm>
          <a:off x="3282950" y="5310188"/>
          <a:ext cx="1692275" cy="542925"/>
        </p:xfrm>
        <a:graphic>
          <a:graphicData uri="http://schemas.openxmlformats.org/presentationml/2006/ole">
            <p:oleObj spid="_x0000_s1029" name="Формула" r:id="rId6" imgW="7873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685800"/>
          </a:xfrm>
        </p:spPr>
        <p:txBody>
          <a:bodyPr/>
          <a:lstStyle/>
          <a:p>
            <a:r>
              <a:rPr lang="ru-RU" sz="3600" b="1" dirty="0" smtClean="0"/>
              <a:t>Задача оптимального разделения графов…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915400" cy="5562600"/>
          </a:xfrm>
        </p:spPr>
        <p:txBody>
          <a:bodyPr/>
          <a:lstStyle/>
          <a:p>
            <a:r>
              <a:rPr lang="ru-RU" b="1" dirty="0" smtClean="0"/>
              <a:t>Постановка задачи:</a:t>
            </a:r>
          </a:p>
          <a:p>
            <a:pPr lvl="1"/>
            <a:r>
              <a:rPr lang="ru-RU" dirty="0" smtClean="0"/>
              <a:t>Пусть дан взвешенный неориентированный граф </a:t>
            </a:r>
            <a:r>
              <a:rPr lang="ru-RU" i="1" dirty="0" smtClean="0"/>
              <a:t>G=(V,E)</a:t>
            </a:r>
            <a:r>
              <a:rPr lang="ru-RU" dirty="0" smtClean="0"/>
              <a:t>, каждой вершине </a:t>
            </a:r>
            <a:r>
              <a:rPr lang="en-US" i="1" dirty="0" smtClean="0"/>
              <a:t>v</a:t>
            </a:r>
            <a:r>
              <a:rPr lang="ru-RU" dirty="0" smtClean="0"/>
              <a:t> и каждому ребру </a:t>
            </a:r>
            <a:r>
              <a:rPr lang="en-US" i="1" dirty="0" smtClean="0"/>
              <a:t>e</a:t>
            </a:r>
            <a:r>
              <a:rPr lang="ru-RU" dirty="0" smtClean="0"/>
              <a:t> которого приписан вес, </a:t>
            </a:r>
            <a:endParaRPr lang="en-US" dirty="0" smtClean="0"/>
          </a:p>
          <a:p>
            <a:pPr lvl="1"/>
            <a:r>
              <a:rPr lang="ru-RU" dirty="0" smtClean="0"/>
              <a:t>Задача оптимального разделения графа состоит в разбиении его вершин на непересекающиеся подмножества с максимально близкими суммарными весами вершин и минимальным суммарным весом ребер, проходящих между полученными подмножествами вершин, </a:t>
            </a:r>
            <a:endParaRPr lang="en-US" dirty="0" smtClean="0"/>
          </a:p>
          <a:p>
            <a:pPr lvl="1"/>
            <a:r>
              <a:rPr lang="ru-RU" dirty="0" smtClean="0"/>
              <a:t>Далее будем полагать веса вершин и ребер графа равными единице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Задача оптимального разделения графов…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2400" b="1" dirty="0" smtClean="0"/>
              <a:t>Метод рекурсивного деления пополам: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Для решения задачи разбиения графа можно рекурсивно применить </a:t>
            </a:r>
            <a:r>
              <a:rPr lang="ru-RU" sz="2400" i="1" dirty="0" smtClean="0"/>
              <a:t>метод бинарного деления</a:t>
            </a:r>
            <a:r>
              <a:rPr lang="ru-RU" sz="2400" dirty="0" smtClean="0"/>
              <a:t>, при котором на первой итерации граф разделяется на две равные части, далее на втором шаге каждая из полученных частей также разбивается на две части и т.д.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В данном подходе для разбиения графа на </a:t>
            </a:r>
            <a:r>
              <a:rPr lang="ru-RU" sz="2400" i="1" dirty="0" err="1" smtClean="0"/>
              <a:t>k</a:t>
            </a:r>
            <a:r>
              <a:rPr lang="ru-RU" sz="2400" dirty="0" smtClean="0"/>
              <a:t> частей необходимо </a:t>
            </a:r>
            <a:r>
              <a:rPr lang="en-US" sz="2400" i="1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</a:t>
            </a:r>
            <a:r>
              <a:rPr lang="ru-RU" sz="2400" dirty="0" smtClean="0"/>
              <a:t>уровней рекурсии и выполнение </a:t>
            </a:r>
            <a:r>
              <a:rPr lang="ru-RU" sz="2400" i="1" dirty="0" smtClean="0"/>
              <a:t>k-1</a:t>
            </a:r>
            <a:r>
              <a:rPr lang="ru-RU" sz="2400" dirty="0" smtClean="0"/>
              <a:t> деления пополам. В случае, когда требуемое количество разбиений </a:t>
            </a:r>
            <a:r>
              <a:rPr lang="ru-RU" sz="2400" i="1" dirty="0" err="1" smtClean="0"/>
              <a:t>k</a:t>
            </a:r>
            <a:r>
              <a:rPr lang="ru-RU" sz="2400" dirty="0" smtClean="0"/>
              <a:t> не является степенью двойки, каждое деление пополам необходимо осуществлять в соответствующем соотношении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Задача оптимального разделения графов…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/>
            <a:r>
              <a:rPr lang="ru-RU" sz="2400" b="1" dirty="0" smtClean="0"/>
              <a:t>Пример разбиения графа на 5 частей методом рекурсивного деления пополам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2381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828800" y="2133600"/>
          <a:ext cx="6248400" cy="4152900"/>
        </p:xfrm>
        <a:graphic>
          <a:graphicData uri="http://schemas.openxmlformats.org/presentationml/2006/ole">
            <p:oleObj spid="_x0000_s20482" name="Рисунок" r:id="rId3" imgW="2404654" imgH="1595282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915400" cy="685800"/>
          </a:xfrm>
        </p:spPr>
        <p:txBody>
          <a:bodyPr/>
          <a:lstStyle/>
          <a:p>
            <a:r>
              <a:rPr lang="ru-RU" sz="3600" b="1" dirty="0" smtClean="0"/>
              <a:t>Задача оптимального разделения графов…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9753600" cy="609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 dirty="0" smtClean="0"/>
              <a:t>Геометрические методы: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Геометрические методы выполняют разбиение сетей, основываясь исключительно на координатной информации об узлах сети, 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Так как геометрические методы не принимают во внимание информацию о связности элементов сети, то они не могут явно привести к минимизации суммарного веса граничных ребер. Для минимизации межпроцессорных коммуникаций геометрические методы оптимизируют некоторые вспомогательные показатели (например, длину границы между разделенными участками сети),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Геометрические методы работают исключительно быстро,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Рассматриваемые геометрические методы: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Покоординатное разбиение,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Рекурсивный инерционный метод деления пополам, 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Деление сети с использованием кривых Пеано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685800"/>
          </a:xfrm>
        </p:spPr>
        <p:txBody>
          <a:bodyPr/>
          <a:lstStyle/>
          <a:p>
            <a:r>
              <a:rPr lang="ru-RU" sz="3600" b="1" dirty="0" smtClean="0"/>
              <a:t>Задача оптимального разделения графов…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2079625"/>
          </a:xfrm>
        </p:spPr>
        <p:txBody>
          <a:bodyPr/>
          <a:lstStyle/>
          <a:p>
            <a:r>
              <a:rPr lang="ru-RU" sz="2400" b="1" dirty="0" smtClean="0"/>
              <a:t>Покоординатное разбиение:</a:t>
            </a:r>
          </a:p>
          <a:p>
            <a:pPr lvl="1"/>
            <a:r>
              <a:rPr lang="ru-RU" sz="2400" dirty="0" smtClean="0"/>
              <a:t>Общая схема выполнения метода:</a:t>
            </a:r>
          </a:p>
          <a:p>
            <a:pPr lvl="2"/>
            <a:r>
              <a:rPr lang="ru-RU" dirty="0" smtClean="0"/>
              <a:t>Вычисляются центры масс элементов сети, </a:t>
            </a:r>
          </a:p>
          <a:p>
            <a:pPr lvl="2"/>
            <a:r>
              <a:rPr lang="ru-RU" dirty="0" smtClean="0"/>
              <a:t>Полученные точки проектируются на ось, соответствующую наибольшей стороне разделяемой сети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2133600" y="3505200"/>
          <a:ext cx="5410200" cy="2767013"/>
        </p:xfrm>
        <a:graphic>
          <a:graphicData uri="http://schemas.openxmlformats.org/presentationml/2006/ole">
            <p:oleObj spid="_x0000_s21506" name="Рисунок" r:id="rId3" imgW="2518989" imgH="1281897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ru-RU" sz="3600" b="1" dirty="0" smtClean="0"/>
              <a:t>Задача оптимального разделения графов: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915400" cy="2362200"/>
          </a:xfrm>
        </p:spPr>
        <p:txBody>
          <a:bodyPr/>
          <a:lstStyle/>
          <a:p>
            <a:r>
              <a:rPr lang="ru-RU" sz="2400" b="1" dirty="0" smtClean="0"/>
              <a:t>Рекурсивный инерционный метод деления пополам: </a:t>
            </a:r>
          </a:p>
          <a:p>
            <a:pPr lvl="1"/>
            <a:r>
              <a:rPr lang="ru-RU" sz="2400" dirty="0" smtClean="0"/>
              <a:t>Рекурсивном инерционном методе деления пополам строит главную инерционную ось, считая элементы сети точечными массами,</a:t>
            </a:r>
          </a:p>
          <a:p>
            <a:pPr lvl="1"/>
            <a:r>
              <a:rPr lang="ru-RU" sz="2400" dirty="0" smtClean="0"/>
              <a:t>Линия </a:t>
            </a:r>
            <a:r>
              <a:rPr lang="ru-RU" sz="2400" dirty="0" err="1" smtClean="0"/>
              <a:t>бисекции</a:t>
            </a:r>
            <a:r>
              <a:rPr lang="ru-RU" sz="2400" dirty="0" smtClean="0"/>
              <a:t>, ортогональная полученной оси, как правило, дает границу наименьшей длины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557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3124200" y="3781425"/>
          <a:ext cx="3429000" cy="3076575"/>
        </p:xfrm>
        <a:graphic>
          <a:graphicData uri="http://schemas.openxmlformats.org/presentationml/2006/ole">
            <p:oleObj spid="_x0000_s22530" name="Рисунок" r:id="rId3" imgW="1938555" imgH="1745237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Задача оптимального разделения графов…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2613025"/>
          </a:xfrm>
        </p:spPr>
        <p:txBody>
          <a:bodyPr/>
          <a:lstStyle/>
          <a:p>
            <a:r>
              <a:rPr lang="ru-RU" sz="2400" b="1" dirty="0" smtClean="0"/>
              <a:t>Деление сети с использованием кривых Пеано:</a:t>
            </a:r>
          </a:p>
          <a:p>
            <a:pPr lvl="1"/>
            <a:r>
              <a:rPr lang="ru-RU" sz="2400" dirty="0" smtClean="0"/>
              <a:t>Кривые Пеано – это кривые, полностью заполняющие фигуры больших размерностей (например, квадрат или куб), </a:t>
            </a:r>
          </a:p>
          <a:p>
            <a:pPr lvl="1"/>
            <a:r>
              <a:rPr lang="ru-RU" sz="2400" dirty="0" smtClean="0"/>
              <a:t>После получения списка элементов сети, упорядоченного в соответствии с расположением на кривой, достаточно разделить список на необходимое число частей в соответствии с установленным порядком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28003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2209800" y="4152900"/>
          <a:ext cx="5410200" cy="2705100"/>
        </p:xfrm>
        <a:graphic>
          <a:graphicData uri="http://schemas.openxmlformats.org/presentationml/2006/ole">
            <p:oleObj spid="_x0000_s23554" name="Рисунок" r:id="rId3" imgW="2518989" imgH="1253538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9067800" cy="914400"/>
          </a:xfrm>
        </p:spPr>
        <p:txBody>
          <a:bodyPr/>
          <a:lstStyle/>
          <a:p>
            <a:r>
              <a:rPr lang="ru-RU" sz="3600" b="1" dirty="0" smtClean="0"/>
              <a:t>Задача оптимального разделения графов…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0"/>
            <a:ext cx="8915400" cy="4983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 dirty="0" smtClean="0"/>
              <a:t>Комбинаторные методы: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В отличие от геометрических методов, комбинаторные алгоритмы обычно оперируют не с сетью, а с графом, построенным для этой сети,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Комбинаторные методы не принимают во внимание информацию о близости расположения элементов сети друг относительно друга, руководствуясь только смежностью вершин графа, 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Комбинаторные методы обеспечивают более сбалансированное разбиение и меньшее информационное взаимодействие полученных подсетей по сравнению с геометрическими методами,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Время работы комбинаторных методов, как правило, существенно превосходит времена работы геометрических,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Рассматриваемые геометрические методы:</a:t>
            </a:r>
          </a:p>
          <a:p>
            <a:pPr lvl="2">
              <a:lnSpc>
                <a:spcPct val="90000"/>
              </a:lnSpc>
            </a:pPr>
            <a:r>
              <a:rPr lang="ru-RU" sz="1800" dirty="0" smtClean="0"/>
              <a:t>Деление с учетом связности,</a:t>
            </a:r>
          </a:p>
          <a:p>
            <a:pPr lvl="2">
              <a:lnSpc>
                <a:spcPct val="90000"/>
              </a:lnSpc>
            </a:pPr>
            <a:r>
              <a:rPr lang="ru-RU" sz="1800" dirty="0" smtClean="0"/>
              <a:t>Алгоритм </a:t>
            </a:r>
            <a:r>
              <a:rPr lang="ru-RU" sz="1800" dirty="0" err="1" smtClean="0"/>
              <a:t>Кернигана-Лина</a:t>
            </a:r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10700" cy="1143000"/>
          </a:xfrm>
        </p:spPr>
        <p:txBody>
          <a:bodyPr/>
          <a:lstStyle/>
          <a:p>
            <a:r>
              <a:rPr lang="ru-RU" sz="3600" b="1" dirty="0" smtClean="0"/>
              <a:t>Задача оптимального разделения графов…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9154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 dirty="0" smtClean="0"/>
              <a:t>Деление с учетом связности: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На каждой итерации алгоритма происходит разделение графа на 2 части. Разделение графа на требуемое число частей достигается путем рекурсивного применения алгоритма 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Общая схема алгоритма: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ru-RU" dirty="0" smtClean="0"/>
              <a:t>1. </a:t>
            </a:r>
            <a:r>
              <a:rPr lang="en-US" dirty="0" smtClean="0"/>
              <a:t>Iteration</a:t>
            </a:r>
            <a:r>
              <a:rPr lang="ru-RU" dirty="0" smtClean="0"/>
              <a:t> = 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ru-RU" dirty="0" smtClean="0"/>
              <a:t>2. Присвоение номера </a:t>
            </a:r>
            <a:r>
              <a:rPr lang="en-US" dirty="0" smtClean="0"/>
              <a:t>Iteration</a:t>
            </a:r>
            <a:r>
              <a:rPr lang="ru-RU" dirty="0" smtClean="0"/>
              <a:t> произвольной вершине графа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ru-RU" dirty="0" smtClean="0"/>
              <a:t>3. Присвоение ненумерованным соседям вершин с номером </a:t>
            </a:r>
            <a:r>
              <a:rPr lang="en-US" dirty="0" smtClean="0"/>
              <a:t>Iteration</a:t>
            </a:r>
            <a:r>
              <a:rPr lang="ru-RU" dirty="0" smtClean="0"/>
              <a:t> номера  </a:t>
            </a:r>
            <a:r>
              <a:rPr lang="en-US" dirty="0" smtClean="0"/>
              <a:t>Iteration</a:t>
            </a:r>
            <a:r>
              <a:rPr lang="ru-RU" dirty="0" smtClean="0"/>
              <a:t> + 1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 smtClean="0"/>
              <a:t>4</a:t>
            </a:r>
            <a:r>
              <a:rPr lang="ru-RU" dirty="0" smtClean="0"/>
              <a:t>. </a:t>
            </a:r>
            <a:r>
              <a:rPr lang="en-US" dirty="0" smtClean="0"/>
              <a:t>Iteration</a:t>
            </a:r>
            <a:r>
              <a:rPr lang="ru-RU" dirty="0" smtClean="0"/>
              <a:t> = </a:t>
            </a:r>
            <a:r>
              <a:rPr lang="en-US" dirty="0" smtClean="0"/>
              <a:t>Iteration</a:t>
            </a:r>
            <a:r>
              <a:rPr lang="ru-RU" dirty="0" smtClean="0"/>
              <a:t> + 1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 smtClean="0"/>
              <a:t>5</a:t>
            </a:r>
            <a:r>
              <a:rPr lang="ru-RU" dirty="0" smtClean="0"/>
              <a:t>. Если еще есть </a:t>
            </a:r>
            <a:r>
              <a:rPr lang="ru-RU" dirty="0" err="1" smtClean="0"/>
              <a:t>неперенумерованные</a:t>
            </a:r>
            <a:r>
              <a:rPr lang="ru-RU" dirty="0" smtClean="0"/>
              <a:t> соседи, то переход на шаг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 smtClean="0"/>
              <a:t>6</a:t>
            </a:r>
            <a:r>
              <a:rPr lang="ru-RU" dirty="0" smtClean="0"/>
              <a:t>. Разделение графа на 2 части в порядке нумерации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915400" cy="685800"/>
          </a:xfrm>
        </p:spPr>
        <p:txBody>
          <a:bodyPr/>
          <a:lstStyle/>
          <a:p>
            <a:r>
              <a:rPr lang="ru-RU" sz="3600" b="1" dirty="0" smtClean="0"/>
              <a:t>Задача оптимального разделения графов…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915400" cy="1165225"/>
          </a:xfrm>
        </p:spPr>
        <p:txBody>
          <a:bodyPr/>
          <a:lstStyle/>
          <a:p>
            <a:r>
              <a:rPr lang="ru-RU" b="1" dirty="0" smtClean="0"/>
              <a:t>Пример работы алгоритма деления с учетом связности 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2557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2819400" y="2057400"/>
          <a:ext cx="4191000" cy="3952875"/>
        </p:xfrm>
        <a:graphic>
          <a:graphicData uri="http://schemas.openxmlformats.org/presentationml/2006/ole">
            <p:oleObj spid="_x0000_s24578" name="Рисунок" r:id="rId3" imgW="1851010" imgH="1737795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Обработка графов…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Пример взвешенного ориентированного графа</a:t>
            </a:r>
            <a:r>
              <a:rPr lang="ru-RU" sz="2000" smtClean="0"/>
              <a:t> 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1447800" y="2133600"/>
          <a:ext cx="6296025" cy="4370388"/>
        </p:xfrm>
        <a:graphic>
          <a:graphicData uri="http://schemas.openxmlformats.org/presentationml/2006/ole">
            <p:oleObj spid="_x0000_s2050" name="Рисунок" r:id="rId3" imgW="2647800" imgH="18381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9258300" cy="715962"/>
          </a:xfrm>
        </p:spPr>
        <p:txBody>
          <a:bodyPr/>
          <a:lstStyle/>
          <a:p>
            <a:r>
              <a:rPr lang="ru-RU" sz="3600" b="1" dirty="0" smtClean="0"/>
              <a:t>Задача оптимального разделения графов…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753600" cy="5638800"/>
          </a:xfrm>
        </p:spPr>
        <p:txBody>
          <a:bodyPr/>
          <a:lstStyle/>
          <a:p>
            <a:pPr marL="0" indent="0"/>
            <a:r>
              <a:rPr lang="ru-RU" sz="2400" b="1" dirty="0" smtClean="0"/>
              <a:t> Алгоритм </a:t>
            </a:r>
            <a:r>
              <a:rPr lang="ru-RU" sz="2400" b="1" dirty="0" err="1" smtClean="0"/>
              <a:t>Кернигана-Лина</a:t>
            </a:r>
            <a:r>
              <a:rPr lang="ru-RU" sz="2400" b="1" dirty="0" smtClean="0"/>
              <a:t> (общая схема):…</a:t>
            </a:r>
            <a:endParaRPr lang="ru-RU" sz="2400" dirty="0" smtClean="0"/>
          </a:p>
          <a:p>
            <a:pPr marL="355600" lvl="1" indent="-176213">
              <a:buFontTx/>
              <a:buNone/>
            </a:pPr>
            <a:r>
              <a:rPr lang="ru-RU" sz="2400" dirty="0" smtClean="0"/>
              <a:t>Предполагается, что некоторое начальное разбиение графа уже существует. Далее имеющееся приближение улучшается в течение некоторого количества итераций:</a:t>
            </a:r>
          </a:p>
          <a:p>
            <a:pPr marL="355600" lvl="1" indent="-176213">
              <a:buFontTx/>
              <a:buNone/>
            </a:pPr>
            <a:r>
              <a:rPr lang="ru-RU" sz="2400" dirty="0" smtClean="0"/>
              <a:t>1. Формирование множества пар вершин для перестановки</a:t>
            </a:r>
          </a:p>
          <a:p>
            <a:pPr marL="355600" lvl="1" indent="-176213">
              <a:buFontTx/>
              <a:buNone/>
            </a:pPr>
            <a:r>
              <a:rPr lang="ru-RU" sz="2400" dirty="0" smtClean="0"/>
              <a:t>  Из вершин, которые еще не были переставлены на данной итерации, формируются все возможные пары (в парах должны присутствовать по одной вершине из каждой части имеющегося разбиения графа).</a:t>
            </a:r>
          </a:p>
          <a:p>
            <a:pPr marL="355600" lvl="1" indent="-176213">
              <a:buFontTx/>
              <a:buNone/>
            </a:pPr>
            <a:r>
              <a:rPr lang="ru-RU" sz="2400" dirty="0" smtClean="0"/>
              <a:t>2. Построение новых вариантов разбиения графа</a:t>
            </a:r>
          </a:p>
          <a:p>
            <a:pPr marL="355600" lvl="1" indent="-176213">
              <a:buFontTx/>
              <a:buNone/>
            </a:pPr>
            <a:r>
              <a:rPr lang="ru-RU" sz="2400" dirty="0" smtClean="0"/>
              <a:t>  Каждая пара, подготовленная на шаге 1, поочередно используется для обмена вершин между частями имеющегося разбиения графа для получения множества новых вариантов деления.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9525000" cy="5791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ru-RU" sz="2400" b="1" dirty="0" smtClean="0"/>
              <a:t> Алгоритм </a:t>
            </a:r>
            <a:r>
              <a:rPr lang="ru-RU" sz="2400" b="1" dirty="0" err="1" smtClean="0"/>
              <a:t>Кернигана-Лина</a:t>
            </a:r>
            <a:r>
              <a:rPr lang="ru-RU" sz="2400" b="1" dirty="0" smtClean="0"/>
              <a:t> (общая схема):</a:t>
            </a:r>
            <a:endParaRPr lang="ru-RU" sz="2400" dirty="0" smtClean="0"/>
          </a:p>
          <a:p>
            <a:pPr marL="355600" lvl="1" indent="-176213">
              <a:lnSpc>
                <a:spcPct val="90000"/>
              </a:lnSpc>
              <a:buFontTx/>
              <a:buNone/>
            </a:pPr>
            <a:r>
              <a:rPr lang="ru-RU" sz="2400" dirty="0" smtClean="0"/>
              <a:t>3. Выбор лучшего варианта разбиения графа</a:t>
            </a:r>
          </a:p>
          <a:p>
            <a:pPr marL="355600" lvl="1" indent="-176213">
              <a:lnSpc>
                <a:spcPct val="90000"/>
              </a:lnSpc>
              <a:buFontTx/>
              <a:buNone/>
            </a:pPr>
            <a:r>
              <a:rPr lang="ru-RU" sz="2400" dirty="0" smtClean="0"/>
              <a:t>  Для сформированного на шаге 2 множества новых делений графа выбирается лучший вариант. Данный способ фиксируется как новое текущее разбиение графа, а соответствующая выбранному варианту пара вершин отмечается как использованная на текущей итерации алгоритма</a:t>
            </a:r>
          </a:p>
          <a:p>
            <a:pPr marL="355600" lvl="1" indent="-176213">
              <a:lnSpc>
                <a:spcPct val="90000"/>
              </a:lnSpc>
              <a:buFontTx/>
              <a:buNone/>
            </a:pPr>
            <a:r>
              <a:rPr lang="ru-RU" sz="2400" dirty="0" smtClean="0"/>
              <a:t>4. Проверка использования всех вершин</a:t>
            </a:r>
          </a:p>
          <a:p>
            <a:pPr marL="355600" lvl="1" indent="-176213">
              <a:lnSpc>
                <a:spcPct val="90000"/>
              </a:lnSpc>
              <a:buFontTx/>
              <a:buNone/>
            </a:pPr>
            <a:r>
              <a:rPr lang="ru-RU" sz="2400" dirty="0" smtClean="0"/>
              <a:t>  При наличии в графе вершин, еще неиспользованных при перестановках, выполнение итерации алгоритма снова продолжается с шага 1. Если же перебор вершин графа завершен, далее следует шаг 5.</a:t>
            </a:r>
          </a:p>
          <a:p>
            <a:pPr marL="355600" lvl="1" indent="-176213">
              <a:lnSpc>
                <a:spcPct val="90000"/>
              </a:lnSpc>
              <a:buFontTx/>
              <a:buNone/>
            </a:pPr>
            <a:r>
              <a:rPr lang="ru-RU" sz="2400" dirty="0" smtClean="0"/>
              <a:t>5. Выбор наилучшего варианта разбиения графа</a:t>
            </a:r>
          </a:p>
          <a:p>
            <a:pPr marL="355600" lvl="1" indent="-176213">
              <a:lnSpc>
                <a:spcPct val="90000"/>
              </a:lnSpc>
              <a:buFontTx/>
              <a:buNone/>
            </a:pPr>
            <a:r>
              <a:rPr lang="ru-RU" sz="2400" dirty="0" smtClean="0"/>
              <a:t>  Среди всех разбиений графа, полученных на шаге 3 проведенных итераций, выбирается (и фиксируется) наилучший вариант разбиения графа.</a:t>
            </a:r>
          </a:p>
          <a:p>
            <a:pPr marL="355600" lvl="1" indent="-176213">
              <a:lnSpc>
                <a:spcPct val="90000"/>
              </a:lnSpc>
              <a:buFontTx/>
              <a:buNone/>
            </a:pPr>
            <a:endParaRPr lang="ru-RU" sz="24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487362"/>
          </a:xfrm>
        </p:spPr>
        <p:txBody>
          <a:bodyPr/>
          <a:lstStyle/>
          <a:p>
            <a:r>
              <a:rPr lang="ru-RU" sz="3600" b="1" dirty="0" smtClean="0"/>
              <a:t>Задача оптимального разделения графов…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1546225"/>
          </a:xfrm>
        </p:spPr>
        <p:txBody>
          <a:bodyPr/>
          <a:lstStyle/>
          <a:p>
            <a:r>
              <a:rPr lang="ru-RU" sz="2400" b="1" dirty="0" smtClean="0"/>
              <a:t>Пример работы алгоритма </a:t>
            </a:r>
            <a:r>
              <a:rPr lang="ru-RU" sz="2400" b="1" dirty="0" err="1" smtClean="0"/>
              <a:t>Кернигана-Лина</a:t>
            </a:r>
            <a:r>
              <a:rPr lang="ru-RU" sz="2400" b="1" dirty="0" smtClean="0"/>
              <a:t>:</a:t>
            </a:r>
          </a:p>
          <a:p>
            <a:pPr lvl="1"/>
            <a:r>
              <a:rPr lang="ru-RU" sz="2400" dirty="0" smtClean="0"/>
              <a:t>В приведенном примере переставляются 2 вершины (выделены серым)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24955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2819400" y="3124200"/>
          <a:ext cx="3714750" cy="3733800"/>
        </p:xfrm>
        <a:graphic>
          <a:graphicData uri="http://schemas.openxmlformats.org/presentationml/2006/ole">
            <p:oleObj spid="_x0000_s25602" name="Рисунок" r:id="rId3" imgW="1476668" imgH="1483542" progId="Word.Picture.8">
              <p:embed/>
            </p:oleObj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9258300" cy="715962"/>
          </a:xfrm>
        </p:spPr>
        <p:txBody>
          <a:bodyPr/>
          <a:lstStyle/>
          <a:p>
            <a:r>
              <a:rPr lang="ru-RU" sz="3600" b="1" dirty="0" smtClean="0"/>
              <a:t>Задача оптимального разделения графов…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20775"/>
            <a:ext cx="8915400" cy="1089025"/>
          </a:xfrm>
        </p:spPr>
        <p:txBody>
          <a:bodyPr/>
          <a:lstStyle/>
          <a:p>
            <a:r>
              <a:rPr lang="ru-RU" sz="2800" b="1" dirty="0" smtClean="0"/>
              <a:t>Сравнительная таблица некоторых алгоритмов разделения графов </a:t>
            </a:r>
            <a:endParaRPr lang="ru-RU" sz="2800" dirty="0" smtClean="0"/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2035175" y="1933575"/>
          <a:ext cx="66675" cy="66675"/>
        </p:xfrm>
        <a:graphic>
          <a:graphicData uri="http://schemas.openxmlformats.org/presentationml/2006/ole">
            <p:oleObj spid="_x0000_s26626" name="Bitmap Image" r:id="rId3" imgW="314286" imgH="314286" progId="Paint.Picture">
              <p:embed/>
            </p:oleObj>
          </a:graphicData>
        </a:graphic>
      </p:graphicFrame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2035175" y="1933575"/>
          <a:ext cx="66675" cy="66675"/>
        </p:xfrm>
        <a:graphic>
          <a:graphicData uri="http://schemas.openxmlformats.org/presentationml/2006/ole">
            <p:oleObj spid="_x0000_s26627" name="Bitmap Image" r:id="rId4" imgW="314286" imgH="314286" progId="Paint.Picture">
              <p:embed/>
            </p:oleObj>
          </a:graphicData>
        </a:graphic>
      </p:graphicFrame>
      <p:graphicFrame>
        <p:nvGraphicFramePr>
          <p:cNvPr id="274718" name="Group 286"/>
          <p:cNvGraphicFramePr>
            <a:graphicFrameLocks noGrp="1"/>
          </p:cNvGraphicFramePr>
          <p:nvPr/>
        </p:nvGraphicFramePr>
        <p:xfrm>
          <a:off x="457200" y="2200275"/>
          <a:ext cx="8915400" cy="3849370"/>
        </p:xfrm>
        <a:graphic>
          <a:graphicData uri="http://schemas.openxmlformats.org/drawingml/2006/table">
            <a:tbl>
              <a:tblPr/>
              <a:tblGrid>
                <a:gridCol w="1892300"/>
                <a:gridCol w="1374775"/>
                <a:gridCol w="1512888"/>
                <a:gridCol w="1011237"/>
                <a:gridCol w="1371600"/>
                <a:gridCol w="1752600"/>
              </a:tblGrid>
              <a:tr h="7461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Необходимость координатной информации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Точность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 выполнения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Возможности для распараллеливания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Покоординатное разбиение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●●●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Рекурсивный инерционный метод деления пополам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●●●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Деление с учетом связности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Кернигана-Лина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итерация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итераций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●●●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●●●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 итераций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●●●●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●●●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●●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2" name="Rectangle 267"/>
          <p:cNvSpPr>
            <a:spLocks noChangeArrowheads="1"/>
          </p:cNvSpPr>
          <p:nvPr/>
        </p:nvSpPr>
        <p:spPr bwMode="auto">
          <a:xfrm>
            <a:off x="0" y="33956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9258300" cy="715962"/>
          </a:xfrm>
        </p:spPr>
        <p:txBody>
          <a:bodyPr/>
          <a:lstStyle/>
          <a:p>
            <a:r>
              <a:rPr lang="ru-RU" sz="3600" b="1" dirty="0" smtClean="0"/>
              <a:t>Задача оптимального разделения графов…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915400" cy="685800"/>
          </a:xfrm>
        </p:spPr>
        <p:txBody>
          <a:bodyPr/>
          <a:lstStyle/>
          <a:p>
            <a:r>
              <a:rPr lang="ru-RU" dirty="0" smtClean="0"/>
              <a:t>Заключение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9525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 smtClean="0"/>
              <a:t>В разделе был рассмотрены ряд алгоритмов для решения типовых задач обработки графов: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Алгоритм </a:t>
            </a:r>
            <a:r>
              <a:rPr lang="ru-RU" sz="2400" dirty="0" err="1" smtClean="0"/>
              <a:t>Флойда</a:t>
            </a:r>
            <a:r>
              <a:rPr lang="ru-RU" sz="2400" dirty="0" smtClean="0"/>
              <a:t>,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Алгоритм Прима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Был приведен обзор методов разделения графа: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Геометрические методы: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Покоординатное разбиение,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Рекурсивный инерционный метод деления пополам, 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Деление сети с использованием кривых Пеано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Комбинаторные методы: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Деление с учетом связности,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Алгоритм </a:t>
            </a:r>
            <a:r>
              <a:rPr lang="ru-RU" dirty="0" err="1" smtClean="0"/>
              <a:t>Кернигана-Лина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Вопросы для обсуждения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80000"/>
              </a:lnSpc>
            </a:pPr>
            <a:r>
              <a:rPr lang="ru-RU" sz="2000" smtClean="0"/>
              <a:t>Приведите определение графа. Какие основные способы используются для задания графов?</a:t>
            </a:r>
          </a:p>
          <a:p>
            <a:pPr marL="355600" indent="-355600">
              <a:lnSpc>
                <a:spcPct val="80000"/>
              </a:lnSpc>
            </a:pPr>
            <a:r>
              <a:rPr lang="ru-RU" sz="2000" smtClean="0"/>
              <a:t>В чем состоит задача поиска всех кратчайших путей?</a:t>
            </a:r>
          </a:p>
          <a:p>
            <a:pPr marL="355600" indent="-355600">
              <a:lnSpc>
                <a:spcPct val="80000"/>
              </a:lnSpc>
            </a:pPr>
            <a:r>
              <a:rPr lang="ru-RU" sz="2000" smtClean="0"/>
              <a:t>Приведите общую схему алгоритма Флойда. Какова трудоемкость алгоритма?</a:t>
            </a:r>
          </a:p>
          <a:p>
            <a:pPr marL="355600" indent="-355600">
              <a:lnSpc>
                <a:spcPct val="80000"/>
              </a:lnSpc>
            </a:pPr>
            <a:r>
              <a:rPr lang="ru-RU" sz="2000" smtClean="0"/>
              <a:t>В чем состоит способ распараллеливания алгоритма Флойда?</a:t>
            </a:r>
          </a:p>
          <a:p>
            <a:pPr marL="355600" indent="-355600">
              <a:lnSpc>
                <a:spcPct val="80000"/>
              </a:lnSpc>
            </a:pPr>
            <a:r>
              <a:rPr lang="ru-RU" sz="2000" smtClean="0"/>
              <a:t>В чем заключается задача нахождения минимального охватывающего дерева? Приведите пример использования задачи на практике.</a:t>
            </a:r>
          </a:p>
          <a:p>
            <a:pPr marL="355600" indent="-355600">
              <a:lnSpc>
                <a:spcPct val="80000"/>
              </a:lnSpc>
            </a:pPr>
            <a:r>
              <a:rPr lang="ru-RU" sz="2000" smtClean="0"/>
              <a:t>Приведите общую схему алгоритма Прима. Какова трудоемкость алгоритма?</a:t>
            </a:r>
          </a:p>
          <a:p>
            <a:pPr marL="355600" indent="-355600">
              <a:lnSpc>
                <a:spcPct val="80000"/>
              </a:lnSpc>
            </a:pPr>
            <a:r>
              <a:rPr lang="ru-RU" sz="2000" smtClean="0"/>
              <a:t>В чем состоит способ распараллеливания алгоритма Прима?</a:t>
            </a:r>
          </a:p>
          <a:p>
            <a:pPr marL="355600" indent="-355600">
              <a:lnSpc>
                <a:spcPct val="80000"/>
              </a:lnSpc>
            </a:pPr>
            <a:r>
              <a:rPr lang="ru-RU" sz="2000" smtClean="0"/>
              <a:t>В чем отличие геометрических и комбинаторных методов разделения графа? Какие методы являются более предпочтительными? Почему?</a:t>
            </a:r>
          </a:p>
          <a:p>
            <a:pPr marL="355600" indent="-355600">
              <a:lnSpc>
                <a:spcPct val="80000"/>
              </a:lnSpc>
            </a:pPr>
            <a:r>
              <a:rPr lang="ru-RU" sz="2000" smtClean="0"/>
              <a:t>Приведите описание метода покоординатного разбиения и алгоритма разделения с учетом связности. Какой из этих методов является более простым для практической реализации?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Темы заданий для самостоятельной работы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90000"/>
              </a:lnSpc>
            </a:pPr>
            <a:r>
              <a:rPr lang="ru-RU" sz="2400" smtClean="0"/>
              <a:t>Выполните реализацию параллельного алгоритма Флойда. Проведите вычислительные эксперименты. Постройте теоретические оценки с учетом параметров используемой вычислительной системы. Сравните полученные оценки с экспериментальными данными.</a:t>
            </a:r>
          </a:p>
          <a:p>
            <a:pPr marL="355600" indent="-355600">
              <a:lnSpc>
                <a:spcPct val="90000"/>
              </a:lnSpc>
            </a:pPr>
            <a:r>
              <a:rPr lang="ru-RU" sz="2400" smtClean="0"/>
              <a:t>Выполните реализацию параллельного алгоритма Прима. Проведите вычислительные эксперименты. Постройте теоретические оценки с учетом параметров используемой вычислительной системы. Сравните полученные оценки с экспериментальными данными.</a:t>
            </a:r>
          </a:p>
          <a:p>
            <a:pPr marL="355600" indent="-355600">
              <a:lnSpc>
                <a:spcPct val="90000"/>
              </a:lnSpc>
            </a:pPr>
            <a:r>
              <a:rPr lang="ru-RU" sz="2400" smtClean="0"/>
              <a:t>Разработайте программную реализацию алгоритма Кернигана – Лина. Дайте оценку возможности распараллеливания этого алгоритма.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Гергель В.П. </a:t>
            </a:r>
            <a:r>
              <a:rPr lang="ru-RU" smtClean="0"/>
              <a:t>(2007). Теория и практика параллельных вычислений. – М.: Интернет-Университет, БИНОМ. Лаборатория знаний.</a:t>
            </a:r>
            <a:r>
              <a:rPr lang="en-US" b="1" smtClean="0"/>
              <a:t> </a:t>
            </a:r>
            <a:endParaRPr lang="ru-RU" b="1" smtClean="0"/>
          </a:p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Cormen,</a:t>
            </a:r>
            <a:r>
              <a:rPr lang="en-US" smtClean="0"/>
              <a:t> T.H., Leiserson, C. E. , Rivest, R. L. , Stein C. (2001). Introduction to Algorithms, 2nd Edition. - The MIT Press. (</a:t>
            </a:r>
            <a:r>
              <a:rPr lang="ru-RU" smtClean="0"/>
              <a:t>русский</a:t>
            </a:r>
            <a:r>
              <a:rPr lang="en-US" smtClean="0"/>
              <a:t> </a:t>
            </a:r>
            <a:r>
              <a:rPr lang="ru-RU" smtClean="0"/>
              <a:t>перевод</a:t>
            </a:r>
            <a:r>
              <a:rPr lang="en-US" smtClean="0"/>
              <a:t> </a:t>
            </a:r>
            <a:r>
              <a:rPr lang="ru-RU" smtClean="0"/>
              <a:t>Кормен</a:t>
            </a:r>
            <a:r>
              <a:rPr lang="en-US" smtClean="0"/>
              <a:t> </a:t>
            </a:r>
            <a:r>
              <a:rPr lang="ru-RU" smtClean="0"/>
              <a:t>Т</a:t>
            </a:r>
            <a:r>
              <a:rPr lang="en-US" smtClean="0"/>
              <a:t>., </a:t>
            </a:r>
            <a:r>
              <a:rPr lang="ru-RU" smtClean="0"/>
              <a:t>Лейзерсон</a:t>
            </a:r>
            <a:r>
              <a:rPr lang="en-US" smtClean="0"/>
              <a:t> </a:t>
            </a:r>
            <a:r>
              <a:rPr lang="ru-RU" smtClean="0"/>
              <a:t>Ч</a:t>
            </a:r>
            <a:r>
              <a:rPr lang="en-US" smtClean="0"/>
              <a:t>., </a:t>
            </a:r>
            <a:r>
              <a:rPr lang="ru-RU" smtClean="0"/>
              <a:t>Ривест</a:t>
            </a:r>
            <a:r>
              <a:rPr lang="en-US" smtClean="0"/>
              <a:t> </a:t>
            </a:r>
            <a:r>
              <a:rPr lang="ru-RU" smtClean="0"/>
              <a:t>Р</a:t>
            </a:r>
            <a:r>
              <a:rPr lang="en-US" smtClean="0"/>
              <a:t>. (1999). </a:t>
            </a:r>
            <a:r>
              <a:rPr lang="ru-RU" smtClean="0"/>
              <a:t>Алгоритмы</a:t>
            </a:r>
            <a:r>
              <a:rPr lang="en-US" smtClean="0"/>
              <a:t>: </a:t>
            </a:r>
            <a:r>
              <a:rPr lang="ru-RU" smtClean="0"/>
              <a:t>построение</a:t>
            </a:r>
            <a:r>
              <a:rPr lang="en-US" smtClean="0"/>
              <a:t> </a:t>
            </a:r>
            <a:r>
              <a:rPr lang="ru-RU" smtClean="0"/>
              <a:t>и</a:t>
            </a:r>
            <a:r>
              <a:rPr lang="en-US" smtClean="0"/>
              <a:t> </a:t>
            </a:r>
            <a:r>
              <a:rPr lang="ru-RU" smtClean="0"/>
              <a:t>анализ</a:t>
            </a:r>
            <a:r>
              <a:rPr lang="en-US" smtClean="0"/>
              <a:t>. – </a:t>
            </a:r>
            <a:r>
              <a:rPr lang="ru-RU" smtClean="0"/>
              <a:t>М</a:t>
            </a:r>
            <a:r>
              <a:rPr lang="en-US" smtClean="0"/>
              <a:t>.: </a:t>
            </a:r>
            <a:r>
              <a:rPr lang="ru-RU" smtClean="0"/>
              <a:t>МЦНТО</a:t>
            </a:r>
            <a:r>
              <a:rPr lang="en-US" smtClean="0"/>
              <a:t>.)</a:t>
            </a:r>
            <a:endParaRPr lang="ru-RU" smtClean="0"/>
          </a:p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Schloegel,</a:t>
            </a:r>
            <a:r>
              <a:rPr lang="en-US" smtClean="0"/>
              <a:t> K., Karypis, G., Kumar, V. (2000). Graph Partitioning for High Performance Scientific Simulations.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Обработка графов…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990600"/>
            <a:ext cx="8915400" cy="4968875"/>
          </a:xfrm>
        </p:spPr>
        <p:txBody>
          <a:bodyPr/>
          <a:lstStyle/>
          <a:p>
            <a:r>
              <a:rPr lang="ru-RU" sz="2800" dirty="0" smtClean="0"/>
              <a:t>При малом количестве дуг в графе целесообразно использовать для определения графов списки, перечисляющие имеющиеся в графах дуги </a:t>
            </a:r>
          </a:p>
          <a:p>
            <a:r>
              <a:rPr lang="ru-RU" sz="2800" dirty="0" smtClean="0"/>
              <a:t>Представление достаточно плотных графов, для которых почти все вершины соединены между собой дугами, может быть эффективно обеспечено при помощи </a:t>
            </a:r>
            <a:r>
              <a:rPr lang="ru-RU" sz="2800" i="1" dirty="0" smtClean="0"/>
              <a:t>матрицы смежности</a:t>
            </a:r>
            <a:endParaRPr lang="ru-RU" sz="2800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785813" y="5237163"/>
          <a:ext cx="3459162" cy="600075"/>
        </p:xfrm>
        <a:graphic>
          <a:graphicData uri="http://schemas.openxmlformats.org/presentationml/2006/ole">
            <p:oleObj spid="_x0000_s3074" name="Формула" r:id="rId3" imgW="1231560" imgH="241200" progId="Equation.3">
              <p:embed/>
            </p:oleObj>
          </a:graphicData>
        </a:graphic>
      </p:graphicFrame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31051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4343400" y="4572000"/>
          <a:ext cx="5257800" cy="1905000"/>
        </p:xfrm>
        <a:graphic>
          <a:graphicData uri="http://schemas.openxmlformats.org/presentationml/2006/ole">
            <p:oleObj spid="_x0000_s3075" name="Формула" r:id="rId4" imgW="1790700" imgH="647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Обработка графов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Пример матрицы смежности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533400" y="2133600"/>
          <a:ext cx="5410200" cy="4038600"/>
        </p:xfrm>
        <a:graphic>
          <a:graphicData uri="http://schemas.openxmlformats.org/presentationml/2006/ole">
            <p:oleObj spid="_x0000_s4098" name="Рисунок" r:id="rId3" imgW="2647800" imgH="1838160" progId="Word.Picture.8">
              <p:embed/>
            </p:oleObj>
          </a:graphicData>
        </a:graphic>
      </p:graphicFrame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27432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6019800" y="2590800"/>
          <a:ext cx="3657600" cy="3211512"/>
        </p:xfrm>
        <a:graphic>
          <a:graphicData uri="http://schemas.openxmlformats.org/presentationml/2006/ole">
            <p:oleObj spid="_x0000_s4099" name="Формула" r:id="rId4" imgW="1562100" imgH="1371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03200"/>
            <a:ext cx="8991600" cy="561975"/>
          </a:xfrm>
          <a:noFill/>
        </p:spPr>
        <p:txBody>
          <a:bodyPr/>
          <a:lstStyle/>
          <a:p>
            <a:r>
              <a:rPr lang="ru-RU" b="1" smtClean="0"/>
              <a:t>Задача поиска всех кратчайших путей…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smtClean="0"/>
              <a:t>Постановка задачи</a:t>
            </a:r>
            <a:r>
              <a:rPr lang="ru-RU" smtClean="0"/>
              <a:t>:</a:t>
            </a:r>
          </a:p>
          <a:p>
            <a:pPr lvl="1"/>
            <a:r>
              <a:rPr lang="ru-RU" smtClean="0"/>
              <a:t>Дан граф </a:t>
            </a:r>
            <a:r>
              <a:rPr lang="en-US" i="1" smtClean="0"/>
              <a:t>G</a:t>
            </a:r>
            <a:r>
              <a:rPr lang="ru-RU" smtClean="0"/>
              <a:t>, каждому ребру которого приписан неотрицательный вес,</a:t>
            </a:r>
          </a:p>
          <a:p>
            <a:pPr lvl="1"/>
            <a:r>
              <a:rPr lang="ru-RU" smtClean="0"/>
              <a:t>Граф полагаем ориентированным,</a:t>
            </a:r>
          </a:p>
          <a:p>
            <a:pPr lvl="1"/>
            <a:r>
              <a:rPr lang="ru-RU" smtClean="0"/>
              <a:t>Для имеющегося графа </a:t>
            </a:r>
            <a:r>
              <a:rPr lang="ru-RU" i="1" smtClean="0"/>
              <a:t>G</a:t>
            </a:r>
            <a:r>
              <a:rPr lang="ru-RU" smtClean="0"/>
              <a:t> требуется найти минимальные длины путей между каждой парой вершин графа, </a:t>
            </a:r>
          </a:p>
          <a:p>
            <a:pPr lvl="1"/>
            <a:r>
              <a:rPr lang="ru-RU" smtClean="0"/>
              <a:t>В качестве метода, решающего задачу поиска кратчайших путей между всеми парами пунктов назначения, далее используется </a:t>
            </a:r>
            <a:r>
              <a:rPr lang="ru-RU" i="1" smtClean="0"/>
              <a:t>алгоритм Флойда</a:t>
            </a:r>
            <a:r>
              <a:rPr lang="ru-RU" smtClean="0"/>
              <a:t> (</a:t>
            </a:r>
            <a:r>
              <a:rPr lang="en-US" i="1" smtClean="0"/>
              <a:t>Floyd</a:t>
            </a:r>
            <a:r>
              <a:rPr lang="ru-RU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b="1" dirty="0" smtClean="0"/>
              <a:t>Задача поиска всех кратчайших путей…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915400" cy="860425"/>
          </a:xfrm>
        </p:spPr>
        <p:txBody>
          <a:bodyPr/>
          <a:lstStyle/>
          <a:p>
            <a:r>
              <a:rPr lang="ru-RU" sz="2400" b="1" dirty="0" smtClean="0"/>
              <a:t>Последовательный алгоритм </a:t>
            </a:r>
            <a:r>
              <a:rPr lang="ru-RU" sz="2400" b="1" dirty="0" err="1" smtClean="0"/>
              <a:t>Флойда</a:t>
            </a:r>
            <a:r>
              <a:rPr lang="ru-RU" sz="2400" b="1" dirty="0" smtClean="0"/>
              <a:t>:</a:t>
            </a:r>
            <a:endParaRPr lang="ru-RU" sz="2400" dirty="0" smtClean="0"/>
          </a:p>
          <a:p>
            <a:pPr lvl="1"/>
            <a:r>
              <a:rPr lang="ru-RU" sz="2200" dirty="0" smtClean="0"/>
              <a:t>Сложность алгоритма имеет порядок</a:t>
            </a:r>
          </a:p>
          <a:p>
            <a:endParaRPr lang="ru-RU" sz="2200" dirty="0" smtClean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3733800" y="2667000"/>
          <a:ext cx="838200" cy="558800"/>
        </p:xfrm>
        <a:graphic>
          <a:graphicData uri="http://schemas.openxmlformats.org/presentationml/2006/ole">
            <p:oleObj spid="_x0000_s5122" name="Формула" r:id="rId3" imgW="406080" imgH="228600" progId="Equation.3">
              <p:embed/>
            </p:oleObj>
          </a:graphicData>
        </a:graphic>
      </p:graphicFrame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990600" y="3352800"/>
            <a:ext cx="8915400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dirty="0">
                <a:latin typeface="Courier New" pitchFamily="49" charset="0"/>
              </a:rPr>
              <a:t>// </a:t>
            </a:r>
            <a:r>
              <a:rPr lang="ru-RU" sz="2400" b="1" dirty="0">
                <a:latin typeface="Courier New" pitchFamily="49" charset="0"/>
              </a:rPr>
              <a:t>Алгоритм 11.1</a:t>
            </a:r>
            <a:endParaRPr lang="ru-RU" sz="2400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dirty="0">
                <a:latin typeface="Courier New" pitchFamily="49" charset="0"/>
              </a:rPr>
              <a:t>// Последовательный алгоритм </a:t>
            </a:r>
            <a:r>
              <a:rPr lang="ru-RU" sz="2400" dirty="0" err="1">
                <a:latin typeface="Courier New" pitchFamily="49" charset="0"/>
              </a:rPr>
              <a:t>Флойда</a:t>
            </a:r>
            <a:endParaRPr lang="en-US" sz="2400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for</a:t>
            </a:r>
            <a:r>
              <a:rPr lang="ru-RU" sz="2400" dirty="0">
                <a:latin typeface="Courier New" pitchFamily="49" charset="0"/>
              </a:rPr>
              <a:t> (</a:t>
            </a:r>
            <a:r>
              <a:rPr lang="en-US" sz="2400" dirty="0">
                <a:latin typeface="Courier New" pitchFamily="49" charset="0"/>
              </a:rPr>
              <a:t>k</a:t>
            </a:r>
            <a:r>
              <a:rPr lang="ru-RU" sz="2400" dirty="0">
                <a:latin typeface="Courier New" pitchFamily="49" charset="0"/>
              </a:rPr>
              <a:t> = 0; </a:t>
            </a:r>
            <a:r>
              <a:rPr lang="en-US" sz="2400" dirty="0">
                <a:latin typeface="Courier New" pitchFamily="49" charset="0"/>
              </a:rPr>
              <a:t>k</a:t>
            </a:r>
            <a:r>
              <a:rPr lang="ru-RU" sz="2400" dirty="0">
                <a:latin typeface="Courier New" pitchFamily="49" charset="0"/>
              </a:rPr>
              <a:t> &lt; </a:t>
            </a:r>
            <a:r>
              <a:rPr lang="en-US" sz="2400" dirty="0">
                <a:latin typeface="Courier New" pitchFamily="49" charset="0"/>
              </a:rPr>
              <a:t>n</a:t>
            </a:r>
            <a:r>
              <a:rPr lang="ru-RU" sz="2400" dirty="0">
                <a:latin typeface="Courier New" pitchFamily="49" charset="0"/>
              </a:rPr>
              <a:t>; </a:t>
            </a:r>
            <a:r>
              <a:rPr lang="en-US" sz="2400" dirty="0">
                <a:latin typeface="Courier New" pitchFamily="49" charset="0"/>
              </a:rPr>
              <a:t>k</a:t>
            </a:r>
            <a:r>
              <a:rPr lang="ru-RU" sz="2400" dirty="0">
                <a:latin typeface="Courier New" pitchFamily="49" charset="0"/>
              </a:rPr>
              <a:t>++)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dirty="0">
                <a:latin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</a:rPr>
              <a:t>for (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&lt; n;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++)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 for (j = 0; j &lt; n; j++)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   A[</a:t>
            </a:r>
            <a:r>
              <a:rPr lang="en-US" sz="2400" dirty="0" err="1">
                <a:latin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</a:rPr>
              <a:t>] = min(A[</a:t>
            </a:r>
            <a:r>
              <a:rPr lang="en-US" sz="2400" dirty="0" err="1">
                <a:latin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</a:rPr>
              <a:t>],A[</a:t>
            </a:r>
            <a:r>
              <a:rPr lang="en-US" sz="2400" dirty="0" err="1">
                <a:latin typeface="Courier New" pitchFamily="49" charset="0"/>
              </a:rPr>
              <a:t>i,k</a:t>
            </a:r>
            <a:r>
              <a:rPr lang="en-US" sz="2400" dirty="0">
                <a:latin typeface="Courier New" pitchFamily="49" charset="0"/>
              </a:rPr>
              <a:t>]+A[</a:t>
            </a:r>
            <a:r>
              <a:rPr lang="en-US" sz="2400" dirty="0" err="1">
                <a:latin typeface="Courier New" pitchFamily="49" charset="0"/>
              </a:rPr>
              <a:t>k,j</a:t>
            </a:r>
            <a:r>
              <a:rPr lang="en-US" sz="2400" dirty="0">
                <a:latin typeface="Courier New" pitchFamily="49" charset="0"/>
              </a:rPr>
              <a:t>]);</a:t>
            </a: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Задача поиска всех кратчайших путей…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ru-RU" b="1" smtClean="0"/>
              <a:t> Разделение вычислений на независимые</a:t>
            </a:r>
            <a:br>
              <a:rPr lang="ru-RU" b="1" smtClean="0"/>
            </a:br>
            <a:r>
              <a:rPr lang="ru-RU" b="1" smtClean="0"/>
              <a:t>    части:</a:t>
            </a:r>
          </a:p>
          <a:p>
            <a:pPr marL="622300" lvl="1" indent="-266700">
              <a:lnSpc>
                <a:spcPct val="90000"/>
              </a:lnSpc>
            </a:pPr>
            <a:r>
              <a:rPr lang="ru-RU" smtClean="0"/>
              <a:t>Эффективный способ организации параллельных вычислений состоит в одновременном выполнении нескольких операций обновления значений матрицы </a:t>
            </a:r>
            <a:r>
              <a:rPr lang="en-US" i="1" smtClean="0"/>
              <a:t>A</a:t>
            </a:r>
            <a:r>
              <a:rPr lang="ru-RU" smtClean="0"/>
              <a:t>,</a:t>
            </a:r>
          </a:p>
          <a:p>
            <a:pPr marL="622300" lvl="1" indent="-266700">
              <a:lnSpc>
                <a:spcPct val="90000"/>
              </a:lnSpc>
            </a:pPr>
            <a:r>
              <a:rPr lang="ru-RU" smtClean="0"/>
              <a:t>На итерации </a:t>
            </a:r>
            <a:r>
              <a:rPr lang="en-US" i="1" smtClean="0"/>
              <a:t>k</a:t>
            </a:r>
            <a:r>
              <a:rPr lang="ru-RU" smtClean="0"/>
              <a:t> не происходит изменения элементов </a:t>
            </a:r>
            <a:br>
              <a:rPr lang="ru-RU" smtClean="0"/>
            </a:br>
            <a:r>
              <a:rPr lang="en-US" i="1" smtClean="0"/>
              <a:t>A</a:t>
            </a:r>
            <a:r>
              <a:rPr lang="en-US" i="1" baseline="-25000" smtClean="0"/>
              <a:t>ik</a:t>
            </a:r>
            <a:r>
              <a:rPr lang="ru-RU" smtClean="0"/>
              <a:t> и </a:t>
            </a:r>
            <a:r>
              <a:rPr lang="en-US" i="1" smtClean="0"/>
              <a:t>A</a:t>
            </a:r>
            <a:r>
              <a:rPr lang="en-US" i="1" baseline="-25000" smtClean="0"/>
              <a:t>kj</a:t>
            </a:r>
            <a:r>
              <a:rPr lang="ru-RU" smtClean="0"/>
              <a:t> ни для одной пары индексов </a:t>
            </a:r>
            <a:r>
              <a:rPr lang="ru-RU" i="1" smtClean="0"/>
              <a:t>(</a:t>
            </a:r>
            <a:r>
              <a:rPr lang="en-US" i="1" smtClean="0"/>
              <a:t>i</a:t>
            </a:r>
            <a:r>
              <a:rPr lang="ru-RU" i="1" smtClean="0"/>
              <a:t>,</a:t>
            </a:r>
            <a:r>
              <a:rPr lang="en-US" i="1" smtClean="0"/>
              <a:t>j</a:t>
            </a:r>
            <a:r>
              <a:rPr lang="ru-RU" i="1" smtClean="0"/>
              <a:t>)</a:t>
            </a:r>
            <a:r>
              <a:rPr lang="ru-RU" smtClean="0"/>
              <a:t>,</a:t>
            </a:r>
            <a:endParaRPr lang="en-US" smtClean="0"/>
          </a:p>
          <a:p>
            <a:pPr marL="622300" lvl="1" indent="-266700">
              <a:lnSpc>
                <a:spcPct val="90000"/>
              </a:lnSpc>
            </a:pPr>
            <a:r>
              <a:rPr lang="ru-RU" smtClean="0"/>
              <a:t>Докажем это:</a:t>
            </a:r>
          </a:p>
          <a:p>
            <a:pPr marL="622300" lvl="1" indent="-266700" algn="ctr">
              <a:lnSpc>
                <a:spcPct val="90000"/>
              </a:lnSpc>
              <a:buFontTx/>
              <a:buNone/>
            </a:pPr>
            <a:r>
              <a:rPr lang="en-US" smtClean="0"/>
              <a:t>A</a:t>
            </a:r>
            <a:r>
              <a:rPr lang="en-US" baseline="-25000" smtClean="0"/>
              <a:t>ij</a:t>
            </a:r>
            <a:r>
              <a:rPr lang="en-US" i="1" smtClean="0"/>
              <a:t> </a:t>
            </a:r>
            <a:r>
              <a:rPr lang="en-US" i="1" smtClean="0">
                <a:sym typeface="Symbol" pitchFamily="18" charset="2"/>
              </a:rPr>
              <a:t></a:t>
            </a:r>
            <a:r>
              <a:rPr lang="en-US" i="1" smtClean="0"/>
              <a:t> </a:t>
            </a:r>
            <a:r>
              <a:rPr lang="en-US" smtClean="0"/>
              <a:t>min</a:t>
            </a:r>
            <a:r>
              <a:rPr lang="en-US" i="1" smtClean="0"/>
              <a:t> (</a:t>
            </a:r>
            <a:r>
              <a:rPr lang="en-US" smtClean="0"/>
              <a:t>A</a:t>
            </a:r>
            <a:r>
              <a:rPr lang="en-US" baseline="-25000" smtClean="0"/>
              <a:t>ij</a:t>
            </a:r>
            <a:r>
              <a:rPr lang="en-US" i="1" smtClean="0"/>
              <a:t>,</a:t>
            </a:r>
            <a:r>
              <a:rPr lang="en-US" smtClean="0"/>
              <a:t> A</a:t>
            </a:r>
            <a:r>
              <a:rPr lang="en-US" baseline="-25000" smtClean="0"/>
              <a:t>ik</a:t>
            </a:r>
            <a:r>
              <a:rPr lang="en-US" i="1" smtClean="0"/>
              <a:t> +</a:t>
            </a:r>
            <a:r>
              <a:rPr lang="en-US" smtClean="0"/>
              <a:t> A</a:t>
            </a:r>
            <a:r>
              <a:rPr lang="en-US" baseline="-25000" smtClean="0"/>
              <a:t>kj</a:t>
            </a:r>
            <a:r>
              <a:rPr lang="en-US" i="1" smtClean="0"/>
              <a:t>)</a:t>
            </a:r>
            <a:endParaRPr lang="ru-RU" i="1" smtClean="0"/>
          </a:p>
          <a:p>
            <a:pPr marL="1168400" lvl="2" indent="-266700">
              <a:lnSpc>
                <a:spcPct val="90000"/>
              </a:lnSpc>
            </a:pPr>
            <a:r>
              <a:rPr lang="ru-RU" i="1" smtClean="0"/>
              <a:t>Для</a:t>
            </a:r>
            <a:r>
              <a:rPr lang="en-US" i="1" smtClean="0"/>
              <a:t>  i=k  </a:t>
            </a:r>
            <a:r>
              <a:rPr lang="ru-RU" i="1" smtClean="0"/>
              <a:t>получим:</a:t>
            </a:r>
            <a:endParaRPr lang="en-US" smtClean="0"/>
          </a:p>
          <a:p>
            <a:pPr marL="622300" lvl="1" indent="-266700" algn="ctr">
              <a:lnSpc>
                <a:spcPct val="90000"/>
              </a:lnSpc>
              <a:buFontTx/>
              <a:buNone/>
            </a:pPr>
            <a:r>
              <a:rPr lang="en-US" smtClean="0"/>
              <a:t>A</a:t>
            </a:r>
            <a:r>
              <a:rPr lang="en-US" baseline="-25000" smtClean="0"/>
              <a:t>kj</a:t>
            </a:r>
            <a:r>
              <a:rPr lang="en-US" i="1" smtClean="0"/>
              <a:t> </a:t>
            </a:r>
            <a:r>
              <a:rPr lang="en-US" i="1" smtClean="0">
                <a:sym typeface="Symbol" pitchFamily="18" charset="2"/>
              </a:rPr>
              <a:t></a:t>
            </a:r>
            <a:r>
              <a:rPr lang="en-US" i="1" smtClean="0"/>
              <a:t> min (</a:t>
            </a:r>
            <a:r>
              <a:rPr lang="en-US" smtClean="0"/>
              <a:t>A</a:t>
            </a:r>
            <a:r>
              <a:rPr lang="en-US" baseline="-25000" smtClean="0"/>
              <a:t>kj</a:t>
            </a:r>
            <a:r>
              <a:rPr lang="en-US" i="1" smtClean="0"/>
              <a:t>,</a:t>
            </a:r>
            <a:r>
              <a:rPr lang="en-US" smtClean="0"/>
              <a:t> A</a:t>
            </a:r>
            <a:r>
              <a:rPr lang="en-US" baseline="-25000" smtClean="0"/>
              <a:t>kk</a:t>
            </a:r>
            <a:r>
              <a:rPr lang="en-US" i="1" smtClean="0"/>
              <a:t> +</a:t>
            </a:r>
            <a:r>
              <a:rPr lang="en-US" smtClean="0"/>
              <a:t> A</a:t>
            </a:r>
            <a:r>
              <a:rPr lang="en-US" baseline="-25000" smtClean="0"/>
              <a:t>kj</a:t>
            </a:r>
            <a:r>
              <a:rPr lang="en-US" i="1" smtClean="0"/>
              <a:t>),</a:t>
            </a:r>
            <a:endParaRPr lang="ru-RU" i="1" smtClean="0"/>
          </a:p>
          <a:p>
            <a:pPr marL="1168400" lvl="2" indent="-266700">
              <a:lnSpc>
                <a:spcPct val="90000"/>
              </a:lnSpc>
              <a:buFontTx/>
              <a:buNone/>
            </a:pPr>
            <a:r>
              <a:rPr lang="ru-RU" i="1" smtClean="0"/>
              <a:t>   но тогда значение </a:t>
            </a:r>
            <a:r>
              <a:rPr lang="en-US" i="1" smtClean="0"/>
              <a:t>A</a:t>
            </a:r>
            <a:r>
              <a:rPr lang="en-US" i="1" baseline="-25000" smtClean="0"/>
              <a:t>kj</a:t>
            </a:r>
            <a:r>
              <a:rPr lang="ru-RU" i="1" smtClean="0"/>
              <a:t> не изменится, т.к. </a:t>
            </a:r>
            <a:r>
              <a:rPr lang="en-US" i="1" smtClean="0"/>
              <a:t>A</a:t>
            </a:r>
            <a:r>
              <a:rPr lang="en-US" i="1" baseline="-25000" smtClean="0"/>
              <a:t>kk</a:t>
            </a:r>
            <a:r>
              <a:rPr lang="ru-RU" i="1" smtClean="0"/>
              <a:t>=0</a:t>
            </a:r>
          </a:p>
          <a:p>
            <a:pPr marL="1168400" lvl="2" indent="-266700">
              <a:lnSpc>
                <a:spcPct val="90000"/>
              </a:lnSpc>
            </a:pPr>
            <a:r>
              <a:rPr lang="ru-RU" smtClean="0"/>
              <a:t>Аналогично для </a:t>
            </a:r>
            <a:r>
              <a:rPr lang="en-US" smtClean="0"/>
              <a:t>j=k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Section11-st1-v01</Template>
  <TotalTime>809</TotalTime>
  <Words>2647</Words>
  <Application>Microsoft Office PowerPoint</Application>
  <PresentationFormat>Лист A4 (210x297 мм)</PresentationFormat>
  <Paragraphs>466</Paragraphs>
  <Slides>47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47</vt:i4>
      </vt:variant>
    </vt:vector>
  </HeadingPairs>
  <TitlesOfParts>
    <vt:vector size="60" baseType="lpstr">
      <vt:lpstr>Bernard MT Condensed</vt:lpstr>
      <vt:lpstr>Arial</vt:lpstr>
      <vt:lpstr>Calibri</vt:lpstr>
      <vt:lpstr>Times New Roman</vt:lpstr>
      <vt:lpstr>Wingdings</vt:lpstr>
      <vt:lpstr>Courier New</vt:lpstr>
      <vt:lpstr>Symbol</vt:lpstr>
      <vt:lpstr>Специальное оформление</vt:lpstr>
      <vt:lpstr>Тема Office</vt:lpstr>
      <vt:lpstr>Microsoft Equation 3.0</vt:lpstr>
      <vt:lpstr>Рисунок Microsoft Word</vt:lpstr>
      <vt:lpstr>Диаграмма Microsoft Graph</vt:lpstr>
      <vt:lpstr>Bitmap Image</vt:lpstr>
      <vt:lpstr>Лекция 13. Параллельные методы обработки графов</vt:lpstr>
      <vt:lpstr>Содержание</vt:lpstr>
      <vt:lpstr>Обработка графов…</vt:lpstr>
      <vt:lpstr>Обработка графов…</vt:lpstr>
      <vt:lpstr>Обработка графов…</vt:lpstr>
      <vt:lpstr>Обработка графов</vt:lpstr>
      <vt:lpstr>Задача поиска всех кратчайших путей…</vt:lpstr>
      <vt:lpstr>Задача поиска всех кратчайших путей…</vt:lpstr>
      <vt:lpstr>Задача поиска всех кратчайших путей…</vt:lpstr>
      <vt:lpstr>Задача поиска всех кратчайших путей…</vt:lpstr>
      <vt:lpstr>Задача поиска всех кратчайших путей…</vt:lpstr>
      <vt:lpstr>Задача поиска всех кратчайших путей…</vt:lpstr>
      <vt:lpstr>Задача поиска всех кратчайших путей…</vt:lpstr>
      <vt:lpstr>Задача поиска всех кратчайших путей…</vt:lpstr>
      <vt:lpstr>Задача поиска всех кратчайших путей…</vt:lpstr>
      <vt:lpstr>Задача поиска всех кратчайших путей</vt:lpstr>
      <vt:lpstr>Задача нахождения минимального охватывающего дерева… </vt:lpstr>
      <vt:lpstr>Задача нахождения минимального охватывающего дерева…</vt:lpstr>
      <vt:lpstr>Задача нахождения минимального охватывающего дерева…</vt:lpstr>
      <vt:lpstr>Задача нахождения минимального охватывающего дерева…</vt:lpstr>
      <vt:lpstr>Задача нахождения минимального охватывающего дерева…</vt:lpstr>
      <vt:lpstr>Задача нахождения минимального охватывающего дерева…</vt:lpstr>
      <vt:lpstr>Задача нахождения минимального охватывающего дерева…</vt:lpstr>
      <vt:lpstr>Задача нахождения минимального охватывающего дерева…</vt:lpstr>
      <vt:lpstr>Задача нахождения минимального охватывающего дерева…</vt:lpstr>
      <vt:lpstr>Задача нахождения минимального охватывающего дерева…</vt:lpstr>
      <vt:lpstr>Задача нахождения минимального охватывающего дерева</vt:lpstr>
      <vt:lpstr>Задача оптимального разделения графов…</vt:lpstr>
      <vt:lpstr>Задача оптимального разделения графов…</vt:lpstr>
      <vt:lpstr>Задача оптимального разделения графов…</vt:lpstr>
      <vt:lpstr>Задача оптимального разделения графов…</vt:lpstr>
      <vt:lpstr>Задача оптимального разделения графов…</vt:lpstr>
      <vt:lpstr>Задача оптимального разделения графов…</vt:lpstr>
      <vt:lpstr>Задача оптимального разделения графов…</vt:lpstr>
      <vt:lpstr>Задача оптимального разделения графов:</vt:lpstr>
      <vt:lpstr>Задача оптимального разделения графов…</vt:lpstr>
      <vt:lpstr>Задача оптимального разделения графов…</vt:lpstr>
      <vt:lpstr>Задача оптимального разделения графов…</vt:lpstr>
      <vt:lpstr>Задача оптимального разделения графов…</vt:lpstr>
      <vt:lpstr>Задача оптимального разделения графов…</vt:lpstr>
      <vt:lpstr>Задача оптимального разделения графов…</vt:lpstr>
      <vt:lpstr>Задача оптимального разделения графов…</vt:lpstr>
      <vt:lpstr>Задача оптимального разделения графов…</vt:lpstr>
      <vt:lpstr>Заключение</vt:lpstr>
      <vt:lpstr>Вопросы для обсуждения</vt:lpstr>
      <vt:lpstr>Темы заданий для самостоятельной работы</vt:lpstr>
      <vt:lpstr>Литература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11. Параллельные методы обработки графов</dc:subject>
  <dc:creator>Гергель В.П.</dc:creator>
  <cp:lastModifiedBy>Кондрашов</cp:lastModifiedBy>
  <cp:revision>58</cp:revision>
  <dcterms:created xsi:type="dcterms:W3CDTF">2005-08-11T11:14:11Z</dcterms:created>
  <dcterms:modified xsi:type="dcterms:W3CDTF">2013-08-05T09:15:43Z</dcterms:modified>
</cp:coreProperties>
</file>