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03" r:id="rId2"/>
  </p:sldMasterIdLst>
  <p:notesMasterIdLst>
    <p:notesMasterId r:id="rId69"/>
  </p:notesMasterIdLst>
  <p:handoutMasterIdLst>
    <p:handoutMasterId r:id="rId70"/>
  </p:handoutMasterIdLst>
  <p:sldIdLst>
    <p:sldId id="256" r:id="rId3"/>
    <p:sldId id="353" r:id="rId4"/>
    <p:sldId id="400" r:id="rId5"/>
    <p:sldId id="298" r:id="rId6"/>
    <p:sldId id="299" r:id="rId7"/>
    <p:sldId id="348" r:id="rId8"/>
    <p:sldId id="349" r:id="rId9"/>
    <p:sldId id="350" r:id="rId10"/>
    <p:sldId id="351" r:id="rId11"/>
    <p:sldId id="352" r:id="rId12"/>
    <p:sldId id="401" r:id="rId13"/>
    <p:sldId id="354" r:id="rId14"/>
    <p:sldId id="355" r:id="rId15"/>
    <p:sldId id="402" r:id="rId16"/>
    <p:sldId id="356" r:id="rId17"/>
    <p:sldId id="361" r:id="rId18"/>
    <p:sldId id="362" r:id="rId19"/>
    <p:sldId id="357" r:id="rId20"/>
    <p:sldId id="359" r:id="rId21"/>
    <p:sldId id="363" r:id="rId22"/>
    <p:sldId id="36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65" r:id="rId33"/>
    <p:sldId id="366" r:id="rId34"/>
    <p:sldId id="367" r:id="rId35"/>
    <p:sldId id="368" r:id="rId36"/>
    <p:sldId id="369" r:id="rId37"/>
    <p:sldId id="370" r:id="rId38"/>
    <p:sldId id="328" r:id="rId39"/>
    <p:sldId id="372" r:id="rId40"/>
    <p:sldId id="330" r:id="rId41"/>
    <p:sldId id="373" r:id="rId42"/>
    <p:sldId id="371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5" r:id="rId54"/>
    <p:sldId id="384" r:id="rId55"/>
    <p:sldId id="386" r:id="rId56"/>
    <p:sldId id="387" r:id="rId57"/>
    <p:sldId id="388" r:id="rId58"/>
    <p:sldId id="390" r:id="rId59"/>
    <p:sldId id="389" r:id="rId60"/>
    <p:sldId id="391" r:id="rId61"/>
    <p:sldId id="392" r:id="rId62"/>
    <p:sldId id="347" r:id="rId63"/>
    <p:sldId id="393" r:id="rId64"/>
    <p:sldId id="399" r:id="rId65"/>
    <p:sldId id="395" r:id="rId66"/>
    <p:sldId id="396" r:id="rId67"/>
    <p:sldId id="397" r:id="rId68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8940" autoAdjust="0"/>
  </p:normalViewPr>
  <p:slideViewPr>
    <p:cSldViewPr>
      <p:cViewPr>
        <p:scale>
          <a:sx n="66" d="100"/>
          <a:sy n="66" d="100"/>
        </p:scale>
        <p:origin x="-1116" y="-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00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4583B5-7343-4542-A00E-435275B0EF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5780" name="Rectangle 1028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8BC22ED-579B-4181-A038-2ED4481F9E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EA166-EF0C-47D9-B78E-DDA67778066A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76803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42D00B8-688A-4CC5-BAA8-9A01F82D67B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CC84860-AD7F-42A2-A991-CE938531A68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E27E820-988C-4CD7-A33E-1C7E106B9AF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6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90091-771B-4908-9E04-0DE9536D142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D6B0-697E-4022-9FCF-CE4E11132B95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4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3BB92-F1CB-431B-BEE4-9A5277CFC1EA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634DA-DDB9-44DD-9D1A-4DE25E494FB1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CCC54-D169-4988-A3FF-58BE2B89B1D2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E0028-D3E3-453E-BB45-9D993E1B9F1A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DB72A-6878-4086-A67A-DA4793911768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09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13C8-7C20-41C1-AF90-7553486A4C7B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1EC7279-27C6-4EF1-BDEE-ADACB4C50F4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0890F-9D49-47ED-B06A-B74C07E49458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B4C81-F8A9-4735-A0E7-77EB1D38D2F8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7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7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24062-6FE7-497F-8D63-4F0F0DB197E4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196975"/>
            <a:ext cx="4381500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029200" y="3757613"/>
            <a:ext cx="4381500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DF040-F4A4-4EA0-9EA9-753AC8CCBC1D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95300" y="1196975"/>
            <a:ext cx="8915400" cy="4968875"/>
          </a:xfrm>
        </p:spPr>
        <p:txBody>
          <a:bodyPr rtlCol="0">
            <a:normAutofit/>
          </a:bodyPr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74684-3F85-4EB3-9F26-4F107E684BCE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F44-E972-41EB-80EF-A65C033AFE30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8915400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3757613"/>
            <a:ext cx="8915400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CA9C9-BFD9-4B5D-9190-AE8550E0E0DB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4DB2213-F9B9-4F21-A9DE-9971F3716F8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53150CA-B5DC-440B-9993-F9C624E48C97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25C2033-D03F-4342-B1AF-38CC8EEF0B3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274D2D8-4048-4CEB-9059-F4A9B5E3609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7DE9F28-A603-47DB-AA0B-4A5E297F5A4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2AF46A3-8A9A-4ED3-8ADA-BFD5ED905C5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49B1973-8E25-4AEA-8013-3D603139B7F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42A68E9A-98B1-405C-AAB5-CE5803A4E42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1031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1032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1033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9459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C327C6-19BC-4AB0-8CAF-88D821D62338}" type="slidenum">
              <a:rPr lang="ru-RU"/>
              <a:pPr>
                <a:defRPr/>
              </a:pPr>
              <a:t>‹#›</a:t>
            </a:fld>
            <a:r>
              <a:rPr lang="ru-RU"/>
              <a:t> из 69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47" r:id="rId13"/>
    <p:sldLayoutId id="2147483748" r:id="rId14"/>
    <p:sldLayoutId id="2147483749" r:id="rId15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5.v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_________Microsoft_Office_Word_97_-_2003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76475"/>
            <a:ext cx="9705975" cy="1570038"/>
          </a:xfrm>
          <a:noFill/>
        </p:spPr>
        <p:txBody>
          <a:bodyPr>
            <a:spAutoFit/>
          </a:bodyPr>
          <a:lstStyle/>
          <a:p>
            <a:pPr algn="l">
              <a:tabLst>
                <a:tab pos="711200" algn="l"/>
              </a:tabLst>
            </a:pPr>
            <a:r>
              <a:rPr lang="ru-RU" sz="3200" b="1" dirty="0" smtClean="0"/>
              <a:t>Лекция 13.</a:t>
            </a:r>
            <a:r>
              <a:rPr lang="en-US" sz="3200" b="1" dirty="0" smtClean="0"/>
              <a:t> </a:t>
            </a:r>
            <a:r>
              <a:rPr lang="ru-RU" sz="3200" b="1" dirty="0" smtClean="0"/>
              <a:t>Параллельные методы решения</a:t>
            </a:r>
            <a:r>
              <a:rPr lang="en-US" sz="3200" b="1" dirty="0" smtClean="0"/>
              <a:t> </a:t>
            </a:r>
            <a:r>
              <a:rPr lang="ru-RU" sz="3200" b="1" dirty="0" smtClean="0"/>
              <a:t>дифференциальных уравнений</a:t>
            </a:r>
            <a:r>
              <a:rPr lang="en-US" sz="3200" b="1" dirty="0" smtClean="0"/>
              <a:t> </a:t>
            </a:r>
            <a:r>
              <a:rPr lang="ru-RU" sz="3200" b="1" dirty="0" smtClean="0"/>
              <a:t>в частных производных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757238" y="1144588"/>
            <a:ext cx="8948737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Возможный способ получение ПО для параллельных вычислений – переработка существующих последовательных программ</a:t>
            </a:r>
            <a:endParaRPr lang="en-US" sz="2400">
              <a:latin typeface="Arial" pitchFamily="34" charset="0"/>
            </a:endParaRPr>
          </a:p>
          <a:p>
            <a:pPr marL="363538" indent="-363538"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Такая переработка выполняется или автоматически компилятором или непосредственно программистом</a:t>
            </a:r>
          </a:p>
          <a:p>
            <a:pPr marL="363538" indent="-363538"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Второй подход является преобладающим, т.к. возможности автоматического построения параллельных программ достаточно ограничены</a:t>
            </a:r>
          </a:p>
          <a:p>
            <a:pPr marL="363538" indent="-363538"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Использование новых алгоритмических языков параллельного программирования приводит к необходимости значительной переработки существующего программного обеспечения</a:t>
            </a:r>
            <a:endParaRPr lang="ru-RU"/>
          </a:p>
          <a:p>
            <a:pPr marL="363538" indent="-363538">
              <a:spcBef>
                <a:spcPct val="20000"/>
              </a:spcBef>
              <a:buFont typeface="Wingdings" pitchFamily="2" charset="2"/>
              <a:buNone/>
            </a:pPr>
            <a:endParaRPr lang="ru-RU" i="1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65175"/>
          </a:xfrm>
        </p:spPr>
        <p:txBody>
          <a:bodyPr rtlCol="0">
            <a:noAutofit/>
          </a:bodyPr>
          <a:lstStyle/>
          <a:p>
            <a:pPr algn="l" fontAlgn="auto">
              <a:lnSpc>
                <a:spcPct val="80000"/>
              </a:lnSpc>
              <a:spcAft>
                <a:spcPts val="0"/>
              </a:spcAft>
              <a:tabLst>
                <a:tab pos="2298700" algn="l"/>
              </a:tabLst>
              <a:defRPr/>
            </a:pPr>
            <a:r>
              <a:rPr lang="ru-RU" sz="3600" b="1" dirty="0" smtClean="0"/>
              <a:t>Организация параллельных вычислений для систем с общей памятью…</a:t>
            </a:r>
            <a:r>
              <a:rPr lang="ru-RU" sz="3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73050" y="1038225"/>
            <a:ext cx="9575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000">
                <a:latin typeface="Arial" pitchFamily="34" charset="0"/>
              </a:rPr>
              <a:t> Возможный решение проблемы – использование тех или иных</a:t>
            </a:r>
            <a:br>
              <a:rPr lang="ru-RU" sz="2000">
                <a:latin typeface="Arial" pitchFamily="34" charset="0"/>
              </a:rPr>
            </a:br>
            <a:r>
              <a:rPr lang="ru-RU" sz="2000">
                <a:latin typeface="Arial" pitchFamily="34" charset="0"/>
              </a:rPr>
              <a:t>    внеязыковых средств языка программирования – например, в виде</a:t>
            </a:r>
            <a:br>
              <a:rPr lang="ru-RU" sz="2000">
                <a:latin typeface="Arial" pitchFamily="34" charset="0"/>
              </a:rPr>
            </a:br>
            <a:r>
              <a:rPr lang="ru-RU" sz="2000">
                <a:latin typeface="Arial" pitchFamily="34" charset="0"/>
              </a:rPr>
              <a:t>    директив или комментариев, которые обрабатываются специальным</a:t>
            </a:r>
            <a:br>
              <a:rPr lang="ru-RU" sz="2000">
                <a:latin typeface="Arial" pitchFamily="34" charset="0"/>
              </a:rPr>
            </a:br>
            <a:r>
              <a:rPr lang="ru-RU" sz="2000">
                <a:latin typeface="Arial" pitchFamily="34" charset="0"/>
              </a:rPr>
              <a:t>    препроцессором до начала компиляции программы</a:t>
            </a:r>
          </a:p>
          <a:p>
            <a:pPr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000">
                <a:latin typeface="Arial" pitchFamily="34" charset="0"/>
              </a:rPr>
              <a:t> Директивы дают указания на возможные способы распараллеливания</a:t>
            </a:r>
            <a:br>
              <a:rPr lang="ru-RU" sz="2000">
                <a:latin typeface="Arial" pitchFamily="34" charset="0"/>
              </a:rPr>
            </a:br>
            <a:r>
              <a:rPr lang="ru-RU" sz="2000">
                <a:latin typeface="Arial" pitchFamily="34" charset="0"/>
              </a:rPr>
              <a:t>    программы, при этом исходный текст программы остается неизменным (!!!)</a:t>
            </a:r>
          </a:p>
          <a:p>
            <a:pPr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000">
                <a:latin typeface="Arial" pitchFamily="34" charset="0"/>
              </a:rPr>
              <a:t> Препроцессор при обработке текста программы заменяет директивы</a:t>
            </a:r>
            <a:br>
              <a:rPr lang="ru-RU" sz="2000">
                <a:latin typeface="Arial" pitchFamily="34" charset="0"/>
              </a:rPr>
            </a:br>
            <a:r>
              <a:rPr lang="ru-RU" sz="2000">
                <a:latin typeface="Arial" pitchFamily="34" charset="0"/>
              </a:rPr>
              <a:t>    параллелизма на некоторый дополнительный программный код (как</a:t>
            </a:r>
            <a:br>
              <a:rPr lang="ru-RU" sz="2000">
                <a:latin typeface="Arial" pitchFamily="34" charset="0"/>
              </a:rPr>
            </a:br>
            <a:r>
              <a:rPr lang="ru-RU" sz="2000">
                <a:latin typeface="Arial" pitchFamily="34" charset="0"/>
              </a:rPr>
              <a:t>    правило, в виде обращений к процедурам какой-либо параллельной</a:t>
            </a:r>
            <a:br>
              <a:rPr lang="ru-RU" sz="2000">
                <a:latin typeface="Arial" pitchFamily="34" charset="0"/>
              </a:rPr>
            </a:br>
            <a:r>
              <a:rPr lang="ru-RU" sz="2000">
                <a:latin typeface="Arial" pitchFamily="34" charset="0"/>
              </a:rPr>
              <a:t>    библиотеки)</a:t>
            </a:r>
            <a:r>
              <a:rPr lang="ru-RU" sz="2000"/>
              <a:t> </a:t>
            </a:r>
          </a:p>
          <a:p>
            <a:pPr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000">
                <a:latin typeface="Arial" pitchFamily="34" charset="0"/>
              </a:rPr>
              <a:t> При отсутствии препроцессора компилятор построит исходный</a:t>
            </a:r>
            <a:br>
              <a:rPr lang="ru-RU" sz="2000">
                <a:latin typeface="Arial" pitchFamily="34" charset="0"/>
              </a:rPr>
            </a:br>
            <a:r>
              <a:rPr lang="ru-RU" sz="2000">
                <a:latin typeface="Arial" pitchFamily="34" charset="0"/>
              </a:rPr>
              <a:t>    последовательный программный код (!!!)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ru-RU" sz="2000" b="1" i="1">
                <a:latin typeface="Arial" pitchFamily="34" charset="0"/>
              </a:rPr>
              <a:t>Единство программного кода для последовательных и параллельных вычислений снижает сложность развития и сопровождения программ</a:t>
            </a:r>
            <a:r>
              <a:rPr lang="ru-RU" sz="2000" b="1">
                <a:latin typeface="Arial" pitchFamily="34" charset="0"/>
              </a:rPr>
              <a:t> Определение параллелизма при помощи директив позволяет осуществлять поэтапную разработку параллельных программ</a:t>
            </a:r>
            <a:endParaRPr lang="ru-RU" sz="2000" b="1" i="1">
              <a:latin typeface="Arial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65175"/>
          </a:xfrm>
        </p:spPr>
        <p:txBody>
          <a:bodyPr rtlCol="0">
            <a:noAutofit/>
          </a:bodyPr>
          <a:lstStyle/>
          <a:p>
            <a:pPr algn="l" fontAlgn="auto">
              <a:lnSpc>
                <a:spcPct val="80000"/>
              </a:lnSpc>
              <a:spcAft>
                <a:spcPts val="0"/>
              </a:spcAft>
              <a:tabLst>
                <a:tab pos="2298700" algn="l"/>
              </a:tabLst>
              <a:defRPr/>
            </a:pPr>
            <a:r>
              <a:rPr lang="ru-RU" sz="3600" b="1" dirty="0" smtClean="0"/>
              <a:t>Организация параллельных вычислений для систем с общей памятью…</a:t>
            </a:r>
            <a:r>
              <a:rPr lang="ru-RU" sz="3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89376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tabLst>
                <a:tab pos="2298700" algn="l"/>
              </a:tabLst>
              <a:defRPr/>
            </a:pPr>
            <a:r>
              <a:rPr lang="ru-RU" b="1" smtClean="0"/>
              <a:t>Технология </a:t>
            </a:r>
            <a:r>
              <a:rPr lang="en-US" b="1" smtClean="0"/>
              <a:t>OpenMP</a:t>
            </a:r>
            <a:endParaRPr lang="ru-RU" b="1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ph idx="1"/>
          </p:nvPr>
        </p:nvGraphicFramePr>
        <p:xfrm>
          <a:off x="2390775" y="3344863"/>
          <a:ext cx="5124450" cy="1038225"/>
        </p:xfrm>
        <a:graphic>
          <a:graphicData uri="http://schemas.openxmlformats.org/presentationml/2006/ole">
            <p:oleObj spid="_x0000_s5122" name="Рисунок" r:id="rId3" imgW="5124600" imgH="1038240" progId="Word.Picture.8">
              <p:embed/>
            </p:oleObj>
          </a:graphicData>
        </a:graphic>
      </p:graphicFrame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757238" y="1144588"/>
            <a:ext cx="894873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Для организации параллельных вычислений программистом в программу добавляются указания </a:t>
            </a:r>
            <a:r>
              <a:rPr lang="en-US" sz="2400">
                <a:latin typeface="Arial" pitchFamily="34" charset="0"/>
              </a:rPr>
              <a:t/>
            </a:r>
            <a:br>
              <a:rPr lang="en-US" sz="2400">
                <a:latin typeface="Arial" pitchFamily="34" charset="0"/>
              </a:rPr>
            </a:br>
            <a:r>
              <a:rPr lang="ru-RU" sz="2400">
                <a:latin typeface="Arial" pitchFamily="34" charset="0"/>
              </a:rPr>
              <a:t>в виде директив (</a:t>
            </a:r>
            <a:r>
              <a:rPr lang="en-US" sz="2400">
                <a:latin typeface="Arial" pitchFamily="34" charset="0"/>
              </a:rPr>
              <a:t>C/C++) </a:t>
            </a:r>
            <a:r>
              <a:rPr lang="ru-RU" sz="2400">
                <a:latin typeface="Arial" pitchFamily="34" charset="0"/>
              </a:rPr>
              <a:t>или комментариев (</a:t>
            </a:r>
            <a:r>
              <a:rPr lang="en-US" sz="2400">
                <a:latin typeface="Arial" pitchFamily="34" charset="0"/>
              </a:rPr>
              <a:t>Fortran)</a:t>
            </a:r>
            <a:r>
              <a:rPr lang="ru-RU" sz="2400">
                <a:latin typeface="Arial" pitchFamily="34" charset="0"/>
              </a:rPr>
              <a:t> 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Вилочный (fork-join) –</a:t>
            </a:r>
            <a:r>
              <a:rPr lang="ru-RU" sz="2400" i="1">
                <a:latin typeface="Arial" pitchFamily="34" charset="0"/>
              </a:rPr>
              <a:t>пульсирующий </a:t>
            </a:r>
            <a:r>
              <a:rPr lang="ru-RU" sz="2400">
                <a:latin typeface="Arial" pitchFamily="34" charset="0"/>
              </a:rPr>
              <a:t>- параллелизм - выделение в программе параллельных областей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endParaRPr lang="ru-RU" sz="2400">
              <a:latin typeface="Arial" pitchFamily="34" charset="0"/>
            </a:endParaRP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endParaRPr lang="ru-RU" sz="2400">
              <a:latin typeface="Arial" pitchFamily="34" charset="0"/>
            </a:endParaRP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endParaRPr lang="ru-RU" sz="2400">
              <a:latin typeface="Arial" pitchFamily="34" charset="0"/>
            </a:endParaRP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endParaRPr lang="ru-RU" sz="2400">
              <a:latin typeface="Arial" pitchFamily="34" charset="0"/>
            </a:endParaRPr>
          </a:p>
          <a:p>
            <a:pPr marL="355600" indent="-355600"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В результате такого подхода программа представляется в виде набора последовательных (однопотоковых) и параллельных (многопотоковых) участков программного кода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None/>
            </a:pPr>
            <a:endParaRPr lang="ru-RU" sz="2400" i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8937625" cy="561975"/>
          </a:xfrm>
        </p:spPr>
        <p:txBody>
          <a:bodyPr rtlCol="0">
            <a:normAutofit fontScale="90000"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tabLst>
                <a:tab pos="2298700" algn="l"/>
              </a:tabLst>
              <a:defRPr/>
            </a:pPr>
            <a:r>
              <a:rPr lang="ru-RU" sz="2600" b="1" u="sng" smtClean="0"/>
              <a:t>Алгоритм 1.2</a:t>
            </a:r>
            <a:r>
              <a:rPr lang="en-US" sz="2600" b="1" u="sng" smtClean="0"/>
              <a:t>:</a:t>
            </a:r>
            <a:r>
              <a:rPr lang="ru-RU" sz="2600" b="1" smtClean="0"/>
              <a:t> Первый вариант параллельного алгоритма Гаусса-Зейделя</a:t>
            </a:r>
            <a:r>
              <a:rPr lang="ru-RU" smtClean="0"/>
              <a:t>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20750" y="998538"/>
            <a:ext cx="8496300" cy="47371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latin typeface="Courier New" pitchFamily="49" charset="0"/>
              </a:rPr>
              <a:t>//Алгоритм 12.2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omp_lock_t dmax_lock;</a:t>
            </a:r>
            <a:endParaRPr lang="ru-RU" sz="1600">
              <a:latin typeface="Courier New" pitchFamily="49" charset="0"/>
            </a:endParaRPr>
          </a:p>
          <a:p>
            <a:r>
              <a:rPr lang="ru-RU" sz="1600">
                <a:latin typeface="Courier New" pitchFamily="49" charset="0"/>
              </a:rPr>
              <a:t>omp_init_lock (dmax_lock);</a:t>
            </a:r>
          </a:p>
          <a:p>
            <a:r>
              <a:rPr lang="ru-RU" sz="1600">
                <a:latin typeface="Courier New" pitchFamily="49" charset="0"/>
              </a:rPr>
              <a:t>do {	</a:t>
            </a:r>
          </a:p>
          <a:p>
            <a:r>
              <a:rPr lang="ru-RU" sz="1600">
                <a:latin typeface="Courier New" pitchFamily="49" charset="0"/>
              </a:rPr>
              <a:t>  dmax = 0; // максимальное изменение значений</a:t>
            </a:r>
            <a:r>
              <a:rPr lang="ru-RU" sz="1600" b="1">
                <a:latin typeface="Courier New" pitchFamily="49" charset="0"/>
              </a:rPr>
              <a:t> u</a:t>
            </a:r>
          </a:p>
          <a:p>
            <a:r>
              <a:rPr lang="ru-RU" sz="1600">
                <a:latin typeface="Courier New" pitchFamily="49" charset="0"/>
              </a:rPr>
              <a:t>#pragma omp parallel for shared(u,n,dmax) private(i,temp,d)</a:t>
            </a:r>
          </a:p>
          <a:p>
            <a:r>
              <a:rPr lang="ru-RU" sz="1600">
                <a:latin typeface="Courier New" pitchFamily="49" charset="0"/>
              </a:rPr>
              <a:t>  for ( i=1; i&lt;N+1; i++ ) {</a:t>
            </a:r>
          </a:p>
          <a:p>
            <a:r>
              <a:rPr lang="ru-RU" sz="1600">
                <a:latin typeface="Courier New" pitchFamily="49" charset="0"/>
              </a:rPr>
              <a:t>#pragma omp parallel for shared(u,n,dmax) private(j,temp,d)</a:t>
            </a:r>
          </a:p>
          <a:p>
            <a:r>
              <a:rPr lang="ru-RU" sz="1600">
                <a:latin typeface="Courier New" pitchFamily="49" charset="0"/>
              </a:rPr>
              <a:t>    for ( j=1; j&lt;N+1; j++ ) {</a:t>
            </a:r>
          </a:p>
          <a:p>
            <a:r>
              <a:rPr lang="ru-RU" sz="1600">
                <a:latin typeface="Courier New" pitchFamily="49" charset="0"/>
              </a:rPr>
              <a:t>      temp = u[i][j];</a:t>
            </a:r>
          </a:p>
          <a:p>
            <a:r>
              <a:rPr lang="ru-RU" sz="1600">
                <a:latin typeface="Courier New" pitchFamily="49" charset="0"/>
              </a:rPr>
              <a:t>      u[i][j] = 0.25*(u[i-1][j]+u[i+1][j]+</a:t>
            </a:r>
          </a:p>
          <a:p>
            <a:r>
              <a:rPr lang="ru-RU" sz="1600">
                <a:latin typeface="Courier New" pitchFamily="49" charset="0"/>
              </a:rPr>
              <a:t>                u[i][j-1]+u[i][j+1]–h*h*f[i][j]);</a:t>
            </a:r>
          </a:p>
          <a:p>
            <a:r>
              <a:rPr lang="ru-RU" sz="1600">
                <a:latin typeface="Courier New" pitchFamily="49" charset="0"/>
              </a:rPr>
              <a:t>      d = fabs(temp-u[i][j])</a:t>
            </a:r>
          </a:p>
          <a:p>
            <a:r>
              <a:rPr lang="ru-RU" sz="1600">
                <a:latin typeface="Courier New" pitchFamily="49" charset="0"/>
              </a:rPr>
              <a:t>      omp_set_lock(dmax_lock);</a:t>
            </a:r>
          </a:p>
          <a:p>
            <a:r>
              <a:rPr lang="ru-RU" sz="1600">
                <a:latin typeface="Courier New" pitchFamily="49" charset="0"/>
              </a:rPr>
              <a:t>        if ( dmax &lt; d ) dmax = d;</a:t>
            </a:r>
          </a:p>
          <a:p>
            <a:r>
              <a:rPr lang="ru-RU" sz="1600">
                <a:latin typeface="Courier New" pitchFamily="49" charset="0"/>
              </a:rPr>
              <a:t>      omp_unset_lock(dmax_lock);</a:t>
            </a:r>
          </a:p>
          <a:p>
            <a:r>
              <a:rPr lang="ru-RU" sz="1600">
                <a:latin typeface="Courier New" pitchFamily="49" charset="0"/>
              </a:rPr>
              <a:t>    } // конец вложенной параллельной области</a:t>
            </a:r>
          </a:p>
          <a:p>
            <a:r>
              <a:rPr lang="ru-RU" sz="1600">
                <a:latin typeface="Courier New" pitchFamily="49" charset="0"/>
              </a:rPr>
              <a:t>  } // конец внешней параллельной области</a:t>
            </a:r>
          </a:p>
          <a:p>
            <a:r>
              <a:rPr lang="ru-RU" sz="1600">
                <a:latin typeface="Courier New" pitchFamily="49" charset="0"/>
              </a:rPr>
              <a:t>} while ( dmax &gt; eps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89376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tabLst>
                <a:tab pos="2298700" algn="l"/>
              </a:tabLst>
              <a:defRPr/>
            </a:pPr>
            <a:r>
              <a:rPr lang="ru-RU" b="1" smtClean="0"/>
              <a:t>Результаты вычислительных экспериментов</a:t>
            </a:r>
          </a:p>
        </p:txBody>
      </p:sp>
      <p:graphicFrame>
        <p:nvGraphicFramePr>
          <p:cNvPr id="285846" name="Group 150"/>
          <p:cNvGraphicFramePr>
            <a:graphicFrameLocks noGrp="1"/>
          </p:cNvGraphicFramePr>
          <p:nvPr>
            <p:ph type="tbl" idx="1"/>
          </p:nvPr>
        </p:nvGraphicFramePr>
        <p:xfrm>
          <a:off x="2224088" y="1052513"/>
          <a:ext cx="5465762" cy="5278123"/>
        </p:xfrm>
        <a:graphic>
          <a:graphicData uri="http://schemas.openxmlformats.org/drawingml/2006/table">
            <a:tbl>
              <a:tblPr/>
              <a:tblGrid>
                <a:gridCol w="1009650"/>
                <a:gridCol w="711200"/>
                <a:gridCol w="1296987"/>
                <a:gridCol w="719138"/>
                <a:gridCol w="1008062"/>
                <a:gridCol w="720725"/>
              </a:tblGrid>
              <a:tr h="6477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 сетки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метод Гаусса-Зейделя (алгоритм 12.1)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11,22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29,09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54,20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85,84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8,81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126,38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12,11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178,30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16,41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234,70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20,61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295,03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25,59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366,16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106,75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1585,84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243,00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3598,53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89376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tabLst>
                <a:tab pos="2298700" algn="l"/>
              </a:tabLst>
              <a:defRPr/>
            </a:pPr>
            <a:r>
              <a:rPr lang="ru-RU" b="1" smtClean="0"/>
              <a:t>Оценка подхода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57238" y="1144588"/>
            <a:ext cx="8948737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Разработанный параллельный алгоритм обеспечивает решение поставленной задачи 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Может быть задействовано до </a:t>
            </a:r>
            <a:r>
              <a:rPr lang="en-US" sz="2400" i="1">
                <a:latin typeface="Arial" pitchFamily="34" charset="0"/>
              </a:rPr>
              <a:t>N</a:t>
            </a:r>
            <a:r>
              <a:rPr lang="en-US" sz="2400" i="1" baseline="30000">
                <a:latin typeface="Arial" pitchFamily="34" charset="0"/>
              </a:rPr>
              <a:t>2</a:t>
            </a:r>
            <a:r>
              <a:rPr lang="ru-RU" sz="2400">
                <a:latin typeface="Arial" pitchFamily="34" charset="0"/>
              </a:rPr>
              <a:t> процессоров. 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Чрезмерно высокая </a:t>
            </a:r>
            <a:r>
              <a:rPr lang="ru-RU" sz="2400" i="1">
                <a:latin typeface="Arial" pitchFamily="34" charset="0"/>
              </a:rPr>
              <a:t>синхронизация</a:t>
            </a:r>
            <a:r>
              <a:rPr lang="ru-RU" sz="2400">
                <a:latin typeface="Arial" pitchFamily="34" charset="0"/>
              </a:rPr>
              <a:t> параллельных участков программы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Слабая загрузка процессоров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endParaRPr lang="ru-RU" sz="2400">
              <a:latin typeface="Arial" pitchFamily="34" charset="0"/>
            </a:endParaRPr>
          </a:p>
          <a:p>
            <a:pPr marL="355600" indent="-355600"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800" i="1">
                <a:latin typeface="Arial" pitchFamily="34" charset="0"/>
              </a:rPr>
              <a:t>Низкая эффективность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692696"/>
            <a:ext cx="9417050" cy="561975"/>
          </a:xfrm>
          <a:noFill/>
        </p:spPr>
        <p:txBody>
          <a:bodyPr/>
          <a:lstStyle/>
          <a:p>
            <a:pPr algn="l">
              <a:tabLst>
                <a:tab pos="2298700" algn="l"/>
              </a:tabLst>
            </a:pPr>
            <a:r>
              <a:rPr lang="ru-RU" b="1" dirty="0" smtClean="0"/>
              <a:t>Проблема: блокировки при взаимоисключении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88504" y="1844824"/>
            <a:ext cx="921702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spcBef>
                <a:spcPct val="20000"/>
              </a:spcBef>
              <a:buFont typeface="Wingdings" pitchFamily="2" charset="2"/>
              <a:buChar char="q"/>
            </a:pPr>
            <a:endParaRPr lang="ru-RU" sz="2400" dirty="0">
              <a:latin typeface="Arial" pitchFamily="34" charset="0"/>
            </a:endParaRP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 dirty="0">
                <a:latin typeface="Arial" pitchFamily="34" charset="0"/>
              </a:rPr>
              <a:t>Каждый параллельный поток после усреднения значений должен проверить значение величины </a:t>
            </a:r>
            <a:r>
              <a:rPr lang="en-US" sz="2400" i="1" dirty="0" err="1">
                <a:latin typeface="Arial" pitchFamily="34" charset="0"/>
              </a:rPr>
              <a:t>dmax</a:t>
            </a:r>
            <a:endParaRPr lang="ru-RU" sz="2400" i="1" dirty="0">
              <a:latin typeface="Arial" pitchFamily="34" charset="0"/>
            </a:endParaRP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 dirty="0">
                <a:latin typeface="Arial" pitchFamily="34" charset="0"/>
              </a:rPr>
              <a:t>Разрешение на использование переменной получает </a:t>
            </a:r>
            <a:r>
              <a:rPr lang="en-US" sz="2400" dirty="0">
                <a:latin typeface="Arial" pitchFamily="34" charset="0"/>
              </a:rPr>
              <a:t/>
            </a:r>
            <a:br>
              <a:rPr lang="en-US" sz="2400" dirty="0">
                <a:latin typeface="Arial" pitchFamily="34" charset="0"/>
              </a:rPr>
            </a:br>
            <a:r>
              <a:rPr lang="ru-RU" sz="2400" dirty="0">
                <a:latin typeface="Arial" pitchFamily="34" charset="0"/>
              </a:rPr>
              <a:t>один поток, другие в это время блокируются. После освобождения общей переменной управление может получить следующий поток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476672"/>
            <a:ext cx="9417050" cy="561975"/>
          </a:xfrm>
          <a:noFill/>
        </p:spPr>
        <p:txBody>
          <a:bodyPr/>
          <a:lstStyle/>
          <a:p>
            <a:pPr algn="l">
              <a:tabLst>
                <a:tab pos="2298700" algn="l"/>
              </a:tabLst>
            </a:pPr>
            <a:r>
              <a:rPr lang="ru-RU" b="1" dirty="0" smtClean="0"/>
              <a:t>Проблема: блокировки при взаимоисключении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5733256"/>
            <a:ext cx="9571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В результате многопотоковая параллельная программа превращается в последовательно выполняемый код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496616" y="1556792"/>
          <a:ext cx="6911975" cy="4000500"/>
        </p:xfrm>
        <a:graphic>
          <a:graphicData uri="http://schemas.openxmlformats.org/presentationml/2006/ole">
            <p:oleObj spid="_x0000_s6146" name="Рисунок" r:id="rId3" imgW="4076640" imgH="26859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8937625" cy="561975"/>
          </a:xfrm>
          <a:noFill/>
        </p:spPr>
        <p:txBody>
          <a:bodyPr/>
          <a:lstStyle/>
          <a:p>
            <a:pPr algn="l">
              <a:lnSpc>
                <a:spcPct val="90000"/>
              </a:lnSpc>
              <a:tabLst>
                <a:tab pos="2298700" algn="l"/>
              </a:tabLst>
            </a:pPr>
            <a:r>
              <a:rPr lang="ru-RU" sz="2600" b="1" u="sng" smtClean="0"/>
              <a:t>Алгоритм 1.3</a:t>
            </a:r>
            <a:r>
              <a:rPr lang="en-US" sz="2600" b="1" u="sng" smtClean="0"/>
              <a:t>:</a:t>
            </a:r>
            <a:r>
              <a:rPr lang="ru-RU" sz="2600" b="1" smtClean="0"/>
              <a:t> Второй вариант параллельного алгоритма Гаусса-Зейделя</a:t>
            </a:r>
            <a:r>
              <a:rPr lang="ru-RU" smtClean="0"/>
              <a:t>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08088" y="1011238"/>
            <a:ext cx="8208962" cy="4892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>
                <a:latin typeface="Courier New" pitchFamily="49" charset="0"/>
              </a:rPr>
              <a:t>//</a:t>
            </a:r>
            <a:r>
              <a:rPr lang="ru-RU" sz="1500">
                <a:latin typeface="Courier New" pitchFamily="49" charset="0"/>
              </a:rPr>
              <a:t>Алгоритм</a:t>
            </a:r>
            <a:r>
              <a:rPr lang="en-US" sz="1500">
                <a:latin typeface="Courier New" pitchFamily="49" charset="0"/>
              </a:rPr>
              <a:t> 12.3</a:t>
            </a:r>
          </a:p>
          <a:p>
            <a:r>
              <a:rPr lang="en-US" sz="1500">
                <a:latin typeface="Courier New" pitchFamily="49" charset="0"/>
              </a:rPr>
              <a:t>omp_lock_t dmax_lock;</a:t>
            </a:r>
          </a:p>
          <a:p>
            <a:r>
              <a:rPr lang="en-US" sz="1500">
                <a:latin typeface="Courier New" pitchFamily="49" charset="0"/>
              </a:rPr>
              <a:t>omp_init_lock(dmax_lock);</a:t>
            </a:r>
          </a:p>
          <a:p>
            <a:r>
              <a:rPr lang="en-US" sz="1500">
                <a:latin typeface="Courier New" pitchFamily="49" charset="0"/>
              </a:rPr>
              <a:t>do</a:t>
            </a:r>
            <a:r>
              <a:rPr lang="ru-RU" sz="1500">
                <a:latin typeface="Courier New" pitchFamily="49" charset="0"/>
              </a:rPr>
              <a:t> {</a:t>
            </a:r>
          </a:p>
          <a:p>
            <a:r>
              <a:rPr lang="ru-RU" sz="1500">
                <a:latin typeface="Courier New" pitchFamily="49" charset="0"/>
              </a:rPr>
              <a:t>  </a:t>
            </a:r>
            <a:r>
              <a:rPr lang="en-US" sz="1500">
                <a:latin typeface="Courier New" pitchFamily="49" charset="0"/>
              </a:rPr>
              <a:t>dmax</a:t>
            </a:r>
            <a:r>
              <a:rPr lang="ru-RU" sz="1500">
                <a:latin typeface="Courier New" pitchFamily="49" charset="0"/>
              </a:rPr>
              <a:t> = 0; // максимальное изменение значений </a:t>
            </a:r>
            <a:r>
              <a:rPr lang="en-US" sz="1500">
                <a:latin typeface="Courier New" pitchFamily="49" charset="0"/>
              </a:rPr>
              <a:t>u</a:t>
            </a:r>
          </a:p>
          <a:p>
            <a:r>
              <a:rPr lang="en-US" sz="1500">
                <a:latin typeface="Courier New" pitchFamily="49" charset="0"/>
              </a:rPr>
              <a:t>#pragma omp parallel for shared(u,n,dmax)private(i,temp,d,dm)</a:t>
            </a:r>
          </a:p>
          <a:p>
            <a:r>
              <a:rPr lang="en-US" sz="1500">
                <a:latin typeface="Courier New" pitchFamily="49" charset="0"/>
              </a:rPr>
              <a:t>  for ( i=1; i&lt;N+1; i++ ) {</a:t>
            </a:r>
          </a:p>
          <a:p>
            <a:r>
              <a:rPr lang="en-US" sz="1500">
                <a:latin typeface="Courier New" pitchFamily="49" charset="0"/>
              </a:rPr>
              <a:t>    dm = 0;</a:t>
            </a:r>
          </a:p>
          <a:p>
            <a:r>
              <a:rPr lang="en-US" sz="1500">
                <a:latin typeface="Courier New" pitchFamily="49" charset="0"/>
              </a:rPr>
              <a:t>    for ( j=1; j&lt;N+1; j++ ) {</a:t>
            </a:r>
          </a:p>
          <a:p>
            <a:r>
              <a:rPr lang="en-US" sz="1500">
                <a:latin typeface="Courier New" pitchFamily="49" charset="0"/>
              </a:rPr>
              <a:t>      temp = u[i][j];</a:t>
            </a:r>
          </a:p>
          <a:p>
            <a:r>
              <a:rPr lang="en-US" sz="1500">
                <a:latin typeface="Courier New" pitchFamily="49" charset="0"/>
              </a:rPr>
              <a:t>      u[i][j] = 0.25*(u[i-1][j]+u[i+1][j]+</a:t>
            </a:r>
          </a:p>
          <a:p>
            <a:r>
              <a:rPr lang="en-US" sz="1500">
                <a:latin typeface="Courier New" pitchFamily="49" charset="0"/>
              </a:rPr>
              <a:t>                u[i][j-1]+u[i][j+1]–h*h*f[i][j]);</a:t>
            </a:r>
          </a:p>
          <a:p>
            <a:r>
              <a:rPr lang="en-US" sz="1500">
                <a:latin typeface="Courier New" pitchFamily="49" charset="0"/>
              </a:rPr>
              <a:t>      d = fabs(temp-u[i][j]);</a:t>
            </a:r>
          </a:p>
          <a:p>
            <a:r>
              <a:rPr lang="en-US" sz="1500">
                <a:latin typeface="Courier New" pitchFamily="49" charset="0"/>
              </a:rPr>
              <a:t>      if ( dm &lt; d ) dm = d;</a:t>
            </a:r>
          </a:p>
          <a:p>
            <a:r>
              <a:rPr lang="en-US" sz="1500">
                <a:latin typeface="Courier New" pitchFamily="49" charset="0"/>
              </a:rPr>
              <a:t>    }</a:t>
            </a:r>
          </a:p>
          <a:p>
            <a:r>
              <a:rPr lang="en-US" sz="1500">
                <a:latin typeface="Courier New" pitchFamily="49" charset="0"/>
              </a:rPr>
              <a:t>    omp_set_lock(dmax_lock);</a:t>
            </a:r>
          </a:p>
          <a:p>
            <a:r>
              <a:rPr lang="en-US" sz="1500">
                <a:latin typeface="Courier New" pitchFamily="49" charset="0"/>
              </a:rPr>
              <a:t>      if ( dmax &lt; dm ) dmax = dm;</a:t>
            </a:r>
          </a:p>
          <a:p>
            <a:r>
              <a:rPr lang="en-US" sz="1500">
                <a:latin typeface="Courier New" pitchFamily="49" charset="0"/>
              </a:rPr>
              <a:t>    omp_unset_lock(dmax_lock);</a:t>
            </a:r>
          </a:p>
          <a:p>
            <a:r>
              <a:rPr lang="en-US" sz="1500">
                <a:latin typeface="Courier New" pitchFamily="49" charset="0"/>
              </a:rPr>
              <a:t>    </a:t>
            </a:r>
            <a:r>
              <a:rPr lang="ru-RU" sz="1500">
                <a:latin typeface="Courier New" pitchFamily="49" charset="0"/>
              </a:rPr>
              <a:t>} </a:t>
            </a:r>
          </a:p>
          <a:p>
            <a:r>
              <a:rPr lang="ru-RU" sz="1500">
                <a:latin typeface="Courier New" pitchFamily="49" charset="0"/>
              </a:rPr>
              <a:t>  } // конец параллельной области</a:t>
            </a:r>
          </a:p>
          <a:p>
            <a:r>
              <a:rPr lang="ru-RU" sz="1500">
                <a:latin typeface="Courier New" pitchFamily="49" charset="0"/>
              </a:rPr>
              <a:t>} </a:t>
            </a:r>
            <a:r>
              <a:rPr lang="en-US" sz="1500">
                <a:latin typeface="Courier New" pitchFamily="49" charset="0"/>
              </a:rPr>
              <a:t>while</a:t>
            </a:r>
            <a:r>
              <a:rPr lang="ru-RU" sz="1500">
                <a:latin typeface="Courier New" pitchFamily="49" charset="0"/>
              </a:rPr>
              <a:t> ( </a:t>
            </a:r>
            <a:r>
              <a:rPr lang="en-US" sz="1500">
                <a:latin typeface="Courier New" pitchFamily="49" charset="0"/>
              </a:rPr>
              <a:t>dmax</a:t>
            </a:r>
            <a:r>
              <a:rPr lang="ru-RU" sz="1500">
                <a:latin typeface="Courier New" pitchFamily="49" charset="0"/>
              </a:rPr>
              <a:t> &gt; </a:t>
            </a:r>
            <a:r>
              <a:rPr lang="en-US" sz="1500">
                <a:latin typeface="Courier New" pitchFamily="49" charset="0"/>
              </a:rPr>
              <a:t>eps</a:t>
            </a:r>
            <a:r>
              <a:rPr lang="ru-RU" sz="1500">
                <a:latin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88504" y="404664"/>
            <a:ext cx="8937625" cy="561975"/>
          </a:xfrm>
          <a:noFill/>
        </p:spPr>
        <p:txBody>
          <a:bodyPr/>
          <a:lstStyle/>
          <a:p>
            <a:pPr algn="l">
              <a:tabLst>
                <a:tab pos="2298700" algn="l"/>
              </a:tabLst>
            </a:pPr>
            <a:r>
              <a:rPr lang="ru-RU" b="1" dirty="0" smtClean="0"/>
              <a:t>Результаты вычислительных экспериментов</a:t>
            </a:r>
          </a:p>
        </p:txBody>
      </p:sp>
      <p:graphicFrame>
        <p:nvGraphicFramePr>
          <p:cNvPr id="219993" name="Group 857"/>
          <p:cNvGraphicFramePr>
            <a:graphicFrameLocks noGrp="1"/>
          </p:cNvGraphicFramePr>
          <p:nvPr>
            <p:ph type="tbl" idx="1"/>
          </p:nvPr>
        </p:nvGraphicFramePr>
        <p:xfrm>
          <a:off x="704528" y="1412776"/>
          <a:ext cx="7770813" cy="5278123"/>
        </p:xfrm>
        <a:graphic>
          <a:graphicData uri="http://schemas.openxmlformats.org/drawingml/2006/table">
            <a:tbl>
              <a:tblPr/>
              <a:tblGrid>
                <a:gridCol w="1009650"/>
                <a:gridCol w="711200"/>
                <a:gridCol w="1296988"/>
                <a:gridCol w="719137"/>
                <a:gridCol w="1008063"/>
                <a:gridCol w="720725"/>
                <a:gridCol w="647700"/>
                <a:gridCol w="936625"/>
                <a:gridCol w="720725"/>
              </a:tblGrid>
              <a:tr h="6477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 сетки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метод Гаусса-Зейделя (алгоритм 12.1)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11,22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29,09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54,20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5,90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85,84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5,64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8,81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126,38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1,50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5,88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12,11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178,30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2,42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16,41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234,70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8,08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20,61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295,03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25,59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366,16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13,69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106,75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1585,84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56,63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243,00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3598,53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128,66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1,89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Содержание…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8915400" cy="5170487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smtClean="0"/>
              <a:t>Постановка задачи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ru-RU" sz="2400" smtClean="0"/>
              <a:t>Методы решения дифференциальных уравнений в частных производных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ru-RU" sz="2400" smtClean="0"/>
              <a:t>Организация параллельных вычислений для систем с общей памятью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Проблема блокировки при взаимоисключении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Проблема неоднозначности вычислений в параллельных программах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Состязание потоков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Проблема взаимоблокировки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Разрешение тупиков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Исключение неоднозначности вычислений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Волновые схемы параллельных вычислений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Блочное представление данных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Балансировка вычислительной нагрузки процессоров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8937625" cy="561975"/>
          </a:xfrm>
          <a:noFill/>
        </p:spPr>
        <p:txBody>
          <a:bodyPr/>
          <a:lstStyle/>
          <a:p>
            <a:pPr algn="l">
              <a:tabLst>
                <a:tab pos="2298700" algn="l"/>
              </a:tabLst>
            </a:pPr>
            <a:r>
              <a:rPr lang="ru-RU" b="1" smtClean="0"/>
              <a:t>Оценка подхода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7238" y="1144588"/>
            <a:ext cx="8948737" cy="33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Существенное снижение обращений к общей переменной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Снижение показателя максимально возможного параллелизма до </a:t>
            </a:r>
            <a:r>
              <a:rPr lang="en-US" sz="2400" i="1">
                <a:latin typeface="Arial" pitchFamily="34" charset="0"/>
              </a:rPr>
              <a:t>N</a:t>
            </a:r>
            <a:endParaRPr lang="ru-RU" sz="2400" i="1">
              <a:latin typeface="Arial" pitchFamily="34" charset="0"/>
            </a:endParaRP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Как результат существенное снижению затрат на синхронизацию потоков и уменьшению проявления эффекта сериализации вычислений.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endParaRPr lang="ru-RU" sz="2400">
              <a:latin typeface="Arial" pitchFamily="34" charset="0"/>
            </a:endParaRPr>
          </a:p>
          <a:p>
            <a:pPr marL="355600" indent="-355600"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800" i="1">
                <a:latin typeface="Arial" pitchFamily="34" charset="0"/>
              </a:rPr>
              <a:t>Лучшие показатели ускорения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8937625" cy="561975"/>
          </a:xfrm>
          <a:noFill/>
        </p:spPr>
        <p:txBody>
          <a:bodyPr/>
          <a:lstStyle/>
          <a:p>
            <a:pPr algn="l">
              <a:lnSpc>
                <a:spcPct val="90000"/>
              </a:lnSpc>
              <a:tabLst>
                <a:tab pos="2298700" algn="l"/>
              </a:tabLst>
            </a:pPr>
            <a:r>
              <a:rPr lang="ru-RU" sz="2600" b="1" smtClean="0"/>
              <a:t>Возможность неоднозначности вычислений в параллельных программах</a:t>
            </a:r>
            <a:endParaRPr lang="ru-RU" sz="2600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8313" y="1265238"/>
            <a:ext cx="8948737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При вычислениях последовательность обработки данных может различаться при разных запусках программы 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Взаиморасположение потоков по области расчетов может быть различным: одни потоки могут опережать другие и, обратно, часть потоков могут отставать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Причина - </a:t>
            </a:r>
            <a:r>
              <a:rPr lang="ru-RU" sz="2400" i="1">
                <a:latin typeface="Arial" pitchFamily="34" charset="0"/>
              </a:rPr>
              <a:t>состязанием потоков </a:t>
            </a:r>
            <a:r>
              <a:rPr lang="ru-RU" sz="2400">
                <a:latin typeface="Arial" pitchFamily="34" charset="0"/>
              </a:rPr>
              <a:t>(</a:t>
            </a:r>
            <a:r>
              <a:rPr lang="en-US" sz="2400" i="1">
                <a:latin typeface="Arial" pitchFamily="34" charset="0"/>
              </a:rPr>
              <a:t>race condition</a:t>
            </a:r>
            <a:r>
              <a:rPr lang="ru-RU" sz="2400">
                <a:latin typeface="Arial" pitchFamily="34" charset="0"/>
              </a:rPr>
              <a:t>)</a:t>
            </a:r>
          </a:p>
          <a:p>
            <a:pPr marL="355600" indent="-3556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endParaRPr lang="ru-RU" sz="2400">
              <a:latin typeface="Arial" pitchFamily="34" charset="0"/>
            </a:endParaRPr>
          </a:p>
          <a:p>
            <a:pPr marL="355600" indent="-355600"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Временная динамика выполнения параллельных потоков не должна учитываться при разработке параллельных алгоритмов и программ</a:t>
            </a:r>
            <a:r>
              <a:rPr lang="ru-RU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0025"/>
            <a:ext cx="7281863" cy="393700"/>
          </a:xfrm>
          <a:noFill/>
        </p:spPr>
        <p:txBody>
          <a:bodyPr/>
          <a:lstStyle/>
          <a:p>
            <a:pPr algn="l"/>
            <a:r>
              <a:rPr lang="ru-RU" b="1" smtClean="0"/>
              <a:t>Состязание потоков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778000" y="981075"/>
          <a:ext cx="5695950" cy="4968875"/>
        </p:xfrm>
        <a:graphic>
          <a:graphicData uri="http://schemas.openxmlformats.org/presentationml/2006/ole">
            <p:oleObj spid="_x0000_s7170" name="Рисунок" r:id="rId3" imgW="4426560" imgH="4276800" progId="Word.Picture.8">
              <p:embed/>
            </p:oleObj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55688" y="5851525"/>
            <a:ext cx="885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eaLnBrk="0" hangingPunct="0">
              <a:spcBef>
                <a:spcPct val="20000"/>
              </a:spcBef>
            </a:pPr>
            <a:r>
              <a:rPr lang="ru-RU" sz="2400" b="1">
                <a:latin typeface="Arial" pitchFamily="34" charset="0"/>
              </a:rPr>
              <a:t>Выход:</a:t>
            </a:r>
            <a:r>
              <a:rPr lang="ru-RU" sz="2400">
                <a:latin typeface="Arial" pitchFamily="34" charset="0"/>
              </a:rPr>
              <a:t> захват и блокировка используемых строк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04664"/>
            <a:ext cx="7281863" cy="393700"/>
          </a:xfrm>
          <a:noFill/>
        </p:spPr>
        <p:txBody>
          <a:bodyPr/>
          <a:lstStyle/>
          <a:p>
            <a:pPr algn="l"/>
            <a:r>
              <a:rPr lang="ru-RU" b="1" dirty="0" smtClean="0"/>
              <a:t>Проблема: взаимоблокировка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idx="1"/>
          </p:nvPr>
        </p:nvSpPr>
        <p:spPr>
          <a:xfrm>
            <a:off x="488504" y="1412776"/>
            <a:ext cx="8915400" cy="1368425"/>
          </a:xfrm>
        </p:spPr>
        <p:txBody>
          <a:bodyPr/>
          <a:lstStyle/>
          <a:p>
            <a:r>
              <a:rPr lang="ru-RU" sz="2400" dirty="0" smtClean="0"/>
              <a:t>Для ограничения доступа к узлам сетки можно ввести набор семафоров </a:t>
            </a:r>
            <a:r>
              <a:rPr lang="en-US" sz="2400" b="1" dirty="0" smtClean="0"/>
              <a:t>row</a:t>
            </a:r>
            <a:r>
              <a:rPr lang="ru-RU" sz="2400" b="1" dirty="0" smtClean="0"/>
              <a:t>_</a:t>
            </a:r>
            <a:r>
              <a:rPr lang="en-US" sz="2400" b="1" dirty="0" smtClean="0"/>
              <a:t>lock</a:t>
            </a:r>
            <a:r>
              <a:rPr lang="ru-RU" sz="2400" b="1" dirty="0" smtClean="0"/>
              <a:t>[</a:t>
            </a:r>
            <a:r>
              <a:rPr lang="en-US" sz="2400" b="1" dirty="0" smtClean="0"/>
              <a:t>N</a:t>
            </a:r>
            <a:r>
              <a:rPr lang="ru-RU" sz="2400" b="1" dirty="0" smtClean="0"/>
              <a:t>]</a:t>
            </a:r>
            <a:r>
              <a:rPr lang="ru-RU" sz="2400" dirty="0" smtClean="0"/>
              <a:t>, который позволит потокам закрывать доступ к "своим" строкам сетки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200650" y="2708920"/>
          <a:ext cx="4705350" cy="2471738"/>
        </p:xfrm>
        <a:graphic>
          <a:graphicData uri="http://schemas.openxmlformats.org/presentationml/2006/ole">
            <p:oleObj spid="_x0000_s8194" name="Рисунок" r:id="rId3" imgW="2914560" imgH="1659960" progId="Word.Picture.8">
              <p:embed/>
            </p:oleObj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04850" y="5373688"/>
            <a:ext cx="89281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2400" b="1">
                <a:latin typeface="Arial" pitchFamily="34" charset="0"/>
              </a:rPr>
              <a:t>Потоки блокируют сначала строки 1 и 2 и только затем переходят к блокировке оставшихся строк</a:t>
            </a:r>
            <a:r>
              <a:rPr lang="ru-RU" sz="2400">
                <a:latin typeface="Arial" pitchFamily="34" charset="0"/>
              </a:rPr>
              <a:t>  - </a:t>
            </a:r>
            <a:r>
              <a:rPr lang="ru-RU" sz="2800" b="1">
                <a:latin typeface="Arial" pitchFamily="34" charset="0"/>
              </a:rPr>
              <a:t>Тупик</a:t>
            </a:r>
            <a:r>
              <a:rPr lang="en-US" sz="2400" b="1">
                <a:latin typeface="Arial" pitchFamily="34" charset="0"/>
              </a:rPr>
              <a:t> (!!!)</a:t>
            </a:r>
            <a:endParaRPr lang="ru-RU" sz="2400" b="1">
              <a:latin typeface="Arial" pitchFamily="34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72480" y="2636912"/>
            <a:ext cx="4752975" cy="251978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</a:rPr>
              <a:t>поток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обрабатывает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строку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сетки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[i+1]);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[i-1]);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</a:rPr>
              <a:t>обработка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строку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сетки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omp_unset_lock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omp_unset_lock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[i+1]);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omp_unset_lock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[i-1]);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0025"/>
            <a:ext cx="7281863" cy="393700"/>
          </a:xfrm>
          <a:noFill/>
        </p:spPr>
        <p:txBody>
          <a:bodyPr/>
          <a:lstStyle/>
          <a:p>
            <a:pPr algn="l"/>
            <a:r>
              <a:rPr lang="ru-RU" b="1" smtClean="0"/>
              <a:t>Разрешение тупиков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488950" y="1268413"/>
            <a:ext cx="9072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250" indent="-476250" eaLnBrk="0" hangingPunct="0">
              <a:spcBef>
                <a:spcPct val="50000"/>
              </a:spcBef>
            </a:pPr>
            <a:r>
              <a:rPr lang="ru-RU" sz="2400" b="1" i="1">
                <a:latin typeface="Arial" pitchFamily="34" charset="0"/>
              </a:rPr>
              <a:t>Решение</a:t>
            </a:r>
            <a:r>
              <a:rPr lang="ru-RU" sz="2400">
                <a:latin typeface="Arial" pitchFamily="34" charset="0"/>
              </a:rPr>
              <a:t>: соблюдение строгой последовательности блокировки строк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576513" y="2205038"/>
            <a:ext cx="4752975" cy="295215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</a:rPr>
              <a:t>поток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обрабатывает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строку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сетки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[i+1]);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[i-1]);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&lt;</a:t>
            </a:r>
            <a:r>
              <a:rPr lang="ru-RU" dirty="0">
                <a:latin typeface="Courier New" pitchFamily="49" charset="0"/>
              </a:rPr>
              <a:t>обработка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строку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сетки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omp_unset_lock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[i+1]);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omp_unset_lock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omp_unset_lock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row_lock</a:t>
            </a:r>
            <a:r>
              <a:rPr lang="en-US" dirty="0">
                <a:latin typeface="Courier New" pitchFamily="49" charset="0"/>
              </a:rPr>
              <a:t>[i-1]);</a:t>
            </a:r>
            <a:endParaRPr lang="ru-RU" dirty="0">
              <a:latin typeface="Courier New" pitchFamily="49" charset="0"/>
            </a:endParaRP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776288" y="5229225"/>
            <a:ext cx="8355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250" indent="-476250" eaLnBrk="0" hangingPunct="0">
              <a:spcBef>
                <a:spcPct val="50000"/>
              </a:spcBef>
            </a:pPr>
            <a:r>
              <a:rPr lang="ru-RU" sz="2800" i="1">
                <a:latin typeface="Arial" pitchFamily="34" charset="0"/>
              </a:rPr>
              <a:t>Однозначность вычислений не обеспечивается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548680"/>
            <a:ext cx="8866188" cy="393700"/>
          </a:xfrm>
          <a:noFill/>
        </p:spPr>
        <p:txBody>
          <a:bodyPr/>
          <a:lstStyle/>
          <a:p>
            <a:pPr algn="l"/>
            <a:r>
              <a:rPr lang="ru-RU" b="1" dirty="0" smtClean="0"/>
              <a:t>Исключение неоднозначности вычислений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988840"/>
            <a:ext cx="8994775" cy="2519363"/>
          </a:xfrm>
        </p:spPr>
        <p:txBody>
          <a:bodyPr/>
          <a:lstStyle/>
          <a:p>
            <a:r>
              <a:rPr lang="ru-RU" sz="2400" dirty="0" smtClean="0"/>
              <a:t>Для исключения неоднозначности вычислений применяют способ, который состоит в разделение места хранения результатов вычислений на предыдущей и текущей итерациях метода сеток</a:t>
            </a:r>
            <a:r>
              <a:rPr lang="en-US" sz="2400" dirty="0" smtClean="0"/>
              <a:t> (</a:t>
            </a:r>
            <a:r>
              <a:rPr lang="ru-RU" sz="2400" i="1" dirty="0" smtClean="0"/>
              <a:t>метод Гаусса-Якоби</a:t>
            </a:r>
            <a:r>
              <a:rPr lang="ru-RU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15888"/>
            <a:ext cx="8856663" cy="836612"/>
          </a:xfrm>
          <a:noFill/>
        </p:spPr>
        <p:txBody>
          <a:bodyPr/>
          <a:lstStyle/>
          <a:p>
            <a:pPr marL="495300" indent="-495300" algn="l">
              <a:lnSpc>
                <a:spcPct val="90000"/>
              </a:lnSpc>
            </a:pPr>
            <a:r>
              <a:rPr lang="ru-RU" sz="2600" b="1" u="sng" smtClean="0"/>
              <a:t>Алгоритм 1.4</a:t>
            </a:r>
            <a:r>
              <a:rPr lang="en-US" sz="2600" b="1" u="sng" smtClean="0"/>
              <a:t>:</a:t>
            </a:r>
            <a:r>
              <a:rPr lang="ru-RU" sz="2600" b="1" smtClean="0"/>
              <a:t> Параллельная реализация сеточного метода Гаусса-Якоби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920750" y="1052513"/>
            <a:ext cx="6551613" cy="540082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9000"/>
              </a:lnSpc>
            </a:pPr>
            <a:r>
              <a:rPr lang="ru-RU" sz="1400" dirty="0">
                <a:latin typeface="Courier New" pitchFamily="49" charset="0"/>
              </a:rPr>
              <a:t>//Алгоритм 12.4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99000"/>
              </a:lnSpc>
            </a:pPr>
            <a:r>
              <a:rPr lang="en-US" sz="1400" dirty="0" err="1">
                <a:latin typeface="Courier New" pitchFamily="49" charset="0"/>
              </a:rPr>
              <a:t>omp_lock_t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dmax_lock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>
              <a:lnSpc>
                <a:spcPct val="99000"/>
              </a:lnSpc>
            </a:pPr>
            <a:r>
              <a:rPr lang="en-US" sz="1400" dirty="0" err="1">
                <a:latin typeface="Courier New" pitchFamily="49" charset="0"/>
              </a:rPr>
              <a:t>omp_init_lock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dmax_lock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do</a:t>
            </a:r>
            <a:r>
              <a:rPr lang="ru-RU" sz="1400" dirty="0">
                <a:latin typeface="Courier New" pitchFamily="49" charset="0"/>
              </a:rPr>
              <a:t> {</a:t>
            </a:r>
          </a:p>
          <a:p>
            <a:pPr>
              <a:lnSpc>
                <a:spcPct val="99000"/>
              </a:lnSpc>
            </a:pPr>
            <a:r>
              <a:rPr lang="ru-RU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dmax</a:t>
            </a:r>
            <a:r>
              <a:rPr lang="ru-RU" sz="1400" dirty="0">
                <a:latin typeface="Courier New" pitchFamily="49" charset="0"/>
              </a:rPr>
              <a:t> = 0; // максимальное изменение значений </a:t>
            </a:r>
            <a:r>
              <a:rPr lang="en-US" sz="1400" dirty="0">
                <a:latin typeface="Courier New" pitchFamily="49" charset="0"/>
              </a:rPr>
              <a:t>u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#</a:t>
            </a:r>
            <a:r>
              <a:rPr lang="en-US" sz="1400" dirty="0" err="1">
                <a:latin typeface="Courier New" pitchFamily="49" charset="0"/>
              </a:rPr>
              <a:t>pragma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omp</a:t>
            </a:r>
            <a:r>
              <a:rPr lang="en-US" sz="1400" dirty="0">
                <a:latin typeface="Courier New" pitchFamily="49" charset="0"/>
              </a:rPr>
              <a:t> parallel for shared(</a:t>
            </a:r>
            <a:r>
              <a:rPr lang="en-US" sz="1400" dirty="0" err="1">
                <a:latin typeface="Courier New" pitchFamily="49" charset="0"/>
              </a:rPr>
              <a:t>u,n,dmax</a:t>
            </a:r>
            <a:r>
              <a:rPr lang="en-US" sz="1400" dirty="0">
                <a:latin typeface="Courier New" pitchFamily="49" charset="0"/>
              </a:rPr>
              <a:t>) \ 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                     private(</a:t>
            </a:r>
            <a:r>
              <a:rPr lang="en-US" sz="1400" dirty="0" err="1">
                <a:latin typeface="Courier New" pitchFamily="49" charset="0"/>
              </a:rPr>
              <a:t>i,temp,d,dm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for (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=1;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&lt;N+1;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 ) {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dm = 0;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for ( j=1; j&lt;N+1; j++ ) {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  temp = u[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][j];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  un[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][j] = 0.25*(u[i-1][j]+u[i+1][j]+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             u[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][j-1]+u[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][j+1]–h*h*f[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][j]);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  d = </a:t>
            </a:r>
            <a:r>
              <a:rPr lang="en-US" sz="1400" dirty="0" err="1">
                <a:latin typeface="Courier New" pitchFamily="49" charset="0"/>
              </a:rPr>
              <a:t>fabs</a:t>
            </a:r>
            <a:r>
              <a:rPr lang="en-US" sz="1400" dirty="0">
                <a:latin typeface="Courier New" pitchFamily="49" charset="0"/>
              </a:rPr>
              <a:t>(temp-un[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][j])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  if ( dm &lt; d ) dm = d;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omp_set_lock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dmax_lock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  if ( </a:t>
            </a:r>
            <a:r>
              <a:rPr lang="en-US" sz="1400" dirty="0" err="1">
                <a:latin typeface="Courier New" pitchFamily="49" charset="0"/>
              </a:rPr>
              <a:t>dmax</a:t>
            </a:r>
            <a:r>
              <a:rPr lang="en-US" sz="1400" dirty="0">
                <a:latin typeface="Courier New" pitchFamily="49" charset="0"/>
              </a:rPr>
              <a:t> &lt; dm ) </a:t>
            </a:r>
            <a:r>
              <a:rPr lang="en-US" sz="1400" dirty="0" err="1">
                <a:latin typeface="Courier New" pitchFamily="49" charset="0"/>
              </a:rPr>
              <a:t>dmax</a:t>
            </a:r>
            <a:r>
              <a:rPr lang="en-US" sz="1400" dirty="0">
                <a:latin typeface="Courier New" pitchFamily="49" charset="0"/>
              </a:rPr>
              <a:t> = dm;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omp_unset_lock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dmax_lock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ru-RU" sz="1400" dirty="0">
                <a:latin typeface="Courier New" pitchFamily="49" charset="0"/>
              </a:rPr>
              <a:t>} </a:t>
            </a:r>
          </a:p>
          <a:p>
            <a:pPr>
              <a:lnSpc>
                <a:spcPct val="99000"/>
              </a:lnSpc>
            </a:pPr>
            <a:r>
              <a:rPr lang="ru-RU" sz="1400" dirty="0">
                <a:latin typeface="Courier New" pitchFamily="49" charset="0"/>
              </a:rPr>
              <a:t>  } // конец параллельной области</a:t>
            </a:r>
          </a:p>
          <a:p>
            <a:pPr>
              <a:lnSpc>
                <a:spcPct val="99000"/>
              </a:lnSpc>
            </a:pPr>
            <a:r>
              <a:rPr lang="ru-RU" sz="1400" dirty="0"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for</a:t>
            </a:r>
            <a:r>
              <a:rPr lang="ru-RU" sz="1400" dirty="0">
                <a:latin typeface="Courier New" pitchFamily="49" charset="0"/>
              </a:rPr>
              <a:t> (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ru-RU" sz="1400" dirty="0">
                <a:latin typeface="Courier New" pitchFamily="49" charset="0"/>
              </a:rPr>
              <a:t>=1;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ru-RU" sz="1400" dirty="0">
                <a:latin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</a:rPr>
              <a:t>N</a:t>
            </a:r>
            <a:r>
              <a:rPr lang="ru-RU" sz="1400" dirty="0">
                <a:latin typeface="Courier New" pitchFamily="49" charset="0"/>
              </a:rPr>
              <a:t>+1;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ru-RU" sz="1400" dirty="0">
                <a:latin typeface="Courier New" pitchFamily="49" charset="0"/>
              </a:rPr>
              <a:t>++ ) // обновление данных</a:t>
            </a:r>
          </a:p>
          <a:p>
            <a:pPr>
              <a:lnSpc>
                <a:spcPct val="99000"/>
              </a:lnSpc>
            </a:pPr>
            <a:r>
              <a:rPr lang="ru-RU" sz="1400" dirty="0">
                <a:latin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</a:rPr>
              <a:t>for ( j=1; j&lt;N+1; j++ ) </a:t>
            </a:r>
          </a:p>
          <a:p>
            <a:pPr>
              <a:lnSpc>
                <a:spcPct val="99000"/>
              </a:lnSpc>
            </a:pPr>
            <a:r>
              <a:rPr lang="en-US" sz="1400" dirty="0">
                <a:latin typeface="Courier New" pitchFamily="49" charset="0"/>
              </a:rPr>
              <a:t>      u[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][j] = un[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][j];</a:t>
            </a:r>
            <a:endParaRPr lang="ru-RU" sz="1400" dirty="0">
              <a:latin typeface="Courier New" pitchFamily="49" charset="0"/>
            </a:endParaRPr>
          </a:p>
          <a:p>
            <a:pPr>
              <a:lnSpc>
                <a:spcPct val="99000"/>
              </a:lnSpc>
            </a:pPr>
            <a:r>
              <a:rPr lang="ru-RU" sz="1400" dirty="0">
                <a:latin typeface="Courier New" pitchFamily="49" charset="0"/>
              </a:rPr>
              <a:t>} </a:t>
            </a:r>
            <a:r>
              <a:rPr lang="en-US" sz="1400" dirty="0">
                <a:latin typeface="Courier New" pitchFamily="49" charset="0"/>
              </a:rPr>
              <a:t>while</a:t>
            </a:r>
            <a:r>
              <a:rPr lang="ru-RU" sz="1400" dirty="0">
                <a:latin typeface="Courier New" pitchFamily="49" charset="0"/>
              </a:rPr>
              <a:t> ( </a:t>
            </a:r>
            <a:r>
              <a:rPr lang="en-US" sz="1400" dirty="0" err="1">
                <a:latin typeface="Courier New" pitchFamily="49" charset="0"/>
              </a:rPr>
              <a:t>dmax</a:t>
            </a:r>
            <a:r>
              <a:rPr lang="ru-RU" sz="1400" dirty="0">
                <a:latin typeface="Courier New" pitchFamily="49" charset="0"/>
              </a:rPr>
              <a:t> &gt; </a:t>
            </a:r>
            <a:r>
              <a:rPr lang="en-US" sz="1400" dirty="0" err="1">
                <a:latin typeface="Courier New" pitchFamily="49" charset="0"/>
              </a:rPr>
              <a:t>eps</a:t>
            </a:r>
            <a:r>
              <a:rPr lang="ru-RU" sz="1400" dirty="0">
                <a:latin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260648"/>
            <a:ext cx="9144000" cy="561975"/>
          </a:xfrm>
          <a:noFill/>
        </p:spPr>
        <p:txBody>
          <a:bodyPr/>
          <a:lstStyle/>
          <a:p>
            <a:pPr algn="l"/>
            <a:r>
              <a:rPr lang="ru-RU" b="1" dirty="0" smtClean="0"/>
              <a:t>Результаты вычислительных экспериментов</a:t>
            </a:r>
          </a:p>
        </p:txBody>
      </p:sp>
      <p:graphicFrame>
        <p:nvGraphicFramePr>
          <p:cNvPr id="169513" name="Group 553"/>
          <p:cNvGraphicFramePr>
            <a:graphicFrameLocks noGrp="1"/>
          </p:cNvGraphicFramePr>
          <p:nvPr>
            <p:ph type="tbl" idx="1"/>
          </p:nvPr>
        </p:nvGraphicFramePr>
        <p:xfrm>
          <a:off x="632520" y="1412776"/>
          <a:ext cx="8850312" cy="5222880"/>
        </p:xfrm>
        <a:graphic>
          <a:graphicData uri="http://schemas.openxmlformats.org/drawingml/2006/table">
            <a:tbl>
              <a:tblPr/>
              <a:tblGrid>
                <a:gridCol w="1298575"/>
                <a:gridCol w="1430337"/>
                <a:gridCol w="1704975"/>
                <a:gridCol w="1608138"/>
                <a:gridCol w="1368425"/>
                <a:gridCol w="1439862"/>
              </a:tblGrid>
              <a:tr h="417513">
                <a:tc rowSpan="2">
                  <a:txBody>
                    <a:bodyPr/>
                    <a:lstStyle/>
                    <a:p>
                      <a:pPr marL="261938" marR="0" lvl="0" indent="-2619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сетки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метод Гаусса-Якоби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(алгоритм 12.4)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метод, разработанный по аналогии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алгоритмом 12.3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38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5257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5257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23067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23,84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23067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11,00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2,17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26961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226,23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26961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29,00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7,80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34377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562,94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34377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66,25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8,50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56941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1330,39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56941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191,95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6,93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114342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3815,36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114342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2247,95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64433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2927,88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64433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1699,19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87099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5467,64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87099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2751,73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286188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22759,36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286188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11776,09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152657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14258,38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152657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7397,60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337809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134140,64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337809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70312,45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655210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247726,69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655210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129752,13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1,91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0025"/>
            <a:ext cx="7281863" cy="393700"/>
          </a:xfrm>
          <a:noFill/>
        </p:spPr>
        <p:txBody>
          <a:bodyPr/>
          <a:lstStyle/>
          <a:p>
            <a:pPr algn="l"/>
            <a:r>
              <a:rPr lang="ru-RU" b="1" smtClean="0"/>
              <a:t>Оценка подхода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0" indent="363538"/>
            <a:r>
              <a:rPr lang="ru-RU" sz="2400" smtClean="0"/>
              <a:t>Однозначность вычислений</a:t>
            </a:r>
          </a:p>
          <a:p>
            <a:pPr marL="0" indent="363538"/>
            <a:r>
              <a:rPr lang="ru-RU" sz="2400" smtClean="0"/>
              <a:t>Использование дополнительной памяти</a:t>
            </a:r>
          </a:p>
          <a:p>
            <a:pPr marL="0" indent="363538"/>
            <a:r>
              <a:rPr lang="ru-RU" sz="2400" smtClean="0"/>
              <a:t>Меньшая скорость сходимости</a:t>
            </a:r>
            <a:endParaRPr lang="en-US" sz="2400" smtClean="0"/>
          </a:p>
          <a:p>
            <a:pPr marL="0" indent="363538"/>
            <a:endParaRPr lang="ru-RU" sz="2400" smtClean="0"/>
          </a:p>
          <a:p>
            <a:pPr marL="0" indent="363538">
              <a:buFont typeface="Wingdings" pitchFamily="2" charset="2"/>
              <a:buNone/>
            </a:pPr>
            <a:r>
              <a:rPr lang="ru-RU" sz="2400" smtClean="0"/>
              <a:t>Возможный иной способ устранения взаимозависимости параллельных потоков состоит в использовании </a:t>
            </a:r>
            <a:r>
              <a:rPr lang="ru-RU" sz="2400" i="1" smtClean="0"/>
              <a:t>схемы чередования обработки строк</a:t>
            </a:r>
            <a:r>
              <a:rPr lang="ru-RU" sz="2400" smtClean="0"/>
              <a:t>, при которой выполнение каждой итерации подразделяется на два последовательных этапа:  </a:t>
            </a:r>
          </a:p>
          <a:p>
            <a:pPr marL="0" indent="363538"/>
            <a:r>
              <a:rPr lang="ru-RU" sz="2400" smtClean="0"/>
              <a:t>На первом этапе обрабатываются строки только с </a:t>
            </a:r>
            <a:br>
              <a:rPr lang="ru-RU" sz="2400" smtClean="0"/>
            </a:br>
            <a:r>
              <a:rPr lang="ru-RU" sz="2400" smtClean="0"/>
              <a:t>    четными номерами,</a:t>
            </a:r>
          </a:p>
          <a:p>
            <a:pPr marL="0" indent="363538"/>
            <a:r>
              <a:rPr lang="ru-RU" sz="2400" smtClean="0"/>
              <a:t>На втором этапе - строки с нечетными номерами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60512" y="620688"/>
            <a:ext cx="7281863" cy="393700"/>
          </a:xfrm>
          <a:noFill/>
        </p:spPr>
        <p:txBody>
          <a:bodyPr/>
          <a:lstStyle/>
          <a:p>
            <a:r>
              <a:rPr lang="ru-RU" b="1" dirty="0" smtClean="0"/>
              <a:t>Схема чередования обработки строк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424608" y="1988840"/>
          <a:ext cx="7099300" cy="4468812"/>
        </p:xfrm>
        <a:graphic>
          <a:graphicData uri="http://schemas.openxmlformats.org/presentationml/2006/ole">
            <p:oleObj spid="_x0000_s9218" name="Рисунок" r:id="rId3" imgW="4429080" imgH="301932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Организация параллельных вычислений для систем с распределенной памятью</a:t>
            </a:r>
            <a:endParaRPr lang="en-US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Разделение данных</a:t>
            </a:r>
            <a:endParaRPr lang="en-US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Ленточная схема разделения данных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Параллельное выполнение операций передачи данных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Коллективные операции обмена информацией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Блочная схема разделения данных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Вычислительный конвейер (множественная волна)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Операции передачи данных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0025"/>
            <a:ext cx="7281863" cy="393700"/>
          </a:xfrm>
          <a:noFill/>
        </p:spPr>
        <p:txBody>
          <a:bodyPr/>
          <a:lstStyle/>
          <a:p>
            <a:pPr algn="l"/>
            <a:r>
              <a:rPr lang="ru-RU" b="1" smtClean="0"/>
              <a:t>Оценка подхода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Не требуется дополнительной памяти</a:t>
            </a:r>
          </a:p>
          <a:p>
            <a:r>
              <a:rPr lang="ru-RU" sz="2400" smtClean="0"/>
              <a:t>Алгоритм обеспечивает однозначность вычислений, </a:t>
            </a:r>
            <a:br>
              <a:rPr lang="ru-RU" sz="2400" smtClean="0"/>
            </a:br>
            <a:r>
              <a:rPr lang="ru-RU" sz="2400" smtClean="0"/>
              <a:t>но не совпадающие с результатами последовательных расчетов</a:t>
            </a:r>
          </a:p>
          <a:p>
            <a:r>
              <a:rPr lang="ru-RU" sz="2400" smtClean="0"/>
              <a:t>Меньшая скорость сходимости</a:t>
            </a:r>
          </a:p>
          <a:p>
            <a:endParaRPr lang="ru-RU" sz="2400" smtClean="0"/>
          </a:p>
          <a:p>
            <a:pPr>
              <a:buFont typeface="Wingdings" pitchFamily="2" charset="2"/>
              <a:buNone/>
            </a:pPr>
            <a:r>
              <a:rPr lang="ru-RU" sz="2400" smtClean="0">
                <a:sym typeface="Symbol" pitchFamily="18" charset="2"/>
              </a:rPr>
              <a:t>    </a:t>
            </a:r>
            <a:r>
              <a:rPr lang="ru-RU" sz="2400" smtClean="0"/>
              <a:t> </a:t>
            </a:r>
            <a:r>
              <a:rPr lang="ru-RU" sz="2400" i="1" smtClean="0"/>
              <a:t>Возможность повышения эффективности расчетов</a:t>
            </a:r>
          </a:p>
          <a:p>
            <a:endParaRPr lang="ru-RU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0025"/>
            <a:ext cx="7281863" cy="393700"/>
          </a:xfrm>
          <a:noFill/>
        </p:spPr>
        <p:txBody>
          <a:bodyPr/>
          <a:lstStyle/>
          <a:p>
            <a:pPr algn="l"/>
            <a:r>
              <a:rPr lang="ru-RU" b="1" smtClean="0"/>
              <a:t>Оценка подхода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4170363" cy="13684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ru-RU" sz="1200" b="1" smtClean="0"/>
          </a:p>
          <a:p>
            <a:pPr algn="ctr">
              <a:buFont typeface="Wingdings" pitchFamily="2" charset="2"/>
              <a:buNone/>
            </a:pPr>
            <a:r>
              <a:rPr lang="ru-RU" sz="2400" b="1" smtClean="0"/>
              <a:t>Метод Гаусса-Якоби</a:t>
            </a:r>
            <a:r>
              <a:rPr lang="ru-RU" sz="2400" smtClean="0"/>
              <a:t>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097463" y="981075"/>
            <a:ext cx="40259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b="1">
                <a:latin typeface="Arial" pitchFamily="34" charset="0"/>
              </a:rPr>
              <a:t>Схема чередования обработки строк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065213" y="1987550"/>
            <a:ext cx="30432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>
                <a:latin typeface="Arial" pitchFamily="34" charset="0"/>
              </a:rPr>
              <a:t>Использование дополнительной памяти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84800" y="2132013"/>
            <a:ext cx="3889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>
                <a:latin typeface="Arial" pitchFamily="34" charset="0"/>
              </a:rPr>
              <a:t>Не требуется дополнительной памяти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1065213" y="1916113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5673725" y="1916113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116013" y="3500438"/>
            <a:ext cx="83010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Алгоритмы обеспечивают однозначность вычислений, но получаемые решения могут не совпадать с результатами последовательных расчетов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1065213" y="4918075"/>
            <a:ext cx="7867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spcBef>
                <a:spcPct val="20000"/>
              </a:spcBef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Вычислительные схемы имеют меньшую скорость сходимости, чем исходный вариант метода Гаусса-Зейделя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620688"/>
            <a:ext cx="9217025" cy="393700"/>
          </a:xfrm>
          <a:noFill/>
        </p:spPr>
        <p:txBody>
          <a:bodyPr/>
          <a:lstStyle/>
          <a:p>
            <a:pPr algn="l"/>
            <a:r>
              <a:rPr lang="ru-RU" b="1" dirty="0" smtClean="0"/>
              <a:t>Волновые схемы параллельных вычислений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628800"/>
            <a:ext cx="9210675" cy="4968875"/>
          </a:xfrm>
        </p:spPr>
        <p:txBody>
          <a:bodyPr/>
          <a:lstStyle/>
          <a:p>
            <a:r>
              <a:rPr lang="ru-RU" sz="2400" dirty="0" smtClean="0"/>
              <a:t>Рассмотрим параллельные алгоритмы обладающими следующими свойствами:</a:t>
            </a:r>
          </a:p>
          <a:p>
            <a:pPr lvl="1"/>
            <a:r>
              <a:rPr lang="ru-RU" sz="2000" dirty="0" smtClean="0"/>
              <a:t>выполняемые вычислительные действия, что и исходный последовательный метод</a:t>
            </a:r>
          </a:p>
          <a:p>
            <a:pPr lvl="1"/>
            <a:r>
              <a:rPr lang="ru-RU" sz="2000" dirty="0" smtClean="0"/>
              <a:t>полученные решения совпадали с решением исходной вычислительной задачи. </a:t>
            </a:r>
          </a:p>
          <a:p>
            <a:r>
              <a:rPr lang="ru-RU" sz="2400" dirty="0" smtClean="0"/>
              <a:t>Один из таких методов  - метод волновой обработки данных </a:t>
            </a:r>
          </a:p>
          <a:p>
            <a:r>
              <a:rPr lang="ru-RU" sz="2400" dirty="0" smtClean="0"/>
              <a:t>Вычислительная схема состоит в выполнение итерации метода сеток которые разбиваются на последовательность шагов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9144000" cy="561975"/>
          </a:xfrm>
          <a:noFill/>
        </p:spPr>
        <p:txBody>
          <a:bodyPr/>
          <a:lstStyle/>
          <a:p>
            <a:pPr algn="l"/>
            <a:r>
              <a:rPr lang="ru-RU" b="1" smtClean="0"/>
              <a:t>Волновые схемы параллельных вычислений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ph idx="1"/>
          </p:nvPr>
        </p:nvGraphicFramePr>
        <p:xfrm>
          <a:off x="2257425" y="2392363"/>
          <a:ext cx="5391150" cy="2943225"/>
        </p:xfrm>
        <a:graphic>
          <a:graphicData uri="http://schemas.openxmlformats.org/presentationml/2006/ole">
            <p:oleObj spid="_x0000_s10242" name="Рисунок" r:id="rId3" imgW="5391000" imgH="2943360" progId="Word.Picture.8">
              <p:embed/>
            </p:oleObj>
          </a:graphicData>
        </a:graphic>
      </p:graphicFrame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136650" y="12684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415925" y="1073150"/>
            <a:ext cx="92900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На каждом шаге к вычислениям окажутся подготовленными узлы вспомогательной диагонали сетки с номером, определяемом номером этапа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15888"/>
            <a:ext cx="9417050" cy="836612"/>
          </a:xfrm>
          <a:noFill/>
        </p:spPr>
        <p:txBody>
          <a:bodyPr/>
          <a:lstStyle/>
          <a:p>
            <a:pPr marL="495300" indent="-495300" algn="l">
              <a:lnSpc>
                <a:spcPct val="90000"/>
              </a:lnSpc>
            </a:pPr>
            <a:r>
              <a:rPr lang="ru-RU" sz="2600" b="1" u="sng" smtClean="0"/>
              <a:t>Алгоритм 1.5</a:t>
            </a:r>
            <a:r>
              <a:rPr lang="en-US" sz="2600" b="1" u="sng" smtClean="0"/>
              <a:t>:</a:t>
            </a:r>
            <a:r>
              <a:rPr lang="ru-RU" sz="2600" b="1" smtClean="0"/>
              <a:t> Параллельный алгоритм реализующий волновую схему вычислений…</a:t>
            </a:r>
            <a:r>
              <a:rPr lang="ru-RU" smtClean="0"/>
              <a:t> 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88950" y="1052513"/>
            <a:ext cx="9217025" cy="52800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//Алгоритм 12.5</a:t>
            </a:r>
            <a:endParaRPr lang="en-US" sz="16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omp_lock_t dmax_lock;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omp_init_lock(dmax_lock);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do</a:t>
            </a:r>
            <a:r>
              <a:rPr lang="ru-RU" sz="1600">
                <a:latin typeface="Courier New" pitchFamily="49" charset="0"/>
              </a:rPr>
              <a:t>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</a:t>
            </a:r>
            <a:r>
              <a:rPr lang="en-US" sz="1600">
                <a:latin typeface="Courier New" pitchFamily="49" charset="0"/>
              </a:rPr>
              <a:t>dmax</a:t>
            </a:r>
            <a:r>
              <a:rPr lang="ru-RU" sz="1600">
                <a:latin typeface="Courier New" pitchFamily="49" charset="0"/>
              </a:rPr>
              <a:t> = 0; // максимальное изменение значений </a:t>
            </a:r>
            <a:r>
              <a:rPr lang="en-US">
                <a:latin typeface="Courier New" pitchFamily="49" charset="0"/>
              </a:rPr>
              <a:t>u</a:t>
            </a:r>
            <a:r>
              <a:rPr lang="ru-RU" sz="1600">
                <a:latin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</a:t>
            </a:r>
            <a:r>
              <a:rPr lang="en-US" sz="1600">
                <a:latin typeface="Courier New" pitchFamily="49" charset="0"/>
              </a:rPr>
              <a:t>// </a:t>
            </a:r>
            <a:r>
              <a:rPr lang="ru-RU" sz="1600">
                <a:latin typeface="Courier New" pitchFamily="49" charset="0"/>
              </a:rPr>
              <a:t>нарастание волны (</a:t>
            </a:r>
            <a:r>
              <a:rPr lang="en-US">
                <a:latin typeface="Courier New" pitchFamily="49" charset="0"/>
              </a:rPr>
              <a:t>nx</a:t>
            </a:r>
            <a:r>
              <a:rPr lang="ru-RU" sz="1600">
                <a:latin typeface="Courier New" pitchFamily="49" charset="0"/>
              </a:rPr>
              <a:t> – </a:t>
            </a:r>
            <a:r>
              <a:rPr lang="ru-RU" sz="1600">
                <a:latin typeface="Arial" pitchFamily="34" charset="0"/>
              </a:rPr>
              <a:t>размер волны)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</a:t>
            </a:r>
            <a:r>
              <a:rPr lang="en-US" sz="1600">
                <a:latin typeface="Courier New" pitchFamily="49" charset="0"/>
              </a:rPr>
              <a:t>for ( nx=1; nx&lt;N+1; nx++ )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dm[nx] = 0;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#pragma omp parallel for shared(u,nx,dm) private(i,j,temp,d)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for ( i=1; i&lt;nx+1; i++ )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j    = nx + 1 – i;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temp = u[i][j];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u[i][j] = 0.25*(u[i-1][j]+u[i+1][j]+u[i][j-1]+u[i][j+1]*h*f[i][j]);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d = fabs(temp-u[i][j])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if ( dm[i] &lt; d ) dm[i] = d;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ru-RU" sz="1600">
                <a:latin typeface="Courier New" pitchFamily="49" charset="0"/>
              </a:rPr>
              <a:t>} // конец параллельной области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15888"/>
            <a:ext cx="9417050" cy="836612"/>
          </a:xfrm>
          <a:noFill/>
        </p:spPr>
        <p:txBody>
          <a:bodyPr/>
          <a:lstStyle/>
          <a:p>
            <a:pPr marL="495300" indent="-495300" algn="l">
              <a:lnSpc>
                <a:spcPct val="90000"/>
              </a:lnSpc>
            </a:pPr>
            <a:r>
              <a:rPr lang="ru-RU" sz="2600" b="1" u="sng" smtClean="0"/>
              <a:t>Алгоритм 1.5</a:t>
            </a:r>
            <a:r>
              <a:rPr lang="en-US" sz="2600" b="1" u="sng" smtClean="0"/>
              <a:t>:</a:t>
            </a:r>
            <a:r>
              <a:rPr lang="ru-RU" sz="2600" b="1" smtClean="0"/>
              <a:t> Параллельный алгоритм реализующий волновую схему вычислений</a:t>
            </a:r>
            <a:r>
              <a:rPr lang="ru-RU" smtClean="0"/>
              <a:t>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76288" y="981075"/>
            <a:ext cx="8785225" cy="49895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// </a:t>
            </a:r>
            <a:r>
              <a:rPr lang="ru-RU" sz="1500">
                <a:latin typeface="Courier New" pitchFamily="49" charset="0"/>
              </a:rPr>
              <a:t>затухание волны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for</a:t>
            </a:r>
            <a:r>
              <a:rPr lang="ru-RU" sz="1500">
                <a:latin typeface="Courier New" pitchFamily="49" charset="0"/>
              </a:rPr>
              <a:t> ( </a:t>
            </a:r>
            <a:r>
              <a:rPr lang="en-US" sz="1500">
                <a:latin typeface="Courier New" pitchFamily="49" charset="0"/>
              </a:rPr>
              <a:t>nx</a:t>
            </a:r>
            <a:r>
              <a:rPr lang="ru-RU" sz="1500">
                <a:latin typeface="Courier New" pitchFamily="49" charset="0"/>
              </a:rPr>
              <a:t>=</a:t>
            </a:r>
            <a:r>
              <a:rPr lang="en-US" sz="1500">
                <a:latin typeface="Courier New" pitchFamily="49" charset="0"/>
              </a:rPr>
              <a:t>N</a:t>
            </a:r>
            <a:r>
              <a:rPr lang="ru-RU" sz="1500">
                <a:latin typeface="Courier New" pitchFamily="49" charset="0"/>
              </a:rPr>
              <a:t>-1; </a:t>
            </a:r>
            <a:r>
              <a:rPr lang="en-US" sz="1500">
                <a:latin typeface="Courier New" pitchFamily="49" charset="0"/>
              </a:rPr>
              <a:t>nx</a:t>
            </a:r>
            <a:r>
              <a:rPr lang="ru-RU" sz="1500">
                <a:latin typeface="Courier New" pitchFamily="49" charset="0"/>
              </a:rPr>
              <a:t>&gt;0; </a:t>
            </a:r>
            <a:r>
              <a:rPr lang="en-US" sz="1500">
                <a:latin typeface="Courier New" pitchFamily="49" charset="0"/>
              </a:rPr>
              <a:t>nx</a:t>
            </a:r>
            <a:r>
              <a:rPr lang="ru-RU" sz="1500">
                <a:latin typeface="Courier New" pitchFamily="49" charset="0"/>
              </a:rPr>
              <a:t>-- ) {</a:t>
            </a:r>
            <a:endParaRPr lang="en-US" sz="15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#pragma omp parallel for shared(u,nx,dm) private(i,j,temp,d)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for ( i=N-nx+1; i&lt;N+1; i++ )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  j    = 2*N - nx – I + 1;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  temp = u[i][j];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  u[i][j] = 0.25*(u[i-1][j]+u[i+1][j]+u[i][j-1]+u[i][j+1]–h*h*f[i][j]);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  d = fabs(temp-u[i][j])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  if ( dm[i] &lt; d ) dm[i] = d;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} // </a:t>
            </a:r>
            <a:r>
              <a:rPr lang="ru-RU" sz="1500">
                <a:latin typeface="Courier New" pitchFamily="49" charset="0"/>
              </a:rPr>
              <a:t>конец</a:t>
            </a:r>
            <a:r>
              <a:rPr lang="en-US" sz="1500">
                <a:latin typeface="Courier New" pitchFamily="49" charset="0"/>
              </a:rPr>
              <a:t> </a:t>
            </a:r>
            <a:r>
              <a:rPr lang="ru-RU" sz="1500">
                <a:latin typeface="Courier New" pitchFamily="49" charset="0"/>
              </a:rPr>
              <a:t>параллельной</a:t>
            </a:r>
            <a:r>
              <a:rPr lang="en-US" sz="1500">
                <a:latin typeface="Courier New" pitchFamily="49" charset="0"/>
              </a:rPr>
              <a:t> </a:t>
            </a:r>
            <a:r>
              <a:rPr lang="ru-RU" sz="1500">
                <a:latin typeface="Courier New" pitchFamily="49" charset="0"/>
              </a:rPr>
              <a:t>области</a:t>
            </a:r>
            <a:endParaRPr lang="en-US" sz="15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}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#pragma omp parallel for shared(n,dm,dmax) private(i)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for ( i=1; i&lt;nx+1; i++ )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omp_set_lock(dmax_lock);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  if ( dmax &lt; dm[i] ) dmax = dm[i];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omp_unset_lock(dmax_lock);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</a:t>
            </a:r>
            <a:r>
              <a:rPr lang="ru-RU" sz="1500">
                <a:latin typeface="Courier New" pitchFamily="49" charset="0"/>
              </a:rPr>
              <a:t>} // конец параллельной области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500">
                <a:latin typeface="Courier New" pitchFamily="49" charset="0"/>
              </a:rPr>
              <a:t>} </a:t>
            </a:r>
            <a:r>
              <a:rPr lang="en-US" sz="1500">
                <a:latin typeface="Courier New" pitchFamily="49" charset="0"/>
              </a:rPr>
              <a:t>while</a:t>
            </a:r>
            <a:r>
              <a:rPr lang="ru-RU" sz="1500">
                <a:latin typeface="Courier New" pitchFamily="49" charset="0"/>
              </a:rPr>
              <a:t> ( </a:t>
            </a:r>
            <a:r>
              <a:rPr lang="en-US" sz="1500">
                <a:latin typeface="Courier New" pitchFamily="49" charset="0"/>
              </a:rPr>
              <a:t>dmax</a:t>
            </a:r>
            <a:r>
              <a:rPr lang="ru-RU" sz="1500">
                <a:latin typeface="Courier New" pitchFamily="49" charset="0"/>
              </a:rPr>
              <a:t> &gt; </a:t>
            </a:r>
            <a:r>
              <a:rPr lang="en-US" sz="1500">
                <a:latin typeface="Courier New" pitchFamily="49" charset="0"/>
              </a:rPr>
              <a:t>eps</a:t>
            </a:r>
            <a:r>
              <a:rPr lang="ru-RU" sz="1500">
                <a:latin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76672"/>
            <a:ext cx="9217025" cy="393700"/>
          </a:xfrm>
          <a:noFill/>
        </p:spPr>
        <p:txBody>
          <a:bodyPr/>
          <a:lstStyle/>
          <a:p>
            <a:pPr algn="l"/>
            <a:r>
              <a:rPr lang="ru-RU" b="1" dirty="0" smtClean="0"/>
              <a:t>Волновые схемы параллельных вычислений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96752"/>
            <a:ext cx="9210675" cy="2879725"/>
          </a:xfrm>
        </p:spPr>
        <p:txBody>
          <a:bodyPr/>
          <a:lstStyle/>
          <a:p>
            <a:pPr marL="363538" indent="-363538"/>
            <a:r>
              <a:rPr lang="ru-RU" sz="2400" dirty="0" smtClean="0"/>
              <a:t> Последняя часть расчетов для определения максимальной погрешности неэффективна из-за высоких затрат на синхронизацию </a:t>
            </a:r>
          </a:p>
          <a:p>
            <a:pPr marL="363538" indent="-363538"/>
            <a:r>
              <a:rPr lang="ru-RU" sz="2400" i="1" dirty="0" err="1" smtClean="0"/>
              <a:t>Фрагментирование</a:t>
            </a:r>
            <a:r>
              <a:rPr lang="en-US" sz="2400" dirty="0" smtClean="0"/>
              <a:t> (</a:t>
            </a:r>
            <a:r>
              <a:rPr lang="en-US" sz="2400" i="1" dirty="0" smtClean="0"/>
              <a:t>chucking</a:t>
            </a:r>
            <a:r>
              <a:rPr lang="en-US" sz="2400" dirty="0" smtClean="0"/>
              <a:t>)</a:t>
            </a:r>
            <a:r>
              <a:rPr lang="ru-RU" sz="2400" dirty="0" smtClean="0"/>
              <a:t> - уменьшения синхронизации за счет увеличения размера последовательных участков</a:t>
            </a:r>
          </a:p>
          <a:p>
            <a:pPr marL="363538" indent="-363538"/>
            <a:r>
              <a:rPr lang="ru-RU" sz="2400" dirty="0" smtClean="0"/>
              <a:t> Возможный вариант реализации такого подхода может состоять в следующем: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1424608" y="4338637"/>
            <a:ext cx="7634288" cy="25193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chunk</a:t>
            </a:r>
            <a:r>
              <a:rPr lang="ru-RU" sz="1500" dirty="0">
                <a:latin typeface="Courier New" pitchFamily="49" charset="0"/>
              </a:rPr>
              <a:t> = 200; // размер последовательного участка</a:t>
            </a:r>
            <a:endParaRPr lang="en-US" sz="15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#</a:t>
            </a:r>
            <a:r>
              <a:rPr lang="en-US" sz="1500" dirty="0" err="1">
                <a:latin typeface="Courier New" pitchFamily="49" charset="0"/>
              </a:rPr>
              <a:t>pragma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omp</a:t>
            </a:r>
            <a:r>
              <a:rPr lang="en-US" sz="1500" dirty="0">
                <a:latin typeface="Courier New" pitchFamily="49" charset="0"/>
              </a:rPr>
              <a:t> parallel for shared(</a:t>
            </a:r>
            <a:r>
              <a:rPr lang="en-US" sz="1500" dirty="0" err="1">
                <a:latin typeface="Courier New" pitchFamily="49" charset="0"/>
              </a:rPr>
              <a:t>n,dm,dmax</a:t>
            </a:r>
            <a:r>
              <a:rPr lang="en-US" sz="1500" dirty="0">
                <a:latin typeface="Courier New" pitchFamily="49" charset="0"/>
              </a:rPr>
              <a:t>)private(</a:t>
            </a:r>
            <a:r>
              <a:rPr lang="en-US" sz="1500" dirty="0" err="1">
                <a:latin typeface="Courier New" pitchFamily="49" charset="0"/>
              </a:rPr>
              <a:t>i,d</a:t>
            </a:r>
            <a:r>
              <a:rPr lang="en-US" sz="1500" dirty="0">
                <a:latin typeface="Courier New" pitchFamily="49" charset="0"/>
              </a:rPr>
              <a:t>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for (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=1;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&lt;nx+1;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+=chunk )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d = 0;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for ( j=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; j&lt;</a:t>
            </a:r>
            <a:r>
              <a:rPr lang="en-US" sz="1500" dirty="0" err="1">
                <a:latin typeface="Courier New" pitchFamily="49" charset="0"/>
              </a:rPr>
              <a:t>i+chunk</a:t>
            </a:r>
            <a:r>
              <a:rPr lang="en-US" sz="1500" dirty="0">
                <a:latin typeface="Courier New" pitchFamily="49" charset="0"/>
              </a:rPr>
              <a:t>; j++ 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  if ( d &lt; dm[j] ) d = dm[j];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</a:rPr>
              <a:t>omp_set_lock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</a:rPr>
              <a:t>dmax_lock</a:t>
            </a:r>
            <a:r>
              <a:rPr lang="en-US" sz="1500" dirty="0">
                <a:latin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  if ( </a:t>
            </a:r>
            <a:r>
              <a:rPr lang="en-US" sz="1500" dirty="0" err="1">
                <a:latin typeface="Courier New" pitchFamily="49" charset="0"/>
              </a:rPr>
              <a:t>dmax</a:t>
            </a:r>
            <a:r>
              <a:rPr lang="en-US" sz="1500" dirty="0">
                <a:latin typeface="Courier New" pitchFamily="49" charset="0"/>
              </a:rPr>
              <a:t> &lt; d ) </a:t>
            </a:r>
            <a:r>
              <a:rPr lang="en-US" sz="1500" dirty="0" err="1">
                <a:latin typeface="Courier New" pitchFamily="49" charset="0"/>
              </a:rPr>
              <a:t>dmax</a:t>
            </a:r>
            <a:r>
              <a:rPr lang="en-US" sz="1500" dirty="0">
                <a:latin typeface="Courier New" pitchFamily="49" charset="0"/>
              </a:rPr>
              <a:t> = d;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</a:rPr>
              <a:t>omp_unset_lock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</a:rPr>
              <a:t>dmax_lock</a:t>
            </a:r>
            <a:r>
              <a:rPr lang="en-US" sz="1500" dirty="0">
                <a:latin typeface="Courier New" pitchFamily="49" charset="0"/>
              </a:rPr>
              <a:t>); </a:t>
            </a:r>
            <a:r>
              <a:rPr lang="ru-RU" sz="1500" dirty="0">
                <a:latin typeface="Courier New" pitchFamily="49" charset="0"/>
              </a:rPr>
              <a:t>} // конец параллельной области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682625" y="1408113"/>
          <a:ext cx="8794750" cy="4746625"/>
        </p:xfrm>
        <a:graphic>
          <a:graphicData uri="http://schemas.openxmlformats.org/presentationml/2006/ole">
            <p:oleObj spid="_x0000_s11266" name="Документ" r:id="rId3" imgW="6090166" imgH="3287603" progId="Word.Document.8">
              <p:embed/>
            </p:oleObj>
          </a:graphicData>
        </a:graphic>
      </p:graphicFrame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488950" y="200025"/>
            <a:ext cx="9217025" cy="393700"/>
          </a:xfrm>
          <a:noFill/>
        </p:spPr>
        <p:txBody>
          <a:bodyPr/>
          <a:lstStyle/>
          <a:p>
            <a:pPr algn="l"/>
            <a:r>
              <a:rPr lang="ru-RU" b="1" smtClean="0"/>
              <a:t>Результаты экспериментов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0025"/>
            <a:ext cx="7281863" cy="393700"/>
          </a:xfrm>
          <a:noFill/>
        </p:spPr>
        <p:txBody>
          <a:bodyPr/>
          <a:lstStyle/>
          <a:p>
            <a:pPr algn="l"/>
            <a:r>
              <a:rPr lang="ru-RU" b="1" smtClean="0"/>
              <a:t>Оценка подхода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Неэффективность использования кэша</a:t>
            </a:r>
          </a:p>
          <a:p>
            <a:r>
              <a:rPr lang="ru-RU" sz="2400" smtClean="0"/>
              <a:t>Для повышения быстродействия вычисления за счет </a:t>
            </a:r>
            <a:br>
              <a:rPr lang="ru-RU" sz="2400" smtClean="0"/>
            </a:br>
            <a:r>
              <a:rPr lang="ru-RU" sz="2400" smtClean="0"/>
              <a:t>кэша необходимо следующее:</a:t>
            </a:r>
          </a:p>
          <a:p>
            <a:pPr lvl="1"/>
            <a:r>
              <a:rPr lang="ru-RU" sz="2200" smtClean="0"/>
              <a:t>выполняемые вычисления использовали одни и те же данные многократно (</a:t>
            </a:r>
            <a:r>
              <a:rPr lang="ru-RU" sz="2200" i="1" smtClean="0"/>
              <a:t>локальность обработки </a:t>
            </a:r>
            <a:r>
              <a:rPr lang="ru-RU" sz="2200" smtClean="0"/>
              <a:t>данных),</a:t>
            </a:r>
          </a:p>
          <a:p>
            <a:pPr lvl="1"/>
            <a:r>
              <a:rPr lang="ru-RU" sz="2200" smtClean="0"/>
              <a:t>выполняемые вычисления осуществляли доступ к элементам памяти с последовательно возрастающими адресами (</a:t>
            </a:r>
            <a:r>
              <a:rPr lang="ru-RU" sz="2200" i="1" smtClean="0"/>
              <a:t>последовательность доступа</a:t>
            </a:r>
            <a:r>
              <a:rPr lang="ru-RU" sz="2200" smtClean="0"/>
              <a:t>)</a:t>
            </a:r>
            <a:endParaRPr lang="ru-RU" sz="2000" smtClean="0"/>
          </a:p>
          <a:p>
            <a:r>
              <a:rPr lang="ru-RU" sz="2400" smtClean="0"/>
              <a:t>Для эффективного использования кэша в качестве распределяемых между процессорами действий процедуру обработки некоторой прямоугольной подобласти (</a:t>
            </a:r>
            <a:r>
              <a:rPr lang="ru-RU" sz="2400" i="1" smtClean="0"/>
              <a:t>блока</a:t>
            </a:r>
            <a:r>
              <a:rPr lang="ru-RU" sz="2400" smtClean="0"/>
              <a:t>) сетки области расчетов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620688"/>
            <a:ext cx="7281863" cy="393700"/>
          </a:xfrm>
          <a:noFill/>
        </p:spPr>
        <p:txBody>
          <a:bodyPr/>
          <a:lstStyle/>
          <a:p>
            <a:pPr algn="l"/>
            <a:r>
              <a:rPr lang="ru-RU" b="1" dirty="0" smtClean="0"/>
              <a:t>Блочное представление данных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992560" y="2420888"/>
          <a:ext cx="8337550" cy="3870325"/>
        </p:xfrm>
        <a:graphic>
          <a:graphicData uri="http://schemas.openxmlformats.org/presentationml/2006/ole">
            <p:oleObj spid="_x0000_s12290" name="Рисунок" r:id="rId3" imgW="4753080" imgH="23907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268413"/>
            <a:ext cx="8915400" cy="4621212"/>
          </a:xfrm>
        </p:spPr>
        <p:txBody>
          <a:bodyPr>
            <a:spAutoFit/>
          </a:bodyPr>
          <a:lstStyle/>
          <a:p>
            <a:r>
              <a:rPr lang="ru-RU" sz="2400" smtClean="0"/>
              <a:t>Дифференциальные уравнения в частных производных  широко используется при разработке моделей в самых разных областях науки и техники </a:t>
            </a:r>
          </a:p>
          <a:p>
            <a:r>
              <a:rPr lang="ru-RU" sz="2400" smtClean="0"/>
              <a:t>Анализ математических моделей, построенных на основе дифференциальных уравнений, обеспечивается при помощи приближенных численных методов решения </a:t>
            </a:r>
          </a:p>
          <a:p>
            <a:r>
              <a:rPr lang="ru-RU" sz="2400" smtClean="0"/>
              <a:t>Объем выполняемых при этом вычислений является значительным.</a:t>
            </a:r>
          </a:p>
          <a:p>
            <a:pPr algn="ctr">
              <a:buFont typeface="Wingdings" pitchFamily="2" charset="2"/>
              <a:buNone/>
            </a:pPr>
            <a:endParaRPr lang="ru-RU" sz="1600" i="1" smtClean="0"/>
          </a:p>
          <a:p>
            <a:pPr algn="ctr">
              <a:buFont typeface="Wingdings" pitchFamily="2" charset="2"/>
              <a:buNone/>
            </a:pPr>
            <a:r>
              <a:rPr lang="ru-RU" sz="2400" i="1" smtClean="0"/>
              <a:t>Проблематика численного решения дифференциальных уравнений в частных производных является областью интенсивных исследований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20650"/>
            <a:ext cx="9217025" cy="860425"/>
          </a:xfrm>
          <a:noFill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ru-RU" sz="2600" b="1" u="sng" smtClean="0"/>
              <a:t>Алгоритм 1.6</a:t>
            </a:r>
            <a:r>
              <a:rPr lang="en-US" sz="2600" b="1" u="sng" smtClean="0"/>
              <a:t>:</a:t>
            </a:r>
            <a:r>
              <a:rPr lang="ru-RU" sz="2600" b="1" smtClean="0"/>
              <a:t> Блочный подход к методу волновой обработки данных</a:t>
            </a:r>
            <a:r>
              <a:rPr lang="ru-RU" smtClean="0"/>
              <a:t> 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920750" y="1052513"/>
            <a:ext cx="6337300" cy="51847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//Алгоритм 12.6</a:t>
            </a:r>
            <a:endParaRPr lang="en-US" sz="14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do</a:t>
            </a:r>
            <a:r>
              <a:rPr lang="ru-RU" sz="1400">
                <a:latin typeface="Courier New" pitchFamily="49" charset="0"/>
              </a:rPr>
              <a:t>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  // нарастание волны (размер волны равен </a:t>
            </a:r>
            <a:r>
              <a:rPr lang="en-US" sz="1400">
                <a:latin typeface="Courier New" pitchFamily="49" charset="0"/>
              </a:rPr>
              <a:t>nx</a:t>
            </a:r>
            <a:r>
              <a:rPr lang="ru-RU" sz="1400">
                <a:latin typeface="Courier New" pitchFamily="49" charset="0"/>
              </a:rPr>
              <a:t>+1)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  </a:t>
            </a:r>
            <a:r>
              <a:rPr lang="en-US" sz="1400">
                <a:latin typeface="Courier New" pitchFamily="49" charset="0"/>
              </a:rPr>
              <a:t>for ( nx=0; nx&lt;NB; nx++ ) {</a:t>
            </a:r>
            <a:r>
              <a:rPr lang="ru-RU" sz="1400">
                <a:latin typeface="Courier New" pitchFamily="49" charset="0"/>
              </a:rPr>
              <a:t> // </a:t>
            </a:r>
            <a:r>
              <a:rPr lang="en-US" sz="1400">
                <a:latin typeface="Courier New" pitchFamily="49" charset="0"/>
              </a:rPr>
              <a:t>NB</a:t>
            </a:r>
            <a:r>
              <a:rPr lang="ru-RU" sz="1400">
                <a:latin typeface="Courier New" pitchFamily="49" charset="0"/>
              </a:rPr>
              <a:t> количество блоков</a:t>
            </a:r>
            <a:endParaRPr lang="en-US" sz="14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#pragma omp parallel for shared(nx) private(i,j)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for ( i=0; i&lt;nx+1; i++ )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  j = nx – i;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  </a:t>
            </a:r>
            <a:r>
              <a:rPr lang="ru-RU" sz="1400">
                <a:latin typeface="Courier New" pitchFamily="49" charset="0"/>
              </a:rPr>
              <a:t>// &lt;обработка блока с координатами (</a:t>
            </a:r>
            <a:r>
              <a:rPr lang="en-US" sz="1400">
                <a:latin typeface="Courier New" pitchFamily="49" charset="0"/>
              </a:rPr>
              <a:t>i</a:t>
            </a:r>
            <a:r>
              <a:rPr lang="ru-RU" sz="1400">
                <a:latin typeface="Courier New" pitchFamily="49" charset="0"/>
              </a:rPr>
              <a:t>,</a:t>
            </a:r>
            <a:r>
              <a:rPr lang="en-US" sz="1400">
                <a:latin typeface="Courier New" pitchFamily="49" charset="0"/>
              </a:rPr>
              <a:t>j</a:t>
            </a:r>
            <a:r>
              <a:rPr lang="ru-RU" sz="1400">
                <a:latin typeface="Courier New" pitchFamily="49" charset="0"/>
              </a:rPr>
              <a:t>)</a:t>
            </a:r>
            <a:r>
              <a:rPr lang="en-US" sz="1400">
                <a:latin typeface="Courier New" pitchFamily="49" charset="0"/>
              </a:rPr>
              <a:t>&gt;</a:t>
            </a:r>
            <a:endParaRPr lang="ru-RU" sz="14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    } // конец параллельной области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  }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  // затухание волны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  </a:t>
            </a:r>
            <a:r>
              <a:rPr lang="en-US" sz="1400">
                <a:latin typeface="Courier New" pitchFamily="49" charset="0"/>
              </a:rPr>
              <a:t>for</a:t>
            </a:r>
            <a:r>
              <a:rPr lang="ru-RU" sz="1400">
                <a:latin typeface="Courier New" pitchFamily="49" charset="0"/>
              </a:rPr>
              <a:t> ( </a:t>
            </a:r>
            <a:r>
              <a:rPr lang="en-US" sz="1400">
                <a:latin typeface="Courier New" pitchFamily="49" charset="0"/>
              </a:rPr>
              <a:t>nx</a:t>
            </a:r>
            <a:r>
              <a:rPr lang="ru-RU" sz="1400">
                <a:latin typeface="Courier New" pitchFamily="49" charset="0"/>
              </a:rPr>
              <a:t>=</a:t>
            </a:r>
            <a:r>
              <a:rPr lang="en-US" sz="1400">
                <a:latin typeface="Courier New" pitchFamily="49" charset="0"/>
              </a:rPr>
              <a:t>NB</a:t>
            </a:r>
            <a:r>
              <a:rPr lang="ru-RU" sz="1400">
                <a:latin typeface="Courier New" pitchFamily="49" charset="0"/>
              </a:rPr>
              <a:t>-2; </a:t>
            </a:r>
            <a:r>
              <a:rPr lang="en-US" sz="1400">
                <a:latin typeface="Courier New" pitchFamily="49" charset="0"/>
              </a:rPr>
              <a:t>nx</a:t>
            </a:r>
            <a:r>
              <a:rPr lang="ru-RU" sz="1400">
                <a:latin typeface="Courier New" pitchFamily="49" charset="0"/>
              </a:rPr>
              <a:t>&gt;-1; </a:t>
            </a:r>
            <a:r>
              <a:rPr lang="en-US" sz="1400">
                <a:latin typeface="Courier New" pitchFamily="49" charset="0"/>
              </a:rPr>
              <a:t>nx</a:t>
            </a:r>
            <a:r>
              <a:rPr lang="ru-RU" sz="1400">
                <a:latin typeface="Courier New" pitchFamily="49" charset="0"/>
              </a:rPr>
              <a:t>-- ) {</a:t>
            </a:r>
            <a:endParaRPr lang="en-US" sz="14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#pragma omp parallel for shared(nx) private(i,j)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for ( i=0; i&lt;nx+1; i++ )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  j = 2*(NB-1) - nx – i;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  </a:t>
            </a:r>
            <a:r>
              <a:rPr lang="ru-RU" sz="1400">
                <a:latin typeface="Courier New" pitchFamily="49" charset="0"/>
              </a:rPr>
              <a:t>// &lt;обработка блока с координатами (</a:t>
            </a:r>
            <a:r>
              <a:rPr lang="en-US" sz="1400">
                <a:latin typeface="Courier New" pitchFamily="49" charset="0"/>
              </a:rPr>
              <a:t>i</a:t>
            </a:r>
            <a:r>
              <a:rPr lang="ru-RU" sz="1400">
                <a:latin typeface="Courier New" pitchFamily="49" charset="0"/>
              </a:rPr>
              <a:t>,</a:t>
            </a:r>
            <a:r>
              <a:rPr lang="en-US" sz="1400">
                <a:latin typeface="Courier New" pitchFamily="49" charset="0"/>
              </a:rPr>
              <a:t>j</a:t>
            </a:r>
            <a:r>
              <a:rPr lang="ru-RU" sz="1400">
                <a:latin typeface="Courier New" pitchFamily="49" charset="0"/>
              </a:rPr>
              <a:t>)&gt;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    } // конец параллельной области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  }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  // &lt;определение погрешности вычислений&gt;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Courier New" pitchFamily="49" charset="0"/>
              </a:rPr>
              <a:t>} </a:t>
            </a:r>
            <a:r>
              <a:rPr lang="en-US" sz="1400">
                <a:latin typeface="Courier New" pitchFamily="49" charset="0"/>
              </a:rPr>
              <a:t>while</a:t>
            </a:r>
            <a:r>
              <a:rPr lang="ru-RU" sz="1400">
                <a:latin typeface="Courier New" pitchFamily="49" charset="0"/>
              </a:rPr>
              <a:t> ( </a:t>
            </a:r>
            <a:r>
              <a:rPr lang="en-US" sz="1400">
                <a:latin typeface="Courier New" pitchFamily="49" charset="0"/>
              </a:rPr>
              <a:t>dmax</a:t>
            </a:r>
            <a:r>
              <a:rPr lang="ru-RU" sz="1400">
                <a:latin typeface="Courier New" pitchFamily="49" charset="0"/>
              </a:rPr>
              <a:t> &gt; </a:t>
            </a:r>
            <a:r>
              <a:rPr lang="en-US" sz="1400">
                <a:latin typeface="Courier New" pitchFamily="49" charset="0"/>
              </a:rPr>
              <a:t>eps</a:t>
            </a:r>
            <a:r>
              <a:rPr lang="ru-RU" sz="1400">
                <a:latin typeface="Courier New" pitchFamily="49" charset="0"/>
              </a:rPr>
              <a:t> );</a:t>
            </a:r>
            <a:r>
              <a:rPr lang="ru-RU" sz="15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332656"/>
            <a:ext cx="9144000" cy="561975"/>
          </a:xfrm>
          <a:noFill/>
        </p:spPr>
        <p:txBody>
          <a:bodyPr/>
          <a:lstStyle/>
          <a:p>
            <a:pPr algn="l"/>
            <a:r>
              <a:rPr lang="ru-RU" b="1" dirty="0" smtClean="0"/>
              <a:t>Результаты вычислительных экспериментов</a:t>
            </a:r>
          </a:p>
        </p:txBody>
      </p:sp>
      <p:graphicFrame>
        <p:nvGraphicFramePr>
          <p:cNvPr id="240549" name="Group 933"/>
          <p:cNvGraphicFramePr>
            <a:graphicFrameLocks noGrp="1"/>
          </p:cNvGraphicFramePr>
          <p:nvPr>
            <p:ph type="tbl" idx="1"/>
          </p:nvPr>
        </p:nvGraphicFramePr>
        <p:xfrm>
          <a:off x="632520" y="1412776"/>
          <a:ext cx="8915400" cy="5259072"/>
        </p:xfrm>
        <a:graphic>
          <a:graphicData uri="http://schemas.openxmlformats.org/drawingml/2006/table">
            <a:tbl>
              <a:tblPr/>
              <a:tblGrid>
                <a:gridCol w="1082675"/>
                <a:gridCol w="1219200"/>
                <a:gridCol w="1217612"/>
                <a:gridCol w="820738"/>
                <a:gridCol w="1006475"/>
                <a:gridCol w="820737"/>
                <a:gridCol w="822325"/>
                <a:gridCol w="1068388"/>
                <a:gridCol w="857250"/>
              </a:tblGrid>
              <a:tr h="503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сетки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метод Гаусса-Зейделя (алгоритм 12.1)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27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210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0,06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210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0,30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0,21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210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0,16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0,40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0,34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0,86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0,40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0,59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0,58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0,88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1,63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0,54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1,53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0,57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318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3,78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318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2,50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1,51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318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2,36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1,60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6,00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3,53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4,03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1,49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8,81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5,20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1,69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5,34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1,65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12,11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8,13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1,49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10,00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1,21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16,41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12,08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12,64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1,30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20,61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14,98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1,38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15,59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1,32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25,59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18,27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1,40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19,30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1,33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367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106,75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367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69,08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1,55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367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65,72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1,62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243,00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149,36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1,63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140,89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1,72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0025"/>
            <a:ext cx="7281863" cy="393700"/>
          </a:xfrm>
          <a:noFill/>
        </p:spPr>
        <p:txBody>
          <a:bodyPr/>
          <a:lstStyle/>
          <a:p>
            <a:pPr algn="l"/>
            <a:r>
              <a:rPr lang="ru-RU" b="1" smtClean="0"/>
              <a:t>Оценка подхода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Обработка блоков выполняется на разных процессорах и блоки не пересекаются по данным, тогда будут отсутствовать накладные расходы для обеспечения однозначности (когерентности) кэшей разных процессоров. </a:t>
            </a:r>
          </a:p>
          <a:p>
            <a:r>
              <a:rPr lang="ru-RU" sz="2400" smtClean="0"/>
              <a:t>Возможность простоев процессоров</a:t>
            </a:r>
          </a:p>
          <a:p>
            <a:endParaRPr lang="ru-RU" sz="2400" smtClean="0"/>
          </a:p>
          <a:p>
            <a:pPr>
              <a:buFont typeface="Wingdings" pitchFamily="2" charset="2"/>
              <a:buNone/>
            </a:pPr>
            <a:r>
              <a:rPr lang="ru-RU" sz="2400" smtClean="0">
                <a:sym typeface="Symbol" pitchFamily="18" charset="2"/>
              </a:rPr>
              <a:t>     </a:t>
            </a:r>
            <a:r>
              <a:rPr lang="ru-RU" sz="2400" i="1" smtClean="0"/>
              <a:t>Возможность повышения эффективности расчетов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9144000" cy="393700"/>
          </a:xfrm>
          <a:noFill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ru-RU" sz="2600" b="1" smtClean="0"/>
              <a:t>Балансировка вычислительной нагрузки процессоров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981075"/>
            <a:ext cx="8915400" cy="5111750"/>
          </a:xfrm>
        </p:spPr>
        <p:txBody>
          <a:bodyPr/>
          <a:lstStyle/>
          <a:p>
            <a:r>
              <a:rPr lang="ru-RU" sz="2400" smtClean="0"/>
              <a:t>Размер блока определяет </a:t>
            </a:r>
            <a:r>
              <a:rPr lang="ru-RU" sz="2400" i="1" smtClean="0"/>
              <a:t>степень разбиения </a:t>
            </a:r>
            <a:r>
              <a:rPr lang="ru-RU" sz="2400" smtClean="0"/>
              <a:t>(</a:t>
            </a:r>
            <a:r>
              <a:rPr lang="ru-RU" sz="2400" i="1" smtClean="0"/>
              <a:t>granularity</a:t>
            </a:r>
            <a:r>
              <a:rPr lang="ru-RU" sz="2400" smtClean="0"/>
              <a:t>) вычислений для распараллеливания</a:t>
            </a:r>
          </a:p>
          <a:p>
            <a:r>
              <a:rPr lang="ru-RU" sz="2400" smtClean="0"/>
              <a:t>Подбирая значение степени разбиения можно управлять эффективностью параллельных вычислений</a:t>
            </a:r>
          </a:p>
          <a:p>
            <a:r>
              <a:rPr lang="ru-RU" sz="2400" smtClean="0"/>
              <a:t>Для обеспечения равномерности (</a:t>
            </a:r>
            <a:r>
              <a:rPr lang="ru-RU" sz="2400" i="1" smtClean="0"/>
              <a:t>балансировки</a:t>
            </a:r>
            <a:r>
              <a:rPr lang="ru-RU" sz="2400" smtClean="0"/>
              <a:t>) загрузки процессоров  - вычислительные действия организуются в виде </a:t>
            </a:r>
            <a:r>
              <a:rPr lang="ru-RU" sz="2400" i="1" smtClean="0"/>
              <a:t>очереди заданий</a:t>
            </a:r>
            <a:r>
              <a:rPr lang="ru-RU" sz="2400" smtClean="0"/>
              <a:t> </a:t>
            </a:r>
          </a:p>
          <a:p>
            <a:r>
              <a:rPr lang="ru-RU" sz="2400" smtClean="0"/>
              <a:t>В ходе вычислений освободившийся процессор может запросить для себя работу из этой очереди </a:t>
            </a:r>
          </a:p>
          <a:p>
            <a:endParaRPr lang="ru-RU" sz="2400" smtClean="0"/>
          </a:p>
          <a:p>
            <a:pPr algn="ctr">
              <a:buFont typeface="Wingdings" pitchFamily="2" charset="2"/>
              <a:buNone/>
            </a:pPr>
            <a:r>
              <a:rPr lang="ru-RU" sz="2400" smtClean="0"/>
              <a:t>Очередь заданий  является </a:t>
            </a:r>
            <a:r>
              <a:rPr lang="ru-RU" sz="2400" i="1" smtClean="0"/>
              <a:t>общим подходом организации параллельных вычислений </a:t>
            </a:r>
            <a:r>
              <a:rPr lang="ru-RU" sz="2400" smtClean="0"/>
              <a:t>для систем с общей памятью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98450"/>
            <a:ext cx="9217025" cy="393700"/>
          </a:xfrm>
          <a:noFill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ru-RU" sz="2600" b="1" u="sng" dirty="0" smtClean="0"/>
              <a:t>Алгоритм 1.7</a:t>
            </a:r>
            <a:r>
              <a:rPr lang="en-US" sz="2600" b="1" u="sng" dirty="0" smtClean="0"/>
              <a:t>: </a:t>
            </a:r>
            <a:r>
              <a:rPr lang="ru-RU" sz="2600" b="1" dirty="0" smtClean="0"/>
              <a:t>Общая </a:t>
            </a:r>
            <a:r>
              <a:rPr lang="ru-RU" sz="2600" b="1" dirty="0" smtClean="0"/>
              <a:t>схема балансировки вычислений с использованием очереди</a:t>
            </a:r>
            <a:endParaRPr lang="ru-RU" sz="2600" dirty="0" smtClean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423988" y="1011238"/>
            <a:ext cx="7202487" cy="53292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//Алгоритм 12.7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// &lt;инициализация служебных данных&gt;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// &lt;загрузка в очередь указателя на начальный блок&gt;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// взять блок из очереди (если очередь не пуста)</a:t>
            </a:r>
            <a:endParaRPr lang="en-US" sz="16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while</a:t>
            </a:r>
            <a:r>
              <a:rPr lang="ru-RU" sz="1600">
                <a:latin typeface="Courier New" pitchFamily="49" charset="0"/>
              </a:rPr>
              <a:t> ( (</a:t>
            </a:r>
            <a:r>
              <a:rPr lang="en-US" sz="1600">
                <a:latin typeface="Courier New" pitchFamily="49" charset="0"/>
              </a:rPr>
              <a:t>pBlock</a:t>
            </a:r>
            <a:r>
              <a:rPr lang="ru-RU" sz="1600"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GetBlock</a:t>
            </a:r>
            <a:r>
              <a:rPr lang="ru-RU" sz="1600">
                <a:latin typeface="Courier New" pitchFamily="49" charset="0"/>
              </a:rPr>
              <a:t>()) != </a:t>
            </a:r>
            <a:r>
              <a:rPr lang="en-US" sz="1600">
                <a:latin typeface="Courier New" pitchFamily="49" charset="0"/>
              </a:rPr>
              <a:t>NULL</a:t>
            </a:r>
            <a:r>
              <a:rPr lang="ru-RU" sz="1600">
                <a:latin typeface="Courier New" pitchFamily="49" charset="0"/>
              </a:rPr>
              <a:t> ) {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// &lt;обработка блока&gt;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// отметка готовности соседних блоков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</a:t>
            </a:r>
            <a:r>
              <a:rPr lang="en-US" sz="1600">
                <a:latin typeface="Courier New" pitchFamily="49" charset="0"/>
              </a:rPr>
              <a:t>omp</a:t>
            </a:r>
            <a:r>
              <a:rPr lang="ru-RU" sz="1600">
                <a:latin typeface="Courier New" pitchFamily="49" charset="0"/>
              </a:rPr>
              <a:t>_</a:t>
            </a:r>
            <a:r>
              <a:rPr lang="en-US" sz="1600">
                <a:latin typeface="Courier New" pitchFamily="49" charset="0"/>
              </a:rPr>
              <a:t>set</a:t>
            </a:r>
            <a:r>
              <a:rPr lang="ru-RU" sz="1600">
                <a:latin typeface="Courier New" pitchFamily="49" charset="0"/>
              </a:rPr>
              <a:t>_</a:t>
            </a:r>
            <a:r>
              <a:rPr lang="en-US" sz="1600">
                <a:latin typeface="Courier New" pitchFamily="49" charset="0"/>
              </a:rPr>
              <a:t>lock</a:t>
            </a:r>
            <a:r>
              <a:rPr lang="ru-RU" sz="1600"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pBlock</a:t>
            </a:r>
            <a:r>
              <a:rPr lang="ru-RU" sz="1600">
                <a:latin typeface="Courier New" pitchFamily="49" charset="0"/>
              </a:rPr>
              <a:t>-&gt;</a:t>
            </a:r>
            <a:r>
              <a:rPr lang="en-US" sz="1600">
                <a:latin typeface="Courier New" pitchFamily="49" charset="0"/>
              </a:rPr>
              <a:t>pNext</a:t>
            </a:r>
            <a:r>
              <a:rPr lang="ru-RU" sz="1600"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Lock</a:t>
            </a:r>
            <a:r>
              <a:rPr lang="ru-RU" sz="1600">
                <a:latin typeface="Courier New" pitchFamily="49" charset="0"/>
              </a:rPr>
              <a:t>); // сосед справа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pBlock-&gt;pNext.Count++;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 pBlock-&gt;pNext.Count == 2 )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PutBlock(pBlock-&gt;pNext);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omp_unset_lock(pBlock-&gt;pNext.Lock);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omp_set_lock(pBlock-&gt;pDown.Lock); // </a:t>
            </a:r>
            <a:r>
              <a:rPr lang="ru-RU" sz="1600">
                <a:latin typeface="Courier New" pitchFamily="49" charset="0"/>
              </a:rPr>
              <a:t>сосед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ru-RU" sz="1600">
                <a:latin typeface="Courier New" pitchFamily="49" charset="0"/>
              </a:rPr>
              <a:t>снизу</a:t>
            </a:r>
            <a:endParaRPr lang="en-US" sz="16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pBlock-&gt;pDown.Count++;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 pBlock-&gt;pDown.Count == 2 )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PutBlock(pBlock-&gt;pDown);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omp_unset_lock(pBlock-&gt;pDown.Lock);</a:t>
            </a:r>
            <a:endParaRPr lang="ru-RU" sz="16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} // завершение вычислений, т.к. очередь пуста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27013"/>
            <a:ext cx="9144000" cy="393700"/>
          </a:xfrm>
          <a:noFill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ru-RU" sz="2600" b="1" smtClean="0"/>
              <a:t>Организация параллельных вычислений для систем с распределенной памятью</a:t>
            </a:r>
            <a:r>
              <a:rPr lang="ru-RU" smtClean="0"/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981075"/>
            <a:ext cx="8915400" cy="29527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ru-RU" sz="2000" smtClean="0"/>
          </a:p>
          <a:p>
            <a:pPr>
              <a:lnSpc>
                <a:spcPct val="90000"/>
              </a:lnSpc>
            </a:pPr>
            <a:r>
              <a:rPr lang="ru-RU" sz="2400" smtClean="0"/>
              <a:t>Многие проблемы  параллельного программирования (</a:t>
            </a:r>
            <a:r>
              <a:rPr lang="ru-RU" sz="2400" i="1" smtClean="0"/>
              <a:t>состязание вычислений</a:t>
            </a:r>
            <a:r>
              <a:rPr lang="ru-RU" sz="2400" smtClean="0"/>
              <a:t>, </a:t>
            </a:r>
            <a:r>
              <a:rPr lang="ru-RU" sz="2400" i="1" smtClean="0"/>
              <a:t>тупики</a:t>
            </a:r>
            <a:r>
              <a:rPr lang="ru-RU" sz="2400" smtClean="0"/>
              <a:t>, </a:t>
            </a:r>
            <a:r>
              <a:rPr lang="ru-RU" sz="2400" i="1" smtClean="0"/>
              <a:t>сериализация</a:t>
            </a:r>
            <a:r>
              <a:rPr lang="ru-RU" sz="2400" smtClean="0"/>
              <a:t>) являются общими для систем с общей и распределенной памятью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Взаимодействие параллельных участков программы на разных процессорах может быть обеспечено только при помощи </a:t>
            </a:r>
            <a:r>
              <a:rPr lang="ru-RU" sz="2400" i="1" smtClean="0"/>
              <a:t>передачи сообщений</a:t>
            </a:r>
            <a:r>
              <a:rPr lang="ru-RU" sz="2400" smtClean="0"/>
              <a:t> (</a:t>
            </a:r>
            <a:r>
              <a:rPr lang="en-US" sz="2400" i="1" smtClean="0"/>
              <a:t>message passing</a:t>
            </a:r>
            <a:r>
              <a:rPr lang="ru-RU" sz="240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0025"/>
            <a:ext cx="9144000" cy="393700"/>
          </a:xfrm>
          <a:noFill/>
        </p:spPr>
        <p:txBody>
          <a:bodyPr/>
          <a:lstStyle/>
          <a:p>
            <a:pPr algn="l"/>
            <a:r>
              <a:rPr lang="ru-RU" b="1" smtClean="0"/>
              <a:t>Разделение данных</a:t>
            </a:r>
            <a:r>
              <a:rPr lang="ru-RU" smtClean="0"/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981075"/>
            <a:ext cx="9210675" cy="5256213"/>
          </a:xfrm>
        </p:spPr>
        <p:txBody>
          <a:bodyPr/>
          <a:lstStyle/>
          <a:p>
            <a:r>
              <a:rPr lang="ru-RU" sz="2400" smtClean="0"/>
              <a:t>В рассматриваемой учебной задаче по решению задачи Дирихле возможны два различных способа разделения данных:</a:t>
            </a:r>
          </a:p>
          <a:p>
            <a:pPr lvl="1"/>
            <a:r>
              <a:rPr lang="ru-RU" sz="2000" i="1" smtClean="0"/>
              <a:t>одномерная </a:t>
            </a:r>
            <a:r>
              <a:rPr lang="ru-RU" sz="2000" smtClean="0"/>
              <a:t>или </a:t>
            </a:r>
            <a:r>
              <a:rPr lang="ru-RU" sz="2000" i="1" smtClean="0"/>
              <a:t>ленточная</a:t>
            </a:r>
            <a:r>
              <a:rPr lang="ru-RU" sz="2000" smtClean="0"/>
              <a:t> схема разбиения вычислительной сетки,</a:t>
            </a:r>
          </a:p>
          <a:p>
            <a:pPr lvl="1"/>
            <a:r>
              <a:rPr lang="ru-RU" sz="2000" i="1" smtClean="0"/>
              <a:t>двухмерное</a:t>
            </a:r>
            <a:r>
              <a:rPr lang="ru-RU" sz="2000" smtClean="0"/>
              <a:t> или </a:t>
            </a:r>
            <a:r>
              <a:rPr lang="ru-RU" sz="2000" i="1" smtClean="0"/>
              <a:t>блочное</a:t>
            </a:r>
            <a:r>
              <a:rPr lang="ru-RU" sz="2000" smtClean="0"/>
              <a:t> разбиение вычислительной сетки.</a:t>
            </a:r>
          </a:p>
          <a:p>
            <a:r>
              <a:rPr lang="ru-RU" sz="2400" smtClean="0"/>
              <a:t> При ленточном разбиении область расчетов делится на горизонтальные или вертикальные полосы </a:t>
            </a:r>
          </a:p>
          <a:p>
            <a:r>
              <a:rPr lang="ru-RU" sz="2400" smtClean="0"/>
              <a:t>Число полос определяется количеством процессоров, размер полос обычно является одинаковым</a:t>
            </a:r>
          </a:p>
          <a:p>
            <a:r>
              <a:rPr lang="ru-RU" sz="2400" smtClean="0"/>
              <a:t>Полосы для обработки распределяются между процессорам</a:t>
            </a:r>
          </a:p>
          <a:p>
            <a:pPr lvl="1">
              <a:buFontTx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3200"/>
            <a:ext cx="9906000" cy="561975"/>
          </a:xfrm>
          <a:noFill/>
        </p:spPr>
        <p:txBody>
          <a:bodyPr/>
          <a:lstStyle/>
          <a:p>
            <a:pPr algn="l"/>
            <a:r>
              <a:rPr lang="ru-RU" b="1" dirty="0" smtClean="0"/>
              <a:t>Ленточная схема разделения данных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504" y="1124744"/>
            <a:ext cx="8921750" cy="2160588"/>
          </a:xfrm>
          <a:noFill/>
        </p:spPr>
        <p:txBody>
          <a:bodyPr/>
          <a:lstStyle/>
          <a:p>
            <a:pPr algn="just"/>
            <a:r>
              <a:rPr lang="ru-RU" sz="2400" dirty="0" smtClean="0"/>
              <a:t> Важно отметить следующее: </a:t>
            </a:r>
          </a:p>
          <a:p>
            <a:pPr lvl="1" algn="just"/>
            <a:r>
              <a:rPr lang="ru-RU" sz="2000" dirty="0" smtClean="0"/>
              <a:t>процессор, выполняющий обработку какой-либо полосы, должны быть продублированы граничные строки предшествующей и следующей полос вычислительной сетки, </a:t>
            </a:r>
          </a:p>
          <a:p>
            <a:pPr lvl="1" algn="just"/>
            <a:r>
              <a:rPr lang="ru-RU" sz="2000" dirty="0" smtClean="0"/>
              <a:t>дублирование граничных строк должно осуществляться перед началом выполнения каждой очередной итерации метода сеток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568624" y="3356992"/>
          <a:ext cx="6550025" cy="3292475"/>
        </p:xfrm>
        <a:graphic>
          <a:graphicData uri="http://schemas.openxmlformats.org/presentationml/2006/ole">
            <p:oleObj spid="_x0000_s13314" name="Рисунок" r:id="rId3" imgW="5457960" imgH="27432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98450"/>
            <a:ext cx="9417050" cy="393700"/>
          </a:xfrm>
          <a:noFill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ru-RU" sz="2600" b="1" u="sng" smtClean="0"/>
              <a:t>Алгоритм 1.8</a:t>
            </a:r>
            <a:r>
              <a:rPr lang="en-US" sz="2600" b="1" u="sng" smtClean="0"/>
              <a:t>:</a:t>
            </a:r>
            <a:r>
              <a:rPr lang="ru-RU" sz="2600" b="1" smtClean="0"/>
              <a:t> Схема Гаусса-Зейделя, ленточное разделение данных</a:t>
            </a:r>
            <a:endParaRPr lang="ru-RU" sz="2600" smtClean="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423988" y="1052512"/>
            <a:ext cx="7202487" cy="31685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//Алгоритм 12.8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// схема Гаусса-Зейделя, ленточное разделение данных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// действия, выполняемые на каждом процессоре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do</a:t>
            </a:r>
            <a:r>
              <a:rPr lang="ru-RU" dirty="0">
                <a:latin typeface="Courier New" pitchFamily="49" charset="0"/>
              </a:rPr>
              <a:t>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  // &lt;обмен граничных строк полос с соседями&gt;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  // &lt;обработка полосы&gt;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  // &lt;вычисление общей погрешности вычислений </a:t>
            </a:r>
            <a:r>
              <a:rPr lang="en-US" dirty="0" err="1">
                <a:latin typeface="Courier New" pitchFamily="49" charset="0"/>
              </a:rPr>
              <a:t>dmax</a:t>
            </a:r>
            <a:r>
              <a:rPr lang="ru-RU" dirty="0">
                <a:latin typeface="Courier New" pitchFamily="49" charset="0"/>
              </a:rPr>
              <a:t>&gt;}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ru-RU" dirty="0">
                <a:latin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</a:rPr>
              <a:t>dmax</a:t>
            </a:r>
            <a:r>
              <a:rPr lang="ru-RU" dirty="0">
                <a:latin typeface="Courier New" pitchFamily="49" charset="0"/>
              </a:rPr>
              <a:t> &gt; </a:t>
            </a:r>
            <a:r>
              <a:rPr lang="en-US" dirty="0" err="1">
                <a:latin typeface="Courier New" pitchFamily="49" charset="0"/>
              </a:rPr>
              <a:t>eps</a:t>
            </a:r>
            <a:r>
              <a:rPr lang="ru-RU" dirty="0">
                <a:latin typeface="Courier New" pitchFamily="49" charset="0"/>
              </a:rPr>
              <a:t> ); // </a:t>
            </a:r>
            <a:r>
              <a:rPr lang="en-US" dirty="0" err="1">
                <a:latin typeface="Courier New" pitchFamily="49" charset="0"/>
              </a:rPr>
              <a:t>eps</a:t>
            </a:r>
            <a:r>
              <a:rPr lang="ru-RU" dirty="0">
                <a:latin typeface="Courier New" pitchFamily="49" charset="0"/>
              </a:rPr>
              <a:t> - точность решения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203200"/>
            <a:ext cx="9705528" cy="777528"/>
          </a:xfrm>
          <a:noFill/>
        </p:spPr>
        <p:txBody>
          <a:bodyPr/>
          <a:lstStyle/>
          <a:p>
            <a:pPr algn="l"/>
            <a:r>
              <a:rPr lang="ru-RU" b="1" dirty="0" smtClean="0"/>
              <a:t>Схема обмена данными между процессорами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44488" y="1484784"/>
            <a:ext cx="5394325" cy="4968875"/>
          </a:xfrm>
        </p:spPr>
        <p:txBody>
          <a:bodyPr/>
          <a:lstStyle/>
          <a:p>
            <a:r>
              <a:rPr lang="ru-RU" sz="2400" dirty="0" smtClean="0"/>
              <a:t>На первом этапе каждый процессор передает свою нижнюю граничную строку следующему процессору и принимает такую же строку от предыдущего процессора.</a:t>
            </a:r>
          </a:p>
          <a:p>
            <a:endParaRPr lang="ru-RU" sz="2400" dirty="0" smtClean="0"/>
          </a:p>
          <a:p>
            <a:r>
              <a:rPr lang="ru-RU" sz="2400" dirty="0" smtClean="0"/>
              <a:t>На втором этапе каждый процессор передает свою верхнюю граничную строку </a:t>
            </a:r>
            <a:br>
              <a:rPr lang="ru-RU" sz="2400" dirty="0" smtClean="0"/>
            </a:br>
            <a:r>
              <a:rPr lang="ru-RU" sz="2400" dirty="0" smtClean="0"/>
              <a:t>своим предыдущим соседям и принимает переданные строки от следующих процессоров.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601072" y="1700808"/>
          <a:ext cx="4111625" cy="4176713"/>
        </p:xfrm>
        <a:graphic>
          <a:graphicData uri="http://schemas.openxmlformats.org/presentationml/2006/ole">
            <p:oleObj spid="_x0000_s14338" name="Рисунок" r:id="rId3" imgW="2400480" imgH="24382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0" name="Rectangle 9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Постановка задачи</a:t>
            </a: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1065213" y="2492375"/>
          <a:ext cx="5257800" cy="1527175"/>
        </p:xfrm>
        <a:graphic>
          <a:graphicData uri="http://schemas.openxmlformats.org/presentationml/2006/ole">
            <p:oleObj spid="_x0000_s1026" name="Equation" r:id="rId3" imgW="2273040" imgH="660240" progId="Equation.3">
              <p:embed/>
            </p:oleObj>
          </a:graphicData>
        </a:graphic>
      </p:graphicFrame>
      <p:graphicFrame>
        <p:nvGraphicFramePr>
          <p:cNvPr id="1027" name="Object 15"/>
          <p:cNvGraphicFramePr>
            <a:graphicFrameLocks noChangeAspect="1"/>
          </p:cNvGraphicFramePr>
          <p:nvPr/>
        </p:nvGraphicFramePr>
        <p:xfrm>
          <a:off x="1281113" y="4292600"/>
          <a:ext cx="4419600" cy="490538"/>
        </p:xfrm>
        <a:graphic>
          <a:graphicData uri="http://schemas.openxmlformats.org/presentationml/2006/ole">
            <p:oleObj spid="_x0000_s1027" name="Equation" r:id="rId4" imgW="1815840" imgH="203040" progId="Equation.3">
              <p:embed/>
            </p:oleObj>
          </a:graphicData>
        </a:graphic>
      </p:graphicFrame>
      <p:sp>
        <p:nvSpPr>
          <p:cNvPr id="1030" name="Rectangle 17"/>
          <p:cNvSpPr>
            <a:spLocks noChangeArrowheads="1"/>
          </p:cNvSpPr>
          <p:nvPr/>
        </p:nvSpPr>
        <p:spPr bwMode="auto">
          <a:xfrm>
            <a:off x="415925" y="1052513"/>
            <a:ext cx="891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В качестве учебного примера рассматривается </a:t>
            </a:r>
            <a:r>
              <a:rPr lang="ru-RU" sz="2400" i="1">
                <a:latin typeface="Arial" pitchFamily="34" charset="0"/>
              </a:rPr>
              <a:t>проблема численного решения задачи Дирихле для уравнения Пуассона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476672"/>
            <a:ext cx="9417050" cy="561975"/>
          </a:xfrm>
          <a:noFill/>
        </p:spPr>
        <p:txBody>
          <a:bodyPr/>
          <a:lstStyle/>
          <a:p>
            <a:pPr algn="l"/>
            <a:r>
              <a:rPr lang="ru-RU" b="1" dirty="0" smtClean="0"/>
              <a:t>Схема обмена данными между процессорами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6496" y="1412776"/>
            <a:ext cx="9074150" cy="719137"/>
          </a:xfrm>
        </p:spPr>
        <p:txBody>
          <a:bodyPr/>
          <a:lstStyle/>
          <a:p>
            <a:r>
              <a:rPr lang="ru-RU" sz="2400" dirty="0" smtClean="0"/>
              <a:t>Выполнение операций передачи данных в общем виде может быть представлено следующим образом: </a:t>
            </a:r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1208584" y="2276872"/>
            <a:ext cx="7202487" cy="17287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// передача нижней граничной строки следующему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// процессору и прием передаваемой строки от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dirty="0">
                <a:latin typeface="Courier New" pitchFamily="49" charset="0"/>
              </a:rPr>
              <a:t>// предыдущего процессора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if</a:t>
            </a:r>
            <a:r>
              <a:rPr lang="ru-RU" dirty="0">
                <a:latin typeface="Courier New" pitchFamily="49" charset="0"/>
              </a:rPr>
              <a:t> ( </a:t>
            </a:r>
            <a:r>
              <a:rPr lang="en-US" dirty="0" err="1">
                <a:latin typeface="Courier New" pitchFamily="49" charset="0"/>
              </a:rPr>
              <a:t>ProcNum</a:t>
            </a:r>
            <a:r>
              <a:rPr lang="ru-RU" dirty="0">
                <a:latin typeface="Courier New" pitchFamily="49" charset="0"/>
              </a:rPr>
              <a:t> != </a:t>
            </a:r>
            <a:r>
              <a:rPr lang="en-US" dirty="0">
                <a:latin typeface="Courier New" pitchFamily="49" charset="0"/>
              </a:rPr>
              <a:t>NP</a:t>
            </a:r>
            <a:r>
              <a:rPr lang="ru-RU" dirty="0">
                <a:latin typeface="Courier New" pitchFamily="49" charset="0"/>
              </a:rPr>
              <a:t>-1 )</a:t>
            </a:r>
            <a:r>
              <a:rPr lang="en-US" dirty="0">
                <a:latin typeface="Courier New" pitchFamily="49" charset="0"/>
              </a:rPr>
              <a:t>Send</a:t>
            </a:r>
            <a:r>
              <a:rPr lang="ru-RU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u</a:t>
            </a:r>
            <a:r>
              <a:rPr lang="ru-RU" dirty="0">
                <a:latin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</a:rPr>
              <a:t>M</a:t>
            </a:r>
            <a:r>
              <a:rPr lang="ru-RU" dirty="0">
                <a:latin typeface="Courier New" pitchFamily="49" charset="0"/>
              </a:rPr>
              <a:t>][*],</a:t>
            </a:r>
            <a:r>
              <a:rPr lang="en-US" dirty="0">
                <a:latin typeface="Courier New" pitchFamily="49" charset="0"/>
              </a:rPr>
              <a:t>N</a:t>
            </a:r>
            <a:r>
              <a:rPr lang="ru-RU" dirty="0">
                <a:latin typeface="Courier New" pitchFamily="49" charset="0"/>
              </a:rPr>
              <a:t>+2,</a:t>
            </a:r>
            <a:r>
              <a:rPr lang="en-US" dirty="0" err="1">
                <a:latin typeface="Courier New" pitchFamily="49" charset="0"/>
              </a:rPr>
              <a:t>NextProc</a:t>
            </a:r>
            <a:r>
              <a:rPr lang="ru-RU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if ( </a:t>
            </a:r>
            <a:r>
              <a:rPr lang="en-US" dirty="0" err="1">
                <a:latin typeface="Courier New" pitchFamily="49" charset="0"/>
              </a:rPr>
              <a:t>ProcNum</a:t>
            </a:r>
            <a:r>
              <a:rPr lang="en-US" dirty="0">
                <a:latin typeface="Courier New" pitchFamily="49" charset="0"/>
              </a:rPr>
              <a:t> != 0 )Receive(u[0][*],N+2,PrevProc);</a:t>
            </a:r>
            <a:endParaRPr lang="ru-RU" dirty="0">
              <a:latin typeface="Courier New" pitchFamily="49" charset="0"/>
            </a:endParaRPr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416496" y="4149080"/>
            <a:ext cx="92170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 dirty="0">
                <a:latin typeface="Arial" pitchFamily="34" charset="0"/>
              </a:rPr>
              <a:t>Для передачи данных могут быть задействованы два различных механизма – </a:t>
            </a:r>
            <a:r>
              <a:rPr lang="ru-RU" sz="2400" i="1" dirty="0">
                <a:latin typeface="Arial" pitchFamily="34" charset="0"/>
              </a:rPr>
              <a:t>блокирующая</a:t>
            </a:r>
            <a:r>
              <a:rPr lang="ru-RU" sz="2400" dirty="0">
                <a:latin typeface="Arial" pitchFamily="34" charset="0"/>
              </a:rPr>
              <a:t> и </a:t>
            </a:r>
            <a:r>
              <a:rPr lang="ru-RU" sz="2400" i="1" dirty="0" err="1">
                <a:latin typeface="Arial" pitchFamily="34" charset="0"/>
              </a:rPr>
              <a:t>неблокирующая</a:t>
            </a:r>
            <a:r>
              <a:rPr lang="ru-RU" sz="2400" dirty="0">
                <a:latin typeface="Arial" pitchFamily="34" charset="0"/>
              </a:rPr>
              <a:t> передача 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 dirty="0">
                <a:latin typeface="Arial" pitchFamily="34" charset="0"/>
              </a:rPr>
              <a:t>Оба эти варианта операций передачи широко используются при организации параллельных вычислений и имеют свои достоинства и свои недостатки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9417050" cy="561975"/>
          </a:xfrm>
          <a:noFill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ru-RU" sz="2600" b="1" smtClean="0"/>
              <a:t>Параллельное выполнение операций передачи данных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908050"/>
            <a:ext cx="9490075" cy="2374900"/>
          </a:xfrm>
        </p:spPr>
        <p:txBody>
          <a:bodyPr/>
          <a:lstStyle/>
          <a:p>
            <a:r>
              <a:rPr lang="ru-RU" sz="2400" smtClean="0"/>
              <a:t>На первом шаге все процессоры с нечетными номерами отправляют данные, а процессоры с четными номерами осуществляют прием этих данных </a:t>
            </a:r>
          </a:p>
          <a:p>
            <a:r>
              <a:rPr lang="ru-RU" sz="2400" smtClean="0"/>
              <a:t>На втором шаге роли процессоров меняются – четные процессоры выполняют </a:t>
            </a:r>
            <a:r>
              <a:rPr lang="ru-RU" sz="2400" i="1" smtClean="0"/>
              <a:t>Send</a:t>
            </a:r>
            <a:r>
              <a:rPr lang="ru-RU" sz="2400" smtClean="0"/>
              <a:t>, нечетные процессоры исполняют операцию приема </a:t>
            </a:r>
            <a:r>
              <a:rPr lang="ru-RU" sz="2400" i="1" smtClean="0"/>
              <a:t>Receive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712913" y="3284538"/>
            <a:ext cx="6624637" cy="30241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500">
                <a:latin typeface="Courier New" pitchFamily="49" charset="0"/>
              </a:rPr>
              <a:t>// передача нижней граничной строки следующему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500">
                <a:latin typeface="Courier New" pitchFamily="49" charset="0"/>
              </a:rPr>
              <a:t>// процессору и прием передаваемой строки от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500">
                <a:latin typeface="Courier New" pitchFamily="49" charset="0"/>
              </a:rPr>
              <a:t>// предыдущего процессора</a:t>
            </a:r>
            <a:endParaRPr lang="en-US" sz="15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if</a:t>
            </a:r>
            <a:r>
              <a:rPr lang="ru-RU" sz="1500">
                <a:latin typeface="Courier New" pitchFamily="49" charset="0"/>
              </a:rPr>
              <a:t> ( </a:t>
            </a:r>
            <a:r>
              <a:rPr lang="en-US" sz="1500">
                <a:latin typeface="Courier New" pitchFamily="49" charset="0"/>
              </a:rPr>
              <a:t>ProcNum</a:t>
            </a:r>
            <a:r>
              <a:rPr lang="ru-RU" sz="1500">
                <a:latin typeface="Courier New" pitchFamily="49" charset="0"/>
              </a:rPr>
              <a:t> % 2 == 1 ) { //  нечетный процессор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500">
                <a:latin typeface="Courier New" pitchFamily="49" charset="0"/>
              </a:rPr>
              <a:t>  </a:t>
            </a:r>
            <a:r>
              <a:rPr lang="en-US" sz="1500">
                <a:latin typeface="Courier New" pitchFamily="49" charset="0"/>
              </a:rPr>
              <a:t>if ( ProcNum != NP-1 )Send(u[M][*],N+2,NextProc);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if ( ProcNum != 0 )Receive(u[0][*],N+2,PrevProc);</a:t>
            </a:r>
            <a:endParaRPr lang="ru-RU" sz="15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500">
                <a:latin typeface="Courier New" pitchFamily="49" charset="0"/>
              </a:rPr>
              <a:t>}</a:t>
            </a:r>
            <a:endParaRPr lang="en-US" sz="15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else</a:t>
            </a:r>
            <a:r>
              <a:rPr lang="ru-RU" sz="1500">
                <a:latin typeface="Courier New" pitchFamily="49" charset="0"/>
              </a:rPr>
              <a:t> { //  процессор с четным номером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500">
                <a:latin typeface="Courier New" pitchFamily="49" charset="0"/>
              </a:rPr>
              <a:t>  </a:t>
            </a:r>
            <a:r>
              <a:rPr lang="en-US" sz="1500">
                <a:latin typeface="Courier New" pitchFamily="49" charset="0"/>
              </a:rPr>
              <a:t>if</a:t>
            </a:r>
            <a:r>
              <a:rPr lang="ru-RU" sz="1500">
                <a:latin typeface="Courier New" pitchFamily="49" charset="0"/>
              </a:rPr>
              <a:t> ( </a:t>
            </a:r>
            <a:r>
              <a:rPr lang="en-US" sz="1500">
                <a:latin typeface="Courier New" pitchFamily="49" charset="0"/>
              </a:rPr>
              <a:t>ProcNum</a:t>
            </a:r>
            <a:r>
              <a:rPr lang="ru-RU" sz="1500">
                <a:latin typeface="Courier New" pitchFamily="49" charset="0"/>
              </a:rPr>
              <a:t> != </a:t>
            </a:r>
            <a:r>
              <a:rPr lang="en-US" sz="1500">
                <a:latin typeface="Courier New" pitchFamily="49" charset="0"/>
              </a:rPr>
              <a:t>0 )Receive(u[0][*],N+2,PrevProc);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if ( ProcNum != NP-1 )Send(u[M][*],N+2,NextProc);</a:t>
            </a:r>
            <a:endParaRPr lang="ru-RU" sz="15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5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476672"/>
            <a:ext cx="9417050" cy="561975"/>
          </a:xfrm>
          <a:noFill/>
        </p:spPr>
        <p:txBody>
          <a:bodyPr/>
          <a:lstStyle/>
          <a:p>
            <a:pPr algn="l"/>
            <a:r>
              <a:rPr lang="ru-RU" b="1" dirty="0" smtClean="0"/>
              <a:t>Коллективные операции обмена информацией</a:t>
            </a:r>
            <a:r>
              <a:rPr lang="ru-RU" dirty="0" smtClean="0"/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504" y="1628800"/>
            <a:ext cx="9217025" cy="5040312"/>
          </a:xfrm>
        </p:spPr>
        <p:txBody>
          <a:bodyPr/>
          <a:lstStyle/>
          <a:p>
            <a:r>
              <a:rPr lang="ru-RU" sz="2400" dirty="0" smtClean="0"/>
              <a:t>Выполнение операций сборки и рассылки данных может быть реализовано с использованием </a:t>
            </a:r>
            <a:r>
              <a:rPr lang="ru-RU" sz="2400" i="1" dirty="0" smtClean="0"/>
              <a:t>каскадной схемы </a:t>
            </a:r>
            <a:r>
              <a:rPr lang="ru-RU" sz="2400" dirty="0" smtClean="0"/>
              <a:t>обработки данных </a:t>
            </a:r>
          </a:p>
          <a:p>
            <a:r>
              <a:rPr lang="ru-RU" sz="2400" dirty="0" smtClean="0"/>
              <a:t>Получение максимального значения локальных погрешностей, вычисленных на каждом процессоре</a:t>
            </a:r>
          </a:p>
          <a:p>
            <a:pPr lvl="1"/>
            <a:r>
              <a:rPr lang="ru-RU" sz="2200" dirty="0" smtClean="0"/>
              <a:t>предварительного нахождения максимальных значений для отдельных пар процессоров (данные вычисления могут выполняться параллельно),</a:t>
            </a:r>
          </a:p>
          <a:p>
            <a:pPr lvl="1"/>
            <a:r>
              <a:rPr lang="ru-RU" sz="2200" dirty="0" err="1" smtClean="0"/>
              <a:t>попарный</a:t>
            </a:r>
            <a:r>
              <a:rPr lang="ru-RU" sz="2200" dirty="0" smtClean="0"/>
              <a:t> поиск максимума среди полученных результатов и т.д.</a:t>
            </a:r>
          </a:p>
          <a:p>
            <a:r>
              <a:rPr lang="ru-RU" sz="2400" dirty="0" smtClean="0"/>
              <a:t>Общее количество параллельных итераций по каскадной схеме </a:t>
            </a:r>
            <a:r>
              <a:rPr lang="en-US" sz="2400" i="1" dirty="0" smtClean="0"/>
              <a:t>log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р</a:t>
            </a:r>
            <a:r>
              <a:rPr lang="ru-RU" sz="2400" dirty="0" smtClean="0"/>
              <a:t> для получения конечного значения (</a:t>
            </a:r>
            <a:r>
              <a:rPr lang="ru-RU" sz="2400" i="1" dirty="0" err="1" smtClean="0"/>
              <a:t>р</a:t>
            </a:r>
            <a:r>
              <a:rPr lang="ru-RU" sz="2400" dirty="0" smtClean="0"/>
              <a:t> – количество процессоров).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98450"/>
            <a:ext cx="9417050" cy="393700"/>
          </a:xfrm>
          <a:noFill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ru-RU" sz="2600" b="1" u="sng" smtClean="0"/>
              <a:t>Алгоритм 1.8</a:t>
            </a:r>
            <a:r>
              <a:rPr lang="en-US" sz="2600" b="1" u="sng" smtClean="0"/>
              <a:t>:</a:t>
            </a:r>
            <a:r>
              <a:rPr lang="ru-RU" sz="2600" b="1" smtClean="0"/>
              <a:t> Уточненный вариант Гаусса-Зейделя, ленточное разделение данных</a:t>
            </a:r>
            <a:endParaRPr lang="ru-RU" sz="2600" smtClean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281113" y="1268413"/>
            <a:ext cx="7345362" cy="43211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//Алгоритм 12.8 – уточненный вариант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// схема Гаусса-Зейделя, ленточное разделение данных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// действия, выполняемые на каждом процессоре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do</a:t>
            </a:r>
            <a:r>
              <a:rPr lang="ru-RU">
                <a:latin typeface="Courier New" pitchFamily="49" charset="0"/>
              </a:rPr>
              <a:t>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  // обмен граничных строк полос с соседями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Sendrecv(u[M][*],N+2,NextProc,u[0][*],N+2,PrevProc);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Sendrecv(u[1][*],N+2,PrevProc,u[M+1][*],N+2,NextProc);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// &lt;обработка полосы с оценкой погрешности </a:t>
            </a:r>
            <a:r>
              <a:rPr lang="en-US">
                <a:latin typeface="Courier New" pitchFamily="49" charset="0"/>
              </a:rPr>
              <a:t>dm</a:t>
            </a:r>
            <a:r>
              <a:rPr lang="ru-RU">
                <a:latin typeface="Courier New" pitchFamily="49" charset="0"/>
              </a:rPr>
              <a:t>&gt;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  // вычисление общей погрешности вычислений </a:t>
            </a:r>
            <a:r>
              <a:rPr lang="en-US">
                <a:latin typeface="Courier New" pitchFamily="49" charset="0"/>
              </a:rPr>
              <a:t>dmax</a:t>
            </a:r>
            <a:endParaRPr lang="ru-RU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Reduce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dm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dmax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MAX</a:t>
            </a:r>
            <a:r>
              <a:rPr lang="ru-RU">
                <a:latin typeface="Courier New" pitchFamily="49" charset="0"/>
              </a:rPr>
              <a:t>,0);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Broadcast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dmax</a:t>
            </a:r>
            <a:r>
              <a:rPr lang="ru-RU">
                <a:latin typeface="Courier New" pitchFamily="49" charset="0"/>
              </a:rPr>
              <a:t>,0);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} </a:t>
            </a:r>
            <a:r>
              <a:rPr lang="en-US">
                <a:latin typeface="Courier New" pitchFamily="49" charset="0"/>
              </a:rPr>
              <a:t>while</a:t>
            </a:r>
            <a:r>
              <a:rPr lang="ru-RU">
                <a:latin typeface="Courier New" pitchFamily="49" charset="0"/>
              </a:rPr>
              <a:t> ( </a:t>
            </a:r>
            <a:r>
              <a:rPr lang="en-US">
                <a:latin typeface="Courier New" pitchFamily="49" charset="0"/>
              </a:rPr>
              <a:t>dmax</a:t>
            </a:r>
            <a:r>
              <a:rPr lang="ru-RU">
                <a:latin typeface="Courier New" pitchFamily="49" charset="0"/>
              </a:rPr>
              <a:t> &gt; </a:t>
            </a:r>
            <a:r>
              <a:rPr lang="en-US">
                <a:latin typeface="Courier New" pitchFamily="49" charset="0"/>
              </a:rPr>
              <a:t>eps</a:t>
            </a:r>
            <a:r>
              <a:rPr lang="ru-RU">
                <a:latin typeface="Courier New" pitchFamily="49" charset="0"/>
              </a:rPr>
              <a:t> ); // </a:t>
            </a:r>
            <a:r>
              <a:rPr lang="en-US">
                <a:latin typeface="Courier New" pitchFamily="49" charset="0"/>
              </a:rPr>
              <a:t>eps</a:t>
            </a:r>
            <a:r>
              <a:rPr lang="ru-RU">
                <a:latin typeface="Courier New" pitchFamily="49" charset="0"/>
              </a:rPr>
              <a:t> - точность решения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332656"/>
            <a:ext cx="9144000" cy="561975"/>
          </a:xfrm>
          <a:noFill/>
        </p:spPr>
        <p:txBody>
          <a:bodyPr/>
          <a:lstStyle/>
          <a:p>
            <a:pPr algn="l"/>
            <a:r>
              <a:rPr lang="ru-RU" b="1" dirty="0" smtClean="0"/>
              <a:t>Результаты вычислительных экспериментов</a:t>
            </a:r>
          </a:p>
        </p:txBody>
      </p:sp>
      <p:graphicFrame>
        <p:nvGraphicFramePr>
          <p:cNvPr id="264146" name="Group 978"/>
          <p:cNvGraphicFramePr>
            <a:graphicFrameLocks noGrp="1"/>
          </p:cNvGraphicFramePr>
          <p:nvPr>
            <p:ph type="tbl" idx="1"/>
          </p:nvPr>
        </p:nvGraphicFramePr>
        <p:xfrm>
          <a:off x="1712640" y="1484784"/>
          <a:ext cx="6167438" cy="5131119"/>
        </p:xfrm>
        <a:graphic>
          <a:graphicData uri="http://schemas.openxmlformats.org/drawingml/2006/table">
            <a:tbl>
              <a:tblPr/>
              <a:tblGrid>
                <a:gridCol w="1082675"/>
                <a:gridCol w="1219200"/>
                <a:gridCol w="1217613"/>
                <a:gridCol w="820737"/>
                <a:gridCol w="1006475"/>
                <a:gridCol w="820738"/>
              </a:tblGrid>
              <a:tr h="5175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сетки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метод Гаусса-Зейделя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</a:t>
                      </a:r>
                      <a:b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74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0,11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0,41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305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1,00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318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1,69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1,33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2,88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1,68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4,04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2,16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1,87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5,68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2,52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2,25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7,37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3,32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2,22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9,94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4,12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2,41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11,87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4,43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2,68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50,19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15,13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3,32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113,17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37,96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 Cyr" charset="-52"/>
                        </a:rPr>
                        <a:t>2,98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9217025" cy="561975"/>
          </a:xfrm>
          <a:noFill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ru-RU" sz="2600" b="1" smtClean="0"/>
              <a:t>Волновые вычисления при ленточной схеме разделения данных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400" smtClean="0"/>
              <a:t>Для образования волны вычислений представим логически каждую полосу узлов области расчетов в виде набора блоков и организуем обработку полос поблочно в последовательном порядке</a:t>
            </a:r>
          </a:p>
        </p:txBody>
      </p:sp>
      <p:sp>
        <p:nvSpPr>
          <p:cNvPr id="15365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5362" name="Object 13"/>
          <p:cNvGraphicFramePr>
            <a:graphicFrameLocks noChangeAspect="1"/>
          </p:cNvGraphicFramePr>
          <p:nvPr/>
        </p:nvGraphicFramePr>
        <p:xfrm>
          <a:off x="2432050" y="2781300"/>
          <a:ext cx="4464050" cy="3321050"/>
        </p:xfrm>
        <a:graphic>
          <a:graphicData uri="http://schemas.openxmlformats.org/presentationml/2006/ole">
            <p:oleObj spid="_x0000_s15362" name="Рисунок" r:id="rId3" imgW="3078480" imgH="22860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3200"/>
            <a:ext cx="9906000" cy="561975"/>
          </a:xfrm>
          <a:noFill/>
        </p:spPr>
        <p:txBody>
          <a:bodyPr/>
          <a:lstStyle/>
          <a:p>
            <a:pPr algn="l"/>
            <a:r>
              <a:rPr lang="ru-RU" b="1" dirty="0" smtClean="0"/>
              <a:t>Блочная схема разделения данных</a:t>
            </a:r>
            <a:r>
              <a:rPr lang="ru-RU" dirty="0" smtClean="0"/>
              <a:t> </a:t>
            </a:r>
          </a:p>
        </p:txBody>
      </p:sp>
      <p:sp>
        <p:nvSpPr>
          <p:cNvPr id="6656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При блочном представлении данных увеличивается количество граничных строк на каждом процессоре, что приводит, к большему числу операций передачи данных при обмене граничных строк </a:t>
            </a:r>
          </a:p>
          <a:p>
            <a:r>
              <a:rPr lang="ru-RU" sz="2400" dirty="0" smtClean="0"/>
              <a:t>Блочная схема представления области расчетов становится оправданной при большом количество узлов сетки области расчетов</a:t>
            </a:r>
            <a:r>
              <a:rPr lang="ru-RU" dirty="0" smtClean="0"/>
              <a:t> 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9217025" cy="561975"/>
          </a:xfrm>
          <a:noFill/>
        </p:spPr>
        <p:txBody>
          <a:bodyPr/>
          <a:lstStyle/>
          <a:p>
            <a:pPr algn="l"/>
            <a:r>
              <a:rPr lang="ru-RU" b="1" smtClean="0"/>
              <a:t>Блочная схема разделения данных</a:t>
            </a:r>
            <a:r>
              <a:rPr lang="ru-RU" smtClean="0"/>
              <a:t> 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281113" y="1196975"/>
            <a:ext cx="7416800" cy="50403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//Алгоритм 12.9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// схема Гаусса-Зейделя, блочное разделение данных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// действия, выполняемые на каждом процессоре</a:t>
            </a:r>
            <a:endParaRPr lang="en-US" sz="16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do</a:t>
            </a:r>
            <a:r>
              <a:rPr lang="ru-RU" sz="1600">
                <a:latin typeface="Courier New" pitchFamily="49" charset="0"/>
              </a:rPr>
              <a:t> {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// получение граничных узлов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</a:t>
            </a:r>
            <a:r>
              <a:rPr lang="en-US" sz="1600">
                <a:latin typeface="Courier New" pitchFamily="49" charset="0"/>
              </a:rPr>
              <a:t>if</a:t>
            </a:r>
            <a:r>
              <a:rPr lang="ru-RU" sz="1600">
                <a:latin typeface="Courier New" pitchFamily="49" charset="0"/>
              </a:rPr>
              <a:t> ( </a:t>
            </a:r>
            <a:r>
              <a:rPr lang="en-US" sz="1600">
                <a:latin typeface="Courier New" pitchFamily="49" charset="0"/>
              </a:rPr>
              <a:t>ProcNum</a:t>
            </a:r>
            <a:r>
              <a:rPr lang="ru-RU" sz="1600">
                <a:latin typeface="Courier New" pitchFamily="49" charset="0"/>
              </a:rPr>
              <a:t> / </a:t>
            </a:r>
            <a:r>
              <a:rPr lang="en-US" sz="1600">
                <a:latin typeface="Courier New" pitchFamily="49" charset="0"/>
              </a:rPr>
              <a:t>NB</a:t>
            </a:r>
            <a:r>
              <a:rPr lang="ru-RU" sz="1600">
                <a:latin typeface="Courier New" pitchFamily="49" charset="0"/>
              </a:rPr>
              <a:t> != 0 ) { // строка не нулевая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// получение данных от верхнего процессора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Receive</a:t>
            </a:r>
            <a:r>
              <a:rPr lang="ru-RU" sz="1600"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u</a:t>
            </a:r>
            <a:r>
              <a:rPr lang="ru-RU" sz="1600">
                <a:latin typeface="Courier New" pitchFamily="49" charset="0"/>
              </a:rPr>
              <a:t>[0][*],</a:t>
            </a:r>
            <a:r>
              <a:rPr lang="en-US" sz="1600">
                <a:latin typeface="Courier New" pitchFamily="49" charset="0"/>
              </a:rPr>
              <a:t>M</a:t>
            </a:r>
            <a:r>
              <a:rPr lang="ru-RU" sz="1600">
                <a:latin typeface="Courier New" pitchFamily="49" charset="0"/>
              </a:rPr>
              <a:t>+2,</a:t>
            </a:r>
            <a:r>
              <a:rPr lang="en-US" sz="1600">
                <a:latin typeface="Courier New" pitchFamily="49" charset="0"/>
              </a:rPr>
              <a:t>TopProc</a:t>
            </a:r>
            <a:r>
              <a:rPr lang="ru-RU" sz="1600">
                <a:latin typeface="Courier New" pitchFamily="49" charset="0"/>
              </a:rPr>
              <a:t>); // верхняя строка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Receive</a:t>
            </a:r>
            <a:r>
              <a:rPr lang="ru-RU" sz="1600"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dmax</a:t>
            </a:r>
            <a:r>
              <a:rPr lang="ru-RU" sz="1600">
                <a:latin typeface="Courier New" pitchFamily="49" charset="0"/>
              </a:rPr>
              <a:t>,1,</a:t>
            </a:r>
            <a:r>
              <a:rPr lang="en-US" sz="1600">
                <a:latin typeface="Courier New" pitchFamily="49" charset="0"/>
              </a:rPr>
              <a:t>TopProc</a:t>
            </a:r>
            <a:r>
              <a:rPr lang="ru-RU" sz="1600">
                <a:latin typeface="Courier New" pitchFamily="49" charset="0"/>
              </a:rPr>
              <a:t>);      // погрешность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}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</a:t>
            </a:r>
            <a:r>
              <a:rPr lang="en-US" sz="1600">
                <a:latin typeface="Courier New" pitchFamily="49" charset="0"/>
              </a:rPr>
              <a:t>if</a:t>
            </a:r>
            <a:r>
              <a:rPr lang="ru-RU" sz="1600">
                <a:latin typeface="Courier New" pitchFamily="49" charset="0"/>
              </a:rPr>
              <a:t> ( </a:t>
            </a:r>
            <a:r>
              <a:rPr lang="en-US" sz="1600">
                <a:latin typeface="Courier New" pitchFamily="49" charset="0"/>
              </a:rPr>
              <a:t>ProcNum</a:t>
            </a:r>
            <a:r>
              <a:rPr lang="ru-RU" sz="1600">
                <a:latin typeface="Courier New" pitchFamily="49" charset="0"/>
              </a:rPr>
              <a:t> % </a:t>
            </a:r>
            <a:r>
              <a:rPr lang="en-US" sz="1600">
                <a:latin typeface="Courier New" pitchFamily="49" charset="0"/>
              </a:rPr>
              <a:t>NB</a:t>
            </a:r>
            <a:r>
              <a:rPr lang="ru-RU" sz="1600">
                <a:latin typeface="Courier New" pitchFamily="49" charset="0"/>
              </a:rPr>
              <a:t> != 0 ) { // столбец не нулевой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// получение данных от левого процессора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Receive</a:t>
            </a:r>
            <a:r>
              <a:rPr lang="ru-RU" sz="1600"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u</a:t>
            </a:r>
            <a:r>
              <a:rPr lang="ru-RU" sz="1600">
                <a:latin typeface="Courier New" pitchFamily="49" charset="0"/>
              </a:rPr>
              <a:t>[*][0],</a:t>
            </a:r>
            <a:r>
              <a:rPr lang="en-US" sz="1600">
                <a:latin typeface="Courier New" pitchFamily="49" charset="0"/>
              </a:rPr>
              <a:t>M</a:t>
            </a:r>
            <a:r>
              <a:rPr lang="ru-RU" sz="1600">
                <a:latin typeface="Courier New" pitchFamily="49" charset="0"/>
              </a:rPr>
              <a:t>+2,</a:t>
            </a:r>
            <a:r>
              <a:rPr lang="en-US" sz="1600">
                <a:latin typeface="Courier New" pitchFamily="49" charset="0"/>
              </a:rPr>
              <a:t>LeftProc</a:t>
            </a:r>
            <a:r>
              <a:rPr lang="ru-RU" sz="1600">
                <a:latin typeface="Courier New" pitchFamily="49" charset="0"/>
              </a:rPr>
              <a:t>); // левый столбец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Receive(dm,1,LeftProc);        // </a:t>
            </a:r>
            <a:r>
              <a:rPr lang="ru-RU" sz="1600">
                <a:latin typeface="Courier New" pitchFamily="49" charset="0"/>
              </a:rPr>
              <a:t>погрешность</a:t>
            </a:r>
            <a:endParaRPr lang="en-US" sz="16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 dm &gt; dmax ) dmax = dm;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ru-RU" sz="1600">
                <a:latin typeface="Courier New" pitchFamily="49" charset="0"/>
              </a:rPr>
              <a:t>}</a:t>
            </a:r>
            <a:r>
              <a:rPr lang="ru-RU" sz="1400">
                <a:latin typeface="Arial" pitchFamily="34" charset="0"/>
              </a:rPr>
              <a:t>  </a:t>
            </a:r>
            <a:endParaRPr lang="ru-RU" sz="1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9217025" cy="561975"/>
          </a:xfrm>
          <a:noFill/>
        </p:spPr>
        <p:txBody>
          <a:bodyPr/>
          <a:lstStyle/>
          <a:p>
            <a:pPr algn="l"/>
            <a:r>
              <a:rPr lang="ru-RU" b="1" smtClean="0"/>
              <a:t>Блочная схема разделения данных</a:t>
            </a:r>
            <a:r>
              <a:rPr lang="ru-RU" smtClean="0"/>
              <a:t>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920750" y="1052513"/>
            <a:ext cx="6985000" cy="52562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400">
                <a:latin typeface="Arial" pitchFamily="34" charset="0"/>
              </a:rPr>
              <a:t>  </a:t>
            </a:r>
            <a:r>
              <a:rPr lang="ru-RU" sz="1600">
                <a:latin typeface="Courier New" pitchFamily="49" charset="0"/>
              </a:rPr>
              <a:t>// &lt;обработка блока с оценкой погрешности </a:t>
            </a:r>
            <a:r>
              <a:rPr lang="en-US" sz="1600">
                <a:latin typeface="Courier New" pitchFamily="49" charset="0"/>
              </a:rPr>
              <a:t>dmax</a:t>
            </a:r>
            <a:r>
              <a:rPr lang="ru-RU" sz="1600">
                <a:latin typeface="Courier New" pitchFamily="49" charset="0"/>
              </a:rPr>
              <a:t>&gt;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// пересылка граничных узлов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</a:t>
            </a:r>
            <a:r>
              <a:rPr lang="en-US" sz="1600">
                <a:latin typeface="Courier New" pitchFamily="49" charset="0"/>
              </a:rPr>
              <a:t>if</a:t>
            </a:r>
            <a:r>
              <a:rPr lang="ru-RU" sz="1600">
                <a:latin typeface="Courier New" pitchFamily="49" charset="0"/>
              </a:rPr>
              <a:t> ( </a:t>
            </a:r>
            <a:r>
              <a:rPr lang="en-US" sz="1600">
                <a:latin typeface="Courier New" pitchFamily="49" charset="0"/>
              </a:rPr>
              <a:t>ProcNum</a:t>
            </a:r>
            <a:r>
              <a:rPr lang="ru-RU" sz="1600">
                <a:latin typeface="Courier New" pitchFamily="49" charset="0"/>
              </a:rPr>
              <a:t> / </a:t>
            </a:r>
            <a:r>
              <a:rPr lang="en-US" sz="1600">
                <a:latin typeface="Courier New" pitchFamily="49" charset="0"/>
              </a:rPr>
              <a:t>NB</a:t>
            </a:r>
            <a:r>
              <a:rPr lang="ru-RU" sz="1600">
                <a:latin typeface="Courier New" pitchFamily="49" charset="0"/>
              </a:rPr>
              <a:t> != </a:t>
            </a:r>
            <a:r>
              <a:rPr lang="en-US" sz="1600">
                <a:latin typeface="Courier New" pitchFamily="49" charset="0"/>
              </a:rPr>
              <a:t>NB</a:t>
            </a:r>
            <a:r>
              <a:rPr lang="ru-RU" sz="1600">
                <a:latin typeface="Courier New" pitchFamily="49" charset="0"/>
              </a:rPr>
              <a:t>-1 ) { // строка решетки не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                            // последняя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// пересылка данных нижнему процессору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Send</a:t>
            </a:r>
            <a:r>
              <a:rPr lang="ru-RU" sz="1600"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u</a:t>
            </a:r>
            <a:r>
              <a:rPr lang="ru-RU" sz="1600"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M</a:t>
            </a:r>
            <a:r>
              <a:rPr lang="ru-RU" sz="1600">
                <a:latin typeface="Courier New" pitchFamily="49" charset="0"/>
              </a:rPr>
              <a:t>+1][*],</a:t>
            </a:r>
            <a:r>
              <a:rPr lang="en-US" sz="1600">
                <a:latin typeface="Courier New" pitchFamily="49" charset="0"/>
              </a:rPr>
              <a:t>M</a:t>
            </a:r>
            <a:r>
              <a:rPr lang="ru-RU" sz="1600">
                <a:latin typeface="Courier New" pitchFamily="49" charset="0"/>
              </a:rPr>
              <a:t>+2,</a:t>
            </a:r>
            <a:r>
              <a:rPr lang="en-US" sz="1600">
                <a:latin typeface="Courier New" pitchFamily="49" charset="0"/>
              </a:rPr>
              <a:t>DownProc</a:t>
            </a:r>
            <a:r>
              <a:rPr lang="ru-RU" sz="1600">
                <a:latin typeface="Courier New" pitchFamily="49" charset="0"/>
              </a:rPr>
              <a:t>); // нижняя строка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Send(dmax,1,DownProc);        // </a:t>
            </a:r>
            <a:r>
              <a:rPr lang="ru-RU" sz="1600">
                <a:latin typeface="Courier New" pitchFamily="49" charset="0"/>
              </a:rPr>
              <a:t>погрешность</a:t>
            </a:r>
            <a:endParaRPr lang="en-US" sz="16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if ( ProcNum % NB != NB</a:t>
            </a:r>
            <a:r>
              <a:rPr lang="ru-RU" sz="1600">
                <a:latin typeface="Courier New" pitchFamily="49" charset="0"/>
              </a:rPr>
              <a:t>-1 ) { // столбец решетки 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                            // не последний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// пересылка данных правому процессору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Send</a:t>
            </a:r>
            <a:r>
              <a:rPr lang="ru-RU" sz="1600"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u</a:t>
            </a:r>
            <a:r>
              <a:rPr lang="ru-RU" sz="1600">
                <a:latin typeface="Courier New" pitchFamily="49" charset="0"/>
              </a:rPr>
              <a:t>[*][</a:t>
            </a:r>
            <a:r>
              <a:rPr lang="en-US" sz="1600">
                <a:latin typeface="Courier New" pitchFamily="49" charset="0"/>
              </a:rPr>
              <a:t>M</a:t>
            </a:r>
            <a:r>
              <a:rPr lang="ru-RU" sz="1600">
                <a:latin typeface="Courier New" pitchFamily="49" charset="0"/>
              </a:rPr>
              <a:t>+1],</a:t>
            </a:r>
            <a:r>
              <a:rPr lang="en-US" sz="1600">
                <a:latin typeface="Courier New" pitchFamily="49" charset="0"/>
              </a:rPr>
              <a:t>M</a:t>
            </a:r>
            <a:r>
              <a:rPr lang="ru-RU" sz="1600">
                <a:latin typeface="Courier New" pitchFamily="49" charset="0"/>
              </a:rPr>
              <a:t>+2,</a:t>
            </a:r>
            <a:r>
              <a:rPr lang="en-US" sz="1600">
                <a:latin typeface="Courier New" pitchFamily="49" charset="0"/>
              </a:rPr>
              <a:t>RightProc</a:t>
            </a:r>
            <a:r>
              <a:rPr lang="ru-RU" sz="1600">
                <a:latin typeface="Courier New" pitchFamily="49" charset="0"/>
              </a:rPr>
              <a:t>); // правый столбец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Send</a:t>
            </a:r>
            <a:r>
              <a:rPr lang="ru-RU" sz="1600"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dmax</a:t>
            </a:r>
            <a:r>
              <a:rPr lang="ru-RU" sz="1600">
                <a:latin typeface="Courier New" pitchFamily="49" charset="0"/>
              </a:rPr>
              <a:t>,1, </a:t>
            </a:r>
            <a:r>
              <a:rPr lang="en-US" sz="1600">
                <a:latin typeface="Courier New" pitchFamily="49" charset="0"/>
              </a:rPr>
              <a:t>RightProc</a:t>
            </a:r>
            <a:r>
              <a:rPr lang="ru-RU" sz="1600">
                <a:latin typeface="Courier New" pitchFamily="49" charset="0"/>
              </a:rPr>
              <a:t>);       // погрешность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}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// синхронизация и рассылка погрешности </a:t>
            </a:r>
            <a:r>
              <a:rPr lang="en-US" sz="1600">
                <a:latin typeface="Courier New" pitchFamily="49" charset="0"/>
              </a:rPr>
              <a:t>dmax</a:t>
            </a:r>
            <a:endParaRPr lang="ru-RU" sz="1600">
              <a:latin typeface="Courier New" pitchFamily="49" charset="0"/>
            </a:endParaRP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</a:t>
            </a:r>
            <a:r>
              <a:rPr lang="en-US" sz="1600">
                <a:latin typeface="Courier New" pitchFamily="49" charset="0"/>
              </a:rPr>
              <a:t>Barrier</a:t>
            </a:r>
            <a:r>
              <a:rPr lang="ru-RU" sz="160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  </a:t>
            </a:r>
            <a:r>
              <a:rPr lang="en-US" sz="1600">
                <a:latin typeface="Courier New" pitchFamily="49" charset="0"/>
              </a:rPr>
              <a:t>Broadcast</a:t>
            </a:r>
            <a:r>
              <a:rPr lang="ru-RU" sz="1600"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dmax</a:t>
            </a:r>
            <a:r>
              <a:rPr lang="ru-RU" sz="1600">
                <a:latin typeface="Courier New" pitchFamily="49" charset="0"/>
              </a:rPr>
              <a:t>,</a:t>
            </a:r>
            <a:r>
              <a:rPr lang="en-US" sz="1600">
                <a:latin typeface="Courier New" pitchFamily="49" charset="0"/>
              </a:rPr>
              <a:t>NP</a:t>
            </a:r>
            <a:r>
              <a:rPr lang="ru-RU" sz="1600">
                <a:latin typeface="Courier New" pitchFamily="49" charset="0"/>
              </a:rPr>
              <a:t>-1);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600">
                <a:latin typeface="Courier New" pitchFamily="49" charset="0"/>
              </a:rPr>
              <a:t>} </a:t>
            </a:r>
            <a:r>
              <a:rPr lang="en-US" sz="1600">
                <a:latin typeface="Courier New" pitchFamily="49" charset="0"/>
              </a:rPr>
              <a:t>while</a:t>
            </a:r>
            <a:r>
              <a:rPr lang="ru-RU" sz="1600">
                <a:latin typeface="Courier New" pitchFamily="49" charset="0"/>
              </a:rPr>
              <a:t> ( </a:t>
            </a:r>
            <a:r>
              <a:rPr lang="en-US" sz="1600">
                <a:latin typeface="Courier New" pitchFamily="49" charset="0"/>
              </a:rPr>
              <a:t>dmax</a:t>
            </a:r>
            <a:r>
              <a:rPr lang="ru-RU" sz="1600">
                <a:latin typeface="Courier New" pitchFamily="49" charset="0"/>
              </a:rPr>
              <a:t> &gt; </a:t>
            </a:r>
            <a:r>
              <a:rPr lang="en-US" sz="1600">
                <a:latin typeface="Courier New" pitchFamily="49" charset="0"/>
              </a:rPr>
              <a:t>eps</a:t>
            </a:r>
            <a:r>
              <a:rPr lang="ru-RU" sz="1600">
                <a:latin typeface="Courier New" pitchFamily="49" charset="0"/>
              </a:rPr>
              <a:t> ); // </a:t>
            </a:r>
            <a:r>
              <a:rPr lang="en-US" sz="1600">
                <a:latin typeface="Courier New" pitchFamily="49" charset="0"/>
              </a:rPr>
              <a:t>eps</a:t>
            </a:r>
            <a:r>
              <a:rPr lang="ru-RU" sz="1600">
                <a:latin typeface="Courier New" pitchFamily="49" charset="0"/>
              </a:rPr>
              <a:t> - точность решения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9144000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Вычислительный конвейер (множественная волна)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679950"/>
          </a:xfrm>
        </p:spPr>
        <p:txBody>
          <a:bodyPr/>
          <a:lstStyle/>
          <a:p>
            <a:r>
              <a:rPr lang="ru-RU" sz="2400" smtClean="0"/>
              <a:t>Эффективность организации волновых вычислений снижается для процессоров, которые занимаются обработкой данных только в моменты, когда их блоки попадают во фронт волны вычислений </a:t>
            </a:r>
          </a:p>
          <a:p>
            <a:r>
              <a:rPr lang="ru-RU" sz="2400" smtClean="0"/>
              <a:t>Для улучшения балансировки вычислительной нагрузки между процессорами применяют организацию </a:t>
            </a:r>
            <a:r>
              <a:rPr lang="ru-RU" sz="2400" i="1" smtClean="0"/>
              <a:t>множественной волны вычислений</a:t>
            </a:r>
          </a:p>
          <a:p>
            <a:r>
              <a:rPr lang="ru-RU" sz="2400" smtClean="0"/>
              <a:t>Идея организации состоит в следующем - процессоры после отработки волны текущей итерации расчетов могут приступить к выполнению волны следующей итерации метода сеток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8858250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Последовательные методы решения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15925" y="1052513"/>
            <a:ext cx="8915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Метод конечных разностей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Область решения  представляется в виде дискретного набора (</a:t>
            </a:r>
            <a:r>
              <a:rPr lang="ru-RU" sz="2400" i="1">
                <a:latin typeface="Arial" pitchFamily="34" charset="0"/>
              </a:rPr>
              <a:t>сетки</a:t>
            </a:r>
            <a:r>
              <a:rPr lang="ru-RU" sz="2400">
                <a:latin typeface="Arial" pitchFamily="34" charset="0"/>
              </a:rPr>
              <a:t>) точек (</a:t>
            </a:r>
            <a:r>
              <a:rPr lang="ru-RU" sz="2400" i="1">
                <a:latin typeface="Arial" pitchFamily="34" charset="0"/>
              </a:rPr>
              <a:t>узлов</a:t>
            </a:r>
            <a:r>
              <a:rPr lang="ru-RU" sz="2400">
                <a:latin typeface="Arial" pitchFamily="34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Последовательность решений равномерно сходится к решению задачи Дирихле, а погрешность решения имеет порядок </a:t>
            </a:r>
            <a:r>
              <a:rPr lang="en-US" sz="2400" i="1">
                <a:latin typeface="Arial" pitchFamily="34" charset="0"/>
              </a:rPr>
              <a:t>h</a:t>
            </a:r>
            <a:r>
              <a:rPr lang="en-US" sz="2400" i="1" baseline="30000">
                <a:latin typeface="Arial" pitchFamily="34" charset="0"/>
              </a:rPr>
              <a:t>2</a:t>
            </a:r>
            <a:endParaRPr lang="ru-RU" sz="2400" i="1">
              <a:latin typeface="Arial" pitchFamily="34" charset="0"/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320800" y="3633788"/>
          <a:ext cx="6438900" cy="919162"/>
        </p:xfrm>
        <a:graphic>
          <a:graphicData uri="http://schemas.openxmlformats.org/presentationml/2006/ole">
            <p:oleObj spid="_x0000_s2050" name="Equation" r:id="rId3" imgW="2958840" imgH="457200" progId="Equation.3">
              <p:embed/>
            </p:oleObj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1485900" y="4638675"/>
          <a:ext cx="5861050" cy="981075"/>
        </p:xfrm>
        <a:graphic>
          <a:graphicData uri="http://schemas.openxmlformats.org/presentationml/2006/ole">
            <p:oleObj spid="_x0000_s2051" name="Equation" r:id="rId4" imgW="2234880" imgH="406080" progId="Equation.3">
              <p:embed/>
            </p:oleObj>
          </a:graphicData>
        </a:graphic>
      </p:graphicFrame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1485900" y="5772150"/>
          <a:ext cx="6108700" cy="536575"/>
        </p:xfrm>
        <a:graphic>
          <a:graphicData uri="http://schemas.openxmlformats.org/presentationml/2006/ole">
            <p:oleObj spid="_x0000_s2052" name="Equation" r:id="rId5" imgW="26542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9144000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Вычислительный конвейер (множественная волна)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>
            <p:ph idx="1"/>
          </p:nvPr>
        </p:nvGraphicFramePr>
        <p:xfrm>
          <a:off x="992188" y="1196975"/>
          <a:ext cx="8424862" cy="4695825"/>
        </p:xfrm>
        <a:graphic>
          <a:graphicData uri="http://schemas.openxmlformats.org/presentationml/2006/ole">
            <p:oleObj spid="_x0000_s16386" name="Рисунок" r:id="rId3" imgW="4648320" imgH="2590920" progId="Word.Picture.8">
              <p:embed/>
            </p:oleObj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7281863" cy="561975"/>
          </a:xfrm>
          <a:noFill/>
        </p:spPr>
        <p:txBody>
          <a:bodyPr/>
          <a:lstStyle/>
          <a:p>
            <a:pPr algn="l"/>
            <a:r>
              <a:rPr lang="ru-RU" b="1" smtClean="0"/>
              <a:t>Операции передачи данных</a:t>
            </a:r>
            <a:r>
              <a:rPr lang="ru-RU" smtClean="0"/>
              <a:t> 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2146300" y="1052513"/>
          <a:ext cx="4600575" cy="5043487"/>
        </p:xfrm>
        <a:graphic>
          <a:graphicData uri="http://schemas.openxmlformats.org/presentationml/2006/ole">
            <p:oleObj spid="_x0000_s17410" name="Рисунок" r:id="rId3" imgW="4162320" imgH="494352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  <a:noFill/>
        </p:spPr>
        <p:txBody>
          <a:bodyPr/>
          <a:lstStyle/>
          <a:p>
            <a:pPr algn="l"/>
            <a:r>
              <a:rPr lang="ru-RU" b="1" smtClean="0"/>
              <a:t>Заключение…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25538"/>
            <a:ext cx="8915400" cy="4968875"/>
          </a:xfrm>
        </p:spPr>
        <p:txBody>
          <a:bodyPr/>
          <a:lstStyle/>
          <a:p>
            <a:r>
              <a:rPr lang="ru-RU" sz="2400" smtClean="0"/>
              <a:t>Рассмотрены способы построения параллельных алгоритмов для систем с общей и разделяемой памяти </a:t>
            </a:r>
            <a:br>
              <a:rPr lang="ru-RU" sz="2400" smtClean="0"/>
            </a:br>
            <a:r>
              <a:rPr lang="ru-RU" sz="2400" smtClean="0"/>
              <a:t>на примере решения дифференциальных уравнений в частных производных</a:t>
            </a:r>
          </a:p>
          <a:p>
            <a:r>
              <a:rPr lang="ru-RU" sz="2400" smtClean="0"/>
              <a:t>При изложении организации параллельных вычислений для систем с общей памятью основное внимание уделяется технологии </a:t>
            </a:r>
            <a:r>
              <a:rPr lang="en-US" sz="2400" smtClean="0"/>
              <a:t>OpenMP</a:t>
            </a:r>
            <a:r>
              <a:rPr lang="ru-RU" sz="2400" smtClean="0"/>
              <a:t>, также приводятся проблемы, возникающие при применении этой технологии и решения этих проблем </a:t>
            </a:r>
          </a:p>
          <a:p>
            <a:r>
              <a:rPr lang="ru-RU" sz="2400" smtClean="0"/>
              <a:t>При изложении организации параллельных вычислений для систем с распределенной памятью основное внимание уделяется разделению данных и обмену информацией между процессорами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  <a:noFill/>
        </p:spPr>
        <p:txBody>
          <a:bodyPr/>
          <a:lstStyle/>
          <a:p>
            <a:pPr algn="l"/>
            <a:r>
              <a:rPr lang="ru-RU" b="1" smtClean="0"/>
              <a:t>Заключение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Рассматриваются различные механизмы приема - передачи данных, такие как синхронные и асинхронные </a:t>
            </a:r>
          </a:p>
          <a:p>
            <a:r>
              <a:rPr lang="ru-RU" sz="2400" smtClean="0"/>
              <a:t>Теоретические оценки позволяют достаточно точно определить показатели эффективности параллельных вычислений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Вопросы для обсуждения</a:t>
            </a:r>
          </a:p>
        </p:txBody>
      </p:sp>
      <p:sp>
        <p:nvSpPr>
          <p:cNvPr id="69637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363538" indent="-363538" fontAlgn="auto">
              <a:spcAft>
                <a:spcPts val="0"/>
              </a:spcAft>
              <a:defRPr/>
            </a:pPr>
            <a:r>
              <a:rPr lang="ru-RU" smtClean="0"/>
              <a:t>Как повысить эффективность методов волновой обработки данных?</a:t>
            </a:r>
          </a:p>
          <a:p>
            <a:pPr marL="363538" indent="-363538" fontAlgn="auto">
              <a:spcAft>
                <a:spcPts val="0"/>
              </a:spcAft>
              <a:defRPr/>
            </a:pPr>
            <a:r>
              <a:rPr lang="ru-RU" smtClean="0"/>
              <a:t>Как очередь заданий позволяет балансировать нагрузку процессорам?</a:t>
            </a:r>
          </a:p>
          <a:p>
            <a:pPr marL="363538" indent="-363538" fontAlgn="auto">
              <a:spcAft>
                <a:spcPts val="0"/>
              </a:spcAft>
              <a:defRPr/>
            </a:pPr>
            <a:r>
              <a:rPr lang="ru-RU" smtClean="0"/>
              <a:t>Какие проблемы  приходится решать при организации параллельных вычислений на системах с распределенной памяти?</a:t>
            </a:r>
          </a:p>
          <a:p>
            <a:pPr marL="363538" indent="-363538" fontAlgn="auto">
              <a:spcAft>
                <a:spcPts val="0"/>
              </a:spcAft>
              <a:defRPr/>
            </a:pPr>
            <a:r>
              <a:rPr lang="ru-RU" smtClean="0"/>
              <a:t>Какие основные операции передачи данных используются в параллельных методах решения задачи Дирихле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3"/>
          <p:cNvSpPr>
            <a:spLocks noGrp="1" noChangeArrowheads="1"/>
          </p:cNvSpPr>
          <p:nvPr>
            <p:ph type="title"/>
          </p:nvPr>
        </p:nvSpPr>
        <p:spPr>
          <a:xfrm>
            <a:off x="416496" y="332656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dirty="0" smtClean="0"/>
              <a:t>Темы заданий для самостоятельной работы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600" smtClean="0"/>
              <a:t>Выполните  реализацию параллельного алгоритма реализующий волновую схему вычислений  и   параллельный метод, в котором реализуется блочный подход к методу волновой обработки данных </a:t>
            </a:r>
          </a:p>
          <a:p>
            <a:r>
              <a:rPr lang="ru-RU" sz="2600" smtClean="0"/>
              <a:t>Постройте теоретические оценки времени работы этих алгоритмов с учетом параметров используемой вычислительной системы </a:t>
            </a:r>
          </a:p>
          <a:p>
            <a:r>
              <a:rPr lang="ru-RU" sz="2600" smtClean="0"/>
              <a:t>Проведите вычислительные эксперименты. Сравните результаты реальных экспериментов с полученными теоретическими оценками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>
          <a:xfrm>
            <a:off x="501650" y="1052513"/>
            <a:ext cx="8915400" cy="4968875"/>
          </a:xfrm>
        </p:spPr>
        <p:txBody>
          <a:bodyPr/>
          <a:lstStyle/>
          <a:p>
            <a:r>
              <a:rPr lang="ru-RU" sz="1800" b="1" smtClean="0"/>
              <a:t>Гергель В.П. </a:t>
            </a:r>
            <a:r>
              <a:rPr lang="ru-RU" sz="1800" smtClean="0"/>
              <a:t>Теория и практика параллельных вычислений. – М.: Интернет-Университет, БИНОМ. Лаборатория знаний, 2007.</a:t>
            </a:r>
            <a:r>
              <a:rPr lang="en-US" sz="1800" b="1" smtClean="0"/>
              <a:t> </a:t>
            </a:r>
            <a:endParaRPr lang="ru-RU" sz="1800" smtClean="0"/>
          </a:p>
          <a:p>
            <a:r>
              <a:rPr lang="ru-RU" sz="1800" b="1" smtClean="0"/>
              <a:t>Немнюгин С., Стесик О.</a:t>
            </a:r>
            <a:r>
              <a:rPr lang="ru-RU" sz="1800" smtClean="0"/>
              <a:t> Параллельное программирование для многопроцессорных вычислительных систем – СПб.: БХВ-Петербург,2002.</a:t>
            </a:r>
          </a:p>
          <a:p>
            <a:r>
              <a:rPr lang="ru-RU" sz="1800" b="1" smtClean="0"/>
              <a:t>Березин И.С., Жидков И.П.</a:t>
            </a:r>
            <a:r>
              <a:rPr lang="ru-RU" sz="1800" smtClean="0"/>
              <a:t> Методы вычислений.-М.:Наука,1966</a:t>
            </a:r>
          </a:p>
          <a:p>
            <a:r>
              <a:rPr lang="ru-RU" sz="1800" b="1" smtClean="0"/>
              <a:t>Тихонов А.Н., Самарский  А.А.</a:t>
            </a:r>
            <a:r>
              <a:rPr lang="ru-RU" sz="1800" smtClean="0"/>
              <a:t> Уравнения математической физики. – М.: Наука,1977</a:t>
            </a:r>
          </a:p>
          <a:p>
            <a:r>
              <a:rPr lang="en-US" sz="1800" b="1" smtClean="0"/>
              <a:t>Pfister, G.P.</a:t>
            </a:r>
            <a:r>
              <a:rPr lang="en-US" sz="1800" smtClean="0"/>
              <a:t> In Search of Clusters. Prentice Hall PTR, Upper Saddle River, NJ 1995.</a:t>
            </a:r>
          </a:p>
          <a:p>
            <a:r>
              <a:rPr lang="en-US" sz="1800" b="1" smtClean="0"/>
              <a:t>Kumar</a:t>
            </a:r>
            <a:r>
              <a:rPr lang="en-US" sz="1800" smtClean="0"/>
              <a:t> V., Grama, A., Gupta, A., Karypis, G. Introduction to Parallel Computing. - The Benjamin/Cummings Publishing Company, Inc.</a:t>
            </a:r>
            <a:r>
              <a:rPr lang="ru-RU" sz="1800" smtClean="0"/>
              <a:t>, 1994.</a:t>
            </a:r>
            <a:r>
              <a:rPr lang="en-US" sz="1800" smtClean="0"/>
              <a:t> (2nd edn., 2003)</a:t>
            </a:r>
            <a:endParaRPr lang="ru-RU" sz="1800" smtClean="0"/>
          </a:p>
          <a:p>
            <a:r>
              <a:rPr lang="en-US" sz="1800" b="1" smtClean="0"/>
              <a:t>Quinn</a:t>
            </a:r>
            <a:r>
              <a:rPr lang="en-US" sz="1800" smtClean="0"/>
              <a:t>, M. J. Parallel Programming in C with MPI and OpenMP. – New York, NY: McGraw-Hill</a:t>
            </a:r>
            <a:r>
              <a:rPr lang="ru-RU" sz="1800" smtClean="0"/>
              <a:t>, 2004.</a:t>
            </a:r>
          </a:p>
          <a:p>
            <a:r>
              <a:rPr lang="en-US" sz="1800" b="1" smtClean="0"/>
              <a:t>Roosta, S.H.</a:t>
            </a:r>
            <a:r>
              <a:rPr lang="en-US" sz="1800" smtClean="0"/>
              <a:t> Parallel Processing and Parallel Algorithms: Theory and Computation. Springer-Verlag,NY.2000.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Итерационные схемы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631825" y="1916113"/>
          <a:ext cx="6191250" cy="590550"/>
        </p:xfrm>
        <a:graphic>
          <a:graphicData uri="http://schemas.openxmlformats.org/presentationml/2006/ole">
            <p:oleObj spid="_x0000_s3074" name="Equation" r:id="rId3" imgW="2565360" imgH="2664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1193800" y="3141663"/>
          <a:ext cx="3111500" cy="2895600"/>
        </p:xfrm>
        <a:graphic>
          <a:graphicData uri="http://schemas.openxmlformats.org/presentationml/2006/ole">
            <p:oleObj spid="_x0000_s3075" name="Рисунок" r:id="rId4" imgW="2400480" imgH="2419200" progId="Word.Picture.8">
              <p:embed/>
            </p:oleObj>
          </a:graphicData>
        </a:graphic>
      </p:graphicFrame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560388" y="1125538"/>
            <a:ext cx="4375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ru-RU" sz="2800" b="1">
                <a:latin typeface="Arial" pitchFamily="34" charset="0"/>
              </a:rPr>
              <a:t>Метод Гаусса-Зейделя</a:t>
            </a:r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4808538" y="3076575"/>
            <a:ext cx="4897437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250" indent="-476250" eaLnBrk="0" hangingPunct="0">
              <a:spcBef>
                <a:spcPct val="20000"/>
              </a:spcBef>
            </a:pPr>
            <a:r>
              <a:rPr lang="ru-RU" sz="2400" b="1">
                <a:latin typeface="Arial" pitchFamily="34" charset="0"/>
              </a:rPr>
              <a:t>Трудоемкость</a:t>
            </a:r>
          </a:p>
          <a:p>
            <a:pPr marL="476250" indent="-476250" eaLnBrk="0" hangingPunct="0">
              <a:spcBef>
                <a:spcPct val="20000"/>
              </a:spcBef>
            </a:pPr>
            <a:r>
              <a:rPr lang="ru-RU" sz="2400">
                <a:latin typeface="Arial" pitchFamily="34" charset="0"/>
              </a:rPr>
              <a:t>     </a:t>
            </a:r>
            <a:r>
              <a:rPr lang="en-US" sz="2400">
                <a:latin typeface="Arial" pitchFamily="34" charset="0"/>
              </a:rPr>
              <a:t>    </a:t>
            </a:r>
            <a:r>
              <a:rPr lang="en-US" sz="2400" b="1">
                <a:latin typeface="Arial" pitchFamily="34" charset="0"/>
              </a:rPr>
              <a:t>T = kmN</a:t>
            </a:r>
            <a:r>
              <a:rPr lang="en-US" sz="2400" b="1" baseline="30000">
                <a:latin typeface="Arial" pitchFamily="34" charset="0"/>
              </a:rPr>
              <a:t>2</a:t>
            </a:r>
          </a:p>
          <a:p>
            <a:pPr marL="476250" indent="-476250" eaLnBrk="0" hangingPunct="0">
              <a:spcBef>
                <a:spcPct val="20000"/>
              </a:spcBef>
            </a:pPr>
            <a:r>
              <a:rPr lang="en-US" sz="2400" b="1">
                <a:latin typeface="Arial" pitchFamily="34" charset="0"/>
              </a:rPr>
              <a:t>N</a:t>
            </a:r>
            <a:r>
              <a:rPr lang="en-US" sz="2400">
                <a:latin typeface="Arial" pitchFamily="34" charset="0"/>
              </a:rPr>
              <a:t> - </a:t>
            </a:r>
            <a:r>
              <a:rPr lang="ru-RU" sz="2400">
                <a:latin typeface="Arial" pitchFamily="34" charset="0"/>
              </a:rPr>
              <a:t>число узлов по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каждой координате</a:t>
            </a:r>
            <a:endParaRPr lang="en-US" sz="2400">
              <a:latin typeface="Arial" pitchFamily="34" charset="0"/>
            </a:endParaRPr>
          </a:p>
          <a:p>
            <a:pPr marL="476250" indent="-476250" eaLnBrk="0" hangingPunct="0">
              <a:spcBef>
                <a:spcPct val="20000"/>
              </a:spcBef>
            </a:pPr>
            <a:r>
              <a:rPr lang="en-US" sz="2400" b="1">
                <a:latin typeface="Arial" pitchFamily="34" charset="0"/>
              </a:rPr>
              <a:t>m</a:t>
            </a:r>
            <a:r>
              <a:rPr lang="en-US" sz="2400">
                <a:latin typeface="Arial" pitchFamily="34" charset="0"/>
              </a:rPr>
              <a:t> - </a:t>
            </a:r>
            <a:r>
              <a:rPr lang="ru-RU" sz="2400">
                <a:latin typeface="Arial" pitchFamily="34" charset="0"/>
              </a:rPr>
              <a:t>число операций на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узел</a:t>
            </a:r>
            <a:endParaRPr lang="en-US" sz="2400">
              <a:latin typeface="Arial" pitchFamily="34" charset="0"/>
            </a:endParaRPr>
          </a:p>
          <a:p>
            <a:pPr marL="476250" indent="-476250" eaLnBrk="0" hangingPunct="0">
              <a:spcBef>
                <a:spcPct val="20000"/>
              </a:spcBef>
            </a:pPr>
            <a:r>
              <a:rPr lang="en-US" sz="2400" b="1">
                <a:latin typeface="Arial" pitchFamily="34" charset="0"/>
              </a:rPr>
              <a:t>k</a:t>
            </a:r>
            <a:r>
              <a:rPr lang="ru-RU" sz="2400" b="1">
                <a:latin typeface="Arial" pitchFamily="34" charset="0"/>
              </a:rPr>
              <a:t> </a:t>
            </a:r>
            <a:r>
              <a:rPr lang="en-US" sz="2400">
                <a:latin typeface="Arial" pitchFamily="34" charset="0"/>
              </a:rPr>
              <a:t> - </a:t>
            </a:r>
            <a:r>
              <a:rPr lang="ru-RU" sz="2400">
                <a:latin typeface="Arial" pitchFamily="34" charset="0"/>
              </a:rPr>
              <a:t>количество итераций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89376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tabLst>
                <a:tab pos="2298700" algn="l"/>
              </a:tabLst>
              <a:defRPr/>
            </a:pPr>
            <a:r>
              <a:rPr lang="ru-RU" b="1" u="sng" smtClean="0"/>
              <a:t>Алгоритм 1</a:t>
            </a:r>
            <a:r>
              <a:rPr lang="en-US" b="1" u="sng" smtClean="0"/>
              <a:t>:</a:t>
            </a:r>
            <a:r>
              <a:rPr lang="ru-RU" smtClean="0"/>
              <a:t> </a:t>
            </a:r>
            <a:r>
              <a:rPr lang="ru-RU" b="1" smtClean="0"/>
              <a:t>Последовательный алгоритм </a:t>
            </a:r>
            <a:r>
              <a:rPr lang="en-US" b="1" smtClean="0"/>
              <a:t>		</a:t>
            </a:r>
            <a:r>
              <a:rPr lang="ru-RU" b="1" smtClean="0"/>
              <a:t>Гаусса-Зейделя</a:t>
            </a:r>
            <a:r>
              <a:rPr lang="ru-RU" smtClean="0"/>
              <a:t> </a:t>
            </a:r>
          </a:p>
        </p:txBody>
      </p:sp>
      <p:sp>
        <p:nvSpPr>
          <p:cNvPr id="29700" name="Text Box 13"/>
          <p:cNvSpPr txBox="1">
            <a:spLocks noChangeArrowheads="1"/>
          </p:cNvSpPr>
          <p:nvPr/>
        </p:nvSpPr>
        <p:spPr bwMode="auto">
          <a:xfrm>
            <a:off x="900113" y="1160463"/>
            <a:ext cx="6873875" cy="33877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ourier New" pitchFamily="49" charset="0"/>
              </a:rPr>
              <a:t>// Алгоритм </a:t>
            </a:r>
            <a:r>
              <a:rPr lang="en-US">
                <a:latin typeface="Courier New" pitchFamily="49" charset="0"/>
              </a:rPr>
              <a:t>12.1</a:t>
            </a:r>
            <a:r>
              <a:rPr lang="ru-RU">
                <a:latin typeface="Courier New" pitchFamily="49" charset="0"/>
              </a:rPr>
              <a:t> </a:t>
            </a:r>
          </a:p>
          <a:p>
            <a:r>
              <a:rPr lang="ru-RU">
                <a:latin typeface="Courier New" pitchFamily="49" charset="0"/>
              </a:rPr>
              <a:t>do {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dmax</a:t>
            </a:r>
            <a:r>
              <a:rPr lang="ru-RU">
                <a:latin typeface="Courier New" pitchFamily="49" charset="0"/>
              </a:rPr>
              <a:t> = 0; // максимальное изменение значений </a:t>
            </a:r>
            <a:r>
              <a:rPr lang="en-US">
                <a:latin typeface="Courier New" pitchFamily="49" charset="0"/>
              </a:rPr>
              <a:t>u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for ( i=1; i&lt;N+1; i++ )</a:t>
            </a:r>
          </a:p>
          <a:p>
            <a:r>
              <a:rPr lang="en-US">
                <a:latin typeface="Courier New" pitchFamily="49" charset="0"/>
              </a:rPr>
              <a:t>    for ( j=1; j&lt;N+1; j++ ) {</a:t>
            </a:r>
          </a:p>
          <a:p>
            <a:r>
              <a:rPr lang="en-US">
                <a:latin typeface="Courier New" pitchFamily="49" charset="0"/>
              </a:rPr>
              <a:t>      temp = u[i][j];</a:t>
            </a:r>
          </a:p>
          <a:p>
            <a:r>
              <a:rPr lang="en-US">
                <a:latin typeface="Courier New" pitchFamily="49" charset="0"/>
              </a:rPr>
              <a:t>      u[i][j] = 0.25*(u[i-1][j]+u[i+1][j]+</a:t>
            </a:r>
          </a:p>
          <a:p>
            <a:r>
              <a:rPr lang="en-US">
                <a:latin typeface="Courier New" pitchFamily="49" charset="0"/>
              </a:rPr>
              <a:t>                u[i][j-1]+u[i][j+1]–h*h*f[i][j]);</a:t>
            </a:r>
          </a:p>
          <a:p>
            <a:r>
              <a:rPr lang="en-US">
                <a:latin typeface="Courier New" pitchFamily="49" charset="0"/>
              </a:rPr>
              <a:t>      dm = fabs(temp-u[i][j]);</a:t>
            </a:r>
          </a:p>
          <a:p>
            <a:r>
              <a:rPr lang="en-US">
                <a:latin typeface="Courier New" pitchFamily="49" charset="0"/>
              </a:rPr>
              <a:t>      if ( dmax &lt; dm ) dmax = dm;</a:t>
            </a: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ru-RU">
                <a:latin typeface="Courier New" pitchFamily="49" charset="0"/>
              </a:rPr>
              <a:t>}</a:t>
            </a:r>
          </a:p>
          <a:p>
            <a:r>
              <a:rPr lang="ru-RU">
                <a:latin typeface="Courier New" pitchFamily="49" charset="0"/>
              </a:rPr>
              <a:t>} </a:t>
            </a:r>
            <a:r>
              <a:rPr lang="en-US">
                <a:latin typeface="Courier New" pitchFamily="49" charset="0"/>
              </a:rPr>
              <a:t>while</a:t>
            </a:r>
            <a:r>
              <a:rPr lang="ru-RU">
                <a:latin typeface="Courier New" pitchFamily="49" charset="0"/>
              </a:rPr>
              <a:t> ( </a:t>
            </a:r>
            <a:r>
              <a:rPr lang="en-US">
                <a:latin typeface="Courier New" pitchFamily="49" charset="0"/>
              </a:rPr>
              <a:t>dmax</a:t>
            </a:r>
            <a:r>
              <a:rPr lang="ru-RU">
                <a:latin typeface="Courier New" pitchFamily="49" charset="0"/>
              </a:rPr>
              <a:t> &gt; </a:t>
            </a:r>
            <a:r>
              <a:rPr lang="en-US">
                <a:latin typeface="Courier New" pitchFamily="49" charset="0"/>
              </a:rPr>
              <a:t>eps</a:t>
            </a:r>
            <a:r>
              <a:rPr lang="ru-RU">
                <a:latin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203200"/>
            <a:ext cx="89376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tabLst>
                <a:tab pos="2298700" algn="l"/>
              </a:tabLst>
              <a:defRPr/>
            </a:pPr>
            <a:r>
              <a:rPr lang="ru-RU" b="1" smtClean="0"/>
              <a:t>Пример</a:t>
            </a:r>
            <a:r>
              <a:rPr lang="en-US" b="1" smtClean="0"/>
              <a:t> </a:t>
            </a:r>
            <a:r>
              <a:rPr lang="ru-RU" b="1" smtClean="0"/>
              <a:t>расчетов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996950" y="1600200"/>
          <a:ext cx="3297238" cy="1984375"/>
        </p:xfrm>
        <a:graphic>
          <a:graphicData uri="http://schemas.openxmlformats.org/presentationml/2006/ole">
            <p:oleObj spid="_x0000_s4098" name="Equation" r:id="rId3" imgW="1752480" imgH="1143000" progId="Equation.3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4232275" y="2133600"/>
          <a:ext cx="4959350" cy="3494088"/>
        </p:xfrm>
        <a:graphic>
          <a:graphicData uri="http://schemas.openxmlformats.org/presentationml/2006/ole">
            <p:oleObj spid="_x0000_s4099" name="Документ" r:id="rId4" imgW="2908800" imgH="2219400" progId="Word.Document.8">
              <p:embed/>
            </p:oleObj>
          </a:graphicData>
        </a:graphic>
      </p:graphicFrame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1208088" y="4437063"/>
            <a:ext cx="15128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N = 100</a:t>
            </a:r>
          </a:p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</a:t>
            </a:r>
            <a:r>
              <a:rPr lang="ru-RU" sz="240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400">
                <a:latin typeface="Times New Roman" pitchFamily="18" charset="0"/>
              </a:rPr>
              <a:t>= 0.1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k  = 210</a:t>
            </a:r>
            <a:endParaRPr lang="ru-RU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3941</Words>
  <Application>Microsoft Office PowerPoint</Application>
  <PresentationFormat>Лист A4 (210x297 мм)</PresentationFormat>
  <Paragraphs>967</Paragraphs>
  <Slides>66</Slides>
  <Notes>1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66</vt:i4>
      </vt:variant>
    </vt:vector>
  </HeadingPairs>
  <TitlesOfParts>
    <vt:vector size="79" baseType="lpstr">
      <vt:lpstr>Bernard MT Condensed</vt:lpstr>
      <vt:lpstr>Arial</vt:lpstr>
      <vt:lpstr>Calibri</vt:lpstr>
      <vt:lpstr>Times New Roman</vt:lpstr>
      <vt:lpstr>Wingdings</vt:lpstr>
      <vt:lpstr>Courier New</vt:lpstr>
      <vt:lpstr>Symbol</vt:lpstr>
      <vt:lpstr>Arial Cyr</vt:lpstr>
      <vt:lpstr>Специальное оформление</vt:lpstr>
      <vt:lpstr>Тема Office</vt:lpstr>
      <vt:lpstr>Microsoft Equation 3.0</vt:lpstr>
      <vt:lpstr>Рисунок Microsoft Word</vt:lpstr>
      <vt:lpstr>Документ Microsoft Word</vt:lpstr>
      <vt:lpstr>Лекция 13. Параллельные методы решения дифференциальных уравнений в частных производных</vt:lpstr>
      <vt:lpstr>Содержание…</vt:lpstr>
      <vt:lpstr>Содержание</vt:lpstr>
      <vt:lpstr>Введение</vt:lpstr>
      <vt:lpstr>Постановка задачи</vt:lpstr>
      <vt:lpstr>Последовательные методы решения</vt:lpstr>
      <vt:lpstr>Итерационные схемы</vt:lpstr>
      <vt:lpstr>Алгоритм 1: Последовательный алгоритм   Гаусса-Зейделя </vt:lpstr>
      <vt:lpstr>Пример расчетов</vt:lpstr>
      <vt:lpstr>Организация параллельных вычислений для систем с общей памятью… </vt:lpstr>
      <vt:lpstr>Организация параллельных вычислений для систем с общей памятью… </vt:lpstr>
      <vt:lpstr>Технология OpenMP</vt:lpstr>
      <vt:lpstr>Алгоритм 1.2: Первый вариант параллельного алгоритма Гаусса-Зейделя </vt:lpstr>
      <vt:lpstr>Результаты вычислительных экспериментов</vt:lpstr>
      <vt:lpstr>Оценка подхода</vt:lpstr>
      <vt:lpstr>Проблема: блокировки при взаимоисключении</vt:lpstr>
      <vt:lpstr>Проблема: блокировки при взаимоисключении</vt:lpstr>
      <vt:lpstr>Алгоритм 1.3: Второй вариант параллельного алгоритма Гаусса-Зейделя </vt:lpstr>
      <vt:lpstr>Результаты вычислительных экспериментов</vt:lpstr>
      <vt:lpstr>Оценка подхода</vt:lpstr>
      <vt:lpstr>Возможность неоднозначности вычислений в параллельных программах</vt:lpstr>
      <vt:lpstr>Состязание потоков</vt:lpstr>
      <vt:lpstr>Проблема: взаимоблокировка</vt:lpstr>
      <vt:lpstr>Разрешение тупиков</vt:lpstr>
      <vt:lpstr>Исключение неоднозначности вычислений</vt:lpstr>
      <vt:lpstr>Алгоритм 1.4: Параллельная реализация сеточного метода Гаусса-Якоби</vt:lpstr>
      <vt:lpstr>Результаты вычислительных экспериментов</vt:lpstr>
      <vt:lpstr>Оценка подхода</vt:lpstr>
      <vt:lpstr>Схема чередования обработки строк</vt:lpstr>
      <vt:lpstr>Оценка подхода</vt:lpstr>
      <vt:lpstr>Оценка подхода</vt:lpstr>
      <vt:lpstr>Волновые схемы параллельных вычислений</vt:lpstr>
      <vt:lpstr>Волновые схемы параллельных вычислений</vt:lpstr>
      <vt:lpstr>Алгоритм 1.5: Параллельный алгоритм реализующий волновую схему вычислений… </vt:lpstr>
      <vt:lpstr>Алгоритм 1.5: Параллельный алгоритм реализующий волновую схему вычислений </vt:lpstr>
      <vt:lpstr>Волновые схемы параллельных вычислений</vt:lpstr>
      <vt:lpstr>Результаты экспериментов</vt:lpstr>
      <vt:lpstr>Оценка подхода</vt:lpstr>
      <vt:lpstr>Блочное представление данных</vt:lpstr>
      <vt:lpstr>Алгоритм 1.6: Блочный подход к методу волновой обработки данных </vt:lpstr>
      <vt:lpstr>Результаты вычислительных экспериментов</vt:lpstr>
      <vt:lpstr>Оценка подхода</vt:lpstr>
      <vt:lpstr>Балансировка вычислительной нагрузки процессоров</vt:lpstr>
      <vt:lpstr>Алгоритм 1.7: Общая схема балансировки вычислений с использованием очереди</vt:lpstr>
      <vt:lpstr>Организация параллельных вычислений для систем с распределенной памятью </vt:lpstr>
      <vt:lpstr>Разделение данных </vt:lpstr>
      <vt:lpstr>Ленточная схема разделения данных</vt:lpstr>
      <vt:lpstr>Алгоритм 1.8: Схема Гаусса-Зейделя, ленточное разделение данных</vt:lpstr>
      <vt:lpstr>Схема обмена данными между процессорами</vt:lpstr>
      <vt:lpstr>Схема обмена данными между процессорами</vt:lpstr>
      <vt:lpstr>Параллельное выполнение операций передачи данных</vt:lpstr>
      <vt:lpstr>Коллективные операции обмена информацией </vt:lpstr>
      <vt:lpstr>Алгоритм 1.8: Уточненный вариант Гаусса-Зейделя, ленточное разделение данных</vt:lpstr>
      <vt:lpstr>Результаты вычислительных экспериментов</vt:lpstr>
      <vt:lpstr>Волновые вычисления при ленточной схеме разделения данных</vt:lpstr>
      <vt:lpstr>Блочная схема разделения данных </vt:lpstr>
      <vt:lpstr>Блочная схема разделения данных </vt:lpstr>
      <vt:lpstr>Блочная схема разделения данных </vt:lpstr>
      <vt:lpstr>Вычислительный конвейер (множественная волна)</vt:lpstr>
      <vt:lpstr>Вычислительный конвейер (множественная волна)</vt:lpstr>
      <vt:lpstr>Операции передачи данных </vt:lpstr>
      <vt:lpstr>Заключение…</vt:lpstr>
      <vt:lpstr>Заключение</vt:lpstr>
      <vt:lpstr>Вопросы для обсуждения</vt:lpstr>
      <vt:lpstr>Темы заданий для самостоятельной работы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12. Параллельные методы решения дифференциальных уравнений в частных производных</dc:subject>
  <dc:creator>Гергель В.П.</dc:creator>
  <cp:lastModifiedBy>Кондрашов</cp:lastModifiedBy>
  <cp:revision>130</cp:revision>
  <dcterms:created xsi:type="dcterms:W3CDTF">2004-08-14T10:27:56Z</dcterms:created>
  <dcterms:modified xsi:type="dcterms:W3CDTF">2013-08-05T09:27:24Z</dcterms:modified>
</cp:coreProperties>
</file>