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19" r:id="rId2"/>
  </p:sldMasterIdLst>
  <p:notesMasterIdLst>
    <p:notesMasterId r:id="rId43"/>
  </p:notesMasterIdLst>
  <p:handoutMasterIdLst>
    <p:handoutMasterId r:id="rId44"/>
  </p:handoutMasterIdLst>
  <p:sldIdLst>
    <p:sldId id="256" r:id="rId3"/>
    <p:sldId id="321" r:id="rId4"/>
    <p:sldId id="380" r:id="rId5"/>
    <p:sldId id="430" r:id="rId6"/>
    <p:sldId id="381" r:id="rId7"/>
    <p:sldId id="382" r:id="rId8"/>
    <p:sldId id="383" r:id="rId9"/>
    <p:sldId id="384" r:id="rId10"/>
    <p:sldId id="425" r:id="rId11"/>
    <p:sldId id="426" r:id="rId12"/>
    <p:sldId id="427" r:id="rId13"/>
    <p:sldId id="414" r:id="rId14"/>
    <p:sldId id="394" r:id="rId15"/>
    <p:sldId id="399" r:id="rId16"/>
    <p:sldId id="398" r:id="rId17"/>
    <p:sldId id="415" r:id="rId18"/>
    <p:sldId id="431" r:id="rId19"/>
    <p:sldId id="432" r:id="rId20"/>
    <p:sldId id="397" r:id="rId21"/>
    <p:sldId id="386" r:id="rId22"/>
    <p:sldId id="416" r:id="rId23"/>
    <p:sldId id="417" r:id="rId24"/>
    <p:sldId id="418" r:id="rId25"/>
    <p:sldId id="421" r:id="rId26"/>
    <p:sldId id="419" r:id="rId27"/>
    <p:sldId id="424" r:id="rId28"/>
    <p:sldId id="422" r:id="rId29"/>
    <p:sldId id="420" r:id="rId30"/>
    <p:sldId id="423" r:id="rId31"/>
    <p:sldId id="390" r:id="rId32"/>
    <p:sldId id="391" r:id="rId33"/>
    <p:sldId id="406" r:id="rId34"/>
    <p:sldId id="407" r:id="rId35"/>
    <p:sldId id="429" r:id="rId36"/>
    <p:sldId id="411" r:id="rId37"/>
    <p:sldId id="412" r:id="rId38"/>
    <p:sldId id="413" r:id="rId39"/>
    <p:sldId id="408" r:id="rId40"/>
    <p:sldId id="409" r:id="rId41"/>
    <p:sldId id="410" r:id="rId42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3" autoAdjust="0"/>
  </p:normalViewPr>
  <p:slideViewPr>
    <p:cSldViewPr>
      <p:cViewPr varScale="1">
        <p:scale>
          <a:sx n="65" d="100"/>
          <a:sy n="65" d="100"/>
        </p:scale>
        <p:origin x="-1290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1.xml"/><Relationship Id="rId18" Type="http://schemas.openxmlformats.org/officeDocument/2006/relationships/slide" Target="slides/slide29.xml"/><Relationship Id="rId26" Type="http://schemas.openxmlformats.org/officeDocument/2006/relationships/slide" Target="slides/slide40.xml"/><Relationship Id="rId3" Type="http://schemas.openxmlformats.org/officeDocument/2006/relationships/slide" Target="slides/slide3.xml"/><Relationship Id="rId21" Type="http://schemas.openxmlformats.org/officeDocument/2006/relationships/slide" Target="slides/slide32.xml"/><Relationship Id="rId7" Type="http://schemas.openxmlformats.org/officeDocument/2006/relationships/slide" Target="slides/slide11.xml"/><Relationship Id="rId12" Type="http://schemas.openxmlformats.org/officeDocument/2006/relationships/slide" Target="slides/slide20.xml"/><Relationship Id="rId17" Type="http://schemas.openxmlformats.org/officeDocument/2006/relationships/slide" Target="slides/slide28.xml"/><Relationship Id="rId25" Type="http://schemas.openxmlformats.org/officeDocument/2006/relationships/slide" Target="slides/slide39.xml"/><Relationship Id="rId2" Type="http://schemas.openxmlformats.org/officeDocument/2006/relationships/slide" Target="slides/slide2.xml"/><Relationship Id="rId16" Type="http://schemas.openxmlformats.org/officeDocument/2006/relationships/slide" Target="slides/slide27.xml"/><Relationship Id="rId20" Type="http://schemas.openxmlformats.org/officeDocument/2006/relationships/slide" Target="slides/slide31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19.xml"/><Relationship Id="rId24" Type="http://schemas.openxmlformats.org/officeDocument/2006/relationships/slide" Target="slides/slide38.xml"/><Relationship Id="rId5" Type="http://schemas.openxmlformats.org/officeDocument/2006/relationships/slide" Target="slides/slide9.xml"/><Relationship Id="rId15" Type="http://schemas.openxmlformats.org/officeDocument/2006/relationships/slide" Target="slides/slide24.xml"/><Relationship Id="rId23" Type="http://schemas.openxmlformats.org/officeDocument/2006/relationships/slide" Target="slides/slide37.xml"/><Relationship Id="rId10" Type="http://schemas.openxmlformats.org/officeDocument/2006/relationships/slide" Target="slides/slide16.xml"/><Relationship Id="rId19" Type="http://schemas.openxmlformats.org/officeDocument/2006/relationships/slide" Target="slides/slide30.xml"/><Relationship Id="rId4" Type="http://schemas.openxmlformats.org/officeDocument/2006/relationships/slide" Target="slides/slide8.xml"/><Relationship Id="rId9" Type="http://schemas.openxmlformats.org/officeDocument/2006/relationships/slide" Target="slides/slide15.xml"/><Relationship Id="rId14" Type="http://schemas.openxmlformats.org/officeDocument/2006/relationships/slide" Target="slides/slide23.xml"/><Relationship Id="rId22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2A2412-CD87-43CF-9D9D-3A6E47F175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A988482-F206-4452-9E2F-F3685B1482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FEEC8-DA53-4504-BB25-BBAEE30BF1BD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DEF7A6-CF1F-4439-B6DE-E5826E3A5C32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66698EA-64C0-44E3-ACE8-DB09CD14A95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D94A30A-37E9-4BDD-860F-B4004214564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67576" y="133350"/>
            <a:ext cx="22574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619875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32110DD-A84C-4C2D-960D-057E44DD4F2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62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9481DBD-24AF-40E2-BACA-AA312E10167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EF72F13-9DFB-40B9-A576-7A52358DFEC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3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4EC2107-7E9B-4AFD-873C-F171E9B81D9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D68147A-492D-44CF-8871-8BF6C916585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5560000-2671-4EBF-AA8C-9231153BA2D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EB32D4B-BE80-4C74-9153-E52BC3F6F97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5139104-8337-41E2-9472-D3D5F7AFEBA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08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07A43FB-46C7-4C00-94F5-B7FD5917711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D51C74D3-F0F9-4220-B30B-BB4D46E6EBB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B55B34C-A4E9-4F37-BD77-C3BC2BC57BB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22D8446-C009-4AF7-B86C-60CC3980FF1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75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75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DFA28EB4-A111-4271-9C56-43FFA5DD51F7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03202"/>
            <a:ext cx="8915400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196976"/>
            <a:ext cx="4381501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199" y="1196975"/>
            <a:ext cx="4381501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5029199" y="3757615"/>
            <a:ext cx="4381501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99852-9DC2-4DCB-AD2D-2C100F90748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3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533400" y="203202"/>
            <a:ext cx="8915400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95300" y="1196975"/>
            <a:ext cx="4381501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199" y="1196975"/>
            <a:ext cx="4381501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95300" y="3757615"/>
            <a:ext cx="4381501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29199" y="3757615"/>
            <a:ext cx="4381501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64C56-B1A4-4CE0-8BB2-105E0931B65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3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03202"/>
            <a:ext cx="8915400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6"/>
            <a:ext cx="4381501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199" y="1196976"/>
            <a:ext cx="4381501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1F979-60C8-4304-B68E-F05C35953CF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3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03202"/>
            <a:ext cx="8915400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6"/>
            <a:ext cx="4381501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199" y="1196975"/>
            <a:ext cx="4381501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5029199" y="3757615"/>
            <a:ext cx="4381501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B30BD-75D3-419A-8377-E216DD78B8B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31F8D7A-A252-4C68-AFFF-DA810A78A60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199" y="1341438"/>
            <a:ext cx="438150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5336608-4BC2-4782-BDF3-2AA3244348F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DB365FCE-8D89-4B36-8E78-3106E01194E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FD4A9D50-E4D4-4BBF-8476-05C81262ABA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15FA929-9361-451A-BA28-0E3B3EAAE36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F9EC7A9A-6AB0-449F-8D2F-2D61CDF07CA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C48216D-384E-4FAD-A3FA-AB22E8B72E2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33350"/>
            <a:ext cx="89916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83BBD44C-94E4-495C-B202-7108DB62B17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5363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19D89B1E-4531-42B6-8EBC-19A60E98008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3121025"/>
            <a:ext cx="8367712" cy="2124075"/>
          </a:xfrm>
          <a:noFill/>
        </p:spPr>
        <p:txBody>
          <a:bodyPr>
            <a:spAutoFit/>
          </a:bodyPr>
          <a:lstStyle/>
          <a:p>
            <a:pPr marL="571500" indent="-571500" algn="l"/>
            <a:r>
              <a:rPr lang="ru-RU" b="1" smtClean="0"/>
              <a:t>Лекция </a:t>
            </a:r>
            <a:r>
              <a:rPr lang="en-US" b="1" smtClean="0"/>
              <a:t>15</a:t>
            </a:r>
            <a:r>
              <a:rPr lang="ru-RU" b="1" smtClean="0"/>
              <a:t>.</a:t>
            </a:r>
            <a:r>
              <a:rPr lang="en-US" b="1" smtClean="0"/>
              <a:t> </a:t>
            </a:r>
            <a:r>
              <a:rPr lang="ru-RU" b="1" smtClean="0"/>
              <a:t>Параллельные методы многоэкстремальной оптимизации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Обзор методов</a:t>
            </a:r>
            <a:r>
              <a:rPr lang="en-US" b="1" smtClean="0"/>
              <a:t>…</a:t>
            </a:r>
            <a:endParaRPr lang="ru-RU" b="1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13176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sz="2400" b="1" smtClean="0"/>
              <a:t>Глобальная оптимизация</a:t>
            </a:r>
          </a:p>
          <a:p>
            <a:pPr marL="0" indent="0"/>
            <a:r>
              <a:rPr lang="ru-RU" sz="2200" smtClean="0"/>
              <a:t> Построение неравномерных адаптивных покрытий</a:t>
            </a:r>
            <a:r>
              <a:rPr lang="en-US" sz="2200" smtClean="0"/>
              <a:t> </a:t>
            </a:r>
            <a:r>
              <a:rPr lang="ru-RU" sz="2200" smtClean="0"/>
              <a:t>области</a:t>
            </a:r>
            <a:br>
              <a:rPr lang="ru-RU" sz="2200" smtClean="0"/>
            </a:br>
            <a:r>
              <a:rPr lang="ru-RU" sz="2200" smtClean="0"/>
              <a:t>    поиска (</a:t>
            </a:r>
            <a:r>
              <a:rPr lang="ru-RU" sz="2200" i="1" smtClean="0"/>
              <a:t>алгоритм глобального поиска</a:t>
            </a:r>
            <a:r>
              <a:rPr lang="ru-RU" sz="2200" smtClean="0"/>
              <a:t>)</a:t>
            </a:r>
            <a:endParaRPr lang="en-US" sz="2200" smtClean="0"/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4648200" y="2362200"/>
            <a:ext cx="5257800" cy="3733800"/>
            <a:chOff x="700" y="1200"/>
            <a:chExt cx="2694" cy="1944"/>
          </a:xfrm>
        </p:grpSpPr>
        <p:pic>
          <p:nvPicPr>
            <p:cNvPr id="25606" name="Picture 5" descr="example2_parallel_6_ep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82" y="1200"/>
              <a:ext cx="1950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700" y="1926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000" i="1">
                  <a:cs typeface="Times New Roman" pitchFamily="18" charset="0"/>
                </a:rPr>
                <a:t>y</a:t>
              </a:r>
              <a:r>
                <a:rPr lang="en-US" sz="1000" baseline="30000">
                  <a:cs typeface="Times New Roman" pitchFamily="18" charset="0"/>
                </a:rPr>
                <a:t>*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772" y="1998"/>
              <a:ext cx="57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1698" y="2778"/>
              <a:ext cx="43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000" i="1">
                  <a:cs typeface="Times New Roman" pitchFamily="18" charset="0"/>
                </a:rPr>
                <a:t>g</a:t>
              </a:r>
              <a:r>
                <a:rPr lang="en-US" sz="1000" baseline="-30000">
                  <a:cs typeface="Times New Roman" pitchFamily="18" charset="0"/>
                </a:rPr>
                <a:t>1</a:t>
              </a:r>
              <a:r>
                <a:rPr lang="en-US" sz="1000">
                  <a:cs typeface="Times New Roman" pitchFamily="18" charset="0"/>
                </a:rPr>
                <a:t>(</a:t>
              </a:r>
              <a:r>
                <a:rPr lang="en-US" sz="1000" i="1">
                  <a:cs typeface="Times New Roman" pitchFamily="18" charset="0"/>
                </a:rPr>
                <a:t>y</a:t>
              </a:r>
              <a:r>
                <a:rPr lang="en-US" sz="1000">
                  <a:cs typeface="Times New Roman" pitchFamily="18" charset="0"/>
                </a:rPr>
                <a:t>)=0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1018" y="2828"/>
              <a:ext cx="43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000" i="1">
                  <a:cs typeface="Times New Roman" pitchFamily="18" charset="0"/>
                </a:rPr>
                <a:t>g</a:t>
              </a:r>
              <a:r>
                <a:rPr lang="en-US" sz="1000" baseline="-30000">
                  <a:cs typeface="Times New Roman" pitchFamily="18" charset="0"/>
                </a:rPr>
                <a:t>2</a:t>
              </a:r>
              <a:r>
                <a:rPr lang="en-US" sz="1000">
                  <a:cs typeface="Times New Roman" pitchFamily="18" charset="0"/>
                </a:rPr>
                <a:t>(</a:t>
              </a:r>
              <a:r>
                <a:rPr lang="en-US" sz="1000" i="1">
                  <a:cs typeface="Times New Roman" pitchFamily="18" charset="0"/>
                </a:rPr>
                <a:t>y</a:t>
              </a:r>
              <a:r>
                <a:rPr lang="en-US" sz="1000">
                  <a:cs typeface="Times New Roman" pitchFamily="18" charset="0"/>
                </a:rPr>
                <a:t>)=0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982" y="1300"/>
              <a:ext cx="43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000" i="1">
                  <a:cs typeface="Times New Roman" pitchFamily="18" charset="0"/>
                </a:rPr>
                <a:t>g</a:t>
              </a:r>
              <a:r>
                <a:rPr lang="en-US" sz="1000" baseline="-30000">
                  <a:cs typeface="Times New Roman" pitchFamily="18" charset="0"/>
                </a:rPr>
                <a:t>3</a:t>
              </a:r>
              <a:r>
                <a:rPr lang="en-US" sz="1000">
                  <a:cs typeface="Times New Roman" pitchFamily="18" charset="0"/>
                </a:rPr>
                <a:t>(</a:t>
              </a:r>
              <a:r>
                <a:rPr lang="en-US" sz="1000" i="1">
                  <a:cs typeface="Times New Roman" pitchFamily="18" charset="0"/>
                </a:rPr>
                <a:t>y</a:t>
              </a:r>
              <a:r>
                <a:rPr lang="en-US" sz="1000">
                  <a:cs typeface="Times New Roman" pitchFamily="18" charset="0"/>
                </a:rPr>
                <a:t>)=0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2962" y="2036"/>
              <a:ext cx="43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000" i="1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1000">
                  <a:cs typeface="Times New Roman" pitchFamily="18" charset="0"/>
                </a:rPr>
                <a:t>(</a:t>
              </a:r>
              <a:r>
                <a:rPr lang="en-US" sz="1000" i="1">
                  <a:cs typeface="Times New Roman" pitchFamily="18" charset="0"/>
                  <a:sym typeface="Symbol" pitchFamily="18" charset="2"/>
                </a:rPr>
                <a:t>y</a:t>
              </a:r>
              <a:r>
                <a:rPr lang="en-US" sz="1000">
                  <a:cs typeface="Times New Roman" pitchFamily="18" charset="0"/>
                  <a:sym typeface="Symbol" pitchFamily="18" charset="2"/>
                </a:rPr>
                <a:t>)=const</a:t>
              </a:r>
              <a:endParaRPr lang="en-US" sz="1000" i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 flipH="1">
              <a:off x="2746" y="2180"/>
              <a:ext cx="216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 flipH="1" flipV="1">
              <a:off x="2602" y="1676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5605" name="Text Box 14"/>
          <p:cNvSpPr txBox="1">
            <a:spLocks noChangeArrowheads="1"/>
          </p:cNvSpPr>
          <p:nvPr/>
        </p:nvSpPr>
        <p:spPr bwMode="auto">
          <a:xfrm>
            <a:off x="533400" y="2667000"/>
            <a:ext cx="4191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Методы ориентированы на построение существенно более плотной сетки только в окрестности глобально-оптимального решения задачи, чем вне этой окрестности.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Обзор методов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46704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smtClean="0"/>
              <a:t>Учет нелинейных ограничений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smtClean="0"/>
              <a:t>	</a:t>
            </a:r>
            <a:r>
              <a:rPr lang="ru-RU" sz="2200" smtClean="0"/>
              <a:t>Классический подход</a:t>
            </a:r>
            <a:r>
              <a:rPr lang="en-US" sz="2200" smtClean="0"/>
              <a:t>: </a:t>
            </a:r>
            <a:r>
              <a:rPr lang="ru-RU" sz="2200" smtClean="0"/>
              <a:t>методы штрафных и барьерных функций</a:t>
            </a:r>
            <a:endParaRPr lang="en-US" sz="2200" smtClean="0"/>
          </a:p>
          <a:p>
            <a:pPr>
              <a:lnSpc>
                <a:spcPct val="90000"/>
              </a:lnSpc>
            </a:pPr>
            <a:endParaRPr lang="ru-RU" sz="20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ru-RU" sz="2000" smtClean="0">
                <a:sym typeface="Symbol" pitchFamily="18" charset="2"/>
              </a:rPr>
              <a:t>Вычисление всех значений</a:t>
            </a:r>
            <a:r>
              <a:rPr lang="en-US" sz="2000" smtClean="0">
                <a:sym typeface="Symbol" pitchFamily="18" charset="2"/>
              </a:rPr>
              <a:t/>
            </a:r>
            <a:br>
              <a:rPr lang="en-US" sz="2000" smtClean="0">
                <a:sym typeface="Symbol" pitchFamily="18" charset="2"/>
              </a:rPr>
            </a:br>
            <a:r>
              <a:rPr lang="ru-RU" sz="2000" smtClean="0">
                <a:sym typeface="Symbol" pitchFamily="18" charset="2"/>
              </a:rPr>
              <a:t>ограничений в точке,</a:t>
            </a:r>
            <a:r>
              <a:rPr lang="en-US" sz="2000" smtClean="0">
                <a:sym typeface="Symbol" pitchFamily="18" charset="2"/>
              </a:rPr>
              <a:t/>
            </a:r>
            <a:br>
              <a:rPr lang="en-US" sz="2000" smtClean="0">
                <a:sym typeface="Symbol" pitchFamily="18" charset="2"/>
              </a:rPr>
            </a:br>
            <a:r>
              <a:rPr lang="ru-RU" sz="2000" smtClean="0">
                <a:sym typeface="Symbol" pitchFamily="18" charset="2"/>
              </a:rPr>
              <a:t>включая нарушенные.</a:t>
            </a:r>
            <a:endParaRPr lang="en-US" sz="20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ru-RU" sz="2000" smtClean="0">
                <a:sym typeface="Symbol" pitchFamily="18" charset="2"/>
              </a:rPr>
              <a:t>Проблема подбора</a:t>
            </a:r>
            <a:r>
              <a:rPr lang="en-US" sz="2000" smtClean="0">
                <a:sym typeface="Symbol" pitchFamily="18" charset="2"/>
              </a:rPr>
              <a:t/>
            </a:r>
            <a:br>
              <a:rPr lang="en-US" sz="2000" smtClean="0">
                <a:sym typeface="Symbol" pitchFamily="18" charset="2"/>
              </a:rPr>
            </a:br>
            <a:r>
              <a:rPr lang="ru-RU" sz="2000" smtClean="0">
                <a:sym typeface="Symbol" pitchFamily="18" charset="2"/>
              </a:rPr>
              <a:t>коэффициентов штрафа.</a:t>
            </a:r>
            <a:endParaRPr lang="en-US" sz="20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ru-RU" sz="2000" smtClean="0">
                <a:sym typeface="Symbol" pitchFamily="18" charset="2"/>
              </a:rPr>
              <a:t>Решение серии</a:t>
            </a:r>
            <a:r>
              <a:rPr lang="en-US" sz="2000" smtClean="0">
                <a:sym typeface="Symbol" pitchFamily="18" charset="2"/>
              </a:rPr>
              <a:t/>
            </a:r>
            <a:br>
              <a:rPr lang="en-US" sz="2000" smtClean="0">
                <a:sym typeface="Symbol" pitchFamily="18" charset="2"/>
              </a:rPr>
            </a:br>
            <a:r>
              <a:rPr lang="ru-RU" sz="2000" smtClean="0">
                <a:sym typeface="Symbol" pitchFamily="18" charset="2"/>
              </a:rPr>
              <a:t>безусловных подзадач.</a:t>
            </a:r>
            <a:endParaRPr lang="en-US" sz="20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ru-RU" sz="20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0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200" smtClean="0">
                <a:sym typeface="Symbol" pitchFamily="18" charset="2"/>
              </a:rPr>
              <a:t>	</a:t>
            </a:r>
            <a:r>
              <a:rPr lang="ru-RU" sz="2400" smtClean="0">
                <a:sym typeface="Symbol" pitchFamily="18" charset="2"/>
              </a:rPr>
              <a:t>Новый подход</a:t>
            </a:r>
            <a:r>
              <a:rPr lang="en-US" sz="2400" smtClean="0">
                <a:sym typeface="Symbol" pitchFamily="18" charset="2"/>
              </a:rPr>
              <a:t>: </a:t>
            </a:r>
            <a:r>
              <a:rPr lang="ru-RU" sz="2400" i="1" smtClean="0">
                <a:sym typeface="Symbol" pitchFamily="18" charset="2"/>
              </a:rPr>
              <a:t>индексная схема учета ограничений</a:t>
            </a:r>
            <a:endParaRPr lang="en-US" sz="2400" i="1" smtClean="0">
              <a:sym typeface="Symbol" pitchFamily="18" charset="2"/>
            </a:endParaRPr>
          </a:p>
        </p:txBody>
      </p:sp>
      <p:pic>
        <p:nvPicPr>
          <p:cNvPr id="26628" name="Picture 6" descr="Pic3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981200"/>
            <a:ext cx="4876800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Индексная схема учета ограничений…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505142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76325" algn="l"/>
              </a:tabLst>
            </a:pPr>
            <a:r>
              <a:rPr lang="ru-RU" sz="2400" smtClean="0">
                <a:sym typeface="Symbol" pitchFamily="18" charset="2"/>
              </a:rPr>
              <a:t>Рассмотрим одномерную задачу глобальной оптимизации</a:t>
            </a:r>
            <a:endParaRPr lang="en-US" sz="2400" smtClean="0">
              <a:sym typeface="Symbol" pitchFamily="18" charset="2"/>
            </a:endParaRPr>
          </a:p>
          <a:p>
            <a:pPr marL="0" indent="0" algn="ctr">
              <a:lnSpc>
                <a:spcPct val="120000"/>
              </a:lnSpc>
              <a:buFont typeface="Wingdings" pitchFamily="2" charset="2"/>
              <a:buNone/>
              <a:tabLst>
                <a:tab pos="1076325" algn="l"/>
              </a:tabLst>
            </a:pP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sz="2600" smtClean="0">
                <a:latin typeface="Times New Roman" pitchFamily="18" charset="0"/>
              </a:rPr>
              <a:t>(</a:t>
            </a:r>
            <a:r>
              <a:rPr lang="en-US" sz="2600" i="1" smtClean="0">
                <a:latin typeface="Times New Roman" pitchFamily="18" charset="0"/>
              </a:rPr>
              <a:t>x</a:t>
            </a:r>
            <a:r>
              <a:rPr lang="en-US" sz="2600" i="1" baseline="30000" smtClean="0">
                <a:latin typeface="Times New Roman" pitchFamily="18" charset="0"/>
              </a:rPr>
              <a:t>*</a:t>
            </a:r>
            <a:r>
              <a:rPr lang="en-US" sz="2600" smtClean="0">
                <a:latin typeface="Times New Roman" pitchFamily="18" charset="0"/>
              </a:rPr>
              <a:t>)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</a:t>
            </a:r>
            <a:r>
              <a:rPr lang="en-US" sz="2600" smtClean="0">
                <a:latin typeface="Times New Roman" pitchFamily="18" charset="0"/>
              </a:rPr>
              <a:t>min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</a:t>
            </a: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sz="2600" smtClean="0">
                <a:latin typeface="Times New Roman" pitchFamily="18" charset="0"/>
              </a:rPr>
              <a:t>(</a:t>
            </a:r>
            <a:r>
              <a:rPr lang="en-US" sz="2600" i="1" smtClean="0">
                <a:latin typeface="Times New Roman" pitchFamily="18" charset="0"/>
              </a:rPr>
              <a:t>x</a:t>
            </a:r>
            <a:r>
              <a:rPr lang="en-US" sz="2600" smtClean="0">
                <a:latin typeface="Times New Roman" pitchFamily="18" charset="0"/>
              </a:rPr>
              <a:t>)</a:t>
            </a:r>
            <a:r>
              <a:rPr lang="en-US" sz="2600" smtClean="0">
                <a:sym typeface="Symbol" pitchFamily="18" charset="2"/>
              </a:rPr>
              <a:t></a:t>
            </a: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sz="2600" i="1" baseline="-25000" smtClean="0">
                <a:latin typeface="Times New Roman" pitchFamily="18" charset="0"/>
                <a:sym typeface="Symbol" pitchFamily="18" charset="2"/>
              </a:rPr>
              <a:t>m+</a:t>
            </a:r>
            <a:r>
              <a:rPr lang="en-US" sz="2600" baseline="-250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)</a:t>
            </a:r>
            <a:r>
              <a:rPr lang="en-US" sz="2600" smtClean="0">
                <a:latin typeface="Times New Roman" pitchFamily="18" charset="0"/>
              </a:rPr>
              <a:t> </a:t>
            </a:r>
            <a:r>
              <a:rPr lang="en-US" sz="2600" i="1" smtClean="0">
                <a:latin typeface="Times New Roman" pitchFamily="18" charset="0"/>
              </a:rPr>
              <a:t>x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</a:t>
            </a:r>
            <a:r>
              <a:rPr lang="en-US" sz="2600" i="1" smtClean="0">
                <a:latin typeface="Times New Roman" pitchFamily="18" charset="0"/>
              </a:rPr>
              <a:t>a,b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</a:t>
            </a:r>
            <a:r>
              <a:rPr lang="en-US" sz="2600" smtClean="0">
                <a:latin typeface="Times New Roman" pitchFamily="18" charset="0"/>
              </a:rPr>
              <a:t>, </a:t>
            </a:r>
            <a:r>
              <a:rPr lang="en-US" sz="2600" i="1" smtClean="0">
                <a:latin typeface="Times New Roman" pitchFamily="18" charset="0"/>
              </a:rPr>
              <a:t>g</a:t>
            </a:r>
            <a:r>
              <a:rPr lang="en-US" sz="2600" i="1" baseline="-25000" smtClean="0">
                <a:latin typeface="Times New Roman" pitchFamily="18" charset="0"/>
              </a:rPr>
              <a:t>j</a:t>
            </a:r>
            <a:r>
              <a:rPr lang="en-US" sz="2600" smtClean="0">
                <a:latin typeface="Times New Roman" pitchFamily="18" charset="0"/>
              </a:rPr>
              <a:t>(</a:t>
            </a:r>
            <a:r>
              <a:rPr lang="en-US" sz="2600" i="1" smtClean="0">
                <a:latin typeface="Times New Roman" pitchFamily="18" charset="0"/>
              </a:rPr>
              <a:t>x</a:t>
            </a:r>
            <a:r>
              <a:rPr lang="en-US" sz="2600" smtClean="0">
                <a:latin typeface="Times New Roman" pitchFamily="18" charset="0"/>
              </a:rPr>
              <a:t>)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600" smtClean="0">
                <a:latin typeface="Times New Roman" pitchFamily="18" charset="0"/>
              </a:rPr>
              <a:t>0, 1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600" i="1" smtClean="0">
                <a:latin typeface="Times New Roman" pitchFamily="18" charset="0"/>
              </a:rPr>
              <a:t>j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600" i="1" smtClean="0">
                <a:latin typeface="Times New Roman" pitchFamily="18" charset="0"/>
              </a:rPr>
              <a:t>m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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76325" algn="l"/>
              </a:tabLst>
            </a:pPr>
            <a:r>
              <a:rPr lang="ru-RU" sz="2400" smtClean="0"/>
              <a:t>и предположим, что функции задачи удовлетворяют условию Липшица</a:t>
            </a:r>
            <a:endParaRPr lang="en-US" sz="2400" smtClean="0"/>
          </a:p>
          <a:p>
            <a:pPr marL="0" indent="0" algn="ctr">
              <a:lnSpc>
                <a:spcPct val="110000"/>
              </a:lnSpc>
              <a:buFont typeface="Wingdings" pitchFamily="2" charset="2"/>
              <a:buNone/>
              <a:tabLst>
                <a:tab pos="1076325" algn="l"/>
              </a:tabLst>
            </a:pPr>
            <a:r>
              <a:rPr lang="en-US" sz="2600" smtClean="0">
                <a:latin typeface="Times New Roman" pitchFamily="18" charset="0"/>
              </a:rPr>
              <a:t>|</a:t>
            </a:r>
            <a:r>
              <a:rPr lang="en-US" sz="2600" i="1" smtClean="0">
                <a:latin typeface="Times New Roman" pitchFamily="18" charset="0"/>
              </a:rPr>
              <a:t>g</a:t>
            </a:r>
            <a:r>
              <a:rPr lang="en-US" sz="2600" i="1" baseline="-25000" smtClean="0">
                <a:latin typeface="Times New Roman" pitchFamily="18" charset="0"/>
              </a:rPr>
              <a:t>j</a:t>
            </a:r>
            <a:r>
              <a:rPr lang="en-US" sz="2600" smtClean="0">
                <a:latin typeface="Times New Roman" pitchFamily="18" charset="0"/>
              </a:rPr>
              <a:t>(</a:t>
            </a:r>
            <a:r>
              <a:rPr lang="en-US" sz="2600" i="1" smtClean="0">
                <a:latin typeface="Times New Roman" pitchFamily="18" charset="0"/>
              </a:rPr>
              <a:t>x</a:t>
            </a:r>
            <a:r>
              <a:rPr lang="en-US" sz="2600" baseline="-25000" smtClean="0">
                <a:latin typeface="Times New Roman" pitchFamily="18" charset="0"/>
              </a:rPr>
              <a:t>1</a:t>
            </a:r>
            <a:r>
              <a:rPr lang="en-US" sz="2600" smtClean="0">
                <a:latin typeface="Times New Roman" pitchFamily="18" charset="0"/>
              </a:rPr>
              <a:t>)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z="2600" i="1" smtClean="0">
                <a:latin typeface="Times New Roman" pitchFamily="18" charset="0"/>
              </a:rPr>
              <a:t>g</a:t>
            </a:r>
            <a:r>
              <a:rPr lang="en-US" sz="2600" i="1" baseline="-25000" smtClean="0">
                <a:latin typeface="Times New Roman" pitchFamily="18" charset="0"/>
              </a:rPr>
              <a:t>j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600" baseline="-25000" smtClean="0">
                <a:latin typeface="Times New Roman" pitchFamily="18" charset="0"/>
              </a:rPr>
              <a:t>2</a:t>
            </a:r>
            <a:r>
              <a:rPr lang="en-US" sz="2600" smtClean="0">
                <a:latin typeface="Times New Roman" pitchFamily="18" charset="0"/>
              </a:rPr>
              <a:t>)|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sz="2600" i="1" baseline="-25000" smtClean="0">
                <a:latin typeface="Times New Roman" pitchFamily="18" charset="0"/>
              </a:rPr>
              <a:t>j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| </a:t>
            </a:r>
            <a:r>
              <a:rPr lang="en-US" sz="2600" i="1" smtClean="0">
                <a:latin typeface="Times New Roman" pitchFamily="18" charset="0"/>
              </a:rPr>
              <a:t>x</a:t>
            </a:r>
            <a:r>
              <a:rPr lang="en-US" sz="2600" baseline="-25000" smtClean="0">
                <a:latin typeface="Times New Roman" pitchFamily="18" charset="0"/>
              </a:rPr>
              <a:t>1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600" baseline="-25000" smtClean="0">
                <a:latin typeface="Times New Roman" pitchFamily="18" charset="0"/>
              </a:rPr>
              <a:t>2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|, 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1</a:t>
            </a:r>
            <a:r>
              <a:rPr lang="ru-RU" sz="26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ru-RU" sz="26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.</a:t>
            </a:r>
            <a:endParaRPr lang="ru-RU" sz="2600" smtClean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76325" algn="l"/>
              </a:tabLst>
            </a:pPr>
            <a:r>
              <a:rPr lang="ru-RU" sz="2400" b="1" smtClean="0"/>
              <a:t>Частичная вычислимость</a:t>
            </a:r>
            <a:r>
              <a:rPr lang="en-US" sz="2400" smtClean="0"/>
              <a:t>:</a:t>
            </a:r>
            <a:r>
              <a:rPr lang="ru-RU" sz="2400" smtClean="0"/>
              <a:t> функция </a:t>
            </a:r>
            <a:r>
              <a:rPr lang="ru-RU" sz="2600" i="1" smtClean="0">
                <a:latin typeface="Times New Roman" pitchFamily="18" charset="0"/>
              </a:rPr>
              <a:t>g</a:t>
            </a:r>
            <a:r>
              <a:rPr lang="ru-RU" sz="2600" i="1" baseline="-25000" smtClean="0">
                <a:latin typeface="Times New Roman" pitchFamily="18" charset="0"/>
              </a:rPr>
              <a:t>j</a:t>
            </a:r>
            <a:r>
              <a:rPr lang="ru-RU" sz="2600" smtClean="0">
                <a:latin typeface="Times New Roman" pitchFamily="18" charset="0"/>
              </a:rPr>
              <a:t>(</a:t>
            </a:r>
            <a:r>
              <a:rPr lang="ru-RU" sz="2600" i="1" smtClean="0">
                <a:latin typeface="Times New Roman" pitchFamily="18" charset="0"/>
              </a:rPr>
              <a:t>x</a:t>
            </a:r>
            <a:r>
              <a:rPr lang="ru-RU" sz="2600" smtClean="0">
                <a:latin typeface="Times New Roman" pitchFamily="18" charset="0"/>
              </a:rPr>
              <a:t>)</a:t>
            </a:r>
            <a:r>
              <a:rPr lang="ru-RU" sz="2400" smtClean="0"/>
              <a:t> вычислима лишь в соответствующей подобласти </a:t>
            </a:r>
            <a:r>
              <a:rPr lang="ru-RU" sz="2600" i="1" smtClean="0">
                <a:latin typeface="Times New Roman" pitchFamily="18" charset="0"/>
              </a:rPr>
              <a:t>Q</a:t>
            </a:r>
            <a:r>
              <a:rPr lang="ru-RU" sz="2600" i="1" baseline="-25000" smtClean="0">
                <a:latin typeface="Times New Roman" pitchFamily="18" charset="0"/>
              </a:rPr>
              <a:t>j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</a:t>
            </a:r>
            <a:r>
              <a:rPr lang="ru-RU" sz="2600" i="1" smtClean="0">
                <a:latin typeface="Times New Roman" pitchFamily="18" charset="0"/>
              </a:rPr>
              <a:t>a</a:t>
            </a:r>
            <a:r>
              <a:rPr lang="ru-RU" sz="2600" smtClean="0">
                <a:latin typeface="Times New Roman" pitchFamily="18" charset="0"/>
              </a:rPr>
              <a:t>,</a:t>
            </a:r>
            <a:r>
              <a:rPr lang="ru-RU" sz="2600" i="1" smtClean="0">
                <a:latin typeface="Times New Roman" pitchFamily="18" charset="0"/>
              </a:rPr>
              <a:t>b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], </a:t>
            </a:r>
            <a:r>
              <a:rPr lang="ru-RU" sz="2600" smtClean="0">
                <a:latin typeface="Times New Roman" pitchFamily="18" charset="0"/>
              </a:rPr>
              <a:t>1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ru-RU" sz="2600" i="1" smtClean="0">
                <a:latin typeface="Times New Roman" pitchFamily="18" charset="0"/>
              </a:rPr>
              <a:t>j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ru-RU" sz="2600" i="1" smtClean="0">
                <a:latin typeface="Times New Roman" pitchFamily="18" charset="0"/>
              </a:rPr>
              <a:t>m,</a:t>
            </a:r>
            <a:r>
              <a:rPr lang="ru-RU" sz="2400" smtClean="0">
                <a:sym typeface="Symbol" pitchFamily="18" charset="2"/>
              </a:rPr>
              <a:t> где</a:t>
            </a:r>
          </a:p>
          <a:p>
            <a:pPr marL="0" indent="0" algn="ctr">
              <a:lnSpc>
                <a:spcPct val="120000"/>
              </a:lnSpc>
              <a:buFont typeface="Wingdings" pitchFamily="2" charset="2"/>
              <a:buNone/>
              <a:tabLst>
                <a:tab pos="1076325" algn="l"/>
              </a:tabLst>
            </a:pPr>
            <a:r>
              <a:rPr lang="ru-RU" sz="26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ru-RU" sz="2600" baseline="-250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</a:t>
            </a:r>
            <a:r>
              <a:rPr lang="ru-RU" sz="2600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ru-RU" sz="26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, </a:t>
            </a:r>
            <a:r>
              <a:rPr lang="ru-RU" sz="26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ru-RU" sz="2600" i="1" baseline="-25000" smtClean="0">
                <a:latin typeface="Times New Roman" pitchFamily="18" charset="0"/>
                <a:sym typeface="Symbol" pitchFamily="18" charset="2"/>
              </a:rPr>
              <a:t>j+</a:t>
            </a:r>
            <a:r>
              <a:rPr lang="ru-RU" sz="2600" baseline="-250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ru-RU" sz="2600" i="1" smtClean="0">
                <a:latin typeface="Times New Roman" pitchFamily="18" charset="0"/>
                <a:sym typeface="Symbol" pitchFamily="18" charset="2"/>
              </a:rPr>
              <a:t>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</a:t>
            </a:r>
            <a:r>
              <a:rPr lang="ru-RU" sz="26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ru-RU" sz="26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ru-RU" sz="2600" i="1" baseline="-25000" smtClean="0">
                <a:latin typeface="Times New Roman" pitchFamily="18" charset="0"/>
              </a:rPr>
              <a:t>j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</a:t>
            </a:r>
            <a:r>
              <a:rPr lang="ru-RU" sz="2600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ru-RU" sz="2600" i="1" baseline="-25000" smtClean="0">
                <a:latin typeface="Times New Roman" pitchFamily="18" charset="0"/>
              </a:rPr>
              <a:t>j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ru-RU" sz="26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)0, 1</a:t>
            </a:r>
            <a:r>
              <a:rPr lang="ru-RU" sz="26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ru-RU" sz="26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ru-RU" sz="2600" smtClean="0">
                <a:latin typeface="Times New Roman" pitchFamily="18" charset="0"/>
                <a:sym typeface="Symbol" pitchFamily="18" charset="2"/>
              </a:rPr>
              <a:t>.</a:t>
            </a:r>
            <a:endParaRPr lang="en-US" sz="2600" smtClean="0">
              <a:latin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76325" algn="l"/>
              </a:tabLst>
            </a:pPr>
            <a:r>
              <a:rPr lang="ru-RU" sz="2400" smtClean="0">
                <a:sym typeface="Wingdings" pitchFamily="2" charset="2"/>
              </a:rPr>
              <a:t> </a:t>
            </a:r>
            <a:r>
              <a:rPr lang="ru-RU" sz="2400" smtClean="0">
                <a:sym typeface="Symbol" pitchFamily="18" charset="2"/>
              </a:rPr>
              <a:t>Исходная задача может быть приведена к виду</a:t>
            </a:r>
          </a:p>
          <a:p>
            <a:pPr marL="0" indent="0" algn="ctr">
              <a:lnSpc>
                <a:spcPct val="110000"/>
              </a:lnSpc>
              <a:buFont typeface="Wingdings" pitchFamily="2" charset="2"/>
              <a:buNone/>
              <a:tabLst>
                <a:tab pos="1076325" algn="l"/>
              </a:tabLst>
            </a:pP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600" i="1" baseline="30000" smtClean="0">
                <a:latin typeface="Times New Roman" pitchFamily="18" charset="0"/>
                <a:sym typeface="Symbol" pitchFamily="18" charset="2"/>
              </a:rPr>
              <a:t>*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)min</a:t>
            </a: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sz="2600" i="1" baseline="-25000" smtClean="0">
                <a:latin typeface="Times New Roman" pitchFamily="18" charset="0"/>
                <a:sym typeface="Symbol" pitchFamily="18" charset="2"/>
              </a:rPr>
              <a:t>m+</a:t>
            </a:r>
            <a:r>
              <a:rPr lang="en-US" sz="2600" baseline="-250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):</a:t>
            </a: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6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sz="2600" i="1" baseline="-2500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600" baseline="-25000" smtClean="0">
                <a:latin typeface="Times New Roman" pitchFamily="18" charset="0"/>
                <a:sym typeface="Symbol" pitchFamily="18" charset="2"/>
              </a:rPr>
              <a:t>+1</a:t>
            </a:r>
            <a:r>
              <a:rPr lang="en-US" sz="2600" smtClean="0">
                <a:latin typeface="Times New Roman" pitchFamily="18" charset="0"/>
                <a:sym typeface="Symbol" pitchFamily="18" charset="2"/>
              </a:rPr>
              <a:t>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Индексная схема учета ограничений…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endParaRPr lang="ru-RU" smtClean="0"/>
          </a:p>
          <a:p>
            <a:pPr algn="ctr">
              <a:buFont typeface="Wingdings" pitchFamily="2" charset="2"/>
              <a:buNone/>
            </a:pPr>
            <a:endParaRPr lang="ru-RU" smtClean="0"/>
          </a:p>
          <a:p>
            <a:pPr algn="ctr">
              <a:buFont typeface="Wingdings" pitchFamily="2" charset="2"/>
              <a:buNone/>
            </a:pPr>
            <a:endParaRPr lang="ru-RU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8676" name="Rectangle 35"/>
          <p:cNvSpPr>
            <a:spLocks noChangeArrowheads="1"/>
          </p:cNvSpPr>
          <p:nvPr/>
        </p:nvSpPr>
        <p:spPr bwMode="auto">
          <a:xfrm>
            <a:off x="0" y="1565275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7" name="Rectangle 36"/>
          <p:cNvSpPr>
            <a:spLocks noChangeArrowheads="1"/>
          </p:cNvSpPr>
          <p:nvPr/>
        </p:nvSpPr>
        <p:spPr bwMode="auto">
          <a:xfrm>
            <a:off x="0" y="1747838"/>
            <a:ext cx="24923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sz="900"/>
          </a:p>
          <a:p>
            <a:pPr eaLnBrk="0" hangingPunct="0"/>
            <a:r>
              <a:rPr lang="ru-RU">
                <a:latin typeface="Arial" pitchFamily="34" charset="0"/>
              </a:rPr>
              <a:t> </a:t>
            </a:r>
          </a:p>
        </p:txBody>
      </p:sp>
      <p:grpSp>
        <p:nvGrpSpPr>
          <p:cNvPr id="28678" name="Group 48"/>
          <p:cNvGrpSpPr>
            <a:grpSpLocks/>
          </p:cNvGrpSpPr>
          <p:nvPr/>
        </p:nvGrpSpPr>
        <p:grpSpPr bwMode="auto">
          <a:xfrm>
            <a:off x="381000" y="1447800"/>
            <a:ext cx="4743450" cy="4022725"/>
            <a:chOff x="240" y="912"/>
            <a:chExt cx="2988" cy="2534"/>
          </a:xfrm>
        </p:grpSpPr>
        <p:pic>
          <p:nvPicPr>
            <p:cNvPr id="28680" name="Picture 8" descr="task1_cal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" y="912"/>
              <a:ext cx="2988" cy="2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323" y="1980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3037" y="1977"/>
              <a:ext cx="15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1409" y="2110"/>
              <a:ext cx="31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</a:rPr>
                <a:t>g</a:t>
              </a:r>
              <a:r>
                <a:rPr lang="en-US" sz="1200" baseline="-30000">
                  <a:cs typeface="Times New Roman" pitchFamily="18" charset="0"/>
                </a:rPr>
                <a:t>1</a:t>
              </a:r>
              <a:r>
                <a:rPr lang="en-US" sz="1200">
                  <a:cs typeface="Times New Roman" pitchFamily="18" charset="0"/>
                </a:rPr>
                <a:t>(</a:t>
              </a:r>
              <a:r>
                <a:rPr lang="en-US" sz="1200" i="1">
                  <a:cs typeface="Times New Roman" pitchFamily="18" charset="0"/>
                </a:rPr>
                <a:t>x</a:t>
              </a:r>
              <a:r>
                <a:rPr lang="en-US" sz="1200">
                  <a:cs typeface="Times New Roman" pitchFamily="18" charset="0"/>
                </a:rPr>
                <a:t>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2524" y="1280"/>
              <a:ext cx="31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1200">
                  <a:cs typeface="Times New Roman" pitchFamily="18" charset="0"/>
                </a:rPr>
                <a:t>(</a:t>
              </a:r>
              <a:r>
                <a:rPr lang="en-US" sz="1200" i="1"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sz="1200">
                  <a:cs typeface="Times New Roman" pitchFamily="18" charset="0"/>
                  <a:sym typeface="Symbol" pitchFamily="18" charset="2"/>
                </a:rPr>
                <a:t>)</a:t>
              </a:r>
              <a:endParaRPr lang="en-US" sz="1200" i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8685" name="Text Box 17"/>
            <p:cNvSpPr txBox="1">
              <a:spLocks noChangeArrowheads="1"/>
            </p:cNvSpPr>
            <p:nvPr/>
          </p:nvSpPr>
          <p:spPr bwMode="auto">
            <a:xfrm>
              <a:off x="532" y="1191"/>
              <a:ext cx="31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1200">
                  <a:cs typeface="Times New Roman" pitchFamily="18" charset="0"/>
                </a:rPr>
                <a:t>(</a:t>
              </a:r>
              <a:r>
                <a:rPr lang="en-US" sz="1200" i="1"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sz="1200">
                  <a:cs typeface="Times New Roman" pitchFamily="18" charset="0"/>
                  <a:sym typeface="Symbol" pitchFamily="18" charset="2"/>
                </a:rPr>
                <a:t>)</a:t>
              </a:r>
              <a:endParaRPr lang="en-US" sz="1200" i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8686" name="Text Box 16"/>
            <p:cNvSpPr txBox="1">
              <a:spLocks noChangeArrowheads="1"/>
            </p:cNvSpPr>
            <p:nvPr/>
          </p:nvSpPr>
          <p:spPr bwMode="auto">
            <a:xfrm>
              <a:off x="2672" y="2446"/>
              <a:ext cx="31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</a:rPr>
                <a:t>g</a:t>
              </a:r>
              <a:r>
                <a:rPr lang="en-US" sz="1200" baseline="-30000">
                  <a:cs typeface="Times New Roman" pitchFamily="18" charset="0"/>
                </a:rPr>
                <a:t>2</a:t>
              </a:r>
              <a:r>
                <a:rPr lang="en-US" sz="1200">
                  <a:cs typeface="Times New Roman" pitchFamily="18" charset="0"/>
                </a:rPr>
                <a:t>(</a:t>
              </a:r>
              <a:r>
                <a:rPr lang="en-US" sz="1200" i="1">
                  <a:cs typeface="Times New Roman" pitchFamily="18" charset="0"/>
                </a:rPr>
                <a:t>x</a:t>
              </a:r>
              <a:r>
                <a:rPr lang="en-US" sz="1200">
                  <a:cs typeface="Times New Roman" pitchFamily="18" charset="0"/>
                </a:rPr>
                <a:t>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87" name="Text Box 13"/>
            <p:cNvSpPr txBox="1">
              <a:spLocks noChangeArrowheads="1"/>
            </p:cNvSpPr>
            <p:nvPr/>
          </p:nvSpPr>
          <p:spPr bwMode="auto">
            <a:xfrm>
              <a:off x="1250" y="1472"/>
              <a:ext cx="31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</a:rPr>
                <a:t>g</a:t>
              </a:r>
              <a:r>
                <a:rPr lang="en-US" sz="1200" baseline="-30000">
                  <a:cs typeface="Times New Roman" pitchFamily="18" charset="0"/>
                </a:rPr>
                <a:t>2</a:t>
              </a:r>
              <a:r>
                <a:rPr lang="en-US" sz="1200">
                  <a:cs typeface="Times New Roman" pitchFamily="18" charset="0"/>
                </a:rPr>
                <a:t>(</a:t>
              </a:r>
              <a:r>
                <a:rPr lang="en-US" sz="1200" i="1">
                  <a:cs typeface="Times New Roman" pitchFamily="18" charset="0"/>
                </a:rPr>
                <a:t>x</a:t>
              </a:r>
              <a:r>
                <a:rPr lang="en-US" sz="1200">
                  <a:cs typeface="Times New Roman" pitchFamily="18" charset="0"/>
                </a:rPr>
                <a:t>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88" name="Line 24"/>
            <p:cNvSpPr>
              <a:spLocks noChangeShapeType="1"/>
            </p:cNvSpPr>
            <p:nvPr/>
          </p:nvSpPr>
          <p:spPr bwMode="auto">
            <a:xfrm flipV="1">
              <a:off x="692" y="1478"/>
              <a:ext cx="0" cy="1611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689" name="Line 27"/>
            <p:cNvSpPr>
              <a:spLocks noChangeShapeType="1"/>
            </p:cNvSpPr>
            <p:nvPr/>
          </p:nvSpPr>
          <p:spPr bwMode="auto">
            <a:xfrm flipV="1">
              <a:off x="1178" y="1273"/>
              <a:ext cx="0" cy="1663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690" name="Line 30"/>
            <p:cNvSpPr>
              <a:spLocks noChangeShapeType="1"/>
            </p:cNvSpPr>
            <p:nvPr/>
          </p:nvSpPr>
          <p:spPr bwMode="auto">
            <a:xfrm flipV="1">
              <a:off x="2397" y="1381"/>
              <a:ext cx="0" cy="1702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691" name="Line 25"/>
            <p:cNvSpPr>
              <a:spLocks noChangeShapeType="1"/>
            </p:cNvSpPr>
            <p:nvPr/>
          </p:nvSpPr>
          <p:spPr bwMode="auto">
            <a:xfrm flipV="1">
              <a:off x="2819" y="1786"/>
              <a:ext cx="0" cy="1152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692" name="Line 32"/>
            <p:cNvSpPr>
              <a:spLocks noChangeShapeType="1"/>
            </p:cNvSpPr>
            <p:nvPr/>
          </p:nvSpPr>
          <p:spPr bwMode="auto">
            <a:xfrm>
              <a:off x="421" y="2033"/>
              <a:ext cx="0" cy="1254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693" name="Line 31"/>
            <p:cNvSpPr>
              <a:spLocks noChangeShapeType="1"/>
            </p:cNvSpPr>
            <p:nvPr/>
          </p:nvSpPr>
          <p:spPr bwMode="auto">
            <a:xfrm>
              <a:off x="3017" y="2033"/>
              <a:ext cx="0" cy="1254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694" name="Line 29"/>
            <p:cNvSpPr>
              <a:spLocks noChangeShapeType="1"/>
            </p:cNvSpPr>
            <p:nvPr/>
          </p:nvSpPr>
          <p:spPr bwMode="auto">
            <a:xfrm>
              <a:off x="1548" y="1560"/>
              <a:ext cx="0" cy="1535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695" name="Line 28"/>
            <p:cNvSpPr>
              <a:spLocks noChangeShapeType="1"/>
            </p:cNvSpPr>
            <p:nvPr/>
          </p:nvSpPr>
          <p:spPr bwMode="auto">
            <a:xfrm flipH="1">
              <a:off x="699" y="2935"/>
              <a:ext cx="4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696" name="Line 33"/>
            <p:cNvSpPr>
              <a:spLocks noChangeShapeType="1"/>
            </p:cNvSpPr>
            <p:nvPr/>
          </p:nvSpPr>
          <p:spPr bwMode="auto">
            <a:xfrm flipH="1">
              <a:off x="2385" y="2935"/>
              <a:ext cx="4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697" name="Text Box 14"/>
            <p:cNvSpPr txBox="1">
              <a:spLocks noChangeArrowheads="1"/>
            </p:cNvSpPr>
            <p:nvPr/>
          </p:nvSpPr>
          <p:spPr bwMode="auto">
            <a:xfrm>
              <a:off x="2524" y="2929"/>
              <a:ext cx="16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</a:rPr>
                <a:t>Q</a:t>
              </a:r>
              <a:r>
                <a:rPr lang="en-US" sz="1200" baseline="-30000">
                  <a:cs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98" name="Text Box 15"/>
            <p:cNvSpPr txBox="1">
              <a:spLocks noChangeArrowheads="1"/>
            </p:cNvSpPr>
            <p:nvPr/>
          </p:nvSpPr>
          <p:spPr bwMode="auto">
            <a:xfrm>
              <a:off x="856" y="2832"/>
              <a:ext cx="16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200" i="1">
                <a:cs typeface="Times New Roman" pitchFamily="18" charset="0"/>
              </a:endParaRPr>
            </a:p>
            <a:p>
              <a:pPr eaLnBrk="0" hangingPunct="0"/>
              <a:r>
                <a:rPr lang="en-US" sz="1200" i="1">
                  <a:cs typeface="Times New Roman" pitchFamily="18" charset="0"/>
                </a:rPr>
                <a:t>Q</a:t>
              </a:r>
              <a:r>
                <a:rPr lang="en-US" sz="1200" baseline="-30000">
                  <a:cs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99" name="Line 26"/>
            <p:cNvSpPr>
              <a:spLocks noChangeShapeType="1"/>
            </p:cNvSpPr>
            <p:nvPr/>
          </p:nvSpPr>
          <p:spPr bwMode="auto">
            <a:xfrm>
              <a:off x="2087" y="1887"/>
              <a:ext cx="0" cy="1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700" name="Line 34"/>
            <p:cNvSpPr>
              <a:spLocks noChangeShapeType="1"/>
            </p:cNvSpPr>
            <p:nvPr/>
          </p:nvSpPr>
          <p:spPr bwMode="auto">
            <a:xfrm>
              <a:off x="1340" y="1812"/>
              <a:ext cx="0" cy="23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701" name="Line 23"/>
            <p:cNvSpPr>
              <a:spLocks noChangeShapeType="1"/>
            </p:cNvSpPr>
            <p:nvPr/>
          </p:nvSpPr>
          <p:spPr bwMode="auto">
            <a:xfrm>
              <a:off x="933" y="1278"/>
              <a:ext cx="0" cy="76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702" name="Text Box 19"/>
            <p:cNvSpPr txBox="1">
              <a:spLocks noChangeArrowheads="1"/>
            </p:cNvSpPr>
            <p:nvPr/>
          </p:nvSpPr>
          <p:spPr bwMode="auto">
            <a:xfrm>
              <a:off x="2058" y="2055"/>
              <a:ext cx="1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</a:rPr>
                <a:t>x</a:t>
              </a:r>
              <a:r>
                <a:rPr lang="en-US" sz="1200" baseline="30000">
                  <a:cs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03" name="Text Box 18"/>
            <p:cNvSpPr txBox="1">
              <a:spLocks noChangeArrowheads="1"/>
            </p:cNvSpPr>
            <p:nvPr/>
          </p:nvSpPr>
          <p:spPr bwMode="auto">
            <a:xfrm>
              <a:off x="1301" y="2056"/>
              <a:ext cx="1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</a:rPr>
                <a:t>x</a:t>
              </a:r>
              <a:r>
                <a:rPr lang="en-US" sz="1200" baseline="30000">
                  <a:cs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903" y="2056"/>
              <a:ext cx="15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</a:rPr>
                <a:t>x</a:t>
              </a:r>
              <a:r>
                <a:rPr lang="en-US" sz="1200" baseline="30000">
                  <a:cs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897" y="1109"/>
              <a:ext cx="31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1200">
                  <a:cs typeface="Times New Roman" pitchFamily="18" charset="0"/>
                </a:rPr>
                <a:t>(</a:t>
              </a:r>
              <a:r>
                <a:rPr lang="en-US" sz="1200" i="1"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sz="1200" baseline="30000">
                  <a:cs typeface="Times New Roman" pitchFamily="18" charset="0"/>
                  <a:sym typeface="Symbol" pitchFamily="18" charset="2"/>
                </a:rPr>
                <a:t>3</a:t>
              </a:r>
              <a:r>
                <a:rPr lang="en-US" sz="1200">
                  <a:cs typeface="Times New Roman" pitchFamily="18" charset="0"/>
                  <a:sym typeface="Symbol" pitchFamily="18" charset="2"/>
                </a:rPr>
                <a:t>)</a:t>
              </a:r>
              <a:endParaRPr lang="en-US" sz="1200" i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8706" name="Text Box 22"/>
            <p:cNvSpPr txBox="1">
              <a:spLocks noChangeArrowheads="1"/>
            </p:cNvSpPr>
            <p:nvPr/>
          </p:nvSpPr>
          <p:spPr bwMode="auto">
            <a:xfrm>
              <a:off x="1969" y="1741"/>
              <a:ext cx="31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</a:rPr>
                <a:t>g</a:t>
              </a:r>
              <a:r>
                <a:rPr lang="en-US" sz="1200" baseline="-30000">
                  <a:cs typeface="Times New Roman" pitchFamily="18" charset="0"/>
                </a:rPr>
                <a:t>1</a:t>
              </a:r>
              <a:r>
                <a:rPr lang="en-US" sz="1200">
                  <a:cs typeface="Times New Roman" pitchFamily="18" charset="0"/>
                </a:rPr>
                <a:t>(</a:t>
              </a:r>
              <a:r>
                <a:rPr lang="en-US" sz="1200" i="1">
                  <a:cs typeface="Times New Roman" pitchFamily="18" charset="0"/>
                </a:rPr>
                <a:t>x</a:t>
              </a:r>
              <a:r>
                <a:rPr lang="en-US" sz="1200" baseline="30000">
                  <a:cs typeface="Times New Roman" pitchFamily="18" charset="0"/>
                </a:rPr>
                <a:t>1</a:t>
              </a:r>
              <a:r>
                <a:rPr lang="en-US" sz="1200">
                  <a:cs typeface="Times New Roman" pitchFamily="18" charset="0"/>
                </a:rPr>
                <a:t>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07" name="Line 37"/>
            <p:cNvSpPr>
              <a:spLocks noChangeShapeType="1"/>
            </p:cNvSpPr>
            <p:nvPr/>
          </p:nvSpPr>
          <p:spPr bwMode="auto">
            <a:xfrm>
              <a:off x="405" y="3288"/>
              <a:ext cx="26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708" name="Line 38"/>
            <p:cNvSpPr>
              <a:spLocks noChangeShapeType="1"/>
            </p:cNvSpPr>
            <p:nvPr/>
          </p:nvSpPr>
          <p:spPr bwMode="auto">
            <a:xfrm>
              <a:off x="689" y="3085"/>
              <a:ext cx="8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709" name="Line 39"/>
            <p:cNvSpPr>
              <a:spLocks noChangeShapeType="1"/>
            </p:cNvSpPr>
            <p:nvPr/>
          </p:nvSpPr>
          <p:spPr bwMode="auto">
            <a:xfrm>
              <a:off x="2386" y="3092"/>
              <a:ext cx="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710" name="Text Box 40"/>
            <p:cNvSpPr txBox="1">
              <a:spLocks noChangeArrowheads="1"/>
            </p:cNvSpPr>
            <p:nvPr/>
          </p:nvSpPr>
          <p:spPr bwMode="auto">
            <a:xfrm>
              <a:off x="1727" y="3284"/>
              <a:ext cx="1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Q</a:t>
              </a:r>
              <a:r>
                <a:rPr lang="en-US" sz="1200" baseline="-25000"/>
                <a:t>1</a:t>
              </a:r>
              <a:endParaRPr lang="ru-RU"/>
            </a:p>
          </p:txBody>
        </p:sp>
        <p:sp>
          <p:nvSpPr>
            <p:cNvPr id="28711" name="Text Box 41"/>
            <p:cNvSpPr txBox="1">
              <a:spLocks noChangeArrowheads="1"/>
            </p:cNvSpPr>
            <p:nvPr/>
          </p:nvSpPr>
          <p:spPr bwMode="auto">
            <a:xfrm>
              <a:off x="2650" y="3092"/>
              <a:ext cx="1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Q</a:t>
              </a:r>
              <a:r>
                <a:rPr lang="en-US" sz="1200" baseline="-25000"/>
                <a:t>2</a:t>
              </a:r>
              <a:endParaRPr lang="ru-RU"/>
            </a:p>
          </p:txBody>
        </p:sp>
        <p:sp>
          <p:nvSpPr>
            <p:cNvPr id="28712" name="Text Box 42"/>
            <p:cNvSpPr txBox="1">
              <a:spLocks noChangeArrowheads="1"/>
            </p:cNvSpPr>
            <p:nvPr/>
          </p:nvSpPr>
          <p:spPr bwMode="auto">
            <a:xfrm>
              <a:off x="1010" y="3104"/>
              <a:ext cx="16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Q</a:t>
              </a:r>
              <a:r>
                <a:rPr lang="en-US" sz="1200" baseline="-25000"/>
                <a:t>2</a:t>
              </a:r>
              <a:endParaRPr lang="ru-RU"/>
            </a:p>
          </p:txBody>
        </p:sp>
      </p:grpSp>
      <p:sp>
        <p:nvSpPr>
          <p:cNvPr id="28679" name="Rectangle 45"/>
          <p:cNvSpPr>
            <a:spLocks noChangeArrowheads="1"/>
          </p:cNvSpPr>
          <p:nvPr/>
        </p:nvSpPr>
        <p:spPr bwMode="auto">
          <a:xfrm>
            <a:off x="5334000" y="1295400"/>
            <a:ext cx="44196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/>
            <a:r>
              <a:rPr lang="ru-RU" sz="2400"/>
              <a:t>Пример</a:t>
            </a:r>
          </a:p>
          <a:p>
            <a:pPr lvl="2"/>
            <a:r>
              <a:rPr lang="ru-RU"/>
              <a:t>Критерий</a:t>
            </a:r>
            <a:r>
              <a:rPr lang="en-US"/>
              <a:t>: </a:t>
            </a:r>
            <a:r>
              <a:rPr lang="en-US" i="1">
                <a:sym typeface="Symbol" pitchFamily="18" charset="2"/>
              </a:rPr>
              <a:t></a:t>
            </a:r>
            <a:r>
              <a:rPr lang="en-US"/>
              <a:t>(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)</a:t>
            </a:r>
            <a:r>
              <a:rPr lang="en-US"/>
              <a:t>cos(18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</a:t>
            </a:r>
            <a:r>
              <a:rPr lang="en-US"/>
              <a:t>3)sin(10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</a:t>
            </a:r>
            <a:r>
              <a:rPr lang="en-US"/>
              <a:t>7)+1.5</a:t>
            </a:r>
          </a:p>
          <a:p>
            <a:pPr lvl="2"/>
            <a:r>
              <a:rPr lang="ru-RU"/>
              <a:t>Ограничения</a:t>
            </a:r>
            <a:r>
              <a:rPr lang="en-US"/>
              <a:t>: </a:t>
            </a:r>
            <a:br>
              <a:rPr lang="en-US"/>
            </a:br>
            <a:r>
              <a:rPr lang="en-US" i="1"/>
              <a:t>g</a:t>
            </a:r>
            <a:r>
              <a:rPr lang="en-US" baseline="-25000"/>
              <a:t>1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  <a:r>
              <a:rPr lang="en-US">
                <a:sym typeface="Symbol" pitchFamily="18" charset="2"/>
              </a:rPr>
              <a:t></a:t>
            </a:r>
            <a:r>
              <a:rPr lang="en-US"/>
              <a:t>exp(</a:t>
            </a:r>
            <a:r>
              <a:rPr lang="en-US">
                <a:sym typeface="Symbol" pitchFamily="18" charset="2"/>
              </a:rPr>
              <a:t></a:t>
            </a:r>
            <a:r>
              <a:rPr lang="en-US" i="1"/>
              <a:t>x</a:t>
            </a:r>
            <a:r>
              <a:rPr lang="en-US">
                <a:sym typeface="Symbol" pitchFamily="18" charset="2"/>
              </a:rPr>
              <a:t>/2)sin(6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</a:t>
            </a:r>
            <a:r>
              <a:rPr lang="en-US"/>
              <a:t>1.5)≤0,</a:t>
            </a:r>
            <a:br>
              <a:rPr lang="en-US"/>
            </a:br>
            <a:r>
              <a:rPr lang="en-US" i="1"/>
              <a:t>g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  <a:r>
              <a:rPr lang="en-US">
                <a:sym typeface="Symbol" pitchFamily="18" charset="2"/>
              </a:rPr>
              <a:t></a:t>
            </a:r>
            <a:r>
              <a:rPr lang="en-US"/>
              <a:t>|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|sin(2</a:t>
            </a:r>
            <a:r>
              <a:rPr lang="en-US" i="1"/>
              <a:t>x</a:t>
            </a:r>
            <a:r>
              <a:rPr lang="en-US">
                <a:sym typeface="Symbol" pitchFamily="18" charset="2"/>
              </a:rPr>
              <a:t></a:t>
            </a:r>
            <a:r>
              <a:rPr lang="en-US"/>
              <a:t>0.5)≤0.	</a:t>
            </a:r>
          </a:p>
          <a:p>
            <a:pPr lvl="2"/>
            <a:r>
              <a:rPr lang="ru-RU"/>
              <a:t>Область поиска</a:t>
            </a:r>
            <a:r>
              <a:rPr lang="en-US"/>
              <a:t>: </a:t>
            </a:r>
            <a:r>
              <a:rPr lang="en-US" i="1"/>
              <a:t>x</a:t>
            </a:r>
            <a:r>
              <a:rPr lang="en-US">
                <a:sym typeface="Symbol" pitchFamily="18" charset="2"/>
              </a:rPr>
              <a:t></a:t>
            </a:r>
            <a:r>
              <a:rPr lang="en-US"/>
              <a:t>0.6</a:t>
            </a:r>
            <a:r>
              <a:rPr lang="en-US" i="1">
                <a:sym typeface="Symbol" pitchFamily="18" charset="2"/>
              </a:rPr>
              <a:t>,</a:t>
            </a:r>
            <a:r>
              <a:rPr lang="en-US">
                <a:sym typeface="Symbol" pitchFamily="18" charset="2"/>
              </a:rPr>
              <a:t>2.2</a:t>
            </a:r>
            <a:endParaRPr lang="ru-RU">
              <a:sym typeface="Symbol" pitchFamily="18" charset="2"/>
            </a:endParaRPr>
          </a:p>
          <a:p>
            <a:pPr lvl="2"/>
            <a:endParaRPr lang="ru-RU">
              <a:sym typeface="Symbol" pitchFamily="18" charset="2"/>
            </a:endParaRPr>
          </a:p>
          <a:p>
            <a:pPr lvl="2"/>
            <a:r>
              <a:rPr lang="ru-RU"/>
              <a:t>Приведены дуги функций задачи и соответствующие области </a:t>
            </a:r>
            <a:r>
              <a:rPr lang="ru-RU" i="1"/>
              <a:t>Q</a:t>
            </a:r>
            <a:r>
              <a:rPr lang="ru-RU" i="1" baseline="-25000"/>
              <a:t>j</a:t>
            </a:r>
            <a:r>
              <a:rPr lang="ru-RU">
                <a:sym typeface="Symbol" pitchFamily="18" charset="2"/>
              </a:rPr>
              <a:t>,</a:t>
            </a:r>
            <a:r>
              <a:rPr lang="ru-RU"/>
              <a:t>1</a:t>
            </a:r>
            <a:r>
              <a:rPr lang="ru-RU">
                <a:sym typeface="Symbol" pitchFamily="18" charset="2"/>
              </a:rPr>
              <a:t></a:t>
            </a:r>
            <a:r>
              <a:rPr lang="ru-RU" i="1"/>
              <a:t>j</a:t>
            </a:r>
            <a:r>
              <a:rPr lang="ru-RU">
                <a:sym typeface="Symbol" pitchFamily="18" charset="2"/>
              </a:rPr>
              <a:t>3</a:t>
            </a:r>
            <a:r>
              <a:rPr lang="ru-RU" i="1"/>
              <a:t>,</a:t>
            </a:r>
            <a:r>
              <a:rPr lang="ru-RU"/>
              <a:t> в предположении частичной вычислимости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Индексная схема учета ограничений…</a:t>
            </a:r>
          </a:p>
        </p:txBody>
      </p:sp>
      <p:grpSp>
        <p:nvGrpSpPr>
          <p:cNvPr id="29699" name="Group 34"/>
          <p:cNvGrpSpPr>
            <a:grpSpLocks/>
          </p:cNvGrpSpPr>
          <p:nvPr/>
        </p:nvGrpSpPr>
        <p:grpSpPr bwMode="auto">
          <a:xfrm>
            <a:off x="685800" y="2971800"/>
            <a:ext cx="4886325" cy="2562225"/>
            <a:chOff x="1824" y="1680"/>
            <a:chExt cx="2742" cy="1278"/>
          </a:xfrm>
        </p:grpSpPr>
        <p:pic>
          <p:nvPicPr>
            <p:cNvPr id="29703" name="Picture 19" descr="task1_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4" y="1680"/>
              <a:ext cx="2700" cy="1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4" name="Text Box 20"/>
            <p:cNvSpPr txBox="1">
              <a:spLocks noChangeArrowheads="1"/>
            </p:cNvSpPr>
            <p:nvPr/>
          </p:nvSpPr>
          <p:spPr bwMode="auto">
            <a:xfrm>
              <a:off x="1897" y="2577"/>
              <a:ext cx="136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a</a:t>
              </a:r>
              <a:endParaRPr lang="ru-RU"/>
            </a:p>
          </p:txBody>
        </p:sp>
        <p:sp>
          <p:nvSpPr>
            <p:cNvPr id="29705" name="Text Box 21"/>
            <p:cNvSpPr txBox="1">
              <a:spLocks noChangeArrowheads="1"/>
            </p:cNvSpPr>
            <p:nvPr/>
          </p:nvSpPr>
          <p:spPr bwMode="auto">
            <a:xfrm>
              <a:off x="4360" y="2572"/>
              <a:ext cx="135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b</a:t>
              </a:r>
              <a:endParaRPr lang="ru-RU"/>
            </a:p>
          </p:txBody>
        </p:sp>
        <p:sp>
          <p:nvSpPr>
            <p:cNvPr id="29706" name="Line 22"/>
            <p:cNvSpPr>
              <a:spLocks noChangeShapeType="1"/>
            </p:cNvSpPr>
            <p:nvPr/>
          </p:nvSpPr>
          <p:spPr bwMode="auto">
            <a:xfrm flipV="1">
              <a:off x="2991" y="2232"/>
              <a:ext cx="0" cy="408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707" name="Line 23"/>
            <p:cNvSpPr>
              <a:spLocks noChangeShapeType="1"/>
            </p:cNvSpPr>
            <p:nvPr/>
          </p:nvSpPr>
          <p:spPr bwMode="auto">
            <a:xfrm flipV="1">
              <a:off x="2216" y="2186"/>
              <a:ext cx="0" cy="454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708" name="Line 24"/>
            <p:cNvSpPr>
              <a:spLocks noChangeShapeType="1"/>
            </p:cNvSpPr>
            <p:nvPr/>
          </p:nvSpPr>
          <p:spPr bwMode="auto">
            <a:xfrm flipV="1">
              <a:off x="2662" y="2007"/>
              <a:ext cx="0" cy="635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709" name="Line 25"/>
            <p:cNvSpPr>
              <a:spLocks noChangeShapeType="1"/>
            </p:cNvSpPr>
            <p:nvPr/>
          </p:nvSpPr>
          <p:spPr bwMode="auto">
            <a:xfrm flipV="1">
              <a:off x="3763" y="2113"/>
              <a:ext cx="0" cy="521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710" name="Line 26"/>
            <p:cNvSpPr>
              <a:spLocks noChangeShapeType="1"/>
            </p:cNvSpPr>
            <p:nvPr/>
          </p:nvSpPr>
          <p:spPr bwMode="auto">
            <a:xfrm flipV="1">
              <a:off x="4143" y="2429"/>
              <a:ext cx="0" cy="204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711" name="Text Box 27"/>
            <p:cNvSpPr txBox="1">
              <a:spLocks noChangeArrowheads="1"/>
            </p:cNvSpPr>
            <p:nvPr/>
          </p:nvSpPr>
          <p:spPr bwMode="auto">
            <a:xfrm>
              <a:off x="3876" y="199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sym typeface="Symbol" pitchFamily="18" charset="2"/>
                </a:rPr>
                <a:t></a:t>
              </a:r>
              <a:r>
                <a:rPr lang="en-US" sz="1200"/>
                <a:t>(</a:t>
              </a:r>
              <a:r>
                <a:rPr lang="en-US" sz="1200" i="1"/>
                <a:t>x</a:t>
              </a:r>
              <a:r>
                <a:rPr lang="en-US" sz="1200"/>
                <a:t>)</a:t>
              </a:r>
              <a:endParaRPr lang="ru-RU"/>
            </a:p>
          </p:txBody>
        </p:sp>
        <p:sp>
          <p:nvSpPr>
            <p:cNvPr id="29712" name="Text Box 28"/>
            <p:cNvSpPr txBox="1">
              <a:spLocks noChangeArrowheads="1"/>
            </p:cNvSpPr>
            <p:nvPr/>
          </p:nvSpPr>
          <p:spPr bwMode="auto">
            <a:xfrm>
              <a:off x="2405" y="177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sym typeface="Symbol" pitchFamily="18" charset="2"/>
                </a:rPr>
                <a:t></a:t>
              </a:r>
              <a:r>
                <a:rPr lang="en-US" sz="1200"/>
                <a:t>(</a:t>
              </a:r>
              <a:r>
                <a:rPr lang="en-US" sz="1200" i="1"/>
                <a:t>x</a:t>
              </a:r>
              <a:r>
                <a:rPr lang="en-US" sz="1200"/>
                <a:t>)</a:t>
              </a:r>
              <a:endParaRPr lang="ru-RU"/>
            </a:p>
          </p:txBody>
        </p:sp>
        <p:sp>
          <p:nvSpPr>
            <p:cNvPr id="29713" name="Text Box 29"/>
            <p:cNvSpPr txBox="1">
              <a:spLocks noChangeArrowheads="1"/>
            </p:cNvSpPr>
            <p:nvPr/>
          </p:nvSpPr>
          <p:spPr bwMode="auto">
            <a:xfrm>
              <a:off x="2725" y="217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g</a:t>
              </a:r>
              <a:r>
                <a:rPr lang="en-US" sz="1200" baseline="-25000"/>
                <a:t>2</a:t>
              </a:r>
              <a:r>
                <a:rPr lang="en-US" sz="1200"/>
                <a:t>(</a:t>
              </a:r>
              <a:r>
                <a:rPr lang="en-US" sz="1200" i="1"/>
                <a:t>x</a:t>
              </a:r>
              <a:r>
                <a:rPr lang="en-US" sz="1200"/>
                <a:t>)</a:t>
              </a:r>
              <a:endParaRPr lang="ru-RU"/>
            </a:p>
          </p:txBody>
        </p:sp>
        <p:sp>
          <p:nvSpPr>
            <p:cNvPr id="29714" name="Text Box 30"/>
            <p:cNvSpPr txBox="1">
              <a:spLocks noChangeArrowheads="1"/>
            </p:cNvSpPr>
            <p:nvPr/>
          </p:nvSpPr>
          <p:spPr bwMode="auto">
            <a:xfrm>
              <a:off x="3213" y="2376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g</a:t>
              </a:r>
              <a:r>
                <a:rPr lang="en-US" sz="1200" baseline="-25000"/>
                <a:t>1</a:t>
              </a:r>
              <a:r>
                <a:rPr lang="en-US" sz="1200"/>
                <a:t>(</a:t>
              </a:r>
              <a:r>
                <a:rPr lang="en-US" sz="1200" i="1"/>
                <a:t>x</a:t>
              </a:r>
              <a:r>
                <a:rPr lang="en-US" sz="1200"/>
                <a:t>)</a:t>
              </a:r>
              <a:endParaRPr lang="ru-RU"/>
            </a:p>
          </p:txBody>
        </p:sp>
        <p:sp>
          <p:nvSpPr>
            <p:cNvPr id="29715" name="Text Box 31"/>
            <p:cNvSpPr txBox="1">
              <a:spLocks noChangeArrowheads="1"/>
            </p:cNvSpPr>
            <p:nvPr/>
          </p:nvSpPr>
          <p:spPr bwMode="auto">
            <a:xfrm>
              <a:off x="1875" y="2316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g</a:t>
              </a:r>
              <a:r>
                <a:rPr lang="en-US" sz="1200" baseline="-25000"/>
                <a:t>1</a:t>
              </a:r>
              <a:r>
                <a:rPr lang="en-US" sz="1200"/>
                <a:t>(</a:t>
              </a:r>
              <a:r>
                <a:rPr lang="en-US" sz="1200" i="1"/>
                <a:t>x</a:t>
              </a:r>
              <a:r>
                <a:rPr lang="en-US" sz="1200"/>
                <a:t>)</a:t>
              </a:r>
              <a:endParaRPr lang="ru-RU"/>
            </a:p>
          </p:txBody>
        </p:sp>
        <p:sp>
          <p:nvSpPr>
            <p:cNvPr id="29716" name="Text Box 32"/>
            <p:cNvSpPr txBox="1">
              <a:spLocks noChangeArrowheads="1"/>
            </p:cNvSpPr>
            <p:nvPr/>
          </p:nvSpPr>
          <p:spPr bwMode="auto">
            <a:xfrm>
              <a:off x="4278" y="2266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g</a:t>
              </a:r>
              <a:r>
                <a:rPr lang="en-US" sz="1200" baseline="-25000"/>
                <a:t>2</a:t>
              </a:r>
              <a:r>
                <a:rPr lang="en-US" sz="1200"/>
                <a:t>(</a:t>
              </a:r>
              <a:r>
                <a:rPr lang="en-US" sz="1200" i="1"/>
                <a:t>x</a:t>
              </a:r>
              <a:r>
                <a:rPr lang="en-US" sz="1200"/>
                <a:t>)</a:t>
              </a:r>
              <a:endParaRPr lang="ru-RU"/>
            </a:p>
          </p:txBody>
        </p:sp>
        <p:sp>
          <p:nvSpPr>
            <p:cNvPr id="29717" name="Text Box 33"/>
            <p:cNvSpPr txBox="1">
              <a:spLocks noChangeArrowheads="1"/>
            </p:cNvSpPr>
            <p:nvPr/>
          </p:nvSpPr>
          <p:spPr bwMode="auto">
            <a:xfrm>
              <a:off x="4107" y="2680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x</a:t>
              </a:r>
              <a:r>
                <a:rPr lang="en-US" sz="1200" i="1" baseline="30000"/>
                <a:t>*</a:t>
              </a:r>
              <a:endParaRPr lang="ru-RU"/>
            </a:p>
          </p:txBody>
        </p:sp>
      </p:grpSp>
      <p:sp>
        <p:nvSpPr>
          <p:cNvPr id="29700" name="Rectangle 36"/>
          <p:cNvSpPr>
            <a:spLocks noChangeArrowheads="1"/>
          </p:cNvSpPr>
          <p:nvPr/>
        </p:nvSpPr>
        <p:spPr bwMode="auto">
          <a:xfrm>
            <a:off x="495300" y="1196975"/>
            <a:ext cx="8915400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000">
                <a:sym typeface="Symbol" pitchFamily="18" charset="2"/>
              </a:rPr>
              <a:t>Введем классификацию точек </a:t>
            </a:r>
            <a:r>
              <a:rPr lang="en-US" sz="2200" i="1">
                <a:sym typeface="Symbol" pitchFamily="18" charset="2"/>
              </a:rPr>
              <a:t>x</a:t>
            </a:r>
            <a:r>
              <a:rPr lang="ru-RU" sz="2000">
                <a:sym typeface="Symbol" pitchFamily="18" charset="2"/>
              </a:rPr>
              <a:t> из области поиска </a:t>
            </a:r>
            <a:r>
              <a:rPr lang="en-US" sz="2200">
                <a:sym typeface="Symbol" pitchFamily="18" charset="2"/>
              </a:rPr>
              <a:t></a:t>
            </a:r>
            <a:r>
              <a:rPr lang="en-US" sz="2200" i="1">
                <a:sym typeface="Symbol" pitchFamily="18" charset="2"/>
              </a:rPr>
              <a:t>a</a:t>
            </a:r>
            <a:r>
              <a:rPr lang="en-US" sz="2200">
                <a:sym typeface="Symbol" pitchFamily="18" charset="2"/>
              </a:rPr>
              <a:t>,</a:t>
            </a:r>
            <a:r>
              <a:rPr lang="en-US" sz="2200" i="1">
                <a:sym typeface="Symbol" pitchFamily="18" charset="2"/>
              </a:rPr>
              <a:t>b</a:t>
            </a:r>
            <a:r>
              <a:rPr lang="en-US" sz="2200">
                <a:sym typeface="Symbol" pitchFamily="18" charset="2"/>
              </a:rPr>
              <a:t></a:t>
            </a:r>
            <a:r>
              <a:rPr lang="ru-RU" sz="2000">
                <a:sym typeface="Symbol" pitchFamily="18" charset="2"/>
              </a:rPr>
              <a:t> с помощью </a:t>
            </a:r>
            <a:r>
              <a:rPr lang="ru-RU" sz="2000" i="1">
                <a:sym typeface="Symbol" pitchFamily="18" charset="2"/>
              </a:rPr>
              <a:t>индекса</a:t>
            </a:r>
            <a:r>
              <a:rPr lang="ru-RU" sz="2000">
                <a:sym typeface="Symbol" pitchFamily="18" charset="2"/>
              </a:rPr>
              <a:t> </a:t>
            </a:r>
            <a:r>
              <a:rPr lang="en-US" sz="2200" i="1">
                <a:sym typeface="Symbol" pitchFamily="18" charset="2"/>
              </a:rPr>
              <a:t></a:t>
            </a:r>
            <a:r>
              <a:rPr lang="en-US" sz="2200">
                <a:sym typeface="Symbol" pitchFamily="18" charset="2"/>
              </a:rPr>
              <a:t></a:t>
            </a:r>
            <a:r>
              <a:rPr lang="en-US" sz="2200" i="1">
                <a:sym typeface="Symbol" pitchFamily="18" charset="2"/>
              </a:rPr>
              <a:t></a:t>
            </a:r>
            <a:r>
              <a:rPr lang="en-US" sz="2200">
                <a:sym typeface="Symbol" pitchFamily="18" charset="2"/>
              </a:rPr>
              <a:t>(</a:t>
            </a:r>
            <a:r>
              <a:rPr lang="en-US" sz="2200" i="1">
                <a:sym typeface="Symbol" pitchFamily="18" charset="2"/>
              </a:rPr>
              <a:t>x</a:t>
            </a:r>
            <a:r>
              <a:rPr lang="en-US" sz="2200">
                <a:sym typeface="Symbol" pitchFamily="18" charset="2"/>
              </a:rPr>
              <a:t>)</a:t>
            </a:r>
            <a:r>
              <a:rPr lang="ru-RU" sz="2000">
                <a:sym typeface="Symbol" pitchFamily="18" charset="2"/>
              </a:rPr>
              <a:t>, где </a:t>
            </a:r>
            <a:r>
              <a:rPr lang="en-US" sz="2200" i="1">
                <a:sym typeface="Symbol" pitchFamily="18" charset="2"/>
              </a:rPr>
              <a:t></a:t>
            </a:r>
            <a:r>
              <a:rPr lang="en-US" sz="2200">
                <a:sym typeface="Symbol" pitchFamily="18" charset="2"/>
              </a:rPr>
              <a:t>1</a:t>
            </a:r>
            <a:r>
              <a:rPr lang="ru-RU" sz="2000">
                <a:sym typeface="Symbol" pitchFamily="18" charset="2"/>
              </a:rPr>
              <a:t> есть число ограничений, которые выполняются в этой точке. Указанный индекс </a:t>
            </a:r>
            <a:r>
              <a:rPr lang="en-US" sz="2200" i="1">
                <a:sym typeface="Symbol" pitchFamily="18" charset="2"/>
              </a:rPr>
              <a:t></a:t>
            </a:r>
            <a:r>
              <a:rPr lang="ru-RU" sz="2200">
                <a:sym typeface="Symbol" pitchFamily="18" charset="2"/>
              </a:rPr>
              <a:t> </a:t>
            </a:r>
            <a:r>
              <a:rPr lang="ru-RU" sz="2000">
                <a:sym typeface="Symbol" pitchFamily="18" charset="2"/>
              </a:rPr>
              <a:t>определяется условиями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2200" i="1">
                <a:sym typeface="Symbol" pitchFamily="18" charset="2"/>
              </a:rPr>
              <a:t>g</a:t>
            </a:r>
            <a:r>
              <a:rPr lang="en-US" sz="2200" i="1" baseline="-25000">
                <a:sym typeface="Symbol" pitchFamily="18" charset="2"/>
              </a:rPr>
              <a:t>j</a:t>
            </a:r>
            <a:r>
              <a:rPr lang="en-US" sz="2200">
                <a:sym typeface="Symbol" pitchFamily="18" charset="2"/>
              </a:rPr>
              <a:t>(</a:t>
            </a:r>
            <a:r>
              <a:rPr lang="en-US" sz="2200" i="1">
                <a:sym typeface="Symbol" pitchFamily="18" charset="2"/>
              </a:rPr>
              <a:t>x</a:t>
            </a:r>
            <a:r>
              <a:rPr lang="en-US" sz="2200">
                <a:sym typeface="Symbol" pitchFamily="18" charset="2"/>
              </a:rPr>
              <a:t>)0, 1</a:t>
            </a:r>
            <a:r>
              <a:rPr lang="en-US" sz="2200" i="1">
                <a:sym typeface="Symbol" pitchFamily="18" charset="2"/>
              </a:rPr>
              <a:t>j</a:t>
            </a:r>
            <a:r>
              <a:rPr lang="en-US" sz="2200">
                <a:sym typeface="Symbol" pitchFamily="18" charset="2"/>
              </a:rPr>
              <a:t></a:t>
            </a:r>
            <a:r>
              <a:rPr lang="en-US" sz="2200" i="1">
                <a:sym typeface="Symbol" pitchFamily="18" charset="2"/>
              </a:rPr>
              <a:t></a:t>
            </a:r>
            <a:r>
              <a:rPr lang="en-US" sz="2200">
                <a:sym typeface="Symbol" pitchFamily="18" charset="2"/>
              </a:rPr>
              <a:t>1, </a:t>
            </a:r>
            <a:r>
              <a:rPr lang="en-US" sz="2200" i="1">
                <a:sym typeface="Symbol" pitchFamily="18" charset="2"/>
              </a:rPr>
              <a:t>g</a:t>
            </a:r>
            <a:r>
              <a:rPr lang="en-US" sz="2200" i="1" baseline="-25000">
                <a:sym typeface="Symbol" pitchFamily="18" charset="2"/>
              </a:rPr>
              <a:t></a:t>
            </a:r>
            <a:r>
              <a:rPr lang="en-US" sz="2200">
                <a:sym typeface="Symbol" pitchFamily="18" charset="2"/>
              </a:rPr>
              <a:t>(</a:t>
            </a:r>
            <a:r>
              <a:rPr lang="en-US" sz="2200" i="1">
                <a:sym typeface="Symbol" pitchFamily="18" charset="2"/>
              </a:rPr>
              <a:t>x</a:t>
            </a:r>
            <a:r>
              <a:rPr lang="en-US" sz="2200">
                <a:sym typeface="Symbol" pitchFamily="18" charset="2"/>
              </a:rPr>
              <a:t>)&gt;0,</a:t>
            </a:r>
            <a:endParaRPr lang="ru-RU" sz="220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000">
                <a:sym typeface="Symbol" pitchFamily="18" charset="2"/>
              </a:rPr>
              <a:t>где последнее неравенство несущественно, если </a:t>
            </a:r>
            <a:r>
              <a:rPr lang="en-US" sz="2200" i="1">
                <a:sym typeface="Symbol" pitchFamily="18" charset="2"/>
              </a:rPr>
              <a:t></a:t>
            </a:r>
            <a:r>
              <a:rPr lang="en-US" sz="2200">
                <a:sym typeface="Symbol" pitchFamily="18" charset="2"/>
              </a:rPr>
              <a:t>=</a:t>
            </a:r>
            <a:r>
              <a:rPr lang="en-US" sz="2200" i="1">
                <a:sym typeface="Symbol" pitchFamily="18" charset="2"/>
              </a:rPr>
              <a:t>m+</a:t>
            </a:r>
            <a:r>
              <a:rPr lang="en-US" sz="2200">
                <a:sym typeface="Symbol" pitchFamily="18" charset="2"/>
              </a:rPr>
              <a:t>1</a:t>
            </a:r>
            <a:r>
              <a:rPr lang="ru-RU" sz="2000">
                <a:sym typeface="Symbol" pitchFamily="18" charset="2"/>
              </a:rPr>
              <a:t>.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29701" name="Text Box 37"/>
          <p:cNvSpPr txBox="1">
            <a:spLocks noChangeArrowheads="1"/>
          </p:cNvSpPr>
          <p:nvPr/>
        </p:nvSpPr>
        <p:spPr bwMode="auto">
          <a:xfrm>
            <a:off x="1905000" y="5334000"/>
            <a:ext cx="266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/>
              <a:t>«Индексная» функция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  <a:endParaRPr lang="ru-RU"/>
          </a:p>
        </p:txBody>
      </p:sp>
      <p:sp>
        <p:nvSpPr>
          <p:cNvPr id="29702" name="Text Box 38"/>
          <p:cNvSpPr txBox="1">
            <a:spLocks noChangeArrowheads="1"/>
          </p:cNvSpPr>
          <p:nvPr/>
        </p:nvSpPr>
        <p:spPr bwMode="auto">
          <a:xfrm>
            <a:off x="5867400" y="2895600"/>
            <a:ext cx="381000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/>
              <a:t>Данная классификация порождает функцию</a:t>
            </a:r>
          </a:p>
          <a:p>
            <a:pPr algn="ctr">
              <a:spcBef>
                <a:spcPct val="50000"/>
              </a:spcBef>
            </a:pPr>
            <a:r>
              <a:rPr lang="en-US" sz="2200" i="1"/>
              <a:t>f</a:t>
            </a:r>
            <a:r>
              <a:rPr lang="en-US" sz="2200"/>
              <a:t>(</a:t>
            </a:r>
            <a:r>
              <a:rPr lang="en-US" sz="2200" i="1"/>
              <a:t>x</a:t>
            </a:r>
            <a:r>
              <a:rPr lang="en-US" sz="2200"/>
              <a:t>)</a:t>
            </a:r>
            <a:r>
              <a:rPr lang="en-US" sz="2200">
                <a:sym typeface="Symbol" pitchFamily="18" charset="2"/>
              </a:rPr>
              <a:t></a:t>
            </a:r>
            <a:r>
              <a:rPr lang="en-US" sz="2200" i="1"/>
              <a:t>g</a:t>
            </a:r>
            <a:r>
              <a:rPr lang="en-US" sz="2200" i="1" baseline="-25000">
                <a:sym typeface="Symbol" pitchFamily="18" charset="2"/>
              </a:rPr>
              <a:t></a:t>
            </a:r>
            <a:r>
              <a:rPr lang="en-US" sz="2200"/>
              <a:t>(</a:t>
            </a:r>
            <a:r>
              <a:rPr lang="en-US" sz="2200" i="1"/>
              <a:t>x</a:t>
            </a:r>
            <a:r>
              <a:rPr lang="en-US" sz="2200"/>
              <a:t>), </a:t>
            </a:r>
            <a:r>
              <a:rPr lang="en-US" sz="2200" i="1">
                <a:sym typeface="Symbol" pitchFamily="18" charset="2"/>
              </a:rPr>
              <a:t></a:t>
            </a:r>
            <a:r>
              <a:rPr lang="en-US" sz="2200">
                <a:sym typeface="Symbol" pitchFamily="18" charset="2"/>
              </a:rPr>
              <a:t></a:t>
            </a:r>
            <a:r>
              <a:rPr lang="en-US" sz="2200" i="1">
                <a:sym typeface="Symbol" pitchFamily="18" charset="2"/>
              </a:rPr>
              <a:t></a:t>
            </a:r>
            <a:r>
              <a:rPr lang="en-US" sz="2200"/>
              <a:t>(</a:t>
            </a:r>
            <a:r>
              <a:rPr lang="en-US" sz="2200" i="1"/>
              <a:t>x</a:t>
            </a:r>
            <a:r>
              <a:rPr lang="en-US" sz="2200"/>
              <a:t>),</a:t>
            </a:r>
            <a:endParaRPr lang="ru-RU" sz="2200"/>
          </a:p>
          <a:p>
            <a:pPr>
              <a:spcBef>
                <a:spcPct val="50000"/>
              </a:spcBef>
            </a:pPr>
            <a:r>
              <a:rPr lang="ru-RU" sz="2000"/>
              <a:t>определенную и вычислимую всюду в </a:t>
            </a:r>
            <a:r>
              <a:rPr lang="en-US" sz="2000">
                <a:sym typeface="Symbol" pitchFamily="18" charset="2"/>
              </a:rPr>
              <a:t></a:t>
            </a:r>
            <a:r>
              <a:rPr lang="en-US" sz="2200" i="1"/>
              <a:t>a</a:t>
            </a:r>
            <a:r>
              <a:rPr lang="en-US" sz="2200"/>
              <a:t>,</a:t>
            </a:r>
            <a:r>
              <a:rPr lang="en-US" sz="2200" i="1"/>
              <a:t>b</a:t>
            </a:r>
            <a:r>
              <a:rPr lang="en-US" sz="2000">
                <a:sym typeface="Symbol" pitchFamily="18" charset="2"/>
              </a:rPr>
              <a:t></a:t>
            </a:r>
            <a:r>
              <a:rPr lang="ru-RU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Индексная схема учета ограничений</a:t>
            </a:r>
          </a:p>
        </p:txBody>
      </p:sp>
      <p:sp>
        <p:nvSpPr>
          <p:cNvPr id="7178" name="Rectangle 39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2155825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000" smtClean="0">
                <a:sym typeface="Symbol" pitchFamily="18" charset="2"/>
              </a:rPr>
              <a:t>Исходная задача преобразуется к виду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2000" smtClean="0">
              <a:sym typeface="Symbol" pitchFamily="18" charset="2"/>
            </a:endParaRP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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000" i="1" baseline="30000" smtClean="0">
                <a:latin typeface="Times New Roman" pitchFamily="18" charset="0"/>
                <a:sym typeface="Symbol" pitchFamily="18" charset="2"/>
              </a:rPr>
              <a:t>*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)min</a:t>
            </a: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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):</a:t>
            </a: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[</a:t>
            </a: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],</a:t>
            </a:r>
            <a:r>
              <a:rPr lang="ru-RU" sz="2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ru-RU" sz="2000" i="1" smtClean="0">
                <a:latin typeface="Times New Roman" pitchFamily="18" charset="0"/>
                <a:sym typeface="Symbol" pitchFamily="18" charset="2"/>
              </a:rPr>
              <a:t>где</a:t>
            </a:r>
            <a:r>
              <a:rPr lang="ru-RU" sz="2000" smtClean="0">
                <a:latin typeface="Times New Roman" pitchFamily="18" charset="0"/>
                <a:sym typeface="Symbol" pitchFamily="18" charset="2"/>
              </a:rPr>
              <a:t>                                              , </a:t>
            </a: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max</a:t>
            </a: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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):</a:t>
            </a: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</a:t>
            </a: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.</a:t>
            </a:r>
            <a:endParaRPr lang="ru-RU" sz="2000" smtClean="0">
              <a:latin typeface="Times New Roman" pitchFamily="18" charset="0"/>
              <a:sym typeface="Symbol" pitchFamily="18" charset="2"/>
            </a:endParaRP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2000" smtClean="0">
              <a:latin typeface="Times New Roman" pitchFamily="18" charset="0"/>
              <a:sym typeface="Symbol" pitchFamily="18" charset="2"/>
            </a:endParaRP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000" smtClean="0">
                <a:latin typeface="Times New Roman" pitchFamily="18" charset="0"/>
                <a:sym typeface="Symbol" pitchFamily="18" charset="2"/>
              </a:rPr>
              <a:t>Схема исключает влияние априори неизвестных констант Липшица</a:t>
            </a:r>
            <a:br>
              <a:rPr lang="ru-RU" sz="2000" smtClean="0">
                <a:latin typeface="Times New Roman" pitchFamily="18" charset="0"/>
                <a:sym typeface="Symbol" pitchFamily="18" charset="2"/>
              </a:rPr>
            </a:br>
            <a:r>
              <a:rPr lang="en-US" sz="2200" i="1" smtClean="0">
                <a:latin typeface="Times New Roman" pitchFamily="18" charset="0"/>
                <a:sym typeface="Symbol" pitchFamily="18" charset="2"/>
              </a:rPr>
              <a:t>L</a:t>
            </a:r>
            <a:r>
              <a:rPr lang="ru-RU" sz="2200" i="1" baseline="-25000" smtClean="0">
                <a:latin typeface="Times New Roman" pitchFamily="18" charset="0"/>
                <a:sym typeface="Symbol" pitchFamily="18" charset="2"/>
              </a:rPr>
              <a:t></a:t>
            </a:r>
            <a:r>
              <a:rPr lang="en-US" sz="220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ru-RU" sz="2200" smtClean="0">
                <a:latin typeface="Times New Roman" pitchFamily="18" charset="0"/>
                <a:sym typeface="Symbol" pitchFamily="18" charset="2"/>
              </a:rPr>
              <a:t>1</a:t>
            </a:r>
            <a:r>
              <a:rPr lang="ru-RU" sz="2200" i="1" smtClean="0">
                <a:latin typeface="Times New Roman" pitchFamily="18" charset="0"/>
                <a:sym typeface="Symbol" pitchFamily="18" charset="2"/>
              </a:rPr>
              <a:t></a:t>
            </a:r>
            <a:r>
              <a:rPr lang="ru-RU" sz="22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ru-RU" sz="22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200" i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22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ru-RU" sz="220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ru-RU" sz="2000" smtClean="0">
                <a:latin typeface="Times New Roman" pitchFamily="18" charset="0"/>
                <a:sym typeface="Symbol" pitchFamily="18" charset="2"/>
              </a:rPr>
              <a:t>и глобального минимума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       .</a:t>
            </a:r>
            <a:r>
              <a:rPr lang="ru-RU" sz="2200" smtClean="0">
                <a:latin typeface="Times New Roman" pitchFamily="18" charset="0"/>
                <a:sym typeface="Symbol" pitchFamily="18" charset="2"/>
              </a:rPr>
              <a:t> </a:t>
            </a:r>
            <a:endParaRPr lang="en-US" sz="2200" smtClean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5126" name="Group 36"/>
          <p:cNvGrpSpPr>
            <a:grpSpLocks/>
          </p:cNvGrpSpPr>
          <p:nvPr/>
        </p:nvGrpSpPr>
        <p:grpSpPr bwMode="auto">
          <a:xfrm>
            <a:off x="838200" y="3714750"/>
            <a:ext cx="4648200" cy="2076450"/>
            <a:chOff x="1344" y="2064"/>
            <a:chExt cx="2702" cy="1026"/>
          </a:xfrm>
        </p:grpSpPr>
        <p:pic>
          <p:nvPicPr>
            <p:cNvPr id="5131" name="Picture 10" descr="task1_psi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4" y="2064"/>
              <a:ext cx="2702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32" name="Text Box 11"/>
            <p:cNvSpPr txBox="1">
              <a:spLocks noChangeArrowheads="1"/>
            </p:cNvSpPr>
            <p:nvPr/>
          </p:nvSpPr>
          <p:spPr bwMode="auto">
            <a:xfrm>
              <a:off x="1397" y="2633"/>
              <a:ext cx="135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a</a:t>
              </a:r>
              <a:endParaRPr lang="ru-RU"/>
            </a:p>
          </p:txBody>
        </p:sp>
        <p:sp>
          <p:nvSpPr>
            <p:cNvPr id="5133" name="Text Box 12"/>
            <p:cNvSpPr txBox="1">
              <a:spLocks noChangeArrowheads="1"/>
            </p:cNvSpPr>
            <p:nvPr/>
          </p:nvSpPr>
          <p:spPr bwMode="auto">
            <a:xfrm>
              <a:off x="3860" y="2628"/>
              <a:ext cx="13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b</a:t>
              </a:r>
              <a:endParaRPr lang="ru-RU"/>
            </a:p>
          </p:txBody>
        </p:sp>
        <p:sp>
          <p:nvSpPr>
            <p:cNvPr id="5134" name="Text Box 13"/>
            <p:cNvSpPr txBox="1">
              <a:spLocks noChangeArrowheads="1"/>
            </p:cNvSpPr>
            <p:nvPr/>
          </p:nvSpPr>
          <p:spPr bwMode="auto">
            <a:xfrm>
              <a:off x="3628" y="2703"/>
              <a:ext cx="136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x</a:t>
              </a:r>
              <a:r>
                <a:rPr lang="en-US" sz="1200" i="1" baseline="30000"/>
                <a:t>*</a:t>
              </a:r>
              <a:endParaRPr lang="ru-RU"/>
            </a:p>
          </p:txBody>
        </p:sp>
        <p:sp>
          <p:nvSpPr>
            <p:cNvPr id="5135" name="Line 14"/>
            <p:cNvSpPr>
              <a:spLocks noChangeShapeType="1"/>
            </p:cNvSpPr>
            <p:nvPr/>
          </p:nvSpPr>
          <p:spPr bwMode="auto">
            <a:xfrm flipH="1">
              <a:off x="2336" y="2292"/>
              <a:ext cx="504" cy="720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6" name="Line 15"/>
            <p:cNvSpPr>
              <a:spLocks noChangeShapeType="1"/>
            </p:cNvSpPr>
            <p:nvPr/>
          </p:nvSpPr>
          <p:spPr bwMode="auto">
            <a:xfrm>
              <a:off x="2840" y="2287"/>
              <a:ext cx="36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7" name="Line 16"/>
            <p:cNvSpPr>
              <a:spLocks noChangeShapeType="1"/>
            </p:cNvSpPr>
            <p:nvPr/>
          </p:nvSpPr>
          <p:spPr bwMode="auto">
            <a:xfrm>
              <a:off x="2840" y="2292"/>
              <a:ext cx="0" cy="3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8" name="Line 17"/>
            <p:cNvSpPr>
              <a:spLocks noChangeShapeType="1"/>
            </p:cNvSpPr>
            <p:nvPr/>
          </p:nvSpPr>
          <p:spPr bwMode="auto">
            <a:xfrm flipH="1">
              <a:off x="3344" y="2537"/>
              <a:ext cx="104" cy="148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9" name="Line 18"/>
            <p:cNvSpPr>
              <a:spLocks noChangeShapeType="1"/>
            </p:cNvSpPr>
            <p:nvPr/>
          </p:nvSpPr>
          <p:spPr bwMode="auto">
            <a:xfrm>
              <a:off x="3448" y="2533"/>
              <a:ext cx="112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0" name="Line 19"/>
            <p:cNvSpPr>
              <a:spLocks noChangeShapeType="1"/>
            </p:cNvSpPr>
            <p:nvPr/>
          </p:nvSpPr>
          <p:spPr bwMode="auto">
            <a:xfrm>
              <a:off x="3448" y="2537"/>
              <a:ext cx="0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1" name="Line 20"/>
            <p:cNvSpPr>
              <a:spLocks noChangeShapeType="1"/>
            </p:cNvSpPr>
            <p:nvPr/>
          </p:nvSpPr>
          <p:spPr bwMode="auto">
            <a:xfrm flipH="1">
              <a:off x="2203" y="2534"/>
              <a:ext cx="103" cy="148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2" name="Line 21"/>
            <p:cNvSpPr>
              <a:spLocks noChangeShapeType="1"/>
            </p:cNvSpPr>
            <p:nvPr/>
          </p:nvSpPr>
          <p:spPr bwMode="auto">
            <a:xfrm>
              <a:off x="2306" y="2530"/>
              <a:ext cx="113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3" name="Line 22"/>
            <p:cNvSpPr>
              <a:spLocks noChangeShapeType="1"/>
            </p:cNvSpPr>
            <p:nvPr/>
          </p:nvSpPr>
          <p:spPr bwMode="auto">
            <a:xfrm>
              <a:off x="2306" y="2535"/>
              <a:ext cx="0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4" name="Line 23"/>
            <p:cNvSpPr>
              <a:spLocks noChangeShapeType="1"/>
            </p:cNvSpPr>
            <p:nvPr/>
          </p:nvSpPr>
          <p:spPr bwMode="auto">
            <a:xfrm flipH="1">
              <a:off x="1842" y="2496"/>
              <a:ext cx="134" cy="204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5" name="Line 24"/>
            <p:cNvSpPr>
              <a:spLocks noChangeShapeType="1"/>
            </p:cNvSpPr>
            <p:nvPr/>
          </p:nvSpPr>
          <p:spPr bwMode="auto">
            <a:xfrm>
              <a:off x="1977" y="2494"/>
              <a:ext cx="154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6" name="Line 25"/>
            <p:cNvSpPr>
              <a:spLocks noChangeShapeType="1"/>
            </p:cNvSpPr>
            <p:nvPr/>
          </p:nvSpPr>
          <p:spPr bwMode="auto">
            <a:xfrm>
              <a:off x="1977" y="2496"/>
              <a:ext cx="0" cy="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7" name="Line 26"/>
            <p:cNvSpPr>
              <a:spLocks noChangeShapeType="1"/>
            </p:cNvSpPr>
            <p:nvPr/>
          </p:nvSpPr>
          <p:spPr bwMode="auto">
            <a:xfrm>
              <a:off x="1836" y="2688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8" name="Line 27"/>
            <p:cNvSpPr>
              <a:spLocks noChangeShapeType="1"/>
            </p:cNvSpPr>
            <p:nvPr/>
          </p:nvSpPr>
          <p:spPr bwMode="auto">
            <a:xfrm>
              <a:off x="2203" y="2688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9" name="Line 28"/>
            <p:cNvSpPr>
              <a:spLocks noChangeShapeType="1"/>
            </p:cNvSpPr>
            <p:nvPr/>
          </p:nvSpPr>
          <p:spPr bwMode="auto">
            <a:xfrm>
              <a:off x="2562" y="2688"/>
              <a:ext cx="6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50" name="Line 29"/>
            <p:cNvSpPr>
              <a:spLocks noChangeShapeType="1"/>
            </p:cNvSpPr>
            <p:nvPr/>
          </p:nvSpPr>
          <p:spPr bwMode="auto">
            <a:xfrm>
              <a:off x="3355" y="2688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2748" y="215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sym typeface="Symbol" pitchFamily="18" charset="2"/>
                </a:rPr>
                <a:t></a:t>
              </a:r>
              <a:r>
                <a:rPr lang="en-US" sz="1200"/>
                <a:t>(</a:t>
              </a:r>
              <a:r>
                <a:rPr lang="en-US" sz="1200" i="1"/>
                <a:t>x</a:t>
              </a:r>
              <a:r>
                <a:rPr lang="en-US" sz="1200" baseline="30000"/>
                <a:t>3</a:t>
              </a:r>
              <a:r>
                <a:rPr lang="en-US" sz="1200"/>
                <a:t>)</a:t>
              </a:r>
              <a:endParaRPr lang="ru-RU"/>
            </a:p>
          </p:txBody>
        </p:sp>
        <p:sp>
          <p:nvSpPr>
            <p:cNvPr id="5152" name="Text Box 31"/>
            <p:cNvSpPr txBox="1">
              <a:spLocks noChangeArrowheads="1"/>
            </p:cNvSpPr>
            <p:nvPr/>
          </p:nvSpPr>
          <p:spPr bwMode="auto">
            <a:xfrm>
              <a:off x="2434" y="2832"/>
              <a:ext cx="6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sym typeface="Symbol" pitchFamily="18" charset="2"/>
                </a:rPr>
                <a:t></a:t>
              </a:r>
              <a:r>
                <a:rPr lang="en-US" sz="1200"/>
                <a:t>(</a:t>
              </a:r>
              <a:r>
                <a:rPr lang="en-US" sz="1200" i="1"/>
                <a:t>x</a:t>
              </a:r>
              <a:r>
                <a:rPr lang="en-US" sz="1200" baseline="30000"/>
                <a:t>3</a:t>
              </a:r>
              <a:r>
                <a:rPr lang="en-US" sz="1200"/>
                <a:t>)</a:t>
              </a:r>
              <a:r>
                <a:rPr lang="en-US" sz="1200">
                  <a:sym typeface="Symbol" pitchFamily="18" charset="2"/>
                </a:rPr>
                <a:t></a:t>
              </a:r>
              <a:r>
                <a:rPr lang="en-US" sz="1200"/>
                <a:t>|</a:t>
              </a:r>
              <a:r>
                <a:rPr lang="en-US" sz="1200" i="1"/>
                <a:t>x</a:t>
              </a:r>
              <a:r>
                <a:rPr lang="en-US" sz="1200">
                  <a:sym typeface="Symbol" pitchFamily="18" charset="2"/>
                </a:rPr>
                <a:t></a:t>
              </a:r>
              <a:r>
                <a:rPr lang="en-US" sz="1200" i="1"/>
                <a:t>x</a:t>
              </a:r>
              <a:r>
                <a:rPr lang="en-US" sz="1200" baseline="30000"/>
                <a:t>3</a:t>
              </a:r>
              <a:r>
                <a:rPr lang="en-US" sz="1200"/>
                <a:t>|</a:t>
              </a:r>
              <a:endParaRPr lang="ru-RU"/>
            </a:p>
          </p:txBody>
        </p:sp>
        <p:sp>
          <p:nvSpPr>
            <p:cNvPr id="5153" name="Text Box 32"/>
            <p:cNvSpPr txBox="1">
              <a:spLocks noChangeArrowheads="1"/>
            </p:cNvSpPr>
            <p:nvPr/>
          </p:nvSpPr>
          <p:spPr bwMode="auto">
            <a:xfrm>
              <a:off x="1946" y="2716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x</a:t>
              </a:r>
              <a:r>
                <a:rPr lang="en-US" sz="1200" baseline="30000"/>
                <a:t>1</a:t>
              </a:r>
              <a:endParaRPr lang="ru-RU"/>
            </a:p>
          </p:txBody>
        </p:sp>
        <p:sp>
          <p:nvSpPr>
            <p:cNvPr id="5154" name="Text Box 33"/>
            <p:cNvSpPr txBox="1">
              <a:spLocks noChangeArrowheads="1"/>
            </p:cNvSpPr>
            <p:nvPr/>
          </p:nvSpPr>
          <p:spPr bwMode="auto">
            <a:xfrm>
              <a:off x="2270" y="2716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x</a:t>
              </a:r>
              <a:r>
                <a:rPr lang="en-US" sz="1200" baseline="30000"/>
                <a:t>2</a:t>
              </a:r>
              <a:endParaRPr lang="ru-RU"/>
            </a:p>
          </p:txBody>
        </p:sp>
        <p:sp>
          <p:nvSpPr>
            <p:cNvPr id="5155" name="Text Box 34"/>
            <p:cNvSpPr txBox="1">
              <a:spLocks noChangeArrowheads="1"/>
            </p:cNvSpPr>
            <p:nvPr/>
          </p:nvSpPr>
          <p:spPr bwMode="auto">
            <a:xfrm>
              <a:off x="2800" y="2717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x</a:t>
              </a:r>
              <a:r>
                <a:rPr lang="en-US" sz="1200" baseline="30000"/>
                <a:t>3</a:t>
              </a:r>
              <a:endParaRPr lang="ru-RU"/>
            </a:p>
          </p:txBody>
        </p:sp>
        <p:sp>
          <p:nvSpPr>
            <p:cNvPr id="5156" name="Text Box 35"/>
            <p:cNvSpPr txBox="1">
              <a:spLocks noChangeArrowheads="1"/>
            </p:cNvSpPr>
            <p:nvPr/>
          </p:nvSpPr>
          <p:spPr bwMode="auto">
            <a:xfrm>
              <a:off x="3416" y="2717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/>
                <a:t>x</a:t>
              </a:r>
              <a:r>
                <a:rPr lang="en-US" sz="1200" baseline="30000"/>
                <a:t>4</a:t>
              </a:r>
              <a:endParaRPr lang="ru-RU"/>
            </a:p>
          </p:txBody>
        </p:sp>
      </p:grpSp>
      <p:sp>
        <p:nvSpPr>
          <p:cNvPr id="5127" name="Text Box 38"/>
          <p:cNvSpPr txBox="1">
            <a:spLocks noChangeArrowheads="1"/>
          </p:cNvSpPr>
          <p:nvPr/>
        </p:nvSpPr>
        <p:spPr bwMode="auto">
          <a:xfrm>
            <a:off x="5410200" y="3962400"/>
            <a:ext cx="3810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/>
              <a:t>Оценка оптимальной точки</a:t>
            </a:r>
            <a:r>
              <a:rPr lang="en-US" sz="1600"/>
              <a:t>:</a:t>
            </a:r>
            <a:r>
              <a:rPr lang="ru-RU" sz="1600"/>
              <a:t> объединение выделенных отрезков не содержит решения задачи</a:t>
            </a:r>
          </a:p>
        </p:txBody>
      </p:sp>
      <p:sp>
        <p:nvSpPr>
          <p:cNvPr id="5128" name="Rectangle 4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40"/>
          <p:cNvGraphicFramePr>
            <a:graphicFrameLocks noChangeAspect="1"/>
          </p:cNvGraphicFramePr>
          <p:nvPr/>
        </p:nvGraphicFramePr>
        <p:xfrm>
          <a:off x="3856038" y="1790700"/>
          <a:ext cx="2916237" cy="701675"/>
        </p:xfrm>
        <a:graphic>
          <a:graphicData uri="http://schemas.openxmlformats.org/presentationml/2006/ole">
            <p:oleObj spid="_x0000_s5122" name="Формула" r:id="rId4" imgW="2019240" imgH="482400" progId="Equation.3">
              <p:embed/>
            </p:oleObj>
          </a:graphicData>
        </a:graphic>
      </p:graphicFrame>
      <p:sp>
        <p:nvSpPr>
          <p:cNvPr id="5129" name="Rectangle 42"/>
          <p:cNvSpPr>
            <a:spLocks noChangeArrowheads="1"/>
          </p:cNvSpPr>
          <p:nvPr/>
        </p:nvSpPr>
        <p:spPr bwMode="auto">
          <a:xfrm>
            <a:off x="0" y="301625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0" name="Rectangle 46"/>
          <p:cNvSpPr>
            <a:spLocks noChangeArrowheads="1"/>
          </p:cNvSpPr>
          <p:nvPr/>
        </p:nvSpPr>
        <p:spPr bwMode="auto">
          <a:xfrm>
            <a:off x="0" y="31305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3" name="Object 45"/>
          <p:cNvGraphicFramePr>
            <a:graphicFrameLocks noChangeAspect="1"/>
          </p:cNvGraphicFramePr>
          <p:nvPr/>
        </p:nvGraphicFramePr>
        <p:xfrm>
          <a:off x="5257800" y="2971800"/>
          <a:ext cx="381000" cy="381000"/>
        </p:xfrm>
        <a:graphic>
          <a:graphicData uri="http://schemas.openxmlformats.org/presentationml/2006/ole">
            <p:oleObj spid="_x0000_s5123" name="Формула" r:id="rId5" imgW="228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Последовательный алгоритм…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89902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 smtClean="0"/>
              <a:t>Характеристическая схема алгоритма:…</a:t>
            </a:r>
            <a:endParaRPr lang="en-US" sz="2400" b="1" smtClean="0"/>
          </a:p>
          <a:p>
            <a:pPr marL="457200" indent="-457200">
              <a:buFontTx/>
              <a:buNone/>
            </a:pPr>
            <a:r>
              <a:rPr lang="ru-RU" sz="2000" smtClean="0">
                <a:latin typeface="Times New Roman" pitchFamily="18" charset="0"/>
              </a:rPr>
              <a:t>Первые два испытания</a:t>
            </a:r>
            <a:r>
              <a:rPr lang="en-US" sz="2000" smtClean="0">
                <a:latin typeface="Times New Roman" pitchFamily="18" charset="0"/>
              </a:rPr>
              <a:t>:</a:t>
            </a:r>
            <a:r>
              <a:rPr lang="ru-RU" sz="2000" i="1" smtClean="0">
                <a:latin typeface="Times New Roman" pitchFamily="18" charset="0"/>
              </a:rPr>
              <a:t>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200" baseline="30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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200" baseline="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</a:t>
            </a:r>
            <a:r>
              <a:rPr lang="en-US" sz="2200" i="1" smtClean="0">
                <a:latin typeface="Times New Roman" pitchFamily="18" charset="0"/>
              </a:rPr>
              <a:t>b</a:t>
            </a:r>
            <a:r>
              <a:rPr lang="en-US" sz="2000" i="1" smtClean="0">
                <a:latin typeface="Times New Roman" pitchFamily="18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ru-RU" sz="2000" smtClean="0">
                <a:latin typeface="Times New Roman" pitchFamily="18" charset="0"/>
              </a:rPr>
              <a:t>Упорядочить точки по координате</a:t>
            </a:r>
            <a:r>
              <a:rPr lang="en-US" sz="2000" smtClean="0">
                <a:latin typeface="Times New Roman" pitchFamily="18" charset="0"/>
              </a:rPr>
              <a:t>: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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200" baseline="-30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Math1" charset="2"/>
              </a:rPr>
              <a:t>…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-30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Math1" charset="2"/>
              </a:rPr>
              <a:t>…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-3000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</a:t>
            </a:r>
            <a:r>
              <a:rPr lang="en-US" sz="2200" i="1" baseline="-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smtClean="0">
                <a:latin typeface="Times New Roman" pitchFamily="18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ru-RU" sz="2000" smtClean="0">
                <a:latin typeface="Times New Roman" pitchFamily="18" charset="0"/>
              </a:rPr>
              <a:t>Классифицировать точки по индексу, т.е. построить множества </a:t>
            </a:r>
            <a:br>
              <a:rPr lang="ru-RU" sz="2000" smtClean="0">
                <a:latin typeface="Times New Roman" pitchFamily="18" charset="0"/>
              </a:rPr>
            </a:b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baseline="-30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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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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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-30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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, 1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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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smtClean="0">
                <a:latin typeface="Times New Roman" pitchFamily="18" charset="0"/>
              </a:rPr>
              <a:t> </a:t>
            </a:r>
            <a:endParaRPr lang="en-US" sz="2000" smtClean="0">
              <a:latin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000" smtClean="0">
                <a:latin typeface="Times New Roman" pitchFamily="18" charset="0"/>
              </a:rPr>
              <a:t>Вычислить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ru-RU" sz="2000" smtClean="0">
                <a:latin typeface="Times New Roman" pitchFamily="18" charset="0"/>
              </a:rPr>
              <a:t>текущие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smtClean="0">
                <a:latin typeface="Times New Roman" pitchFamily="18" charset="0"/>
              </a:rPr>
              <a:t>нижние оценки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</a:t>
            </a:r>
            <a:r>
              <a:rPr lang="en-US" sz="2000" i="1" baseline="-30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</a:t>
            </a:r>
            <a:r>
              <a:rPr lang="ru-RU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ru-RU" sz="2000" smtClean="0">
                <a:latin typeface="Times New Roman" pitchFamily="18" charset="0"/>
              </a:rPr>
              <a:t>для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smtClean="0">
                <a:latin typeface="Times New Roman" pitchFamily="18" charset="0"/>
              </a:rPr>
              <a:t>априори неизвестных констант Липшица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i="1" baseline="-30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 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,1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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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, </a:t>
            </a:r>
            <a:endParaRPr lang="ru-RU" sz="2000" smtClean="0">
              <a:latin typeface="Times New Roman" pitchFamily="18" charset="0"/>
            </a:endParaRPr>
          </a:p>
          <a:p>
            <a:pPr marL="457200" indent="-457200">
              <a:buFont typeface="Wingdings" pitchFamily="2" charset="2"/>
              <a:buNone/>
            </a:pPr>
            <a:endParaRPr lang="ru-RU" sz="2000" b="1" smtClean="0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0" y="296386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371600" y="3733800"/>
          <a:ext cx="3570288" cy="889000"/>
        </p:xfrm>
        <a:graphic>
          <a:graphicData uri="http://schemas.openxmlformats.org/presentationml/2006/ole">
            <p:oleObj spid="_x0000_s6146" name="Формула" r:id="rId3" imgW="2260600" imgH="55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4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Последовательный алгоритм…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29700" cy="4968875"/>
          </a:xfrm>
        </p:spPr>
        <p:txBody>
          <a:bodyPr/>
          <a:lstStyle/>
          <a:p>
            <a:pPr marL="268288" indent="-268288">
              <a:buFont typeface="Wingdings" pitchFamily="2" charset="2"/>
              <a:buNone/>
            </a:pPr>
            <a:r>
              <a:rPr lang="ru-RU" sz="2400" b="1" smtClean="0"/>
              <a:t>Характеристическая схема алгоритма:…</a:t>
            </a:r>
            <a:endParaRPr lang="en-US" sz="2400" b="1" smtClean="0"/>
          </a:p>
          <a:p>
            <a:pPr marL="268288" indent="-268288">
              <a:buFont typeface="Wingdings" pitchFamily="2" charset="2"/>
              <a:buNone/>
            </a:pPr>
            <a:r>
              <a:rPr lang="ru-RU" sz="2000" smtClean="0">
                <a:latin typeface="Times New Roman" pitchFamily="18" charset="0"/>
              </a:rPr>
              <a:t>4. Для каждого 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-30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baseline="-30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200" baseline="-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-30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), 1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smtClean="0">
                <a:latin typeface="Times New Roman" pitchFamily="18" charset="0"/>
              </a:rPr>
              <a:t>вычислить </a:t>
            </a:r>
            <a:r>
              <a:rPr lang="ru-RU" sz="2000" b="1" smtClean="0">
                <a:latin typeface="Times New Roman" pitchFamily="18" charset="0"/>
              </a:rPr>
              <a:t>характеристику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smtClean="0">
                <a:latin typeface="Times New Roman" pitchFamily="18" charset="0"/>
              </a:rPr>
              <a:t>, </a:t>
            </a:r>
          </a:p>
          <a:p>
            <a:pPr marL="268288" indent="-268288">
              <a:buFont typeface="Wingdings" pitchFamily="2" charset="2"/>
              <a:buNone/>
            </a:pPr>
            <a:endParaRPr lang="ru-RU" sz="2000" smtClean="0">
              <a:latin typeface="Times New Roman" pitchFamily="18" charset="0"/>
            </a:endParaRPr>
          </a:p>
          <a:p>
            <a:pPr marL="268288" indent="-268288">
              <a:buFont typeface="Wingdings" pitchFamily="2" charset="2"/>
              <a:buNone/>
            </a:pPr>
            <a:endParaRPr lang="ru-RU" sz="2000" smtClean="0">
              <a:latin typeface="Times New Roman" pitchFamily="18" charset="0"/>
            </a:endParaRPr>
          </a:p>
          <a:p>
            <a:pPr marL="268288" indent="-268288">
              <a:buFont typeface="Wingdings" pitchFamily="2" charset="2"/>
              <a:buNone/>
            </a:pPr>
            <a:endParaRPr lang="ru-RU" sz="2000" smtClean="0">
              <a:latin typeface="Times New Roman" pitchFamily="18" charset="0"/>
            </a:endParaRPr>
          </a:p>
          <a:p>
            <a:pPr marL="268288" indent="-268288">
              <a:buFont typeface="Wingdings" pitchFamily="2" charset="2"/>
              <a:buNone/>
            </a:pPr>
            <a:endParaRPr lang="ru-RU" sz="2000" smtClean="0">
              <a:latin typeface="Times New Roman" pitchFamily="18" charset="0"/>
            </a:endParaRPr>
          </a:p>
          <a:p>
            <a:pPr marL="268288" indent="-268288">
              <a:buFont typeface="Wingdings" pitchFamily="2" charset="2"/>
              <a:buNone/>
            </a:pPr>
            <a:endParaRPr lang="ru-RU" sz="2000" smtClean="0">
              <a:latin typeface="Times New Roman" pitchFamily="18" charset="0"/>
            </a:endParaRPr>
          </a:p>
          <a:p>
            <a:pPr marL="268288" indent="-268288">
              <a:buFont typeface="Wingdings" pitchFamily="2" charset="2"/>
              <a:buNone/>
            </a:pPr>
            <a:endParaRPr lang="ru-RU" sz="2000" smtClean="0">
              <a:latin typeface="Times New Roman" pitchFamily="18" charset="0"/>
            </a:endParaRPr>
          </a:p>
          <a:p>
            <a:pPr marL="268288" indent="-268288">
              <a:buFont typeface="Wingdings" pitchFamily="2" charset="2"/>
              <a:buNone/>
            </a:pPr>
            <a:endParaRPr lang="ru-RU" sz="1200" smtClean="0">
              <a:latin typeface="Times New Roman" pitchFamily="18" charset="0"/>
            </a:endParaRPr>
          </a:p>
          <a:p>
            <a:pPr marL="268288" indent="-268288"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	</a:t>
            </a:r>
            <a:r>
              <a:rPr lang="ru-RU" sz="2000" smtClean="0">
                <a:latin typeface="Times New Roman" pitchFamily="18" charset="0"/>
              </a:rPr>
              <a:t>        где                       </a:t>
            </a:r>
            <a:r>
              <a:rPr lang="ru-RU" sz="2000" smtClean="0">
                <a:latin typeface="Times New Roman" pitchFamily="18" charset="0"/>
                <a:sym typeface="Symbol" pitchFamily="18" charset="2"/>
              </a:rPr>
              <a:t> длина интервала, </a:t>
            </a:r>
            <a:r>
              <a:rPr lang="ru-RU" sz="2000" smtClean="0">
                <a:latin typeface="Times New Roman" pitchFamily="18" charset="0"/>
              </a:rPr>
              <a:t> </a:t>
            </a:r>
          </a:p>
          <a:p>
            <a:pPr marL="268288" indent="-268288">
              <a:buFont typeface="Wingdings" pitchFamily="2" charset="2"/>
              <a:buNone/>
            </a:pPr>
            <a:r>
              <a:rPr lang="ru-RU" sz="2000" smtClean="0">
                <a:latin typeface="Times New Roman" pitchFamily="18" charset="0"/>
              </a:rPr>
              <a:t>	       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200" i="1" smtClean="0">
                <a:latin typeface="Times New Roman" pitchFamily="18" charset="0"/>
              </a:rPr>
              <a:t>r</a:t>
            </a:r>
            <a:r>
              <a:rPr lang="en-US" sz="2200" i="1" baseline="-25000" smtClean="0">
                <a:latin typeface="Times New Roman" pitchFamily="18" charset="0"/>
                <a:sym typeface="Symbol" pitchFamily="18" charset="2"/>
              </a:rPr>
              <a:t>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sz="2200" smtClean="0">
                <a:latin typeface="Times New Roman" pitchFamily="18" charset="0"/>
                <a:sym typeface="Symbol" pitchFamily="18" charset="2"/>
              </a:rPr>
              <a:t>1,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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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smtClean="0">
                <a:latin typeface="Times New Roman" pitchFamily="18" charset="0"/>
                <a:sym typeface="Symbol" pitchFamily="18" charset="2"/>
              </a:rPr>
              <a:t> параметры метода. </a:t>
            </a:r>
            <a:endParaRPr lang="en-US" sz="2000" smtClean="0">
              <a:latin typeface="Times New Roman" pitchFamily="18" charset="0"/>
              <a:sym typeface="Symbol" pitchFamily="18" charset="2"/>
            </a:endParaRPr>
          </a:p>
          <a:p>
            <a:pPr marL="268288" indent="-268288">
              <a:buFont typeface="Wingdings" pitchFamily="2" charset="2"/>
              <a:buNone/>
            </a:pPr>
            <a:r>
              <a:rPr lang="ru-RU" sz="2000" smtClean="0">
                <a:latin typeface="Times New Roman" pitchFamily="18" charset="0"/>
              </a:rPr>
              <a:t>5. Определить интервал с максимальной характеристикой</a:t>
            </a:r>
            <a:br>
              <a:rPr lang="ru-RU" sz="2000" smtClean="0">
                <a:latin typeface="Times New Roman" pitchFamily="18" charset="0"/>
              </a:rPr>
            </a:b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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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</a:t>
            </a:r>
            <a:r>
              <a:rPr lang="ru-RU" sz="2000" smtClean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7173" name="Object 39"/>
          <p:cNvGraphicFramePr>
            <a:graphicFrameLocks noChangeAspect="1"/>
          </p:cNvGraphicFramePr>
          <p:nvPr>
            <p:ph sz="half" idx="2"/>
          </p:nvPr>
        </p:nvGraphicFramePr>
        <p:xfrm>
          <a:off x="1819275" y="4465638"/>
          <a:ext cx="1323975" cy="349250"/>
        </p:xfrm>
        <a:graphic>
          <a:graphicData uri="http://schemas.openxmlformats.org/presentationml/2006/ole">
            <p:oleObj spid="_x0000_s7173" name="Формула" r:id="rId3" imgW="914400" imgH="241200" progId="Equation.3">
              <p:embed/>
            </p:oleObj>
          </a:graphicData>
        </a:graphic>
      </p:graphicFrame>
      <p:sp>
        <p:nvSpPr>
          <p:cNvPr id="7176" name="Rectangle 34"/>
          <p:cNvSpPr>
            <a:spLocks noChangeArrowheads="1"/>
          </p:cNvSpPr>
          <p:nvPr/>
        </p:nvSpPr>
        <p:spPr bwMode="auto">
          <a:xfrm>
            <a:off x="0" y="3011488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0" name="Object 33"/>
          <p:cNvGraphicFramePr>
            <a:graphicFrameLocks noChangeAspect="1"/>
          </p:cNvGraphicFramePr>
          <p:nvPr/>
        </p:nvGraphicFramePr>
        <p:xfrm>
          <a:off x="1333500" y="2159000"/>
          <a:ext cx="6134100" cy="750888"/>
        </p:xfrm>
        <a:graphic>
          <a:graphicData uri="http://schemas.openxmlformats.org/presentationml/2006/ole">
            <p:oleObj spid="_x0000_s7170" name="Формула" r:id="rId4" imgW="3835400" imgH="469900" progId="Equation.3">
              <p:embed/>
            </p:oleObj>
          </a:graphicData>
        </a:graphic>
      </p:graphicFrame>
      <p:sp>
        <p:nvSpPr>
          <p:cNvPr id="7177" name="Rectangle 36"/>
          <p:cNvSpPr>
            <a:spLocks noChangeArrowheads="1"/>
          </p:cNvSpPr>
          <p:nvPr/>
        </p:nvSpPr>
        <p:spPr bwMode="auto">
          <a:xfrm>
            <a:off x="0" y="302101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1" name="Object 35"/>
          <p:cNvGraphicFramePr>
            <a:graphicFrameLocks noChangeAspect="1"/>
          </p:cNvGraphicFramePr>
          <p:nvPr/>
        </p:nvGraphicFramePr>
        <p:xfrm>
          <a:off x="1333500" y="2909888"/>
          <a:ext cx="4408488" cy="731837"/>
        </p:xfrm>
        <a:graphic>
          <a:graphicData uri="http://schemas.openxmlformats.org/presentationml/2006/ole">
            <p:oleObj spid="_x0000_s7171" name="Формула" r:id="rId5" imgW="2755900" imgH="457200" progId="Equation.3">
              <p:embed/>
            </p:oleObj>
          </a:graphicData>
        </a:graphic>
      </p:graphicFrame>
      <p:sp>
        <p:nvSpPr>
          <p:cNvPr id="7178" name="Rectangle 38"/>
          <p:cNvSpPr>
            <a:spLocks noChangeArrowheads="1"/>
          </p:cNvSpPr>
          <p:nvPr/>
        </p:nvSpPr>
        <p:spPr bwMode="auto">
          <a:xfrm>
            <a:off x="0" y="302101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2" name="Object 37"/>
          <p:cNvGraphicFramePr>
            <a:graphicFrameLocks noChangeAspect="1"/>
          </p:cNvGraphicFramePr>
          <p:nvPr/>
        </p:nvGraphicFramePr>
        <p:xfrm>
          <a:off x="1333500" y="3549650"/>
          <a:ext cx="4549775" cy="731838"/>
        </p:xfrm>
        <a:graphic>
          <a:graphicData uri="http://schemas.openxmlformats.org/presentationml/2006/ole">
            <p:oleObj spid="_x0000_s7172" name="Формула" r:id="rId6" imgW="2844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10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Последовательный алгоритм…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29700" cy="4968875"/>
          </a:xfrm>
        </p:spPr>
        <p:txBody>
          <a:bodyPr/>
          <a:lstStyle/>
          <a:p>
            <a:pPr marL="357188" indent="-357188">
              <a:buFont typeface="Wingdings" pitchFamily="2" charset="2"/>
              <a:buNone/>
            </a:pPr>
            <a:r>
              <a:rPr lang="ru-RU" sz="2400" b="1" smtClean="0"/>
              <a:t>Характеристическая схема алгоритма:</a:t>
            </a:r>
          </a:p>
          <a:p>
            <a:pPr marL="357188" indent="-357188">
              <a:buFontTx/>
              <a:buNone/>
            </a:pPr>
            <a:r>
              <a:rPr lang="ru-RU" sz="2000" smtClean="0">
                <a:latin typeface="Times New Roman" pitchFamily="18" charset="0"/>
              </a:rPr>
              <a:t>5. Провести очередное испытание во внутренней точке интервала </a:t>
            </a:r>
            <a:r>
              <a:rPr lang="en-US" sz="2000" smtClean="0">
                <a:latin typeface="Times New Roman" pitchFamily="18" charset="0"/>
              </a:rPr>
              <a:t>(</a:t>
            </a:r>
            <a:r>
              <a:rPr lang="en-US" sz="2000" i="1" smtClean="0">
                <a:latin typeface="Times New Roman" pitchFamily="18" charset="0"/>
              </a:rPr>
              <a:t>x</a:t>
            </a:r>
            <a:r>
              <a:rPr lang="en-US" sz="2000" i="1" baseline="-25000" smtClean="0">
                <a:latin typeface="Times New Roman" pitchFamily="18" charset="0"/>
              </a:rPr>
              <a:t>t</a:t>
            </a:r>
            <a:r>
              <a:rPr lang="en-US" sz="2000" baseline="-25000" smtClean="0">
                <a:latin typeface="Times New Roman" pitchFamily="18" charset="0"/>
                <a:sym typeface="Symbol" pitchFamily="18" charset="2"/>
              </a:rPr>
              <a:t></a:t>
            </a:r>
            <a:r>
              <a:rPr lang="en-US" sz="2000" smtClean="0">
                <a:latin typeface="Times New Roman" pitchFamily="18" charset="0"/>
              </a:rPr>
              <a:t>,</a:t>
            </a:r>
            <a:r>
              <a:rPr lang="en-US" sz="2000" i="1" smtClean="0">
                <a:latin typeface="Times New Roman" pitchFamily="18" charset="0"/>
              </a:rPr>
              <a:t>x</a:t>
            </a:r>
            <a:r>
              <a:rPr lang="en-US" sz="2000" i="1" baseline="-25000" smtClean="0">
                <a:latin typeface="Times New Roman" pitchFamily="18" charset="0"/>
              </a:rPr>
              <a:t>t</a:t>
            </a:r>
            <a:r>
              <a:rPr lang="en-US" sz="2000" smtClean="0">
                <a:latin typeface="Times New Roman" pitchFamily="18" charset="0"/>
              </a:rPr>
              <a:t>)</a:t>
            </a:r>
            <a:endParaRPr lang="ru-RU" sz="2000" smtClean="0">
              <a:latin typeface="Times New Roman" pitchFamily="18" charset="0"/>
            </a:endParaRPr>
          </a:p>
          <a:p>
            <a:pPr marL="357188" indent="-357188">
              <a:buFontTx/>
              <a:buNone/>
            </a:pPr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buFontTx/>
              <a:buNone/>
            </a:pPr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buFontTx/>
              <a:buNone/>
            </a:pPr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buFontTx/>
              <a:buNone/>
            </a:pPr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buFontTx/>
              <a:buNone/>
            </a:pPr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buFontTx/>
              <a:buNone/>
            </a:pPr>
            <a:r>
              <a:rPr lang="ru-RU" sz="2000" smtClean="0">
                <a:latin typeface="Times New Roman" pitchFamily="18" charset="0"/>
              </a:rPr>
              <a:t>6. Проверить условие остановки</a:t>
            </a:r>
            <a:r>
              <a:rPr lang="en-US" sz="2000" smtClean="0">
                <a:latin typeface="Times New Roman" pitchFamily="18" charset="0"/>
              </a:rPr>
              <a:t>: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-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-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aseline="-30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</a:t>
            </a:r>
            <a:r>
              <a:rPr lang="en-US" sz="22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ru-RU" sz="2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</a:p>
          <a:p>
            <a:pPr marL="357188" indent="-357188">
              <a:buFontTx/>
              <a:buNone/>
            </a:pPr>
            <a:r>
              <a:rPr lang="ru-RU" sz="2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ru-RU" sz="2000" smtClean="0">
                <a:latin typeface="Times New Roman" pitchFamily="18" charset="0"/>
                <a:sym typeface="Symbol" pitchFamily="18" charset="2"/>
              </a:rPr>
              <a:t>где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ru-RU" sz="2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smtClean="0">
                <a:latin typeface="Times New Roman" pitchFamily="18" charset="0"/>
                <a:sym typeface="Symbol" pitchFamily="18" charset="2"/>
              </a:rPr>
              <a:t> заданная точность поиска глобального минимума.</a:t>
            </a:r>
            <a:endParaRPr lang="ru-RU" sz="2000" smtClean="0">
              <a:latin typeface="Times New Roman" pitchFamily="18" charset="0"/>
            </a:endParaRPr>
          </a:p>
          <a:p>
            <a:pPr marL="357188" indent="-357188">
              <a:buFont typeface="Wingdings" pitchFamily="2" charset="2"/>
              <a:buNone/>
            </a:pPr>
            <a:endParaRPr lang="en-US" sz="2000" b="1" smtClean="0"/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3011488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302101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02101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1" name="Rectangle 1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4" name="Object 12"/>
          <p:cNvGraphicFramePr>
            <a:graphicFrameLocks noChangeAspect="1"/>
          </p:cNvGraphicFramePr>
          <p:nvPr/>
        </p:nvGraphicFramePr>
        <p:xfrm>
          <a:off x="990600" y="2133600"/>
          <a:ext cx="3073400" cy="630238"/>
        </p:xfrm>
        <a:graphic>
          <a:graphicData uri="http://schemas.openxmlformats.org/presentationml/2006/ole">
            <p:oleObj spid="_x0000_s8194" name="Формула" r:id="rId3" imgW="1904760" imgH="393480" progId="Equation.3">
              <p:embed/>
            </p:oleObj>
          </a:graphicData>
        </a:graphic>
      </p:graphicFrame>
      <p:sp>
        <p:nvSpPr>
          <p:cNvPr id="8202" name="Rectangle 1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5" name="Object 14"/>
          <p:cNvGraphicFramePr>
            <a:graphicFrameLocks noChangeAspect="1"/>
          </p:cNvGraphicFramePr>
          <p:nvPr/>
        </p:nvGraphicFramePr>
        <p:xfrm>
          <a:off x="971550" y="2895600"/>
          <a:ext cx="4362450" cy="695325"/>
        </p:xfrm>
        <a:graphic>
          <a:graphicData uri="http://schemas.openxmlformats.org/presentationml/2006/ole">
            <p:oleObj spid="_x0000_s8195" name="Формула" r:id="rId4" imgW="2692080" imgH="431640" progId="Equation.3">
              <p:embed/>
            </p:oleObj>
          </a:graphicData>
        </a:graphic>
      </p:graphicFrame>
      <p:sp>
        <p:nvSpPr>
          <p:cNvPr id="8203" name="Rectangle 16"/>
          <p:cNvSpPr>
            <a:spLocks noChangeArrowheads="1"/>
          </p:cNvSpPr>
          <p:nvPr/>
        </p:nvSpPr>
        <p:spPr bwMode="auto">
          <a:xfrm>
            <a:off x="0" y="244475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8" name="Rectangle 35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Последовательный алгоритм…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877300" cy="291782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smtClean="0"/>
              <a:t>Результаты вычислительных экспериментов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z="2000" smtClean="0"/>
              <a:t>Рассмотрим одномерную задачу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ru-RU" smtClean="0"/>
              <a:t>Критерий</a:t>
            </a:r>
            <a:r>
              <a:rPr lang="en-US" smtClean="0"/>
              <a:t>: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)</a:t>
            </a:r>
            <a:r>
              <a:rPr lang="en-US" smtClean="0">
                <a:latin typeface="Times New Roman" pitchFamily="18" charset="0"/>
              </a:rPr>
              <a:t>cos(18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mtClean="0">
                <a:latin typeface="Times New Roman" pitchFamily="18" charset="0"/>
              </a:rPr>
              <a:t>3)sin(10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mtClean="0">
                <a:latin typeface="Times New Roman" pitchFamily="18" charset="0"/>
              </a:rPr>
              <a:t>7)+1.5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ru-RU" smtClean="0"/>
              <a:t>Ограничения</a:t>
            </a:r>
            <a:r>
              <a:rPr lang="en-US" smtClean="0"/>
              <a:t>:</a:t>
            </a:r>
            <a:r>
              <a:rPr lang="en-US" sz="1800" smtClean="0"/>
              <a:t> </a:t>
            </a:r>
            <a:br>
              <a:rPr lang="en-US" sz="1800" smtClean="0"/>
            </a:br>
            <a:r>
              <a:rPr lang="en-US" i="1" smtClean="0">
                <a:latin typeface="Times New Roman" pitchFamily="18" charset="0"/>
              </a:rPr>
              <a:t>g</a:t>
            </a:r>
            <a:r>
              <a:rPr lang="en-US" baseline="-25000" smtClean="0">
                <a:latin typeface="Times New Roman" pitchFamily="18" charset="0"/>
              </a:rPr>
              <a:t>1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</a:t>
            </a:r>
            <a:r>
              <a:rPr lang="en-US" smtClean="0">
                <a:latin typeface="Times New Roman" pitchFamily="18" charset="0"/>
              </a:rPr>
              <a:t>exp(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/2)sin(6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mtClean="0">
                <a:latin typeface="Times New Roman" pitchFamily="18" charset="0"/>
              </a:rPr>
              <a:t>1.5)≤0,</a:t>
            </a:r>
            <a:br>
              <a:rPr lang="en-US" smtClean="0">
                <a:latin typeface="Times New Roman" pitchFamily="18" charset="0"/>
              </a:rPr>
            </a:br>
            <a:r>
              <a:rPr lang="en-US" i="1" smtClean="0">
                <a:latin typeface="Times New Roman" pitchFamily="18" charset="0"/>
              </a:rPr>
              <a:t>g</a:t>
            </a:r>
            <a:r>
              <a:rPr lang="en-US" baseline="-25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</a:t>
            </a:r>
            <a:r>
              <a:rPr lang="en-US" smtClean="0">
                <a:latin typeface="Times New Roman" pitchFamily="18" charset="0"/>
              </a:rPr>
              <a:t>|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|sin(2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mtClean="0">
                <a:latin typeface="Times New Roman" pitchFamily="18" charset="0"/>
              </a:rPr>
              <a:t>0.5)≤0.	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ru-RU" smtClean="0">
                <a:latin typeface="Times New Roman" pitchFamily="18" charset="0"/>
              </a:rPr>
              <a:t>Область поиска</a:t>
            </a:r>
            <a:r>
              <a:rPr lang="en-US" smtClean="0">
                <a:latin typeface="Times New Roman" pitchFamily="18" charset="0"/>
              </a:rPr>
              <a:t>: 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</a:t>
            </a:r>
            <a:r>
              <a:rPr lang="en-US" smtClean="0">
                <a:latin typeface="Times New Roman" pitchFamily="18" charset="0"/>
              </a:rPr>
              <a:t>0.6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2.2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z="2000" smtClean="0">
                <a:latin typeface="Times New Roman" pitchFamily="18" charset="0"/>
                <a:sym typeface="Symbol" pitchFamily="18" charset="2"/>
              </a:rPr>
              <a:t>Точность поиска минимума 10</a:t>
            </a:r>
            <a:r>
              <a:rPr lang="ru-RU" sz="2000" baseline="30000" smtClean="0">
                <a:latin typeface="Times New Roman" pitchFamily="18" charset="0"/>
                <a:sym typeface="Symbol" pitchFamily="18" charset="2"/>
              </a:rPr>
              <a:t>5</a:t>
            </a:r>
            <a:r>
              <a:rPr lang="ru-RU" sz="2000" smtClean="0">
                <a:latin typeface="Times New Roman" pitchFamily="18" charset="0"/>
                <a:sym typeface="Symbol" pitchFamily="18" charset="2"/>
              </a:rPr>
              <a:t>, решение </a:t>
            </a:r>
            <a:r>
              <a:rPr lang="ru-RU" sz="20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ru-RU" sz="2000" baseline="30000" smtClean="0">
                <a:latin typeface="Times New Roman" pitchFamily="18" charset="0"/>
                <a:sym typeface="Symbol" pitchFamily="18" charset="2"/>
              </a:rPr>
              <a:t>*</a:t>
            </a:r>
            <a:r>
              <a:rPr lang="ru-RU" sz="2000" smtClean="0">
                <a:latin typeface="Times New Roman" pitchFamily="18" charset="0"/>
                <a:sym typeface="Symbol" pitchFamily="18" charset="2"/>
              </a:rPr>
              <a:t>=2.0795, </a:t>
            </a:r>
            <a:r>
              <a:rPr lang="en-US" sz="2000" i="1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ru-RU" sz="2000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ru-RU" sz="2000" baseline="30000" smtClean="0">
                <a:latin typeface="Times New Roman" pitchFamily="18" charset="0"/>
                <a:sym typeface="Symbol" pitchFamily="18" charset="2"/>
              </a:rPr>
              <a:t>*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ru-RU" sz="2000" smtClean="0">
                <a:latin typeface="Times New Roman" pitchFamily="18" charset="0"/>
                <a:sym typeface="Symbol" pitchFamily="18" charset="2"/>
              </a:rPr>
              <a:t>=0.565</a:t>
            </a:r>
            <a:r>
              <a:rPr lang="ru-RU" sz="2000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321899" name="Group 363"/>
          <p:cNvGraphicFramePr>
            <a:graphicFrameLocks noGrp="1"/>
          </p:cNvGraphicFramePr>
          <p:nvPr>
            <p:ph sz="half" idx="2"/>
          </p:nvPr>
        </p:nvGraphicFramePr>
        <p:xfrm>
          <a:off x="1447800" y="4191000"/>
          <a:ext cx="6858000" cy="1463040"/>
        </p:xfrm>
        <a:graphic>
          <a:graphicData uri="http://schemas.openxmlformats.org/drawingml/2006/table">
            <a:tbl>
              <a:tblPr/>
              <a:tblGrid>
                <a:gridCol w="3352800"/>
                <a:gridCol w="1219200"/>
                <a:gridCol w="1143000"/>
                <a:gridCol w="1143000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Перебор по равномерной сетке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90280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56476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 штрафных функций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375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375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375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Индексный метод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1" name="Rectangle 20"/>
          <p:cNvSpPr>
            <a:spLocks noChangeArrowheads="1"/>
          </p:cNvSpPr>
          <p:nvPr/>
        </p:nvSpPr>
        <p:spPr bwMode="auto">
          <a:xfrm>
            <a:off x="914400" y="1947863"/>
            <a:ext cx="899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30752" name="Text Box 21"/>
          <p:cNvSpPr txBox="1">
            <a:spLocks noChangeArrowheads="1"/>
          </p:cNvSpPr>
          <p:nvPr/>
        </p:nvSpPr>
        <p:spPr bwMode="auto">
          <a:xfrm>
            <a:off x="6537325" y="1785938"/>
            <a:ext cx="2759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Bernard MT Condensed" pitchFamily="18" charset="0"/>
            </a:endParaRPr>
          </a:p>
        </p:txBody>
      </p:sp>
      <p:sp>
        <p:nvSpPr>
          <p:cNvPr id="30753" name="Text Box 346"/>
          <p:cNvSpPr txBox="1">
            <a:spLocks noChangeArrowheads="1"/>
          </p:cNvSpPr>
          <p:nvPr/>
        </p:nvSpPr>
        <p:spPr bwMode="auto">
          <a:xfrm>
            <a:off x="1600200" y="5729288"/>
            <a:ext cx="51466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Times" pitchFamily="18" charset="0"/>
              </a:rPr>
              <a:t>k</a:t>
            </a:r>
            <a:r>
              <a:rPr lang="en-US" sz="2000" i="1" baseline="-25000">
                <a:latin typeface="Times" pitchFamily="18" charset="0"/>
              </a:rPr>
              <a:t>i</a:t>
            </a:r>
            <a:r>
              <a:rPr lang="en-US" sz="2000">
                <a:latin typeface="Times" pitchFamily="18" charset="0"/>
              </a:rPr>
              <a:t> </a:t>
            </a:r>
            <a:r>
              <a:rPr lang="ru-RU" sz="2000">
                <a:latin typeface="Times" pitchFamily="18" charset="0"/>
              </a:rPr>
              <a:t>– число вычислений значений</a:t>
            </a:r>
            <a:r>
              <a:rPr lang="en-US" sz="2000">
                <a:latin typeface="Times" pitchFamily="18" charset="0"/>
              </a:rPr>
              <a:t> </a:t>
            </a:r>
            <a:r>
              <a:rPr lang="en-US" sz="2000" i="1">
                <a:latin typeface="Times" pitchFamily="18" charset="0"/>
              </a:rPr>
              <a:t>i</a:t>
            </a:r>
            <a:r>
              <a:rPr lang="en-US" sz="2000">
                <a:latin typeface="Times" pitchFamily="18" charset="0"/>
              </a:rPr>
              <a:t>-</a:t>
            </a:r>
            <a:r>
              <a:rPr lang="ru-RU" sz="2000">
                <a:latin typeface="Times" pitchFamily="18" charset="0"/>
              </a:rPr>
              <a:t>й функции.</a:t>
            </a:r>
            <a:endParaRPr lang="en-US" sz="2000">
              <a:latin typeface="Times" pitchFamily="18" charset="0"/>
            </a:endParaRPr>
          </a:p>
          <a:p>
            <a:endParaRPr lang="ru-RU"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Содержание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Введение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Постановка задачи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Обзор методов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Решение одномерных задач (последовательный индексный алгоритм)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Редукция размерности задачи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Использование множественных отображений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Решение многомерных задач (параллельный индексный алгоритм)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Последовательный алгоритм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503238"/>
          </a:xfrm>
        </p:spPr>
        <p:txBody>
          <a:bodyPr/>
          <a:lstStyle/>
          <a:p>
            <a:r>
              <a:rPr lang="ru-RU" sz="2400" b="1" smtClean="0"/>
              <a:t>Результаты вычислительных экспериментов</a:t>
            </a:r>
          </a:p>
        </p:txBody>
      </p:sp>
      <p:grpSp>
        <p:nvGrpSpPr>
          <p:cNvPr id="31748" name="Group 38"/>
          <p:cNvGrpSpPr>
            <a:grpSpLocks/>
          </p:cNvGrpSpPr>
          <p:nvPr/>
        </p:nvGrpSpPr>
        <p:grpSpPr bwMode="auto">
          <a:xfrm>
            <a:off x="1265238" y="1828800"/>
            <a:ext cx="4373562" cy="3209925"/>
            <a:chOff x="516" y="1170"/>
            <a:chExt cx="2755" cy="2022"/>
          </a:xfrm>
        </p:grpSpPr>
        <p:pic>
          <p:nvPicPr>
            <p:cNvPr id="31753" name="Picture 20" descr="task1_ex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6" y="1170"/>
              <a:ext cx="2700" cy="2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4" name="Text Box 28"/>
            <p:cNvSpPr txBox="1">
              <a:spLocks noChangeArrowheads="1"/>
            </p:cNvSpPr>
            <p:nvPr/>
          </p:nvSpPr>
          <p:spPr bwMode="auto">
            <a:xfrm>
              <a:off x="3050" y="2775"/>
              <a:ext cx="21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  <a:sym typeface="Symbol" pitchFamily="18" charset="2"/>
                </a:rPr>
                <a:t></a:t>
              </a:r>
              <a:r>
                <a:rPr lang="en-US" sz="1200">
                  <a:cs typeface="Times New Roman" pitchFamily="18" charset="0"/>
                </a:rPr>
                <a:t>=1</a:t>
              </a:r>
              <a:endParaRPr lang="en-US" sz="1200" i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1755" name="Text Box 29"/>
            <p:cNvSpPr txBox="1">
              <a:spLocks noChangeArrowheads="1"/>
            </p:cNvSpPr>
            <p:nvPr/>
          </p:nvSpPr>
          <p:spPr bwMode="auto">
            <a:xfrm>
              <a:off x="3050" y="2907"/>
              <a:ext cx="21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  <a:sym typeface="Symbol" pitchFamily="18" charset="2"/>
                </a:rPr>
                <a:t></a:t>
              </a:r>
              <a:r>
                <a:rPr lang="en-US" sz="1200">
                  <a:cs typeface="Times New Roman" pitchFamily="18" charset="0"/>
                </a:rPr>
                <a:t>=2</a:t>
              </a:r>
              <a:endParaRPr lang="en-US" sz="1200" i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1756" name="Text Box 21"/>
            <p:cNvSpPr txBox="1">
              <a:spLocks noChangeArrowheads="1"/>
            </p:cNvSpPr>
            <p:nvPr/>
          </p:nvSpPr>
          <p:spPr bwMode="auto">
            <a:xfrm>
              <a:off x="556" y="2050"/>
              <a:ext cx="21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latin typeface="Arial" pitchFamily="34" charset="0"/>
                  <a:cs typeface="Times New Roman" pitchFamily="18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757" name="Text Box 22"/>
            <p:cNvSpPr txBox="1">
              <a:spLocks noChangeArrowheads="1"/>
            </p:cNvSpPr>
            <p:nvPr/>
          </p:nvSpPr>
          <p:spPr bwMode="auto">
            <a:xfrm>
              <a:off x="3034" y="2050"/>
              <a:ext cx="21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latin typeface="Arial" pitchFamily="34" charset="0"/>
                  <a:cs typeface="Times New Roman" pitchFamily="18" charset="0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758" name="Line 32"/>
            <p:cNvSpPr>
              <a:spLocks noChangeShapeType="1"/>
            </p:cNvSpPr>
            <p:nvPr/>
          </p:nvSpPr>
          <p:spPr bwMode="auto">
            <a:xfrm flipV="1">
              <a:off x="886" y="1607"/>
              <a:ext cx="0" cy="748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59" name="Line 31"/>
            <p:cNvSpPr>
              <a:spLocks noChangeShapeType="1"/>
            </p:cNvSpPr>
            <p:nvPr/>
          </p:nvSpPr>
          <p:spPr bwMode="auto">
            <a:xfrm flipV="1">
              <a:off x="1338" y="1420"/>
              <a:ext cx="0" cy="885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0" name="Line 33"/>
            <p:cNvSpPr>
              <a:spLocks noChangeShapeType="1"/>
            </p:cNvSpPr>
            <p:nvPr/>
          </p:nvSpPr>
          <p:spPr bwMode="auto">
            <a:xfrm flipV="1">
              <a:off x="2434" y="1526"/>
              <a:ext cx="0" cy="1202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1" name="Line 34"/>
            <p:cNvSpPr>
              <a:spLocks noChangeShapeType="1"/>
            </p:cNvSpPr>
            <p:nvPr/>
          </p:nvSpPr>
          <p:spPr bwMode="auto">
            <a:xfrm flipV="1">
              <a:off x="2815" y="1874"/>
              <a:ext cx="0" cy="352"/>
            </a:xfrm>
            <a:prstGeom prst="line">
              <a:avLst/>
            </a:prstGeom>
            <a:noFill/>
            <a:ln w="1143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2" name="Text Box 23"/>
            <p:cNvSpPr txBox="1">
              <a:spLocks noChangeArrowheads="1"/>
            </p:cNvSpPr>
            <p:nvPr/>
          </p:nvSpPr>
          <p:spPr bwMode="auto">
            <a:xfrm>
              <a:off x="1563" y="216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</a:rPr>
                <a:t>g</a:t>
              </a:r>
              <a:r>
                <a:rPr lang="en-US" sz="1200" baseline="-30000">
                  <a:cs typeface="Times New Roman" pitchFamily="18" charset="0"/>
                </a:rPr>
                <a:t>1</a:t>
              </a:r>
              <a:r>
                <a:rPr lang="en-US" sz="1200">
                  <a:cs typeface="Times New Roman" pitchFamily="18" charset="0"/>
                </a:rPr>
                <a:t>(</a:t>
              </a:r>
              <a:r>
                <a:rPr lang="en-US" sz="1200" i="1">
                  <a:cs typeface="Times New Roman" pitchFamily="18" charset="0"/>
                </a:rPr>
                <a:t>x</a:t>
              </a:r>
              <a:r>
                <a:rPr lang="en-US" sz="1200">
                  <a:cs typeface="Times New Roman" pitchFamily="18" charset="0"/>
                </a:rPr>
                <a:t>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763" name="Text Box 26"/>
            <p:cNvSpPr txBox="1">
              <a:spLocks noChangeArrowheads="1"/>
            </p:cNvSpPr>
            <p:nvPr/>
          </p:nvSpPr>
          <p:spPr bwMode="auto">
            <a:xfrm>
              <a:off x="2571" y="142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1200">
                  <a:cs typeface="Times New Roman" pitchFamily="18" charset="0"/>
                </a:rPr>
                <a:t>(</a:t>
              </a:r>
              <a:r>
                <a:rPr lang="en-US" sz="1200" i="1"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sz="1200">
                  <a:cs typeface="Times New Roman" pitchFamily="18" charset="0"/>
                  <a:sym typeface="Symbol" pitchFamily="18" charset="2"/>
                </a:rPr>
                <a:t>)</a:t>
              </a:r>
              <a:endParaRPr lang="en-US" sz="1200" i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1764" name="Text Box 27"/>
            <p:cNvSpPr txBox="1">
              <a:spLocks noChangeArrowheads="1"/>
            </p:cNvSpPr>
            <p:nvPr/>
          </p:nvSpPr>
          <p:spPr bwMode="auto">
            <a:xfrm>
              <a:off x="1101" y="121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1200">
                  <a:cs typeface="Times New Roman" pitchFamily="18" charset="0"/>
                </a:rPr>
                <a:t>(</a:t>
              </a:r>
              <a:r>
                <a:rPr lang="en-US" sz="1200" i="1"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sz="1200">
                  <a:cs typeface="Times New Roman" pitchFamily="18" charset="0"/>
                  <a:sym typeface="Symbol" pitchFamily="18" charset="2"/>
                </a:rPr>
                <a:t>)</a:t>
              </a:r>
              <a:endParaRPr lang="en-US" sz="1200" i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1765" name="Text Box 25"/>
            <p:cNvSpPr txBox="1">
              <a:spLocks noChangeArrowheads="1"/>
            </p:cNvSpPr>
            <p:nvPr/>
          </p:nvSpPr>
          <p:spPr bwMode="auto">
            <a:xfrm>
              <a:off x="2643" y="2579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</a:rPr>
                <a:t>g</a:t>
              </a:r>
              <a:r>
                <a:rPr lang="en-US" sz="1200" baseline="-30000">
                  <a:cs typeface="Times New Roman" pitchFamily="18" charset="0"/>
                </a:rPr>
                <a:t>2</a:t>
              </a:r>
              <a:r>
                <a:rPr lang="en-US" sz="1200">
                  <a:cs typeface="Times New Roman" pitchFamily="18" charset="0"/>
                </a:rPr>
                <a:t>(</a:t>
              </a:r>
              <a:r>
                <a:rPr lang="en-US" sz="1200" i="1">
                  <a:cs typeface="Times New Roman" pitchFamily="18" charset="0"/>
                </a:rPr>
                <a:t>x</a:t>
              </a:r>
              <a:r>
                <a:rPr lang="en-US" sz="1200">
                  <a:cs typeface="Times New Roman" pitchFamily="18" charset="0"/>
                </a:rPr>
                <a:t>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766" name="Text Box 24"/>
            <p:cNvSpPr txBox="1">
              <a:spLocks noChangeArrowheads="1"/>
            </p:cNvSpPr>
            <p:nvPr/>
          </p:nvSpPr>
          <p:spPr bwMode="auto">
            <a:xfrm>
              <a:off x="1420" y="159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</a:rPr>
                <a:t>g</a:t>
              </a:r>
              <a:r>
                <a:rPr lang="en-US" sz="1200" baseline="-30000">
                  <a:cs typeface="Times New Roman" pitchFamily="18" charset="0"/>
                </a:rPr>
                <a:t>2</a:t>
              </a:r>
              <a:r>
                <a:rPr lang="en-US" sz="1200">
                  <a:cs typeface="Times New Roman" pitchFamily="18" charset="0"/>
                </a:rPr>
                <a:t>(</a:t>
              </a:r>
              <a:r>
                <a:rPr lang="en-US" sz="1200" i="1">
                  <a:cs typeface="Times New Roman" pitchFamily="18" charset="0"/>
                </a:rPr>
                <a:t>x</a:t>
              </a:r>
              <a:r>
                <a:rPr lang="en-US" sz="1200">
                  <a:cs typeface="Times New Roman" pitchFamily="18" charset="0"/>
                </a:rPr>
                <a:t>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767" name="Text Box 30"/>
            <p:cNvSpPr txBox="1">
              <a:spLocks noChangeArrowheads="1"/>
            </p:cNvSpPr>
            <p:nvPr/>
          </p:nvSpPr>
          <p:spPr bwMode="auto">
            <a:xfrm>
              <a:off x="3055" y="3045"/>
              <a:ext cx="21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cs typeface="Times New Roman" pitchFamily="18" charset="0"/>
                  <a:sym typeface="Symbol" pitchFamily="18" charset="2"/>
                </a:rPr>
                <a:t></a:t>
              </a:r>
              <a:r>
                <a:rPr lang="en-US" sz="1200">
                  <a:cs typeface="Times New Roman" pitchFamily="18" charset="0"/>
                </a:rPr>
                <a:t>=3</a:t>
              </a:r>
              <a:endParaRPr lang="en-US" sz="1200" i="1"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31749" name="Rectangle 35"/>
          <p:cNvSpPr>
            <a:spLocks noChangeArrowheads="1"/>
          </p:cNvSpPr>
          <p:nvPr/>
        </p:nvSpPr>
        <p:spPr bwMode="auto">
          <a:xfrm>
            <a:off x="0" y="1639888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31750" name="Text Box 39"/>
          <p:cNvSpPr txBox="1">
            <a:spLocks noChangeArrowheads="1"/>
          </p:cNvSpPr>
          <p:nvPr/>
        </p:nvSpPr>
        <p:spPr bwMode="auto">
          <a:xfrm>
            <a:off x="6537325" y="1785938"/>
            <a:ext cx="2759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Bernard MT Condensed" pitchFamily="18" charset="0"/>
            </a:endParaRPr>
          </a:p>
        </p:txBody>
      </p:sp>
      <p:sp>
        <p:nvSpPr>
          <p:cNvPr id="31751" name="Text Box 40"/>
          <p:cNvSpPr txBox="1">
            <a:spLocks noChangeArrowheads="1"/>
          </p:cNvSpPr>
          <p:nvPr/>
        </p:nvSpPr>
        <p:spPr bwMode="auto">
          <a:xfrm>
            <a:off x="6080125" y="1709738"/>
            <a:ext cx="34448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Arial" pitchFamily="34" charset="0"/>
              </a:rPr>
              <a:t>Координаты точек испытаний, осуществленных алгоритмом, отмечены тремя рядами вертикальных штрихов. Штрихи верхнего ряда соответствуют точкам с единичным индексом, второго – точкам, индексы которых равны 2; точки, отмеченные штрихами нижнего ряда, являются допустимыми. </a:t>
            </a:r>
          </a:p>
        </p:txBody>
      </p:sp>
      <p:sp>
        <p:nvSpPr>
          <p:cNvPr id="31752" name="Rectangle 41"/>
          <p:cNvSpPr>
            <a:spLocks noChangeArrowheads="1"/>
          </p:cNvSpPr>
          <p:nvPr/>
        </p:nvSpPr>
        <p:spPr bwMode="auto">
          <a:xfrm>
            <a:off x="1066800" y="5178425"/>
            <a:ext cx="4572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1600">
                <a:latin typeface="Bernard MT Condensed" pitchFamily="18" charset="0"/>
              </a:rPr>
              <a:t>Дуги функций задачи в предположении частичной вычислимости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Редукция размерности…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914400"/>
            <a:ext cx="8915400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ru-RU" sz="2400" smtClean="0">
                <a:sym typeface="Symbol" pitchFamily="18" charset="2"/>
              </a:rPr>
              <a:t>Рассмотрим многомерную задачу глобальной оптимизации</a:t>
            </a:r>
            <a:r>
              <a:rPr lang="ru-RU" sz="2400" i="1" smtClean="0">
                <a:latin typeface="Times New Roman" pitchFamily="18" charset="0"/>
                <a:sym typeface="Symbol" pitchFamily="18" charset="2"/>
              </a:rPr>
              <a:t> </a:t>
            </a:r>
            <a:endParaRPr lang="en-US" sz="2400" i="1" smtClean="0">
              <a:latin typeface="Times New Roman" pitchFamily="18" charset="0"/>
              <a:sym typeface="Symbol" pitchFamily="18" charset="2"/>
            </a:endParaRP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 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y</a:t>
            </a:r>
            <a:r>
              <a:rPr lang="en-US" sz="2400" baseline="30000" smtClean="0">
                <a:latin typeface="Times New Roman" pitchFamily="18" charset="0"/>
                <a:sym typeface="Math1" charset="2"/>
              </a:rPr>
              <a:t>*</a:t>
            </a:r>
            <a:r>
              <a:rPr lang="en-US" sz="2400" smtClean="0">
                <a:latin typeface="Times New Roman" pitchFamily="18" charset="0"/>
              </a:rPr>
              <a:t>)</a:t>
            </a:r>
            <a:r>
              <a:rPr lang="ru-RU" sz="2400" smtClean="0"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</a:t>
            </a:r>
            <a:r>
              <a:rPr lang="ru-RU" sz="24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smtClean="0">
                <a:latin typeface="Times New Roman" pitchFamily="18" charset="0"/>
              </a:rPr>
              <a:t>min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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 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y</a:t>
            </a:r>
            <a:r>
              <a:rPr lang="en-US" sz="2400" smtClean="0">
                <a:latin typeface="Times New Roman" pitchFamily="18" charset="0"/>
              </a:rPr>
              <a:t>)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</a:t>
            </a:r>
            <a:r>
              <a:rPr lang="en-US" sz="2400" smtClean="0">
                <a:latin typeface="Times New Roman" pitchFamily="18" charset="0"/>
              </a:rPr>
              <a:t> </a:t>
            </a:r>
            <a:r>
              <a:rPr lang="en-US" sz="2400" i="1" smtClean="0">
                <a:latin typeface="Times New Roman" pitchFamily="18" charset="0"/>
              </a:rPr>
              <a:t>y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400" i="1" smtClean="0">
                <a:latin typeface="Times New Roman" pitchFamily="18" charset="0"/>
              </a:rPr>
              <a:t>D</a:t>
            </a:r>
            <a:r>
              <a:rPr lang="en-US" sz="2400" smtClean="0">
                <a:latin typeface="Times New Roman" pitchFamily="18" charset="0"/>
              </a:rPr>
              <a:t>, </a:t>
            </a:r>
            <a:r>
              <a:rPr lang="en-US" sz="2400" i="1" smtClean="0">
                <a:latin typeface="Times New Roman" pitchFamily="18" charset="0"/>
              </a:rPr>
              <a:t>g</a:t>
            </a:r>
            <a:r>
              <a:rPr lang="en-US" sz="2400" i="1" baseline="-25000" smtClean="0">
                <a:latin typeface="Times New Roman" pitchFamily="18" charset="0"/>
              </a:rPr>
              <a:t>j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y</a:t>
            </a:r>
            <a:r>
              <a:rPr lang="en-US" sz="2400" smtClean="0">
                <a:latin typeface="Times New Roman" pitchFamily="18" charset="0"/>
              </a:rPr>
              <a:t>)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400" smtClean="0">
                <a:latin typeface="Times New Roman" pitchFamily="18" charset="0"/>
              </a:rPr>
              <a:t>0, 1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400" i="1" smtClean="0">
                <a:latin typeface="Times New Roman" pitchFamily="18" charset="0"/>
              </a:rPr>
              <a:t>j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400" i="1" smtClean="0">
                <a:latin typeface="Times New Roman" pitchFamily="18" charset="0"/>
              </a:rPr>
              <a:t>m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,</a:t>
            </a:r>
            <a:endParaRPr lang="en-US" sz="2400" b="1" smtClean="0">
              <a:latin typeface="Times New Roman" pitchFamily="18" charset="0"/>
            </a:endParaRP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 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30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30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i="1" baseline="-30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, 1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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ru-RU" sz="2400" smtClean="0">
              <a:latin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ru-RU" sz="2400" smtClean="0">
                <a:sym typeface="Symbol" pitchFamily="18" charset="2"/>
              </a:rPr>
              <a:t>Пусть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400" smtClean="0">
                <a:sym typeface="Symbol" pitchFamily="18" charset="2"/>
              </a:rPr>
              <a:t> есть отображение Пеано области поиска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400" smtClean="0">
                <a:sym typeface="Symbol" pitchFamily="18" charset="2"/>
              </a:rPr>
              <a:t> на отрезок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[0,1]</a:t>
            </a:r>
            <a:r>
              <a:rPr lang="ru-RU" smtClean="0">
                <a:sym typeface="Symbol" pitchFamily="18" charset="2"/>
              </a:rPr>
              <a:t>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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0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  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i="1" baseline="30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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ru-RU" sz="2400" smtClean="0">
                <a:latin typeface="Times New Roman" pitchFamily="18" charset="0"/>
              </a:rPr>
              <a:t>Используя отображение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ru-RU" sz="2400" smtClean="0">
                <a:latin typeface="Times New Roman" pitchFamily="18" charset="0"/>
              </a:rPr>
              <a:t> многомерная задача может быть сведена к одномерной</a:t>
            </a:r>
            <a:endParaRPr lang="en-US" sz="2400" smtClean="0">
              <a:latin typeface="Times New Roman" pitchFamily="18" charset="0"/>
            </a:endParaRP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baseline="30000" smtClean="0">
                <a:latin typeface="Times New Roman" pitchFamily="18" charset="0"/>
                <a:cs typeface="Times New Roman" pitchFamily="18" charset="0"/>
                <a:sym typeface="Math1" charset="2"/>
              </a:rPr>
              <a:t>*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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min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 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sz="2400" i="1" baseline="-30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0, 1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</a:t>
            </a:r>
            <a:endParaRPr lang="en-US" sz="240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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min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 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[0,1],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sz="2400" i="1" baseline="-30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0, 1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</a:t>
            </a:r>
            <a:r>
              <a:rPr lang="ru-RU" sz="240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ru-RU" sz="2400" smtClean="0"/>
              <a:t>Если </a:t>
            </a:r>
            <a:r>
              <a:rPr lang="ru-RU" sz="2400" i="1" smtClean="0">
                <a:latin typeface="Times New Roman" pitchFamily="18" charset="0"/>
                <a:sym typeface="Symbol" pitchFamily="18" charset="2"/>
              </a:rPr>
              <a:t> 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y</a:t>
            </a:r>
            <a:r>
              <a:rPr lang="en-US" sz="2400" smtClean="0">
                <a:latin typeface="Times New Roman" pitchFamily="18" charset="0"/>
              </a:rPr>
              <a:t>)</a:t>
            </a:r>
            <a:r>
              <a:rPr lang="ru-RU" sz="2400" smtClean="0"/>
              <a:t> удовлетворяет условию Липшица, то </a:t>
            </a:r>
            <a:r>
              <a:rPr lang="ru-RU" sz="2400" i="1" smtClean="0">
                <a:latin typeface="Times New Roman" pitchFamily="18" charset="0"/>
                <a:sym typeface="Symbol" pitchFamily="18" charset="2"/>
              </a:rPr>
              <a:t> </a:t>
            </a:r>
            <a:r>
              <a:rPr lang="ru-RU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y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</a:rPr>
              <a:t>)</a:t>
            </a:r>
            <a:r>
              <a:rPr lang="ru-RU" sz="2400" smtClean="0">
                <a:latin typeface="Times New Roman" pitchFamily="18" charset="0"/>
              </a:rPr>
              <a:t>)</a:t>
            </a:r>
            <a:r>
              <a:rPr lang="ru-RU" sz="2400" smtClean="0"/>
              <a:t>  удовлетворяет равномерному условию Гельдера</a:t>
            </a:r>
          </a:p>
          <a:p>
            <a:pPr marL="0" indent="0">
              <a:lnSpc>
                <a:spcPct val="90000"/>
              </a:lnSpc>
            </a:pPr>
            <a:endParaRPr lang="en-US" sz="2400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438400" y="5629275"/>
          <a:ext cx="5257800" cy="619125"/>
        </p:xfrm>
        <a:graphic>
          <a:graphicData uri="http://schemas.openxmlformats.org/presentationml/2006/ole">
            <p:oleObj spid="_x0000_s9218" name="Формула" r:id="rId3" imgW="293364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Редукция размерности…</a:t>
            </a:r>
          </a:p>
        </p:txBody>
      </p:sp>
      <p:pic>
        <p:nvPicPr>
          <p:cNvPr id="32771" name="Picture 3" descr="Копия 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813" y="5105400"/>
            <a:ext cx="6326187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 descr="hyperc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1143000"/>
            <a:ext cx="5718175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4265613" y="4025900"/>
            <a:ext cx="990600" cy="9144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Редукция размерности…</a:t>
            </a:r>
          </a:p>
        </p:txBody>
      </p:sp>
      <p:sp>
        <p:nvSpPr>
          <p:cNvPr id="12294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4953000"/>
            <a:ext cx="8915400" cy="1060450"/>
          </a:xfrm>
        </p:spPr>
        <p:txBody>
          <a:bodyPr rtlCol="0">
            <a:normAutofit lnSpcReduction="10000"/>
          </a:bodyPr>
          <a:lstStyle/>
          <a:p>
            <a:pPr marL="0" indent="384175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400" smtClean="0">
                <a:sym typeface="Symbol" pitchFamily="18" charset="2"/>
              </a:rPr>
              <a:t>Численные методы для построения приближений кривых Пеано рассмотрены в работах Стронгина Р.Г. (1978, 1992) и монографии Стронгина Р.Г., Сергеева Я.Д. (2000).</a:t>
            </a:r>
            <a:endParaRPr lang="en-US" sz="2400" smtClean="0">
              <a:sym typeface="Symbol" pitchFamily="18" charset="2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81000" y="1066800"/>
          <a:ext cx="3987800" cy="4000500"/>
        </p:xfrm>
        <a:graphic>
          <a:graphicData uri="http://schemas.openxmlformats.org/presentationml/2006/ole">
            <p:oleObj spid="_x0000_s10242" r:id="rId3" imgW="2847619" imgH="2857899" progId="Paint.Picture">
              <p:embed/>
            </p:oleObj>
          </a:graphicData>
        </a:graphic>
      </p:graphicFrame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705100"/>
            <a:ext cx="44338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AutoShape 8"/>
          <p:cNvSpPr>
            <a:spLocks noChangeArrowheads="1"/>
          </p:cNvSpPr>
          <p:nvPr/>
        </p:nvSpPr>
        <p:spPr bwMode="auto">
          <a:xfrm rot="-5400000">
            <a:off x="4400550" y="1543050"/>
            <a:ext cx="952500" cy="1219200"/>
          </a:xfrm>
          <a:custGeom>
            <a:avLst/>
            <a:gdLst>
              <a:gd name="T0" fmla="*/ 33670124 w 21600"/>
              <a:gd name="T1" fmla="*/ 0 h 21600"/>
              <a:gd name="T2" fmla="*/ 25337692 w 21600"/>
              <a:gd name="T3" fmla="*/ 15588997 h 21600"/>
              <a:gd name="T4" fmla="*/ 9514769 w 21600"/>
              <a:gd name="T5" fmla="*/ 41513251 h 21600"/>
              <a:gd name="T6" fmla="*/ 0 w 21600"/>
              <a:gd name="T7" fmla="*/ 55165182 h 21600"/>
              <a:gd name="T8" fmla="*/ 9514769 w 21600"/>
              <a:gd name="T9" fmla="*/ 68817070 h 21600"/>
              <a:gd name="T10" fmla="*/ 23449494 w 21600"/>
              <a:gd name="T11" fmla="*/ 61247195 h 21600"/>
              <a:gd name="T12" fmla="*/ 37382315 w 21600"/>
              <a:gd name="T13" fmla="*/ 38419702 h 21600"/>
              <a:gd name="T14" fmla="*/ 42002600 w 21600"/>
              <a:gd name="T15" fmla="*/ 1558899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2180 w 21600"/>
              <a:gd name="T25" fmla="*/ 15406 h 21600"/>
              <a:gd name="T26" fmla="*/ 19224 w 21600"/>
              <a:gd name="T27" fmla="*/ 1922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315" y="0"/>
                </a:moveTo>
                <a:lnTo>
                  <a:pt x="13030" y="4893"/>
                </a:lnTo>
                <a:lnTo>
                  <a:pt x="15406" y="4893"/>
                </a:lnTo>
                <a:lnTo>
                  <a:pt x="15406" y="15406"/>
                </a:lnTo>
                <a:lnTo>
                  <a:pt x="4893" y="15406"/>
                </a:lnTo>
                <a:lnTo>
                  <a:pt x="4893" y="13030"/>
                </a:lnTo>
                <a:lnTo>
                  <a:pt x="0" y="17315"/>
                </a:lnTo>
                <a:lnTo>
                  <a:pt x="4893" y="21600"/>
                </a:lnTo>
                <a:lnTo>
                  <a:pt x="4893" y="19224"/>
                </a:lnTo>
                <a:lnTo>
                  <a:pt x="19224" y="19224"/>
                </a:lnTo>
                <a:lnTo>
                  <a:pt x="19224" y="4893"/>
                </a:lnTo>
                <a:lnTo>
                  <a:pt x="21600" y="489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Редукция размерности</a:t>
            </a:r>
          </a:p>
        </p:txBody>
      </p:sp>
      <p:sp>
        <p:nvSpPr>
          <p:cNvPr id="31750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Программная реализация</a:t>
            </a:r>
            <a:r>
              <a:rPr lang="en-US" dirty="0" smtClean="0"/>
              <a:t>:</a:t>
            </a:r>
            <a:endParaRPr lang="ru-RU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b="1" dirty="0" smtClean="0"/>
              <a:t>Функция </a:t>
            </a:r>
            <a:r>
              <a:rPr lang="en-US" b="1" i="1" dirty="0" err="1" smtClean="0"/>
              <a:t>mapd</a:t>
            </a:r>
            <a:r>
              <a:rPr lang="ru-RU" dirty="0" smtClean="0"/>
              <a:t> реализует прямое отображение: для заданной точки 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dirty="0" smtClean="0">
                <a:latin typeface="Times New Roman" pitchFamily="18" charset="0"/>
              </a:rPr>
              <a:t>[0,1]</a:t>
            </a:r>
            <a:r>
              <a:rPr lang="ru-RU" dirty="0" smtClean="0"/>
              <a:t>, плотности развертки </a:t>
            </a:r>
            <a:r>
              <a:rPr lang="en-US" i="1" dirty="0" smtClean="0">
                <a:latin typeface="Times New Roman" pitchFamily="18" charset="0"/>
              </a:rPr>
              <a:t>m</a:t>
            </a:r>
            <a:r>
              <a:rPr lang="ru-RU" dirty="0" smtClean="0"/>
              <a:t> и размерности пространства </a:t>
            </a:r>
            <a:r>
              <a:rPr lang="en-US" i="1" dirty="0" smtClean="0"/>
              <a:t>n</a:t>
            </a:r>
            <a:r>
              <a:rPr lang="ru-RU" dirty="0" smtClean="0"/>
              <a:t> вычисляется образ </a:t>
            </a:r>
            <a:r>
              <a:rPr lang="en-US" i="1" dirty="0" smtClean="0">
                <a:latin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i="1" dirty="0" smtClean="0">
                <a:latin typeface="Times New Roman" pitchFamily="18" charset="0"/>
              </a:rPr>
              <a:t>D</a:t>
            </a:r>
            <a:r>
              <a:rPr lang="ru-RU" dirty="0" smtClean="0"/>
              <a:t>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b="1" dirty="0" smtClean="0"/>
              <a:t>Функция </a:t>
            </a:r>
            <a:r>
              <a:rPr lang="en-US" b="1" i="1" dirty="0" err="1" smtClean="0"/>
              <a:t>xyd</a:t>
            </a:r>
            <a:r>
              <a:rPr lang="ru-RU" dirty="0" smtClean="0"/>
              <a:t> реализует обратное отображение: для заданной точки </a:t>
            </a:r>
            <a:r>
              <a:rPr lang="en-US" i="1" dirty="0" err="1" smtClean="0">
                <a:latin typeface="Times New Roman" pitchFamily="18" charset="0"/>
              </a:rPr>
              <a:t>y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i="1" dirty="0" err="1" smtClean="0">
                <a:latin typeface="Times New Roman" pitchFamily="18" charset="0"/>
              </a:rPr>
              <a:t>D</a:t>
            </a:r>
            <a:r>
              <a:rPr lang="ru-RU" dirty="0" smtClean="0"/>
              <a:t>, плотности развертки </a:t>
            </a:r>
            <a:r>
              <a:rPr lang="en-US" i="1" dirty="0" smtClean="0">
                <a:latin typeface="Times New Roman" pitchFamily="18" charset="0"/>
              </a:rPr>
              <a:t>m</a:t>
            </a:r>
            <a:r>
              <a:rPr lang="ru-RU" dirty="0" smtClean="0"/>
              <a:t> и размерности пространства </a:t>
            </a:r>
            <a:r>
              <a:rPr lang="en-US" i="1" dirty="0" smtClean="0">
                <a:latin typeface="Times New Roman" pitchFamily="18" charset="0"/>
              </a:rPr>
              <a:t>n</a:t>
            </a:r>
            <a:r>
              <a:rPr lang="ru-RU" dirty="0" smtClean="0"/>
              <a:t> вычисляется ее прообраз </a:t>
            </a:r>
            <a:r>
              <a:rPr lang="en-US" i="1" dirty="0" smtClean="0">
                <a:latin typeface="Times New Roman" pitchFamily="18" charset="0"/>
              </a:rPr>
              <a:t>y</a:t>
            </a:r>
            <a:r>
              <a:rPr lang="en-US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baseline="30000" dirty="0" smtClean="0">
                <a:latin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dirty="0" smtClean="0">
                <a:latin typeface="Times New Roman" pitchFamily="18" charset="0"/>
              </a:rPr>
              <a:t>[0,1]</a:t>
            </a:r>
            <a:r>
              <a:rPr lang="ru-RU" dirty="0" smtClean="0"/>
              <a:t>.</a:t>
            </a:r>
            <a:endParaRPr lang="en-US" dirty="0" smtClean="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ru-RU" dirty="0" smtClean="0"/>
              <a:t>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Множественные отображения…</a:t>
            </a:r>
          </a:p>
        </p:txBody>
      </p:sp>
      <p:graphicFrame>
        <p:nvGraphicFramePr>
          <p:cNvPr id="11266" name="Object 8"/>
          <p:cNvGraphicFramePr>
            <a:graphicFrameLocks noChangeAspect="1"/>
          </p:cNvGraphicFramePr>
          <p:nvPr/>
        </p:nvGraphicFramePr>
        <p:xfrm>
          <a:off x="5334000" y="2438400"/>
          <a:ext cx="3714750" cy="3714750"/>
        </p:xfrm>
        <a:graphic>
          <a:graphicData uri="http://schemas.openxmlformats.org/presentationml/2006/ole">
            <p:oleObj spid="_x0000_s11266" name="Рисунок" r:id="rId3" imgW="3715512" imgH="3715512" progId="Word.Picture.8">
              <p:embed/>
            </p:oleObj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57200" y="1120775"/>
            <a:ext cx="8305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200" b="1"/>
              <a:t>Проблема. </a:t>
            </a:r>
            <a:r>
              <a:rPr lang="ru-RU" sz="2200"/>
              <a:t>Близким образам </a:t>
            </a:r>
            <a:r>
              <a:rPr lang="ru-RU" sz="2200" i="1"/>
              <a:t>y</a:t>
            </a:r>
            <a:r>
              <a:rPr lang="ru-RU" sz="2200" baseline="30000"/>
              <a:t>'</a:t>
            </a:r>
            <a:r>
              <a:rPr lang="ru-RU" sz="2200">
                <a:sym typeface="Symbol" pitchFamily="18" charset="2"/>
              </a:rPr>
              <a:t></a:t>
            </a:r>
            <a:r>
              <a:rPr lang="ru-RU" sz="2200" i="1"/>
              <a:t>y</a:t>
            </a:r>
            <a:r>
              <a:rPr lang="ru-RU" sz="2200"/>
              <a:t>(</a:t>
            </a:r>
            <a:r>
              <a:rPr lang="ru-RU" sz="2200" i="1"/>
              <a:t>x</a:t>
            </a:r>
            <a:r>
              <a:rPr lang="ru-RU" sz="2200" baseline="30000"/>
              <a:t>'</a:t>
            </a:r>
            <a:r>
              <a:rPr lang="ru-RU" sz="2200"/>
              <a:t>), </a:t>
            </a:r>
            <a:r>
              <a:rPr lang="ru-RU" sz="2200" i="1"/>
              <a:t>y</a:t>
            </a:r>
            <a:r>
              <a:rPr lang="ru-RU" sz="2200" baseline="30000"/>
              <a:t>''</a:t>
            </a:r>
            <a:r>
              <a:rPr lang="ru-RU" sz="2200">
                <a:sym typeface="Symbol" pitchFamily="18" charset="2"/>
              </a:rPr>
              <a:t></a:t>
            </a:r>
            <a:r>
              <a:rPr lang="ru-RU" sz="2200" i="1"/>
              <a:t>y</a:t>
            </a:r>
            <a:r>
              <a:rPr lang="ru-RU" sz="2200"/>
              <a:t>(</a:t>
            </a:r>
            <a:r>
              <a:rPr lang="ru-RU" sz="2200" i="1"/>
              <a:t>x</a:t>
            </a:r>
            <a:r>
              <a:rPr lang="ru-RU" sz="2200" baseline="30000"/>
              <a:t>''</a:t>
            </a:r>
            <a:r>
              <a:rPr lang="ru-RU" sz="2200"/>
              <a:t>) могут соответствовать существенно далекие прообразы  </a:t>
            </a:r>
            <a:r>
              <a:rPr lang="ru-RU" sz="2200" i="1"/>
              <a:t>x</a:t>
            </a:r>
            <a:r>
              <a:rPr lang="ru-RU" sz="2200" baseline="30000"/>
              <a:t>'</a:t>
            </a:r>
            <a:r>
              <a:rPr lang="ru-RU" sz="2200"/>
              <a:t>, </a:t>
            </a:r>
            <a:r>
              <a:rPr lang="ru-RU" sz="2200" i="1"/>
              <a:t>x</a:t>
            </a:r>
            <a:r>
              <a:rPr lang="ru-RU" sz="2200" baseline="30000"/>
              <a:t>''</a:t>
            </a:r>
            <a:r>
              <a:rPr lang="ru-RU" sz="2200">
                <a:sym typeface="Symbol" pitchFamily="18" charset="2"/>
              </a:rPr>
              <a:t></a:t>
            </a:r>
            <a:r>
              <a:rPr lang="ru-RU" sz="2200"/>
              <a:t>[0,1]. </a:t>
            </a:r>
          </a:p>
          <a:p>
            <a:pPr>
              <a:spcBef>
                <a:spcPct val="20000"/>
              </a:spcBef>
            </a:pPr>
            <a:r>
              <a:rPr lang="ru-RU" sz="2200" b="1"/>
              <a:t>Подход. </a:t>
            </a:r>
            <a:r>
              <a:rPr lang="ru-RU" sz="2200"/>
              <a:t>Использование множества отображений</a:t>
            </a:r>
          </a:p>
          <a:p>
            <a:pPr algn="ctr">
              <a:spcBef>
                <a:spcPct val="20000"/>
              </a:spcBef>
            </a:pPr>
            <a:r>
              <a:rPr lang="en-US" sz="2200" i="1"/>
              <a:t>Y</a:t>
            </a:r>
            <a:r>
              <a:rPr lang="en-US" sz="2200"/>
              <a:t>(</a:t>
            </a:r>
            <a:r>
              <a:rPr lang="en-US" sz="2200" i="1"/>
              <a:t>x</a:t>
            </a:r>
            <a:r>
              <a:rPr lang="en-US" sz="2200"/>
              <a:t>)</a:t>
            </a:r>
            <a:r>
              <a:rPr lang="en-US" sz="2200">
                <a:sym typeface="Symbol" pitchFamily="18" charset="2"/>
              </a:rPr>
              <a:t>{</a:t>
            </a:r>
            <a:r>
              <a:rPr lang="en-US" sz="2200" i="1">
                <a:sym typeface="Symbol" pitchFamily="18" charset="2"/>
              </a:rPr>
              <a:t>y</a:t>
            </a:r>
            <a:r>
              <a:rPr lang="en-US" sz="2200" baseline="-25000">
                <a:sym typeface="Symbol" pitchFamily="18" charset="2"/>
              </a:rPr>
              <a:t>1</a:t>
            </a:r>
            <a:r>
              <a:rPr lang="en-US" sz="2200"/>
              <a:t>(</a:t>
            </a:r>
            <a:r>
              <a:rPr lang="en-US" sz="2200" i="1"/>
              <a:t>x</a:t>
            </a:r>
            <a:r>
              <a:rPr lang="en-US" sz="2200"/>
              <a:t>), </a:t>
            </a:r>
            <a:r>
              <a:rPr lang="en-US" sz="2200" i="1">
                <a:sym typeface="Symbol" pitchFamily="18" charset="2"/>
              </a:rPr>
              <a:t>y</a:t>
            </a:r>
            <a:r>
              <a:rPr lang="en-US" sz="2200" baseline="-25000">
                <a:sym typeface="Symbol" pitchFamily="18" charset="2"/>
              </a:rPr>
              <a:t>2</a:t>
            </a:r>
            <a:r>
              <a:rPr lang="en-US" sz="2200"/>
              <a:t>(</a:t>
            </a:r>
            <a:r>
              <a:rPr lang="en-US" sz="2200" i="1"/>
              <a:t>x</a:t>
            </a:r>
            <a:r>
              <a:rPr lang="en-US" sz="2200"/>
              <a:t>), …, </a:t>
            </a:r>
            <a:r>
              <a:rPr lang="en-US" sz="2200" i="1">
                <a:sym typeface="Symbol" pitchFamily="18" charset="2"/>
              </a:rPr>
              <a:t>y</a:t>
            </a:r>
            <a:r>
              <a:rPr lang="en-US" sz="2200" i="1" baseline="-25000">
                <a:sym typeface="Symbol" pitchFamily="18" charset="2"/>
              </a:rPr>
              <a:t>l</a:t>
            </a:r>
            <a:r>
              <a:rPr lang="en-US" sz="2200"/>
              <a:t>(</a:t>
            </a:r>
            <a:r>
              <a:rPr lang="en-US" sz="2200" i="1"/>
              <a:t>x</a:t>
            </a:r>
            <a:r>
              <a:rPr lang="en-US" sz="2200"/>
              <a:t>)</a:t>
            </a:r>
            <a:r>
              <a:rPr lang="en-US" sz="2200">
                <a:sym typeface="Symbol" pitchFamily="18" charset="2"/>
              </a:rPr>
              <a:t>}</a:t>
            </a:r>
            <a:r>
              <a:rPr lang="ru-RU" sz="2200">
                <a:sym typeface="Symbol" pitchFamily="18" charset="2"/>
              </a:rPr>
              <a:t>.</a:t>
            </a:r>
            <a:endParaRPr lang="en-US" sz="2200"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ru-RU" sz="2400"/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0" y="1944688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609600" y="3124200"/>
            <a:ext cx="42672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eaLnBrk="0" hangingPunct="0"/>
            <a:r>
              <a:rPr lang="ru-RU" sz="2200">
                <a:latin typeface="Arial" pitchFamily="34" charset="0"/>
              </a:rPr>
              <a:t>Каждая кривая Пеано</a:t>
            </a:r>
            <a:r>
              <a:rPr lang="en-US" sz="2000">
                <a:cs typeface="Times New Roman" pitchFamily="18" charset="0"/>
              </a:rPr>
              <a:t> </a:t>
            </a:r>
            <a:r>
              <a:rPr lang="en-US" sz="2200" i="1">
                <a:cs typeface="Times New Roman" pitchFamily="18" charset="0"/>
              </a:rPr>
              <a:t>y</a:t>
            </a:r>
            <a:r>
              <a:rPr lang="en-US" sz="2200" i="1" baseline="-25000">
                <a:cs typeface="Times New Roman" pitchFamily="18" charset="0"/>
              </a:rPr>
              <a:t>i</a:t>
            </a:r>
            <a:r>
              <a:rPr lang="en-US" sz="2200">
                <a:cs typeface="Times New Roman" pitchFamily="18" charset="0"/>
              </a:rPr>
              <a:t>(</a:t>
            </a:r>
            <a:r>
              <a:rPr lang="en-US" sz="2200" i="1">
                <a:cs typeface="Times New Roman" pitchFamily="18" charset="0"/>
              </a:rPr>
              <a:t>x</a:t>
            </a:r>
            <a:r>
              <a:rPr lang="en-US" sz="2200">
                <a:cs typeface="Times New Roman" pitchFamily="18" charset="0"/>
              </a:rPr>
              <a:t>)</a:t>
            </a:r>
            <a:r>
              <a:rPr lang="en-US" sz="2000">
                <a:cs typeface="Times New Roman" pitchFamily="18" charset="0"/>
              </a:rPr>
              <a:t> </a:t>
            </a:r>
            <a:r>
              <a:rPr lang="ru-RU" sz="2200"/>
              <a:t>из</a:t>
            </a:r>
            <a:r>
              <a:rPr lang="en-US" sz="2200">
                <a:cs typeface="Times New Roman" pitchFamily="18" charset="0"/>
              </a:rPr>
              <a:t> </a:t>
            </a:r>
            <a:r>
              <a:rPr lang="en-US" sz="2200" i="1">
                <a:cs typeface="Times New Roman" pitchFamily="18" charset="0"/>
              </a:rPr>
              <a:t>Y</a:t>
            </a:r>
            <a:r>
              <a:rPr lang="en-US" sz="2200">
                <a:cs typeface="Times New Roman" pitchFamily="18" charset="0"/>
              </a:rPr>
              <a:t>(</a:t>
            </a:r>
            <a:r>
              <a:rPr lang="en-US" sz="2200" i="1">
                <a:cs typeface="Times New Roman" pitchFamily="18" charset="0"/>
              </a:rPr>
              <a:t>x</a:t>
            </a:r>
            <a:r>
              <a:rPr lang="en-US" sz="2200">
                <a:cs typeface="Times New Roman" pitchFamily="18" charset="0"/>
              </a:rPr>
              <a:t>)</a:t>
            </a:r>
            <a:r>
              <a:rPr lang="en-US" sz="2000" i="1">
                <a:cs typeface="Times New Roman" pitchFamily="18" charset="0"/>
              </a:rPr>
              <a:t> </a:t>
            </a:r>
            <a:r>
              <a:rPr lang="ru-RU" sz="2200">
                <a:latin typeface="Arial" pitchFamily="34" charset="0"/>
              </a:rPr>
              <a:t>может быть получена в результате некоторого сдвига вдоль главной диагонали гиперинтервала</a:t>
            </a:r>
            <a:r>
              <a:rPr lang="ru-RU" sz="2000"/>
              <a:t> </a:t>
            </a:r>
            <a:r>
              <a:rPr lang="en-US" sz="2200" i="1">
                <a:cs typeface="Times New Roman" pitchFamily="18" charset="0"/>
              </a:rPr>
              <a:t>D</a:t>
            </a:r>
            <a:r>
              <a:rPr lang="ru-RU" sz="2000" i="1">
                <a:cs typeface="Times New Roman" pitchFamily="18" charset="0"/>
              </a:rPr>
              <a:t>.</a:t>
            </a:r>
            <a:endParaRPr lang="en-US" sz="2000" i="1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Множественные отображения…</a:t>
            </a:r>
          </a:p>
        </p:txBody>
      </p:sp>
      <p:pic>
        <p:nvPicPr>
          <p:cNvPr id="34819" name="Picture 2" descr="m_pean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963" y="2400300"/>
            <a:ext cx="5049837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2000"/>
              <a:t>Таким образом сконструированное множество кривых Пеано позволяет получить для любых близких образов</a:t>
            </a:r>
            <a:r>
              <a:rPr lang="en-US" sz="2000"/>
              <a:t> </a:t>
            </a:r>
            <a:r>
              <a:rPr lang="en-US" sz="2200" i="1"/>
              <a:t>y</a:t>
            </a:r>
            <a:r>
              <a:rPr lang="en-US" sz="2200" i="1" baseline="30000"/>
              <a:t>'</a:t>
            </a:r>
            <a:r>
              <a:rPr lang="en-US" sz="2200"/>
              <a:t>, </a:t>
            </a:r>
            <a:r>
              <a:rPr lang="en-US" sz="2200" i="1"/>
              <a:t>y</a:t>
            </a:r>
            <a:r>
              <a:rPr lang="en-US" sz="2200" i="1" baseline="30000"/>
              <a:t>''</a:t>
            </a:r>
            <a:r>
              <a:rPr lang="ru-RU" sz="2200"/>
              <a:t>,</a:t>
            </a:r>
            <a:r>
              <a:rPr lang="ru-RU" sz="2000"/>
              <a:t> отличающихся только по одной координате,</a:t>
            </a:r>
            <a:r>
              <a:rPr lang="en-US" sz="2000"/>
              <a:t> </a:t>
            </a:r>
            <a:r>
              <a:rPr lang="ru-RU" sz="2000"/>
              <a:t>близкие прообразы </a:t>
            </a:r>
            <a:r>
              <a:rPr lang="en-US" sz="2200" i="1"/>
              <a:t>x</a:t>
            </a:r>
            <a:r>
              <a:rPr lang="en-US" sz="2200" i="1" baseline="30000"/>
              <a:t>'</a:t>
            </a:r>
            <a:r>
              <a:rPr lang="en-US" sz="2200"/>
              <a:t>, </a:t>
            </a:r>
            <a:r>
              <a:rPr lang="en-US" sz="2200" i="1"/>
              <a:t>x</a:t>
            </a:r>
            <a:r>
              <a:rPr lang="en-US" sz="2200" i="1" baseline="30000"/>
              <a:t>''</a:t>
            </a:r>
            <a:r>
              <a:rPr lang="en-US" sz="2000"/>
              <a:t> </a:t>
            </a:r>
            <a:r>
              <a:rPr lang="ru-RU" sz="2000"/>
              <a:t>для некоторого отображения </a:t>
            </a:r>
            <a:r>
              <a:rPr lang="en-US" sz="2200" i="1"/>
              <a:t>y</a:t>
            </a:r>
            <a:r>
              <a:rPr lang="en-US" sz="2200" i="1" baseline="-25000"/>
              <a:t>i</a:t>
            </a:r>
            <a:r>
              <a:rPr lang="en-US" sz="2200"/>
              <a:t>(</a:t>
            </a:r>
            <a:r>
              <a:rPr lang="en-US" sz="2200" i="1"/>
              <a:t>x</a:t>
            </a:r>
            <a:r>
              <a:rPr lang="en-US" sz="2200"/>
              <a:t>)</a:t>
            </a:r>
            <a:r>
              <a:rPr lang="ru-RU" sz="2000"/>
              <a:t>.</a:t>
            </a:r>
            <a:endParaRPr lang="en-US" sz="2000"/>
          </a:p>
          <a:p>
            <a:pPr>
              <a:spcBef>
                <a:spcPct val="20000"/>
              </a:spcBef>
            </a:pPr>
            <a:endParaRPr lang="ru-RU" sz="2000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105400" y="2743200"/>
            <a:ext cx="4191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Чтобы выделить область поиска </a:t>
            </a:r>
            <a:r>
              <a:rPr lang="en-US"/>
              <a:t>D</a:t>
            </a:r>
            <a:r>
              <a:rPr lang="ru-RU"/>
              <a:t> требуется введение в задачу дополнительного ограничения</a:t>
            </a:r>
          </a:p>
          <a:p>
            <a:pPr algn="ctr">
              <a:spcBef>
                <a:spcPct val="50000"/>
              </a:spcBef>
            </a:pPr>
            <a:r>
              <a:rPr lang="en-US" sz="2000" i="1"/>
              <a:t>g</a:t>
            </a:r>
            <a:r>
              <a:rPr lang="en-US" sz="2000" baseline="-25000"/>
              <a:t>0</a:t>
            </a:r>
            <a:r>
              <a:rPr lang="en-US" sz="2000"/>
              <a:t>(</a:t>
            </a:r>
            <a:r>
              <a:rPr lang="en-US" sz="2000" i="1"/>
              <a:t>y</a:t>
            </a:r>
            <a:r>
              <a:rPr lang="en-US" sz="2000"/>
              <a:t>)</a:t>
            </a:r>
            <a:r>
              <a:rPr lang="ru-RU" sz="2000"/>
              <a:t> </a:t>
            </a:r>
            <a:r>
              <a:rPr lang="en-US" sz="2000"/>
              <a:t>=</a:t>
            </a:r>
            <a:r>
              <a:rPr lang="ru-RU" sz="2000"/>
              <a:t> </a:t>
            </a:r>
            <a:r>
              <a:rPr lang="en-US" sz="2000"/>
              <a:t>max</a:t>
            </a:r>
            <a:r>
              <a:rPr lang="ru-RU" sz="2000"/>
              <a:t> </a:t>
            </a:r>
            <a:r>
              <a:rPr lang="en-US" sz="2000"/>
              <a:t>{</a:t>
            </a:r>
            <a:r>
              <a:rPr lang="ru-RU" sz="2000"/>
              <a:t> </a:t>
            </a:r>
            <a:r>
              <a:rPr lang="en-US" sz="2000"/>
              <a:t>|</a:t>
            </a:r>
            <a:r>
              <a:rPr lang="en-US" sz="2000" i="1"/>
              <a:t>y</a:t>
            </a:r>
            <a:r>
              <a:rPr lang="en-US" sz="2000" i="1" baseline="-25000"/>
              <a:t>i</a:t>
            </a:r>
            <a:r>
              <a:rPr lang="en-US" sz="2000"/>
              <a:t>|</a:t>
            </a:r>
            <a:r>
              <a:rPr lang="en-US" sz="2000">
                <a:sym typeface="Symbol" pitchFamily="18" charset="2"/>
              </a:rPr>
              <a:t></a:t>
            </a:r>
            <a:r>
              <a:rPr lang="en-US" sz="2000"/>
              <a:t>2</a:t>
            </a:r>
            <a:r>
              <a:rPr lang="en-US" sz="2000" baseline="30000">
                <a:sym typeface="Symbol" pitchFamily="18" charset="2"/>
              </a:rPr>
              <a:t></a:t>
            </a:r>
            <a:r>
              <a:rPr lang="en-US" sz="2000" baseline="30000"/>
              <a:t>1</a:t>
            </a:r>
            <a:r>
              <a:rPr lang="en-US" sz="2000"/>
              <a:t>:</a:t>
            </a:r>
            <a:r>
              <a:rPr lang="ru-RU" sz="2000"/>
              <a:t> </a:t>
            </a:r>
            <a:r>
              <a:rPr lang="en-US" sz="2000"/>
              <a:t>1</a:t>
            </a:r>
            <a:r>
              <a:rPr lang="en-US" sz="2000">
                <a:sym typeface="Symbol" pitchFamily="18" charset="2"/>
              </a:rPr>
              <a:t></a:t>
            </a:r>
            <a:r>
              <a:rPr lang="en-US" sz="2000" i="1"/>
              <a:t>i</a:t>
            </a:r>
            <a:r>
              <a:rPr lang="en-US" sz="2000">
                <a:sym typeface="Symbol" pitchFamily="18" charset="2"/>
              </a:rPr>
              <a:t></a:t>
            </a:r>
            <a:r>
              <a:rPr lang="en-US" sz="2000" i="1"/>
              <a:t>N</a:t>
            </a:r>
            <a:r>
              <a:rPr lang="ru-RU" sz="2000" i="1"/>
              <a:t> </a:t>
            </a:r>
            <a:r>
              <a:rPr lang="en-US" sz="2000"/>
              <a:t>}</a:t>
            </a:r>
            <a:r>
              <a:rPr lang="ru-RU" sz="2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Множественные отображения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Программная реализация</a:t>
            </a:r>
            <a:r>
              <a:rPr lang="en-US" dirty="0" smtClean="0"/>
              <a:t>:</a:t>
            </a:r>
            <a:endParaRPr lang="ru-RU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b="1" dirty="0" smtClean="0"/>
              <a:t>Функция </a:t>
            </a:r>
            <a:r>
              <a:rPr lang="en-US" b="1" i="1" dirty="0" err="1" smtClean="0"/>
              <a:t>GetImage</a:t>
            </a:r>
            <a:r>
              <a:rPr lang="ru-RU" dirty="0" smtClean="0"/>
              <a:t> реализует прямое отображение: для заданной точки 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dirty="0" smtClean="0">
                <a:latin typeface="Times New Roman" pitchFamily="18" charset="0"/>
              </a:rPr>
              <a:t>[0,1]</a:t>
            </a:r>
            <a:r>
              <a:rPr lang="ru-RU" dirty="0" smtClean="0"/>
              <a:t>, плотности развертки </a:t>
            </a:r>
            <a:r>
              <a:rPr lang="en-US" i="1" dirty="0" smtClean="0">
                <a:latin typeface="Times New Roman" pitchFamily="18" charset="0"/>
              </a:rPr>
              <a:t>m</a:t>
            </a:r>
            <a:r>
              <a:rPr lang="ru-RU" dirty="0" smtClean="0"/>
              <a:t>, размерности пространства </a:t>
            </a:r>
            <a:r>
              <a:rPr lang="en-US" i="1" dirty="0" smtClean="0">
                <a:latin typeface="Times New Roman" pitchFamily="18" charset="0"/>
              </a:rPr>
              <a:t>n</a:t>
            </a:r>
            <a:r>
              <a:rPr lang="ru-RU" dirty="0" smtClean="0"/>
              <a:t> и номера развертки </a:t>
            </a:r>
            <a:r>
              <a:rPr lang="en-US" i="1" dirty="0" smtClean="0">
                <a:latin typeface="Times New Roman" pitchFamily="18" charset="0"/>
              </a:rPr>
              <a:t>l</a:t>
            </a:r>
            <a:r>
              <a:rPr lang="ru-RU" dirty="0" smtClean="0"/>
              <a:t> вычисляется ее образ </a:t>
            </a:r>
            <a:r>
              <a:rPr lang="en-US" i="1" dirty="0" err="1" smtClean="0">
                <a:latin typeface="Times New Roman" pitchFamily="18" charset="0"/>
              </a:rPr>
              <a:t>y</a:t>
            </a:r>
            <a:r>
              <a:rPr lang="en-US" i="1" baseline="30000" dirty="0" err="1" smtClean="0">
                <a:latin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</a:rPr>
              <a:t>;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b="1" dirty="0" smtClean="0"/>
              <a:t>Функция </a:t>
            </a:r>
            <a:r>
              <a:rPr lang="en-US" b="1" i="1" dirty="0" err="1" smtClean="0"/>
              <a:t>GetPreimages</a:t>
            </a:r>
            <a:r>
              <a:rPr lang="ru-RU" dirty="0" smtClean="0"/>
              <a:t> реализует обратное отображение: для заданной точки </a:t>
            </a:r>
            <a:r>
              <a:rPr lang="en-US" i="1" dirty="0" smtClean="0">
                <a:latin typeface="Times New Roman" pitchFamily="18" charset="0"/>
              </a:rPr>
              <a:t>y</a:t>
            </a:r>
            <a:r>
              <a:rPr lang="ru-RU" dirty="0" smtClean="0"/>
              <a:t> из многомерного пространства, плотности развертки </a:t>
            </a:r>
            <a:r>
              <a:rPr lang="en-US" i="1" dirty="0" smtClean="0">
                <a:latin typeface="Times New Roman" pitchFamily="18" charset="0"/>
              </a:rPr>
              <a:t>m</a:t>
            </a:r>
            <a:r>
              <a:rPr lang="ru-RU" dirty="0" smtClean="0"/>
              <a:t>, размерности пространства </a:t>
            </a:r>
            <a:r>
              <a:rPr lang="en-US" i="1" dirty="0" smtClean="0">
                <a:latin typeface="Times New Roman" pitchFamily="18" charset="0"/>
              </a:rPr>
              <a:t>n</a:t>
            </a:r>
            <a:r>
              <a:rPr lang="ru-RU" dirty="0" smtClean="0"/>
              <a:t> и числа разверток </a:t>
            </a:r>
            <a:r>
              <a:rPr lang="en-US" i="1" dirty="0" smtClean="0">
                <a:latin typeface="Times New Roman" pitchFamily="18" charset="0"/>
              </a:rPr>
              <a:t>L</a:t>
            </a:r>
            <a:r>
              <a:rPr lang="ru-RU" dirty="0" smtClean="0"/>
              <a:t> вычисляются все ее прообразы 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</a:rPr>
              <a:t> x</a:t>
            </a:r>
            <a:r>
              <a:rPr lang="en-US" baseline="30000" dirty="0" smtClean="0">
                <a:latin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</a:rPr>
              <a:t>,…,</a:t>
            </a:r>
            <a:r>
              <a:rPr lang="en-US" i="1" dirty="0" smtClean="0">
                <a:latin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</a:rPr>
              <a:t>x</a:t>
            </a:r>
            <a:r>
              <a:rPr lang="en-US" i="1" baseline="30000" dirty="0" err="1" smtClean="0">
                <a:latin typeface="Times New Roman" pitchFamily="18" charset="0"/>
              </a:rPr>
              <a:t>L</a:t>
            </a:r>
            <a:r>
              <a:rPr lang="ru-RU" dirty="0" smtClean="0"/>
              <a:t>.</a:t>
            </a:r>
            <a:endParaRPr lang="en-US" dirty="0" smtClean="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Принцип распараллеливания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915400" cy="4968875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smtClean="0"/>
              <a:t>Использование множества отображений приводит к формированию соответствующего множества одномерных многоэкстремальных задач</a:t>
            </a:r>
            <a:endParaRPr lang="en-US" sz="2400" smtClean="0"/>
          </a:p>
          <a:p>
            <a:pPr mar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sz="1000" smtClean="0"/>
          </a:p>
          <a:p>
            <a:pPr marL="0" indent="0" algn="ctr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nl-NL" smtClean="0">
                <a:latin typeface="Times New Roman" pitchFamily="18" charset="0"/>
              </a:rPr>
              <a:t>min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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nl-NL" smtClean="0">
                <a:latin typeface="Times New Roman" pitchFamily="18" charset="0"/>
              </a:rPr>
              <a:t>(</a:t>
            </a:r>
            <a:r>
              <a:rPr lang="nl-NL" i="1" smtClean="0">
                <a:latin typeface="Times New Roman" pitchFamily="18" charset="0"/>
              </a:rPr>
              <a:t>y</a:t>
            </a:r>
            <a:r>
              <a:rPr lang="nl-NL" i="1" baseline="30000" smtClean="0">
                <a:latin typeface="Times New Roman" pitchFamily="18" charset="0"/>
              </a:rPr>
              <a:t>l</a:t>
            </a:r>
            <a:r>
              <a:rPr lang="nl-NL" smtClean="0">
                <a:latin typeface="Times New Roman" pitchFamily="18" charset="0"/>
              </a:rPr>
              <a:t>(</a:t>
            </a:r>
            <a:r>
              <a:rPr lang="nl-NL" i="1" smtClean="0">
                <a:latin typeface="Times New Roman" pitchFamily="18" charset="0"/>
              </a:rPr>
              <a:t>x</a:t>
            </a:r>
            <a:r>
              <a:rPr lang="nl-NL" smtClean="0">
                <a:latin typeface="Times New Roman" pitchFamily="18" charset="0"/>
              </a:rPr>
              <a:t>))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</a:t>
            </a:r>
            <a:r>
              <a:rPr lang="nl-NL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nl-NL" smtClean="0">
                <a:latin typeface="Times New Roman" pitchFamily="18" charset="0"/>
              </a:rPr>
              <a:t>[0,1], </a:t>
            </a:r>
            <a:r>
              <a:rPr lang="nl-NL" i="1" smtClean="0">
                <a:latin typeface="Times New Roman" pitchFamily="18" charset="0"/>
              </a:rPr>
              <a:t>g</a:t>
            </a:r>
            <a:r>
              <a:rPr lang="nl-NL" i="1" baseline="-25000" smtClean="0">
                <a:latin typeface="Times New Roman" pitchFamily="18" charset="0"/>
              </a:rPr>
              <a:t>j</a:t>
            </a:r>
            <a:r>
              <a:rPr lang="nl-NL" smtClean="0">
                <a:latin typeface="Times New Roman" pitchFamily="18" charset="0"/>
              </a:rPr>
              <a:t>(</a:t>
            </a:r>
            <a:r>
              <a:rPr lang="nl-NL" i="1" smtClean="0">
                <a:latin typeface="Times New Roman" pitchFamily="18" charset="0"/>
              </a:rPr>
              <a:t>y</a:t>
            </a:r>
            <a:r>
              <a:rPr lang="nl-NL" i="1" baseline="30000" smtClean="0">
                <a:latin typeface="Times New Roman" pitchFamily="18" charset="0"/>
              </a:rPr>
              <a:t>l</a:t>
            </a:r>
            <a:r>
              <a:rPr lang="nl-NL" smtClean="0">
                <a:latin typeface="Times New Roman" pitchFamily="18" charset="0"/>
              </a:rPr>
              <a:t>(</a:t>
            </a:r>
            <a:r>
              <a:rPr lang="nl-NL" i="1" smtClean="0">
                <a:latin typeface="Times New Roman" pitchFamily="18" charset="0"/>
              </a:rPr>
              <a:t>x</a:t>
            </a:r>
            <a:r>
              <a:rPr lang="nl-NL" smtClean="0">
                <a:latin typeface="Times New Roman" pitchFamily="18" charset="0"/>
              </a:rPr>
              <a:t>))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nl-NL" smtClean="0">
                <a:latin typeface="Times New Roman" pitchFamily="18" charset="0"/>
              </a:rPr>
              <a:t>0, 0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nl-NL" i="1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nl-NL" i="1" smtClean="0">
                <a:latin typeface="Times New Roman" pitchFamily="18" charset="0"/>
              </a:rPr>
              <a:t>m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</a:t>
            </a:r>
            <a:r>
              <a:rPr lang="nl-NL" smtClean="0">
                <a:latin typeface="Times New Roman" pitchFamily="18" charset="0"/>
              </a:rPr>
              <a:t>, 0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nl-NL" i="1" smtClean="0">
                <a:latin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nl-NL" i="1" smtClean="0">
                <a:latin typeface="Times New Roman" pitchFamily="18" charset="0"/>
              </a:rPr>
              <a:t>L.</a:t>
            </a:r>
          </a:p>
          <a:p>
            <a:pPr marL="0" indent="0" algn="ctr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sz="1000" smtClean="0">
              <a:latin typeface="Times New Roman" pitchFamily="18" charset="0"/>
            </a:endParaRPr>
          </a:p>
          <a:p>
            <a:pPr mar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smtClean="0"/>
              <a:t>Каждая задача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ru-RU" sz="2400" smtClean="0">
                <a:sym typeface="Symbol" pitchFamily="18" charset="2"/>
              </a:rPr>
              <a:t>может решаться независимо; при этом любое вычисленное значение </a:t>
            </a: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i="1" smtClean="0">
                <a:latin typeface="Times New Roman" pitchFamily="18" charset="0"/>
              </a:rPr>
              <a:t>         </a:t>
            </a:r>
            <a:r>
              <a:rPr lang="nl-NL" i="1" smtClean="0">
                <a:latin typeface="Times New Roman" pitchFamily="18" charset="0"/>
              </a:rPr>
              <a:t>z</a:t>
            </a:r>
            <a:r>
              <a:rPr lang="nl-NL" i="1" baseline="-25000" smtClean="0">
                <a:latin typeface="Times New Roman" pitchFamily="18" charset="0"/>
              </a:rPr>
              <a:t>i</a:t>
            </a:r>
            <a:r>
              <a:rPr lang="ru-RU" smtClean="0">
                <a:latin typeface="Times New Roman" pitchFamily="18" charset="0"/>
                <a:sym typeface="Symbol" pitchFamily="18" charset="2"/>
              </a:rPr>
              <a:t></a:t>
            </a:r>
            <a:r>
              <a:rPr lang="nl-NL" i="1" smtClean="0">
                <a:latin typeface="Times New Roman" pitchFamily="18" charset="0"/>
              </a:rPr>
              <a:t>g</a:t>
            </a:r>
            <a:r>
              <a:rPr lang="nl-NL" i="1" baseline="-25000" smtClean="0">
                <a:latin typeface="Times New Roman" pitchFamily="18" charset="0"/>
                <a:sym typeface="Symbol" pitchFamily="18" charset="2"/>
              </a:rPr>
              <a:t></a:t>
            </a:r>
            <a:r>
              <a:rPr lang="nl-NL" smtClean="0">
                <a:latin typeface="Times New Roman" pitchFamily="18" charset="0"/>
              </a:rPr>
              <a:t>(</a:t>
            </a:r>
            <a:r>
              <a:rPr lang="nl-NL" i="1" smtClean="0">
                <a:latin typeface="Times New Roman" pitchFamily="18" charset="0"/>
              </a:rPr>
              <a:t>y</a:t>
            </a:r>
            <a:r>
              <a:rPr lang="nl-NL" i="1" baseline="30000" smtClean="0">
                <a:latin typeface="Times New Roman" pitchFamily="18" charset="0"/>
              </a:rPr>
              <a:t>l</a:t>
            </a:r>
            <a:r>
              <a:rPr lang="nl-NL" smtClean="0">
                <a:latin typeface="Times New Roman" pitchFamily="18" charset="0"/>
              </a:rPr>
              <a:t>(</a:t>
            </a:r>
            <a:r>
              <a:rPr lang="nl-NL" i="1" smtClean="0">
                <a:latin typeface="Times New Roman" pitchFamily="18" charset="0"/>
              </a:rPr>
              <a:t>x</a:t>
            </a:r>
            <a:r>
              <a:rPr lang="nl-NL" i="1" baseline="-25000" smtClean="0">
                <a:latin typeface="Times New Roman" pitchFamily="18" charset="0"/>
              </a:rPr>
              <a:t>i</a:t>
            </a:r>
            <a:r>
              <a:rPr lang="nl-NL" smtClean="0">
                <a:latin typeface="Times New Roman" pitchFamily="18" charset="0"/>
              </a:rPr>
              <a:t>))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ru-RU" sz="2400" smtClean="0">
                <a:sym typeface="Symbol" pitchFamily="18" charset="2"/>
              </a:rPr>
              <a:t>функции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nl-NL" i="1" smtClean="0">
                <a:latin typeface="Times New Roman" pitchFamily="18" charset="0"/>
              </a:rPr>
              <a:t>g</a:t>
            </a:r>
            <a:r>
              <a:rPr lang="nl-NL" i="1" baseline="-25000" smtClean="0">
                <a:latin typeface="Times New Roman" pitchFamily="18" charset="0"/>
                <a:sym typeface="Symbol" pitchFamily="18" charset="2"/>
              </a:rPr>
              <a:t></a:t>
            </a:r>
            <a:r>
              <a:rPr lang="nl-NL" smtClean="0">
                <a:latin typeface="Times New Roman" pitchFamily="18" charset="0"/>
              </a:rPr>
              <a:t>(</a:t>
            </a:r>
            <a:r>
              <a:rPr lang="nl-NL" i="1" smtClean="0">
                <a:latin typeface="Times New Roman" pitchFamily="18" charset="0"/>
              </a:rPr>
              <a:t>y</a:t>
            </a:r>
            <a:r>
              <a:rPr lang="nl-NL" smtClean="0">
                <a:latin typeface="Times New Roman" pitchFamily="18" charset="0"/>
              </a:rPr>
              <a:t>)</a:t>
            </a:r>
            <a:r>
              <a:rPr lang="en-US" sz="2400" smtClean="0">
                <a:sym typeface="Symbol" pitchFamily="18" charset="2"/>
              </a:rPr>
              <a:t> </a:t>
            </a:r>
            <a:endParaRPr lang="ru-RU" sz="2400" smtClean="0">
              <a:sym typeface="Symbol" pitchFamily="18" charset="2"/>
            </a:endParaRP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smtClean="0">
                <a:sym typeface="Symbol" pitchFamily="18" charset="2"/>
              </a:rPr>
              <a:t>может быть преобразовано к значению </a:t>
            </a: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i="1" smtClean="0">
                <a:latin typeface="Times New Roman" pitchFamily="18" charset="0"/>
              </a:rPr>
              <a:t>         </a:t>
            </a:r>
            <a:r>
              <a:rPr lang="nl-NL" i="1" smtClean="0">
                <a:latin typeface="Times New Roman" pitchFamily="18" charset="0"/>
              </a:rPr>
              <a:t>z</a:t>
            </a:r>
            <a:r>
              <a:rPr lang="nl-NL" i="1" baseline="-25000" smtClean="0">
                <a:latin typeface="Times New Roman" pitchFamily="18" charset="0"/>
              </a:rPr>
              <a:t>j</a:t>
            </a:r>
            <a:r>
              <a:rPr lang="ru-RU" smtClean="0">
                <a:latin typeface="Times New Roman" pitchFamily="18" charset="0"/>
                <a:sym typeface="Symbol" pitchFamily="18" charset="2"/>
              </a:rPr>
              <a:t></a:t>
            </a:r>
            <a:r>
              <a:rPr lang="nl-NL" i="1" smtClean="0">
                <a:latin typeface="Times New Roman" pitchFamily="18" charset="0"/>
              </a:rPr>
              <a:t>g</a:t>
            </a:r>
            <a:r>
              <a:rPr lang="nl-NL" i="1" baseline="-25000" smtClean="0">
                <a:latin typeface="Times New Roman" pitchFamily="18" charset="0"/>
                <a:sym typeface="Symbol" pitchFamily="18" charset="2"/>
              </a:rPr>
              <a:t></a:t>
            </a:r>
            <a:r>
              <a:rPr lang="nl-NL" smtClean="0">
                <a:latin typeface="Times New Roman" pitchFamily="18" charset="0"/>
              </a:rPr>
              <a:t>(</a:t>
            </a:r>
            <a:r>
              <a:rPr lang="nl-NL" i="1" smtClean="0">
                <a:latin typeface="Times New Roman" pitchFamily="18" charset="0"/>
              </a:rPr>
              <a:t>y</a:t>
            </a:r>
            <a:r>
              <a:rPr lang="nl-NL" i="1" baseline="30000" smtClean="0">
                <a:latin typeface="Times New Roman" pitchFamily="18" charset="0"/>
              </a:rPr>
              <a:t>k</a:t>
            </a:r>
            <a:r>
              <a:rPr lang="nl-NL" smtClean="0">
                <a:latin typeface="Times New Roman" pitchFamily="18" charset="0"/>
              </a:rPr>
              <a:t>(</a:t>
            </a:r>
            <a:r>
              <a:rPr lang="nl-NL" i="1" smtClean="0">
                <a:latin typeface="Times New Roman" pitchFamily="18" charset="0"/>
              </a:rPr>
              <a:t>x</a:t>
            </a:r>
            <a:r>
              <a:rPr lang="nl-NL" i="1" baseline="-25000" smtClean="0">
                <a:latin typeface="Times New Roman" pitchFamily="18" charset="0"/>
              </a:rPr>
              <a:t>j</a:t>
            </a:r>
            <a:r>
              <a:rPr lang="nl-NL" smtClean="0">
                <a:latin typeface="Times New Roman" pitchFamily="18" charset="0"/>
              </a:rPr>
              <a:t>))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ru-RU" sz="2400" smtClean="0">
                <a:sym typeface="Symbol" pitchFamily="18" charset="2"/>
              </a:rPr>
              <a:t>для любых задач </a:t>
            </a:r>
            <a:r>
              <a:rPr lang="nl-NL" i="1" smtClean="0">
                <a:latin typeface="Times New Roman" pitchFamily="18" charset="0"/>
              </a:rPr>
              <a:t>l</a:t>
            </a:r>
            <a:r>
              <a:rPr lang="ru-RU" i="1" baseline="30000" smtClean="0">
                <a:latin typeface="Times New Roman" pitchFamily="18" charset="0"/>
              </a:rPr>
              <a:t> </a:t>
            </a:r>
            <a:r>
              <a:rPr lang="ru-RU" sz="2400" smtClean="0">
                <a:sym typeface="Symbol" pitchFamily="18" charset="2"/>
              </a:rPr>
              <a:t>и </a:t>
            </a:r>
            <a:r>
              <a:rPr lang="en-US" i="1" smtClean="0">
                <a:latin typeface="Times New Roman" pitchFamily="18" charset="0"/>
              </a:rPr>
              <a:t>k</a:t>
            </a:r>
            <a:r>
              <a:rPr lang="en-US" sz="2400" smtClean="0">
                <a:sym typeface="Symbol" pitchFamily="18" charset="2"/>
              </a:rPr>
              <a:t> </a:t>
            </a:r>
            <a:endParaRPr lang="ru-RU" sz="2400" smtClean="0">
              <a:sym typeface="Symbol" pitchFamily="18" charset="2"/>
            </a:endParaRP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smtClean="0">
                <a:sym typeface="Symbol" pitchFamily="18" charset="2"/>
              </a:rPr>
              <a:t>без повторных трудоемких вычислений функции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nl-NL" i="1" smtClean="0">
                <a:latin typeface="Times New Roman" pitchFamily="18" charset="0"/>
              </a:rPr>
              <a:t>g</a:t>
            </a:r>
            <a:r>
              <a:rPr lang="nl-NL" i="1" baseline="-25000" smtClean="0">
                <a:latin typeface="Times New Roman" pitchFamily="18" charset="0"/>
                <a:sym typeface="Symbol" pitchFamily="18" charset="2"/>
              </a:rPr>
              <a:t></a:t>
            </a:r>
            <a:r>
              <a:rPr lang="nl-NL" smtClean="0">
                <a:latin typeface="Times New Roman" pitchFamily="18" charset="0"/>
              </a:rPr>
              <a:t>(</a:t>
            </a:r>
            <a:r>
              <a:rPr lang="nl-NL" i="1" smtClean="0">
                <a:latin typeface="Times New Roman" pitchFamily="18" charset="0"/>
              </a:rPr>
              <a:t>y</a:t>
            </a:r>
            <a:r>
              <a:rPr lang="nl-NL" smtClean="0">
                <a:latin typeface="Times New Roman" pitchFamily="18" charset="0"/>
              </a:rPr>
              <a:t>)</a:t>
            </a:r>
            <a:r>
              <a:rPr lang="en-US" sz="2400" i="1" smtClean="0">
                <a:sym typeface="Symbol" pitchFamily="18" charset="2"/>
              </a:rPr>
              <a:t>.</a:t>
            </a:r>
            <a:endParaRPr lang="ru-RU" sz="2400" i="1" smtClean="0">
              <a:sym typeface="Symbol" pitchFamily="18" charset="2"/>
            </a:endParaRPr>
          </a:p>
          <a:p>
            <a:pPr mar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i="1" smtClean="0">
                <a:sym typeface="Symbol" pitchFamily="18" charset="2"/>
              </a:rPr>
              <a:t> </a:t>
            </a:r>
          </a:p>
          <a:p>
            <a:pPr marL="0" indent="0" algn="ctr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sz="2400" i="1" smtClean="0">
                <a:latin typeface="Times New Roman" pitchFamily="18" charset="0"/>
              </a:rPr>
              <a:t>Подобное информационное единство дает возможность оптимизации всего множества функций параллельно</a:t>
            </a:r>
            <a:endParaRPr lang="en-US" sz="2400" i="1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 algn="ctr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Параллельный алгоритм…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420100" cy="474662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ru-RU" sz="2400" smtClean="0"/>
              <a:t>Решающие правила алгоритма в целом совпадают с правилами последовательного алгоритма, кроме способа проведения испытания</a:t>
            </a:r>
            <a:r>
              <a:rPr lang="en-US" sz="2400" smtClean="0"/>
              <a:t>:</a:t>
            </a:r>
          </a:p>
          <a:p>
            <a:pPr marL="447675" lvl="1" indent="-268288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ru-RU" sz="2000" smtClean="0">
                <a:latin typeface="Times New Roman" pitchFamily="18" charset="0"/>
                <a:sym typeface="Symbol" pitchFamily="18" charset="2"/>
              </a:rPr>
              <a:t>После выбора точки очередной итерации поиска процессор информирует о произведенном выборе все остальные процессоры</a:t>
            </a:r>
            <a:r>
              <a:rPr lang="en-US" sz="2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</a:t>
            </a:r>
          </a:p>
          <a:p>
            <a:pPr marL="447675" lvl="1" indent="-268288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ru-RU" sz="2000" smtClean="0">
                <a:latin typeface="Times New Roman" pitchFamily="18" charset="0"/>
                <a:sym typeface="Symbol" pitchFamily="18" charset="2"/>
              </a:rPr>
              <a:t>Каждый процессор после проведения испытания в точке итерации передает полученный индекс и значение функции всем процессорам вычислительной системы</a:t>
            </a:r>
            <a:r>
              <a:rPr lang="en-US" sz="2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</a:p>
          <a:p>
            <a:pPr marL="447675" lvl="1" indent="-268288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ru-RU" sz="2000" smtClean="0">
                <a:latin typeface="Times New Roman" pitchFamily="18" charset="0"/>
                <a:sym typeface="Symbol" pitchFamily="18" charset="2"/>
              </a:rPr>
              <a:t>Перед началом очередной итерации каждый процессор использует все полученные данные для расширения имеющегося набора с поисковой информацией</a:t>
            </a:r>
            <a:r>
              <a:rPr lang="en-US" sz="2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ru-RU" sz="2400" smtClean="0">
                <a:sym typeface="Symbol" pitchFamily="18" charset="2"/>
              </a:rPr>
              <a:t>Предлагаемая схема не содержит какого-либо единого управляющего процессора, что увеличивает надежность выполняемых вычислений</a:t>
            </a:r>
            <a:r>
              <a:rPr lang="en-US" sz="2400" smtClean="0">
                <a:sym typeface="Symbol" pitchFamily="18" charset="2"/>
              </a:rPr>
              <a:t>.</a:t>
            </a:r>
            <a:endParaRPr lang="ru-RU" sz="2400" smtClean="0"/>
          </a:p>
          <a:p>
            <a:pPr marL="447675" lvl="1" indent="-268288">
              <a:lnSpc>
                <a:spcPct val="90000"/>
              </a:lnSpc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Введение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268413"/>
            <a:ext cx="8915400" cy="5484812"/>
          </a:xfrm>
        </p:spPr>
        <p:txBody>
          <a:bodyPr>
            <a:spAutoFit/>
          </a:bodyPr>
          <a:lstStyle/>
          <a:p>
            <a:r>
              <a:rPr lang="ru-RU" sz="2400" smtClean="0"/>
              <a:t>Задачи минимизации некоторой функции при ограничениях типа неравенств встречаются во многих</a:t>
            </a:r>
            <a:r>
              <a:rPr lang="en-US" sz="2400" smtClean="0"/>
              <a:t> </a:t>
            </a:r>
            <a:r>
              <a:rPr lang="ru-RU" sz="2400" smtClean="0"/>
              <a:t> </a:t>
            </a:r>
            <a:br>
              <a:rPr lang="ru-RU" sz="2400" smtClean="0"/>
            </a:br>
            <a:r>
              <a:rPr lang="ru-RU" sz="2400" smtClean="0"/>
              <a:t>областях науки и техники </a:t>
            </a:r>
          </a:p>
          <a:p>
            <a:r>
              <a:rPr lang="ru-RU" sz="2400" smtClean="0"/>
              <a:t>Нахождение минимума является трудоемкой операцией, ее сложность экспоненциально растет с ростом размерности задачи</a:t>
            </a:r>
          </a:p>
          <a:p>
            <a:endParaRPr lang="ru-RU" sz="2400" smtClean="0"/>
          </a:p>
          <a:p>
            <a:pPr>
              <a:buFont typeface="Wingdings" pitchFamily="2" charset="2"/>
              <a:buNone/>
            </a:pPr>
            <a:endParaRPr lang="ru-RU" i="1" smtClean="0"/>
          </a:p>
          <a:p>
            <a:pPr algn="ctr">
              <a:buFont typeface="Wingdings" pitchFamily="2" charset="2"/>
              <a:buNone/>
            </a:pPr>
            <a:r>
              <a:rPr lang="ru-RU" i="1" smtClean="0"/>
              <a:t>Методы оптимизации представляют собой современную динамично развивающуюся область применения параллельных вычислений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8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Параллельный алгоритм…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420100" cy="1012825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Схема информационных обменов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752600" y="1905000"/>
          <a:ext cx="5732463" cy="3852863"/>
        </p:xfrm>
        <a:graphic>
          <a:graphicData uri="http://schemas.openxmlformats.org/presentationml/2006/ole">
            <p:oleObj spid="_x0000_s12290" name="Рисунок" r:id="rId3" imgW="5200560" imgH="34956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Параллельный алгоритм…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8604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Результаты вычислительных экспериментов…</a:t>
            </a:r>
            <a:endParaRPr lang="en-US" sz="2400" b="1" smtClean="0"/>
          </a:p>
          <a:p>
            <a:pPr lvl="1">
              <a:buFontTx/>
              <a:buNone/>
            </a:pPr>
            <a:r>
              <a:rPr lang="ru-RU" sz="2200" smtClean="0"/>
              <a:t>Рассмотрим двумерную задачу глобальной оптимизации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066800" y="3200400"/>
            <a:ext cx="4648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g</a:t>
            </a:r>
            <a:r>
              <a:rPr lang="en-US" sz="2000" baseline="-25000"/>
              <a:t>1</a:t>
            </a:r>
            <a:r>
              <a:rPr lang="en-US" sz="2000"/>
              <a:t>(</a:t>
            </a:r>
            <a:r>
              <a:rPr lang="en-US" sz="2000" i="1"/>
              <a:t>y</a:t>
            </a:r>
            <a:r>
              <a:rPr lang="en-US" sz="2000"/>
              <a:t>)</a:t>
            </a:r>
            <a:r>
              <a:rPr lang="en-US">
                <a:sym typeface="Symbol" pitchFamily="18" charset="2"/>
              </a:rPr>
              <a:t></a:t>
            </a:r>
            <a:r>
              <a:rPr lang="en-US" sz="2000"/>
              <a:t>0.01[(</a:t>
            </a:r>
            <a:r>
              <a:rPr lang="en-US" sz="2000" i="1"/>
              <a:t>y</a:t>
            </a:r>
            <a:r>
              <a:rPr lang="en-US" sz="2000" baseline="-25000"/>
              <a:t>1</a:t>
            </a:r>
            <a:r>
              <a:rPr lang="en-US" sz="2000">
                <a:sym typeface="Symbol" pitchFamily="18" charset="2"/>
              </a:rPr>
              <a:t>2.2</a:t>
            </a:r>
            <a:r>
              <a:rPr lang="en-US" sz="2000"/>
              <a:t>)</a:t>
            </a:r>
            <a:r>
              <a:rPr lang="en-US" sz="2000" baseline="30000"/>
              <a:t>2</a:t>
            </a:r>
            <a:r>
              <a:rPr lang="en-US" sz="2000"/>
              <a:t>+(</a:t>
            </a:r>
            <a:r>
              <a:rPr lang="en-US" sz="2000" i="1"/>
              <a:t>y</a:t>
            </a:r>
            <a:r>
              <a:rPr lang="en-US" sz="2000" baseline="-25000"/>
              <a:t>2</a:t>
            </a:r>
            <a:r>
              <a:rPr lang="en-US" sz="2000">
                <a:sym typeface="Symbol" pitchFamily="18" charset="2"/>
              </a:rPr>
              <a:t>1.2</a:t>
            </a:r>
            <a:r>
              <a:rPr lang="en-US" sz="2000"/>
              <a:t>)</a:t>
            </a:r>
            <a:r>
              <a:rPr lang="en-US" sz="2000" baseline="30000"/>
              <a:t>2</a:t>
            </a:r>
            <a:r>
              <a:rPr lang="en-US" sz="2000">
                <a:sym typeface="Symbol" pitchFamily="18" charset="2"/>
              </a:rPr>
              <a:t>2.25</a:t>
            </a:r>
            <a:r>
              <a:rPr lang="en-US" sz="2000"/>
              <a:t>]</a:t>
            </a:r>
            <a:r>
              <a:rPr lang="en-US" sz="2000">
                <a:sym typeface="Symbol" pitchFamily="18" charset="2"/>
              </a:rPr>
              <a:t>0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g</a:t>
            </a:r>
            <a:r>
              <a:rPr lang="en-US" sz="2000" baseline="-25000"/>
              <a:t>2</a:t>
            </a:r>
            <a:r>
              <a:rPr lang="en-US" sz="2000"/>
              <a:t>(</a:t>
            </a:r>
            <a:r>
              <a:rPr lang="en-US" sz="2000" i="1"/>
              <a:t>y</a:t>
            </a:r>
            <a:r>
              <a:rPr lang="en-US" sz="2000"/>
              <a:t>)</a:t>
            </a:r>
            <a:r>
              <a:rPr lang="en-US">
                <a:sym typeface="Symbol" pitchFamily="18" charset="2"/>
              </a:rPr>
              <a:t></a:t>
            </a:r>
            <a:r>
              <a:rPr lang="en-US" sz="2000"/>
              <a:t>100[1</a:t>
            </a:r>
            <a:r>
              <a:rPr lang="en-US" sz="2000">
                <a:sym typeface="Symbol" pitchFamily="18" charset="2"/>
              </a:rPr>
              <a:t></a:t>
            </a:r>
            <a:r>
              <a:rPr lang="en-US" sz="2000"/>
              <a:t>(</a:t>
            </a:r>
            <a:r>
              <a:rPr lang="en-US" sz="2000" i="1"/>
              <a:t>y</a:t>
            </a:r>
            <a:r>
              <a:rPr lang="en-US" sz="2000" baseline="-25000"/>
              <a:t>1</a:t>
            </a:r>
            <a:r>
              <a:rPr lang="en-US" sz="2000">
                <a:sym typeface="Symbol" pitchFamily="18" charset="2"/>
              </a:rPr>
              <a:t>2</a:t>
            </a:r>
            <a:r>
              <a:rPr lang="en-US" sz="2000"/>
              <a:t>)</a:t>
            </a:r>
            <a:r>
              <a:rPr lang="en-US" sz="2000" baseline="30000"/>
              <a:t>2</a:t>
            </a:r>
            <a:r>
              <a:rPr lang="en-US" sz="2000"/>
              <a:t>/1.44 </a:t>
            </a:r>
            <a:r>
              <a:rPr lang="en-US" sz="2000">
                <a:sym typeface="Symbol" pitchFamily="18" charset="2"/>
              </a:rPr>
              <a:t></a:t>
            </a:r>
            <a:r>
              <a:rPr lang="en-US" sz="2000"/>
              <a:t>(0.5</a:t>
            </a:r>
            <a:r>
              <a:rPr lang="en-US" sz="2000" i="1"/>
              <a:t>y</a:t>
            </a:r>
            <a:r>
              <a:rPr lang="en-US" sz="2000" baseline="-25000"/>
              <a:t>2</a:t>
            </a:r>
            <a:r>
              <a:rPr lang="en-US" sz="2000"/>
              <a:t>)</a:t>
            </a:r>
            <a:r>
              <a:rPr lang="en-US" sz="2000" baseline="30000"/>
              <a:t>2 </a:t>
            </a:r>
            <a:r>
              <a:rPr lang="en-US" sz="2000"/>
              <a:t>]</a:t>
            </a:r>
            <a:r>
              <a:rPr lang="en-US" sz="2000">
                <a:sym typeface="Symbol" pitchFamily="18" charset="2"/>
              </a:rPr>
              <a:t>0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g</a:t>
            </a:r>
            <a:r>
              <a:rPr lang="en-US" sz="2000" baseline="-25000"/>
              <a:t>3</a:t>
            </a:r>
            <a:r>
              <a:rPr lang="en-US" sz="2000"/>
              <a:t>(</a:t>
            </a:r>
            <a:r>
              <a:rPr lang="en-US" sz="2000" i="1"/>
              <a:t>y</a:t>
            </a:r>
            <a:r>
              <a:rPr lang="en-US" sz="2000"/>
              <a:t>)</a:t>
            </a:r>
            <a:r>
              <a:rPr lang="en-US">
                <a:sym typeface="Symbol" pitchFamily="18" charset="2"/>
              </a:rPr>
              <a:t></a:t>
            </a:r>
            <a:r>
              <a:rPr lang="en-US" sz="2000"/>
              <a:t>10[</a:t>
            </a:r>
            <a:r>
              <a:rPr lang="en-US" sz="2000" i="1"/>
              <a:t>y</a:t>
            </a:r>
            <a:r>
              <a:rPr lang="en-US" sz="2000" baseline="-25000"/>
              <a:t>2</a:t>
            </a:r>
            <a:r>
              <a:rPr lang="en-US" sz="2000">
                <a:sym typeface="Symbol" pitchFamily="18" charset="2"/>
              </a:rPr>
              <a:t>1.5 1.5sin(2</a:t>
            </a:r>
            <a:r>
              <a:rPr lang="en-US" sz="2000" i="1">
                <a:sym typeface="Symbol" pitchFamily="18" charset="2"/>
              </a:rPr>
              <a:t></a:t>
            </a:r>
            <a:r>
              <a:rPr lang="en-US" sz="2000"/>
              <a:t>(</a:t>
            </a:r>
            <a:r>
              <a:rPr lang="en-US" sz="2000" i="1"/>
              <a:t>y</a:t>
            </a:r>
            <a:r>
              <a:rPr lang="en-US" sz="2000" baseline="-25000"/>
              <a:t>1</a:t>
            </a:r>
            <a:r>
              <a:rPr lang="en-US" sz="2000">
                <a:sym typeface="Symbol" pitchFamily="18" charset="2"/>
              </a:rPr>
              <a:t>1.75</a:t>
            </a:r>
            <a:r>
              <a:rPr lang="en-US" sz="2000"/>
              <a:t>))] </a:t>
            </a:r>
            <a:r>
              <a:rPr lang="en-US" sz="2000">
                <a:sym typeface="Symbol" pitchFamily="18" charset="2"/>
              </a:rPr>
              <a:t>0</a:t>
            </a: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1066800" y="2057400"/>
          <a:ext cx="8486775" cy="792163"/>
        </p:xfrm>
        <a:graphic>
          <a:graphicData uri="http://schemas.openxmlformats.org/presentationml/2006/ole">
            <p:oleObj spid="_x0000_s13314" name="Формула" r:id="rId3" imgW="5715000" imgH="533160" progId="Equation.3">
              <p:embed/>
            </p:oleObj>
          </a:graphicData>
        </a:graphic>
      </p:graphicFrame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85800" y="2743200"/>
            <a:ext cx="8915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000">
                <a:latin typeface="Arial" pitchFamily="34" charset="0"/>
              </a:rPr>
              <a:t>	</a:t>
            </a:r>
            <a:r>
              <a:rPr lang="ru-RU" sz="2200">
                <a:latin typeface="Arial" pitchFamily="34" charset="0"/>
              </a:rPr>
              <a:t>Ограничения</a:t>
            </a:r>
            <a:r>
              <a:rPr lang="en-US" sz="2200">
                <a:latin typeface="Arial" pitchFamily="34" charset="0"/>
              </a:rPr>
              <a:t>:</a:t>
            </a:r>
            <a:endParaRPr lang="ru-RU" sz="2200">
              <a:latin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62000" y="4572000"/>
            <a:ext cx="8915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000">
                <a:latin typeface="Arial" pitchFamily="34" charset="0"/>
              </a:rPr>
              <a:t>	</a:t>
            </a:r>
            <a:r>
              <a:rPr lang="ru-RU" sz="2200">
                <a:latin typeface="Arial" pitchFamily="34" charset="0"/>
              </a:rPr>
              <a:t>Область поиска</a:t>
            </a:r>
            <a:r>
              <a:rPr lang="en-US" sz="2000">
                <a:latin typeface="Arial" pitchFamily="34" charset="0"/>
              </a:rPr>
              <a:t>:</a:t>
            </a:r>
            <a:r>
              <a:rPr lang="ru-RU" sz="2000">
                <a:latin typeface="Arial" pitchFamily="34" charset="0"/>
              </a:rPr>
              <a:t>  </a:t>
            </a:r>
            <a:r>
              <a:rPr lang="en-US" sz="2000" i="1"/>
              <a:t>D</a:t>
            </a:r>
            <a:r>
              <a:rPr lang="en-US" sz="2000"/>
              <a:t>={</a:t>
            </a:r>
            <a:r>
              <a:rPr lang="en-US" sz="2000" i="1"/>
              <a:t>y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, 0≤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≤4, 1≤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≤3</a:t>
            </a:r>
            <a:r>
              <a:rPr lang="en-US" sz="2000"/>
              <a:t>}</a:t>
            </a:r>
            <a:endParaRPr lang="ru-RU" sz="2000"/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000"/>
              <a:t>	</a:t>
            </a:r>
            <a:r>
              <a:rPr lang="ru-RU" sz="2200"/>
              <a:t>Решение</a:t>
            </a:r>
            <a:r>
              <a:rPr lang="en-US" sz="2000"/>
              <a:t>: </a:t>
            </a:r>
            <a:r>
              <a:rPr lang="en-US" sz="2000" i="1"/>
              <a:t>y</a:t>
            </a:r>
            <a:r>
              <a:rPr lang="en-US" sz="2000" baseline="30000"/>
              <a:t>*</a:t>
            </a:r>
            <a:r>
              <a:rPr lang="en-US" sz="2000">
                <a:sym typeface="Symbol" pitchFamily="18" charset="2"/>
              </a:rPr>
              <a:t></a:t>
            </a:r>
            <a:r>
              <a:rPr lang="en-US" sz="2000"/>
              <a:t>(</a:t>
            </a:r>
            <a:r>
              <a:rPr lang="ru-RU" sz="2000"/>
              <a:t>0.942, 0.944</a:t>
            </a:r>
            <a:r>
              <a:rPr lang="en-US" sz="2000"/>
              <a:t>), </a:t>
            </a:r>
            <a:r>
              <a:rPr lang="en-US" sz="2000">
                <a:sym typeface="Symbol" pitchFamily="18" charset="2"/>
              </a:rPr>
              <a:t></a:t>
            </a:r>
            <a:r>
              <a:rPr lang="en-US" sz="2000" i="1">
                <a:sym typeface="Symbol" pitchFamily="18" charset="2"/>
              </a:rPr>
              <a:t></a:t>
            </a:r>
            <a:r>
              <a:rPr lang="en-US" sz="2000"/>
              <a:t>(</a:t>
            </a:r>
            <a:r>
              <a:rPr lang="en-US" sz="2000" i="1"/>
              <a:t>y</a:t>
            </a:r>
            <a:r>
              <a:rPr lang="en-US" sz="2000" baseline="30000"/>
              <a:t>*</a:t>
            </a:r>
            <a:r>
              <a:rPr lang="en-US" sz="2000"/>
              <a:t>)</a:t>
            </a:r>
            <a:r>
              <a:rPr lang="en-US" sz="2000">
                <a:sym typeface="Symbol" pitchFamily="18" charset="2"/>
              </a:rPr>
              <a:t>1.489</a:t>
            </a:r>
            <a:endParaRPr lang="ru-RU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1" name="Rectangle 88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Параллельный алгоритм…</a:t>
            </a:r>
          </a:p>
        </p:txBody>
      </p:sp>
      <p:sp>
        <p:nvSpPr>
          <p:cNvPr id="38915" name="Rectangle 86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860425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smtClean="0"/>
              <a:t>Результаты вычислительных экспериментов…</a:t>
            </a:r>
            <a:endParaRPr lang="en-US" sz="2400" smtClean="0"/>
          </a:p>
        </p:txBody>
      </p:sp>
      <p:graphicFrame>
        <p:nvGraphicFramePr>
          <p:cNvPr id="341096" name="Group 104"/>
          <p:cNvGraphicFramePr>
            <a:graphicFrameLocks noGrp="1"/>
          </p:cNvGraphicFramePr>
          <p:nvPr>
            <p:ph sz="quarter" idx="2"/>
          </p:nvPr>
        </p:nvGraphicFramePr>
        <p:xfrm>
          <a:off x="6096000" y="4002088"/>
          <a:ext cx="2590800" cy="1920240"/>
        </p:xfrm>
        <a:graphic>
          <a:graphicData uri="http://schemas.openxmlformats.org/drawingml/2006/table">
            <a:tbl>
              <a:tblPr/>
              <a:tblGrid>
                <a:gridCol w="1447800"/>
                <a:gridCol w="11430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Число процессоров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1.93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3.80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1087" name="Group 95"/>
          <p:cNvGraphicFramePr>
            <a:graphicFrameLocks noGrp="1"/>
          </p:cNvGraphicFramePr>
          <p:nvPr>
            <p:ph sz="quarter" idx="3"/>
          </p:nvPr>
        </p:nvGraphicFramePr>
        <p:xfrm>
          <a:off x="1066800" y="2271713"/>
          <a:ext cx="3733800" cy="1005840"/>
        </p:xfrm>
        <a:graphic>
          <a:graphicData uri="http://schemas.openxmlformats.org/drawingml/2006/table">
            <a:tbl>
              <a:tblPr/>
              <a:tblGrid>
                <a:gridCol w="838200"/>
                <a:gridCol w="762000"/>
                <a:gridCol w="685800"/>
                <a:gridCol w="762000"/>
                <a:gridCol w="685800"/>
              </a:tblGrid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l</a:t>
                      </a:r>
                      <a:endParaRPr kumimoji="0" lang="ru-RU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Вычислено значений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46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ru-RU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ru-RU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ru-RU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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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ru-RU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1098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1086" name="Group 94"/>
          <p:cNvGraphicFramePr>
            <a:graphicFrameLocks noGrp="1"/>
          </p:cNvGraphicFramePr>
          <p:nvPr/>
        </p:nvGraphicFramePr>
        <p:xfrm>
          <a:off x="1066800" y="4040188"/>
          <a:ext cx="3733800" cy="1676400"/>
        </p:xfrm>
        <a:graphic>
          <a:graphicData uri="http://schemas.openxmlformats.org/drawingml/2006/table">
            <a:tbl>
              <a:tblPr/>
              <a:tblGrid>
                <a:gridCol w="838200"/>
                <a:gridCol w="609600"/>
                <a:gridCol w="533400"/>
                <a:gridCol w="533400"/>
                <a:gridCol w="533400"/>
                <a:gridCol w="685800"/>
              </a:tblGrid>
              <a:tr h="304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l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Вычислено значений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46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ru-RU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ru-RU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ru-RU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ru-RU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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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ru-RU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636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567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632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Всего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1268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894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97" name="Text Box 89"/>
          <p:cNvSpPr txBox="1">
            <a:spLocks noChangeArrowheads="1"/>
          </p:cNvSpPr>
          <p:nvPr/>
        </p:nvSpPr>
        <p:spPr bwMode="auto">
          <a:xfrm>
            <a:off x="1038225" y="3505200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Два процессора</a:t>
            </a:r>
            <a:r>
              <a:rPr lang="en-US"/>
              <a:t>/</a:t>
            </a:r>
            <a:r>
              <a:rPr lang="ru-RU"/>
              <a:t>развертки</a:t>
            </a:r>
          </a:p>
        </p:txBody>
      </p:sp>
      <p:sp>
        <p:nvSpPr>
          <p:cNvPr id="38998" name="Text Box 90"/>
          <p:cNvSpPr txBox="1">
            <a:spLocks noChangeArrowheads="1"/>
          </p:cNvSpPr>
          <p:nvPr/>
        </p:nvSpPr>
        <p:spPr bwMode="auto">
          <a:xfrm>
            <a:off x="1066800" y="1752600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8999" name="Text Box 91"/>
          <p:cNvSpPr txBox="1">
            <a:spLocks noChangeArrowheads="1"/>
          </p:cNvSpPr>
          <p:nvPr/>
        </p:nvSpPr>
        <p:spPr bwMode="auto">
          <a:xfrm>
            <a:off x="1066800" y="1752600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Один процессор</a:t>
            </a:r>
            <a:r>
              <a:rPr lang="en-US"/>
              <a:t>/</a:t>
            </a:r>
            <a:r>
              <a:rPr lang="ru-RU"/>
              <a:t>развертка</a:t>
            </a:r>
          </a:p>
        </p:txBody>
      </p:sp>
      <p:sp>
        <p:nvSpPr>
          <p:cNvPr id="39000" name="Text Box 92"/>
          <p:cNvSpPr txBox="1">
            <a:spLocks noChangeArrowheads="1"/>
          </p:cNvSpPr>
          <p:nvPr/>
        </p:nvSpPr>
        <p:spPr bwMode="auto">
          <a:xfrm>
            <a:off x="6096000" y="3514725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Сводная таблица</a:t>
            </a:r>
          </a:p>
        </p:txBody>
      </p:sp>
      <p:sp>
        <p:nvSpPr>
          <p:cNvPr id="39001" name="Text Box 105"/>
          <p:cNvSpPr txBox="1">
            <a:spLocks noChangeArrowheads="1"/>
          </p:cNvSpPr>
          <p:nvPr/>
        </p:nvSpPr>
        <p:spPr bwMode="auto">
          <a:xfrm>
            <a:off x="5562600" y="1828800"/>
            <a:ext cx="39624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Параметры метода</a:t>
            </a:r>
          </a:p>
          <a:p>
            <a:pPr>
              <a:spcBef>
                <a:spcPct val="50000"/>
              </a:spcBef>
            </a:pPr>
            <a:r>
              <a:rPr lang="ru-RU"/>
              <a:t>Плотность развертки </a:t>
            </a:r>
            <a:r>
              <a:rPr lang="en-US" sz="2000" i="1"/>
              <a:t>m</a:t>
            </a:r>
            <a:r>
              <a:rPr lang="ru-RU">
                <a:sym typeface="Symbol" pitchFamily="18" charset="2"/>
              </a:rPr>
              <a:t></a:t>
            </a:r>
            <a:r>
              <a:rPr lang="en-US" sz="2000"/>
              <a:t>12</a:t>
            </a:r>
          </a:p>
          <a:p>
            <a:r>
              <a:rPr lang="ru-RU"/>
              <a:t>Точность поиска </a:t>
            </a:r>
            <a:r>
              <a:rPr lang="ru-RU">
                <a:sym typeface="Symbol" pitchFamily="18" charset="2"/>
              </a:rPr>
              <a:t></a:t>
            </a:r>
            <a:r>
              <a:rPr lang="ru-RU" sz="2000">
                <a:sym typeface="Symbol" pitchFamily="18" charset="2"/>
              </a:rPr>
              <a:t></a:t>
            </a:r>
            <a:r>
              <a:rPr lang="en-US" sz="2000"/>
              <a:t>10</a:t>
            </a:r>
            <a:r>
              <a:rPr lang="en-US" sz="2000" baseline="30000">
                <a:sym typeface="Symbol" pitchFamily="18" charset="2"/>
              </a:rPr>
              <a:t></a:t>
            </a:r>
            <a:r>
              <a:rPr lang="en-US" sz="2000" baseline="30000"/>
              <a:t>3</a:t>
            </a:r>
          </a:p>
          <a:p>
            <a:r>
              <a:rPr lang="ru-RU"/>
              <a:t>Найдено решение </a:t>
            </a:r>
            <a:r>
              <a:rPr lang="en-US" sz="2000" i="1"/>
              <a:t>y</a:t>
            </a:r>
            <a:r>
              <a:rPr lang="en-US" sz="2000" baseline="30000"/>
              <a:t>*</a:t>
            </a:r>
            <a:r>
              <a:rPr lang="en-US" sz="2000">
                <a:sym typeface="Symbol" pitchFamily="18" charset="2"/>
              </a:rPr>
              <a:t></a:t>
            </a:r>
            <a:r>
              <a:rPr lang="en-US" sz="2000"/>
              <a:t>(</a:t>
            </a:r>
            <a:r>
              <a:rPr lang="ru-RU" sz="2000"/>
              <a:t>0.942, 0.945</a:t>
            </a:r>
            <a:r>
              <a:rPr lang="en-US" sz="2000"/>
              <a:t>)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Параллельный алгоритм…</a:t>
            </a:r>
          </a:p>
        </p:txBody>
      </p:sp>
      <p:sp>
        <p:nvSpPr>
          <p:cNvPr id="39939" name="Rectangle 1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8604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smtClean="0"/>
              <a:t>Результаты вычислительных экспериментов…</a:t>
            </a:r>
            <a:endParaRPr lang="en-US" sz="2400" smtClean="0"/>
          </a:p>
        </p:txBody>
      </p:sp>
      <p:grpSp>
        <p:nvGrpSpPr>
          <p:cNvPr id="39940" name="Group 17"/>
          <p:cNvGrpSpPr>
            <a:grpSpLocks/>
          </p:cNvGrpSpPr>
          <p:nvPr/>
        </p:nvGrpSpPr>
        <p:grpSpPr bwMode="auto">
          <a:xfrm>
            <a:off x="2514600" y="1752600"/>
            <a:ext cx="5486400" cy="3810000"/>
            <a:chOff x="1584" y="1104"/>
            <a:chExt cx="3456" cy="2400"/>
          </a:xfrm>
        </p:grpSpPr>
        <p:pic>
          <p:nvPicPr>
            <p:cNvPr id="39944" name="Picture 4" descr="example2_parallel_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48" y="1104"/>
              <a:ext cx="2425" cy="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5"/>
            <p:cNvSpPr txBox="1">
              <a:spLocks noChangeArrowheads="1"/>
            </p:cNvSpPr>
            <p:nvPr/>
          </p:nvSpPr>
          <p:spPr bwMode="auto">
            <a:xfrm>
              <a:off x="1584" y="2007"/>
              <a:ext cx="18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i="1">
                  <a:cs typeface="Times New Roman" pitchFamily="18" charset="0"/>
                </a:rPr>
                <a:t>y</a:t>
              </a:r>
              <a:r>
                <a:rPr lang="en-US" sz="1600" baseline="30000">
                  <a:cs typeface="Times New Roman" pitchFamily="18" charset="0"/>
                </a:rPr>
                <a:t>*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39946" name="Line 6"/>
            <p:cNvSpPr>
              <a:spLocks noChangeShapeType="1"/>
            </p:cNvSpPr>
            <p:nvPr/>
          </p:nvSpPr>
          <p:spPr bwMode="auto">
            <a:xfrm>
              <a:off x="1674" y="2096"/>
              <a:ext cx="718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9947" name="Text Box 7"/>
            <p:cNvSpPr txBox="1">
              <a:spLocks noChangeArrowheads="1"/>
            </p:cNvSpPr>
            <p:nvPr/>
          </p:nvSpPr>
          <p:spPr bwMode="auto">
            <a:xfrm>
              <a:off x="2687" y="3114"/>
              <a:ext cx="53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i="1">
                  <a:cs typeface="Times New Roman" pitchFamily="18" charset="0"/>
                </a:rPr>
                <a:t>g</a:t>
              </a:r>
              <a:r>
                <a:rPr lang="en-US" sz="1600" baseline="-30000">
                  <a:cs typeface="Times New Roman" pitchFamily="18" charset="0"/>
                </a:rPr>
                <a:t>1</a:t>
              </a:r>
              <a:r>
                <a:rPr lang="en-US" sz="1600">
                  <a:cs typeface="Times New Roman" pitchFamily="18" charset="0"/>
                </a:rPr>
                <a:t>(</a:t>
              </a:r>
              <a:r>
                <a:rPr lang="en-US" sz="1600" i="1">
                  <a:cs typeface="Times New Roman" pitchFamily="18" charset="0"/>
                </a:rPr>
                <a:t>y</a:t>
              </a:r>
              <a:r>
                <a:rPr lang="en-US" sz="1600">
                  <a:cs typeface="Times New Roman" pitchFamily="18" charset="0"/>
                </a:rPr>
                <a:t>)=0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39948" name="Text Box 8"/>
            <p:cNvSpPr txBox="1">
              <a:spLocks noChangeArrowheads="1"/>
            </p:cNvSpPr>
            <p:nvPr/>
          </p:nvSpPr>
          <p:spPr bwMode="auto">
            <a:xfrm>
              <a:off x="1981" y="3124"/>
              <a:ext cx="53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i="1">
                  <a:cs typeface="Times New Roman" pitchFamily="18" charset="0"/>
                </a:rPr>
                <a:t>g</a:t>
              </a:r>
              <a:r>
                <a:rPr lang="en-US" sz="1600" baseline="-30000">
                  <a:cs typeface="Times New Roman" pitchFamily="18" charset="0"/>
                </a:rPr>
                <a:t>2</a:t>
              </a:r>
              <a:r>
                <a:rPr lang="en-US" sz="1600">
                  <a:cs typeface="Times New Roman" pitchFamily="18" charset="0"/>
                </a:rPr>
                <a:t>(</a:t>
              </a:r>
              <a:r>
                <a:rPr lang="en-US" sz="1600" i="1">
                  <a:cs typeface="Times New Roman" pitchFamily="18" charset="0"/>
                </a:rPr>
                <a:t>y</a:t>
              </a:r>
              <a:r>
                <a:rPr lang="en-US" sz="1600">
                  <a:cs typeface="Times New Roman" pitchFamily="18" charset="0"/>
                </a:rPr>
                <a:t>)=0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39949" name="Text Box 9"/>
            <p:cNvSpPr txBox="1">
              <a:spLocks noChangeArrowheads="1"/>
            </p:cNvSpPr>
            <p:nvPr/>
          </p:nvSpPr>
          <p:spPr bwMode="auto">
            <a:xfrm>
              <a:off x="1936" y="1232"/>
              <a:ext cx="539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i="1">
                  <a:cs typeface="Times New Roman" pitchFamily="18" charset="0"/>
                </a:rPr>
                <a:t>g</a:t>
              </a:r>
              <a:r>
                <a:rPr lang="en-US" sz="1600" baseline="-30000">
                  <a:cs typeface="Times New Roman" pitchFamily="18" charset="0"/>
                </a:rPr>
                <a:t>3</a:t>
              </a:r>
              <a:r>
                <a:rPr lang="en-US" sz="1600">
                  <a:cs typeface="Times New Roman" pitchFamily="18" charset="0"/>
                </a:rPr>
                <a:t>(</a:t>
              </a:r>
              <a:r>
                <a:rPr lang="en-US" sz="1600" i="1">
                  <a:cs typeface="Times New Roman" pitchFamily="18" charset="0"/>
                </a:rPr>
                <a:t>y</a:t>
              </a:r>
              <a:r>
                <a:rPr lang="en-US" sz="1600">
                  <a:cs typeface="Times New Roman" pitchFamily="18" charset="0"/>
                </a:rPr>
                <a:t>)=0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39950" name="Text Box 10"/>
            <p:cNvSpPr txBox="1">
              <a:spLocks noChangeArrowheads="1"/>
            </p:cNvSpPr>
            <p:nvPr/>
          </p:nvSpPr>
          <p:spPr bwMode="auto">
            <a:xfrm>
              <a:off x="4405" y="2143"/>
              <a:ext cx="635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i="1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1600">
                  <a:cs typeface="Times New Roman" pitchFamily="18" charset="0"/>
                </a:rPr>
                <a:t>(</a:t>
              </a:r>
              <a:r>
                <a:rPr lang="en-US" sz="1600" i="1">
                  <a:cs typeface="Times New Roman" pitchFamily="18" charset="0"/>
                  <a:sym typeface="Symbol" pitchFamily="18" charset="2"/>
                </a:rPr>
                <a:t>y</a:t>
              </a:r>
              <a:r>
                <a:rPr lang="en-US" sz="1600">
                  <a:cs typeface="Times New Roman" pitchFamily="18" charset="0"/>
                  <a:sym typeface="Symbol" pitchFamily="18" charset="2"/>
                </a:rPr>
                <a:t>)=const</a:t>
              </a:r>
              <a:endParaRPr lang="en-US" sz="1600" i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9951" name="Line 11"/>
            <p:cNvSpPr>
              <a:spLocks noChangeShapeType="1"/>
            </p:cNvSpPr>
            <p:nvPr/>
          </p:nvSpPr>
          <p:spPr bwMode="auto">
            <a:xfrm flipH="1">
              <a:off x="4136" y="2321"/>
              <a:ext cx="269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9952" name="Line 12"/>
            <p:cNvSpPr>
              <a:spLocks noChangeShapeType="1"/>
            </p:cNvSpPr>
            <p:nvPr/>
          </p:nvSpPr>
          <p:spPr bwMode="auto">
            <a:xfrm flipH="1" flipV="1">
              <a:off x="3956" y="1697"/>
              <a:ext cx="449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9941" name="Rectangle 13"/>
          <p:cNvSpPr>
            <a:spLocks noChangeArrowheads="1"/>
          </p:cNvSpPr>
          <p:nvPr/>
        </p:nvSpPr>
        <p:spPr bwMode="auto">
          <a:xfrm>
            <a:off x="0" y="147796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39942" name="Rectangle 14"/>
          <p:cNvSpPr>
            <a:spLocks noChangeArrowheads="1"/>
          </p:cNvSpPr>
          <p:nvPr/>
        </p:nvSpPr>
        <p:spPr bwMode="auto">
          <a:xfrm>
            <a:off x="0" y="147796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3" name="Rectangle 15"/>
          <p:cNvSpPr>
            <a:spLocks noChangeArrowheads="1"/>
          </p:cNvSpPr>
          <p:nvPr/>
        </p:nvSpPr>
        <p:spPr bwMode="auto">
          <a:xfrm>
            <a:off x="1025525" y="5653088"/>
            <a:ext cx="7242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Расположение точек испытаний при использовании шести процессоров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Параллельный алгоритм</a:t>
            </a:r>
          </a:p>
        </p:txBody>
      </p:sp>
      <p:sp>
        <p:nvSpPr>
          <p:cNvPr id="40963" name="Rectangle 1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8604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smtClean="0"/>
              <a:t>Ускорение сходимости (использование адаптивных резервов)</a:t>
            </a:r>
            <a:endParaRPr lang="en-US" sz="2400" smtClean="0"/>
          </a:p>
        </p:txBody>
      </p:sp>
      <p:sp>
        <p:nvSpPr>
          <p:cNvPr id="40964" name="Rectangle 13"/>
          <p:cNvSpPr>
            <a:spLocks noChangeArrowheads="1"/>
          </p:cNvSpPr>
          <p:nvPr/>
        </p:nvSpPr>
        <p:spPr bwMode="auto">
          <a:xfrm>
            <a:off x="0" y="147796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0965" name="Rectangle 14"/>
          <p:cNvSpPr>
            <a:spLocks noChangeArrowheads="1"/>
          </p:cNvSpPr>
          <p:nvPr/>
        </p:nvSpPr>
        <p:spPr bwMode="auto">
          <a:xfrm>
            <a:off x="0" y="147796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6" name="Rectangle 15"/>
          <p:cNvSpPr>
            <a:spLocks noChangeArrowheads="1"/>
          </p:cNvSpPr>
          <p:nvPr/>
        </p:nvSpPr>
        <p:spPr bwMode="auto">
          <a:xfrm>
            <a:off x="1025525" y="5562600"/>
            <a:ext cx="7242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Расположение точек испытаний при использовании шести процессоров</a:t>
            </a:r>
          </a:p>
        </p:txBody>
      </p:sp>
      <p:grpSp>
        <p:nvGrpSpPr>
          <p:cNvPr id="40967" name="Group 28"/>
          <p:cNvGrpSpPr>
            <a:grpSpLocks/>
          </p:cNvGrpSpPr>
          <p:nvPr/>
        </p:nvGrpSpPr>
        <p:grpSpPr bwMode="auto">
          <a:xfrm>
            <a:off x="2466975" y="1752600"/>
            <a:ext cx="5457825" cy="3778250"/>
            <a:chOff x="1554" y="1104"/>
            <a:chExt cx="3438" cy="2380"/>
          </a:xfrm>
        </p:grpSpPr>
        <p:pic>
          <p:nvPicPr>
            <p:cNvPr id="40969" name="Picture 17" descr="example2_parallel_6_ep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81" y="1104"/>
              <a:ext cx="2428" cy="2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70" name="Text Box 18"/>
            <p:cNvSpPr txBox="1">
              <a:spLocks noChangeArrowheads="1"/>
            </p:cNvSpPr>
            <p:nvPr/>
          </p:nvSpPr>
          <p:spPr bwMode="auto">
            <a:xfrm>
              <a:off x="1554" y="1993"/>
              <a:ext cx="179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i="1">
                  <a:cs typeface="Times New Roman" pitchFamily="18" charset="0"/>
                </a:rPr>
                <a:t>y</a:t>
              </a:r>
              <a:r>
                <a:rPr lang="en-US" sz="1600" baseline="30000">
                  <a:cs typeface="Times New Roman" pitchFamily="18" charset="0"/>
                </a:rPr>
                <a:t>*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40971" name="Line 19"/>
            <p:cNvSpPr>
              <a:spLocks noChangeShapeType="1"/>
            </p:cNvSpPr>
            <p:nvPr/>
          </p:nvSpPr>
          <p:spPr bwMode="auto">
            <a:xfrm>
              <a:off x="1644" y="2081"/>
              <a:ext cx="717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972" name="Text Box 25"/>
            <p:cNvSpPr txBox="1">
              <a:spLocks noChangeArrowheads="1"/>
            </p:cNvSpPr>
            <p:nvPr/>
          </p:nvSpPr>
          <p:spPr bwMode="auto">
            <a:xfrm>
              <a:off x="2797" y="3036"/>
              <a:ext cx="5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i="1">
                  <a:cs typeface="Times New Roman" pitchFamily="18" charset="0"/>
                </a:rPr>
                <a:t>g</a:t>
              </a:r>
              <a:r>
                <a:rPr lang="en-US" sz="1600" baseline="-30000">
                  <a:cs typeface="Times New Roman" pitchFamily="18" charset="0"/>
                </a:rPr>
                <a:t>1</a:t>
              </a:r>
              <a:r>
                <a:rPr lang="en-US" sz="1600">
                  <a:cs typeface="Times New Roman" pitchFamily="18" charset="0"/>
                </a:rPr>
                <a:t>(</a:t>
              </a:r>
              <a:r>
                <a:rPr lang="en-US" sz="1600" i="1">
                  <a:cs typeface="Times New Roman" pitchFamily="18" charset="0"/>
                </a:rPr>
                <a:t>y</a:t>
              </a:r>
              <a:r>
                <a:rPr lang="en-US" sz="1600">
                  <a:cs typeface="Times New Roman" pitchFamily="18" charset="0"/>
                </a:rPr>
                <a:t>)=0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40973" name="Text Box 23"/>
            <p:cNvSpPr txBox="1">
              <a:spLocks noChangeArrowheads="1"/>
            </p:cNvSpPr>
            <p:nvPr/>
          </p:nvSpPr>
          <p:spPr bwMode="auto">
            <a:xfrm>
              <a:off x="1950" y="3097"/>
              <a:ext cx="5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i="1">
                  <a:cs typeface="Times New Roman" pitchFamily="18" charset="0"/>
                </a:rPr>
                <a:t>g</a:t>
              </a:r>
              <a:r>
                <a:rPr lang="en-US" sz="1600" baseline="-30000">
                  <a:cs typeface="Times New Roman" pitchFamily="18" charset="0"/>
                </a:rPr>
                <a:t>2</a:t>
              </a:r>
              <a:r>
                <a:rPr lang="en-US" sz="1600">
                  <a:cs typeface="Times New Roman" pitchFamily="18" charset="0"/>
                </a:rPr>
                <a:t>(</a:t>
              </a:r>
              <a:r>
                <a:rPr lang="en-US" sz="1600" i="1">
                  <a:cs typeface="Times New Roman" pitchFamily="18" charset="0"/>
                </a:rPr>
                <a:t>y</a:t>
              </a:r>
              <a:r>
                <a:rPr lang="en-US" sz="1600">
                  <a:cs typeface="Times New Roman" pitchFamily="18" charset="0"/>
                </a:rPr>
                <a:t>)=0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40974" name="Text Box 22"/>
            <p:cNvSpPr txBox="1">
              <a:spLocks noChangeArrowheads="1"/>
            </p:cNvSpPr>
            <p:nvPr/>
          </p:nvSpPr>
          <p:spPr bwMode="auto">
            <a:xfrm>
              <a:off x="1905" y="1226"/>
              <a:ext cx="53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i="1">
                  <a:cs typeface="Times New Roman" pitchFamily="18" charset="0"/>
                </a:rPr>
                <a:t>g</a:t>
              </a:r>
              <a:r>
                <a:rPr lang="en-US" sz="1600" baseline="-30000">
                  <a:cs typeface="Times New Roman" pitchFamily="18" charset="0"/>
                </a:rPr>
                <a:t>3</a:t>
              </a:r>
              <a:r>
                <a:rPr lang="en-US" sz="1600">
                  <a:cs typeface="Times New Roman" pitchFamily="18" charset="0"/>
                </a:rPr>
                <a:t>(</a:t>
              </a:r>
              <a:r>
                <a:rPr lang="en-US" sz="1600" i="1">
                  <a:cs typeface="Times New Roman" pitchFamily="18" charset="0"/>
                </a:rPr>
                <a:t>y</a:t>
              </a:r>
              <a:r>
                <a:rPr lang="en-US" sz="1600">
                  <a:cs typeface="Times New Roman" pitchFamily="18" charset="0"/>
                </a:rPr>
                <a:t>)=0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40975" name="Text Box 20"/>
            <p:cNvSpPr txBox="1">
              <a:spLocks noChangeArrowheads="1"/>
            </p:cNvSpPr>
            <p:nvPr/>
          </p:nvSpPr>
          <p:spPr bwMode="auto">
            <a:xfrm>
              <a:off x="4371" y="2127"/>
              <a:ext cx="621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i="1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1600">
                  <a:cs typeface="Times New Roman" pitchFamily="18" charset="0"/>
                </a:rPr>
                <a:t>(</a:t>
              </a:r>
              <a:r>
                <a:rPr lang="en-US" sz="1600" i="1">
                  <a:cs typeface="Times New Roman" pitchFamily="18" charset="0"/>
                  <a:sym typeface="Symbol" pitchFamily="18" charset="2"/>
                </a:rPr>
                <a:t>y</a:t>
              </a:r>
              <a:r>
                <a:rPr lang="en-US" sz="1600">
                  <a:cs typeface="Times New Roman" pitchFamily="18" charset="0"/>
                  <a:sym typeface="Symbol" pitchFamily="18" charset="2"/>
                </a:rPr>
                <a:t>)=const</a:t>
              </a:r>
              <a:endParaRPr lang="en-US" sz="1600" i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0976" name="Line 24"/>
            <p:cNvSpPr>
              <a:spLocks noChangeShapeType="1"/>
            </p:cNvSpPr>
            <p:nvPr/>
          </p:nvSpPr>
          <p:spPr bwMode="auto">
            <a:xfrm flipH="1">
              <a:off x="4102" y="2304"/>
              <a:ext cx="269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977" name="Line 21"/>
            <p:cNvSpPr>
              <a:spLocks noChangeShapeType="1"/>
            </p:cNvSpPr>
            <p:nvPr/>
          </p:nvSpPr>
          <p:spPr bwMode="auto">
            <a:xfrm flipH="1" flipV="1">
              <a:off x="3923" y="1687"/>
              <a:ext cx="448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0968" name="Rectangle 26"/>
          <p:cNvSpPr>
            <a:spLocks noChangeArrowheads="1"/>
          </p:cNvSpPr>
          <p:nvPr/>
        </p:nvSpPr>
        <p:spPr bwMode="auto">
          <a:xfrm>
            <a:off x="0" y="170180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Программная реализация…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Предварительные замечания: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Рассматриваются задачи, в которых вычисление значения функции в точке является достаточно трудоемким</a:t>
            </a:r>
            <a:r>
              <a:rPr lang="en-US" sz="2000" smtClean="0"/>
              <a:t>;</a:t>
            </a:r>
            <a:endParaRPr lang="ru-RU" sz="2000" smtClean="0"/>
          </a:p>
          <a:p>
            <a:pPr lvl="1">
              <a:lnSpc>
                <a:spcPct val="90000"/>
              </a:lnSpc>
            </a:pPr>
            <a:r>
              <a:rPr lang="ru-RU" sz="2000" smtClean="0"/>
              <a:t>Объем вычислений, выполняемый на каждой итерации индексного метода, может существенно отличаться</a:t>
            </a:r>
            <a:r>
              <a:rPr lang="en-US" sz="2000" smtClean="0"/>
              <a:t>;</a:t>
            </a:r>
            <a:endParaRPr lang="ru-RU" sz="2000" smtClean="0"/>
          </a:p>
          <a:p>
            <a:pPr lvl="1">
              <a:lnSpc>
                <a:spcPct val="90000"/>
              </a:lnSpc>
            </a:pPr>
            <a:r>
              <a:rPr lang="ru-RU" sz="2000" smtClean="0"/>
              <a:t>Вычислительные узлы при параллельном выполнении программы могут иметь разную мощность</a:t>
            </a:r>
            <a:r>
              <a:rPr lang="en-US" sz="2000" smtClean="0"/>
              <a:t>.</a:t>
            </a:r>
            <a:endParaRPr lang="ru-RU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ru-RU" sz="2400" smtClean="0"/>
              <a:t>Вывод: эффективная параллельная реализация индексного метода может быть только асинхронной.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Программная система “Абсолют Эксперт” позволяет решать (исследовать) задачи многомерной глобальной оптимизации.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Основной режим работы системы – параллельное выполнение на кластере.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Программная реализация…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1012825"/>
          </a:xfrm>
        </p:spPr>
        <p:txBody>
          <a:bodyPr/>
          <a:lstStyle/>
          <a:p>
            <a:endParaRPr lang="en-US" smtClean="0"/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685800" y="1447800"/>
            <a:ext cx="8610600" cy="4495800"/>
            <a:chOff x="1598" y="4862"/>
            <a:chExt cx="8144" cy="3700"/>
          </a:xfrm>
        </p:grpSpPr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 rot="-5400000">
              <a:off x="4920" y="5528"/>
              <a:ext cx="0" cy="8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4298" y="4862"/>
              <a:ext cx="2835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18800" rIns="54000"/>
            <a:lstStyle/>
            <a:p>
              <a:pPr algn="ctr"/>
              <a:r>
                <a:rPr lang="ru-RU">
                  <a:latin typeface="Bernard MT Condensed" pitchFamily="18" charset="0"/>
                </a:rPr>
                <a:t>Оптимизация</a:t>
              </a:r>
              <a:endParaRPr lang="ru-RU" sz="2800">
                <a:latin typeface="Bernard MT Condensed" pitchFamily="18" charset="0"/>
              </a:endParaRP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5378" y="5732"/>
              <a:ext cx="2835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18800" rIns="54000"/>
            <a:lstStyle/>
            <a:p>
              <a:pPr algn="ctr"/>
              <a:r>
                <a:rPr lang="ru-RU">
                  <a:latin typeface="Bernard MT Condensed" pitchFamily="18" charset="0"/>
                </a:rPr>
                <a:t>Очередь характеристик</a:t>
              </a:r>
              <a:endParaRPr lang="ru-RU" sz="2800">
                <a:latin typeface="Bernard MT Condensed" pitchFamily="18" charset="0"/>
              </a:endParaRP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1973" y="6662"/>
              <a:ext cx="2835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18800" rIns="54000"/>
            <a:lstStyle/>
            <a:p>
              <a:pPr algn="ctr"/>
              <a:r>
                <a:rPr lang="ru-RU">
                  <a:latin typeface="Bernard MT Condensed" pitchFamily="18" charset="0"/>
                </a:rPr>
                <a:t>Страничная память</a:t>
              </a:r>
              <a:endParaRPr lang="ru-RU" sz="2800">
                <a:latin typeface="Bernard MT Condensed" pitchFamily="18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1613" y="5746"/>
              <a:ext cx="2835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18800" rIns="54000"/>
            <a:lstStyle/>
            <a:p>
              <a:pPr algn="ctr"/>
              <a:r>
                <a:rPr lang="ru-RU">
                  <a:latin typeface="Bernard MT Condensed" pitchFamily="18" charset="0"/>
                </a:rPr>
                <a:t>Поисковая информация</a:t>
              </a:r>
              <a:endParaRPr lang="ru-RU" sz="2800">
                <a:latin typeface="Bernard MT Condensed" pitchFamily="18" charset="0"/>
              </a:endParaRPr>
            </a:p>
          </p:txBody>
        </p: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1598" y="7532"/>
              <a:ext cx="8144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18800" rIns="54000"/>
            <a:lstStyle/>
            <a:p>
              <a:pPr algn="ctr"/>
              <a:r>
                <a:rPr lang="ru-RU">
                  <a:latin typeface="Bernard MT Condensed" pitchFamily="18" charset="0"/>
                </a:rPr>
                <a:t>Обработка состояний</a:t>
              </a:r>
              <a:endParaRPr lang="ru-RU" sz="2800">
                <a:latin typeface="Bernard MT Condensed" pitchFamily="18" charset="0"/>
              </a:endParaRP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5198" y="6662"/>
              <a:ext cx="1080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18800" rIns="54000"/>
            <a:lstStyle/>
            <a:p>
              <a:pPr algn="ctr"/>
              <a:r>
                <a:rPr lang="ru-RU">
                  <a:latin typeface="Bernard MT Condensed" pitchFamily="18" charset="0"/>
                </a:rPr>
                <a:t>Архив</a:t>
              </a:r>
              <a:endParaRPr lang="ru-RU" sz="2800">
                <a:latin typeface="Bernard MT Condensed" pitchFamily="18" charset="0"/>
              </a:endParaRPr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7133" y="5087"/>
              <a:ext cx="16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8750" y="5802"/>
              <a:ext cx="0" cy="17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3398" y="7142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6998" y="6212"/>
              <a:ext cx="0" cy="1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1778" y="6227"/>
              <a:ext cx="0" cy="1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4418" y="5357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6098" y="5342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3398" y="6212"/>
              <a:ext cx="0" cy="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rot="-3600000">
              <a:off x="4816" y="5989"/>
              <a:ext cx="0" cy="8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>
              <a:off x="5738" y="7142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0" name="Text Box 22"/>
            <p:cNvSpPr txBox="1">
              <a:spLocks noChangeArrowheads="1"/>
            </p:cNvSpPr>
            <p:nvPr/>
          </p:nvSpPr>
          <p:spPr bwMode="auto">
            <a:xfrm>
              <a:off x="2141" y="8102"/>
              <a:ext cx="7200" cy="4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2200">
                  <a:latin typeface="Bernard MT Condensed" pitchFamily="18" charset="0"/>
                </a:rPr>
                <a:t>Функциональная структура комплекса Абсолют Эксперт</a:t>
              </a:r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-5400000">
              <a:off x="5008" y="6717"/>
              <a:ext cx="0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Программная реализация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4975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000" smtClean="0"/>
              <a:t>Подсистема Оптимизация – построение объекта оптимизации, постановка задачи, определение и настройка методов, назначение заданий и выполнение процесса поиска оптимального варианта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Подсистема Поисковая информация – структуры данных и методы, обеспечивающие получение, хранение и анализ информации, генерируемой в ходе итераций поиска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Подсистема Страничная память – структуры данных и методы для организации страничного представления оперативной памяти, используемой для обработки поисковых данных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Подсистема Архив – предназначена для организации хранения поисковой информации во внешней памяти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Подсистема Очередь характеристик – ускоряет работу алгоритмов при больших объемах поисковой информации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Подсистема Обработка состояний – унифицированная схема контроля и наблюдения за состояниями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5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Заключение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000" smtClean="0"/>
              <a:t>В разделе рассмотрен индексный метод учета функциональных ограничений в задачах глобальной оптимизации.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Представлена постановка задачи, изложена схема работы индексного метода для решения одномерных задач, приведена его программная реализация.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Изложена схема редукции размерности задачи, основанная на развертках Пеано, приведена программная реализация разверток.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Представлен параллельный алгоритм, основанный на множественных отображениях Пеано. Приведена программная реализация множественных отображений.</a:t>
            </a:r>
            <a:r>
              <a:rPr lang="en-US" sz="2000" smtClean="0"/>
              <a:t> </a:t>
            </a:r>
            <a:endParaRPr lang="ru-RU" sz="2000" smtClean="0"/>
          </a:p>
          <a:p>
            <a:pPr>
              <a:lnSpc>
                <a:spcPct val="90000"/>
              </a:lnSpc>
            </a:pPr>
            <a:r>
              <a:rPr lang="ru-RU" sz="2000" smtClean="0"/>
              <a:t>Дана общая характеристика программной системы Абсолют Эксперт.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Представлены результаты вычислительных экспериментов</a:t>
            </a:r>
            <a:r>
              <a:rPr lang="ru-RU" sz="22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Вопросы для обсуждения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066800"/>
            <a:ext cx="8915400" cy="4449763"/>
          </a:xfrm>
        </p:spPr>
        <p:txBody>
          <a:bodyPr>
            <a:spAutoFit/>
          </a:bodyPr>
          <a:lstStyle/>
          <a:p>
            <a:pPr marL="265113" indent="-265113">
              <a:lnSpc>
                <a:spcPct val="80000"/>
              </a:lnSpc>
            </a:pPr>
            <a:r>
              <a:rPr lang="ru-RU" sz="2400" smtClean="0"/>
              <a:t>В чем состоит задача поиска оптимального решения?</a:t>
            </a:r>
          </a:p>
          <a:p>
            <a:pPr marL="265113" indent="-265113">
              <a:lnSpc>
                <a:spcPct val="80000"/>
              </a:lnSpc>
            </a:pPr>
            <a:r>
              <a:rPr lang="ru-RU" sz="2400" smtClean="0"/>
              <a:t>В чем заключается сложность определения оптимума в задачах глобальной оптимизации?</a:t>
            </a:r>
          </a:p>
          <a:p>
            <a:pPr marL="265113" indent="-265113">
              <a:lnSpc>
                <a:spcPct val="80000"/>
              </a:lnSpc>
            </a:pPr>
            <a:r>
              <a:rPr lang="ru-RU" sz="2400" smtClean="0"/>
              <a:t>Чем обоснована необходимость поиска глобального оптимума</a:t>
            </a:r>
            <a:r>
              <a:rPr lang="en-US" sz="2400" smtClean="0"/>
              <a:t> </a:t>
            </a:r>
            <a:r>
              <a:rPr lang="ru-RU" sz="2400" smtClean="0"/>
              <a:t>на  неравномерном покрытии области поиска?</a:t>
            </a:r>
            <a:endParaRPr lang="en-US" sz="2400" smtClean="0"/>
          </a:p>
          <a:p>
            <a:pPr marL="265113" indent="-265113">
              <a:lnSpc>
                <a:spcPct val="80000"/>
              </a:lnSpc>
            </a:pPr>
            <a:r>
              <a:rPr lang="ru-RU" sz="2400" smtClean="0"/>
              <a:t>В чем состоит индексная схема учета ограничений ?</a:t>
            </a:r>
          </a:p>
          <a:p>
            <a:pPr marL="265113" indent="-265113">
              <a:lnSpc>
                <a:spcPct val="80000"/>
              </a:lnSpc>
            </a:pPr>
            <a:r>
              <a:rPr lang="ru-RU" sz="2400" smtClean="0"/>
              <a:t>Опишите класс характеристических алгоритмов оптимизации.</a:t>
            </a:r>
            <a:endParaRPr lang="en-US" sz="2400" smtClean="0"/>
          </a:p>
          <a:p>
            <a:pPr marL="265113" indent="-265113">
              <a:lnSpc>
                <a:spcPct val="80000"/>
              </a:lnSpc>
            </a:pPr>
            <a:r>
              <a:rPr lang="ru-RU" sz="2400" smtClean="0"/>
              <a:t>В чем заключаются недостатки использования единственной развертки Пеано при редукции размерности</a:t>
            </a:r>
            <a:r>
              <a:rPr lang="en-US" sz="2400" smtClean="0"/>
              <a:t>?</a:t>
            </a:r>
          </a:p>
          <a:p>
            <a:pPr marL="265113" indent="-265113">
              <a:lnSpc>
                <a:spcPct val="80000"/>
              </a:lnSpc>
            </a:pPr>
            <a:r>
              <a:rPr lang="ru-RU" sz="2400" smtClean="0"/>
              <a:t>Каким образом множественные отображения позволяют распараллелить индексный алгоритм</a:t>
            </a:r>
            <a:r>
              <a:rPr lang="en-US" sz="2400" smtClean="0"/>
              <a:t>?</a:t>
            </a:r>
            <a:r>
              <a:rPr lang="ru-RU" sz="2400" smtClean="0"/>
              <a:t> </a:t>
            </a:r>
          </a:p>
          <a:p>
            <a:pPr marL="265113" indent="-265113">
              <a:lnSpc>
                <a:spcPct val="80000"/>
              </a:lnSpc>
            </a:pPr>
            <a:r>
              <a:rPr lang="ru-RU" sz="2400" smtClean="0"/>
              <a:t>Чем вызвана необходимость реализации асинхронной схемы расчетов в параллельной модификации индексного алгоритма?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7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Постановка задачи…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839788" y="1476375"/>
          <a:ext cx="6137275" cy="579438"/>
        </p:xfrm>
        <a:graphic>
          <a:graphicData uri="http://schemas.openxmlformats.org/presentationml/2006/ole">
            <p:oleObj spid="_x0000_s1026" name="Equation" r:id="rId3" imgW="2958840" imgH="27936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838200" y="1989138"/>
          <a:ext cx="4614863" cy="593725"/>
        </p:xfrm>
        <a:graphic>
          <a:graphicData uri="http://schemas.openxmlformats.org/presentationml/2006/ole">
            <p:oleObj spid="_x0000_s1027" name="Equation" r:id="rId4" imgW="2171520" imgH="279360" progId="Equation.DSMT4">
              <p:embed/>
            </p:oleObj>
          </a:graphicData>
        </a:graphic>
      </p:graphicFrame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415925" y="1052513"/>
            <a:ext cx="89154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Найти минимум функции </a:t>
            </a:r>
            <a:r>
              <a:rPr lang="en-US" sz="2600" i="1">
                <a:sym typeface="Symbol" pitchFamily="18" charset="2"/>
              </a:rPr>
              <a:t></a:t>
            </a:r>
            <a:r>
              <a:rPr lang="en-US" sz="2600" i="1" baseline="-25000">
                <a:sym typeface="Symbol" pitchFamily="18" charset="2"/>
              </a:rPr>
              <a:t> </a:t>
            </a:r>
            <a:r>
              <a:rPr lang="en-US" sz="2600"/>
              <a:t>(</a:t>
            </a:r>
            <a:r>
              <a:rPr lang="en-US" sz="2600" i="1"/>
              <a:t>y</a:t>
            </a:r>
            <a:r>
              <a:rPr lang="en-US" sz="2600"/>
              <a:t>)</a:t>
            </a:r>
            <a:r>
              <a:rPr lang="ru-RU" sz="2400">
                <a:latin typeface="Arial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endParaRPr lang="ru-RU" sz="240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endParaRPr lang="ru-RU" sz="240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где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  - </a:t>
            </a:r>
            <a:r>
              <a:rPr lang="en-US" sz="2600" i="1">
                <a:sym typeface="Symbol" pitchFamily="18" charset="2"/>
              </a:rPr>
              <a:t></a:t>
            </a:r>
            <a:r>
              <a:rPr lang="en-US" sz="2600" i="1" baseline="-25000">
                <a:sym typeface="Symbol" pitchFamily="18" charset="2"/>
              </a:rPr>
              <a:t> </a:t>
            </a:r>
            <a:r>
              <a:rPr lang="en-US" sz="2600"/>
              <a:t>(</a:t>
            </a:r>
            <a:r>
              <a:rPr lang="en-US" sz="2600" i="1"/>
              <a:t>y</a:t>
            </a:r>
            <a:r>
              <a:rPr lang="en-US" sz="2600"/>
              <a:t>)</a:t>
            </a:r>
            <a:r>
              <a:rPr lang="ru-RU" sz="2400">
                <a:latin typeface="Arial" pitchFamily="34" charset="0"/>
              </a:rPr>
              <a:t> – минимизируемая функция (критерий),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  - </a:t>
            </a:r>
            <a:r>
              <a:rPr lang="en-US" sz="2600" i="1"/>
              <a:t>g</a:t>
            </a:r>
            <a:r>
              <a:rPr lang="en-US" sz="2600" i="1" baseline="-25000"/>
              <a:t>j</a:t>
            </a:r>
            <a:r>
              <a:rPr lang="en-US" sz="2600">
                <a:sym typeface="Symbol" pitchFamily="18" charset="2"/>
              </a:rPr>
              <a:t>(</a:t>
            </a:r>
            <a:r>
              <a:rPr lang="en-US" sz="2600" i="1">
                <a:sym typeface="Symbol" pitchFamily="18" charset="2"/>
              </a:rPr>
              <a:t>y</a:t>
            </a:r>
            <a:r>
              <a:rPr lang="en-US" sz="2600"/>
              <a:t>)</a:t>
            </a:r>
            <a:r>
              <a:rPr lang="en-US" sz="2600" i="1"/>
              <a:t>,</a:t>
            </a:r>
            <a:r>
              <a:rPr lang="en-US" sz="2600">
                <a:latin typeface="Arial" pitchFamily="34" charset="0"/>
              </a:rPr>
              <a:t> </a:t>
            </a:r>
            <a:r>
              <a:rPr lang="ru-RU" sz="2600">
                <a:sym typeface="Symbol" pitchFamily="18" charset="2"/>
              </a:rPr>
              <a:t>1</a:t>
            </a:r>
            <a:r>
              <a:rPr lang="ru-RU" sz="2600" i="1">
                <a:sym typeface="Symbol" pitchFamily="18" charset="2"/>
              </a:rPr>
              <a:t>j</a:t>
            </a:r>
            <a:r>
              <a:rPr lang="ru-RU" sz="2600">
                <a:sym typeface="Symbol" pitchFamily="18" charset="2"/>
              </a:rPr>
              <a:t></a:t>
            </a:r>
            <a:r>
              <a:rPr lang="ru-RU" sz="2600" i="1">
                <a:sym typeface="Symbol" pitchFamily="18" charset="2"/>
              </a:rPr>
              <a:t>m</a:t>
            </a:r>
            <a:r>
              <a:rPr lang="en-US" sz="2400">
                <a:latin typeface="Arial" pitchFamily="34" charset="0"/>
                <a:sym typeface="Symbol" pitchFamily="18" charset="2"/>
              </a:rPr>
              <a:t> </a:t>
            </a:r>
            <a:r>
              <a:rPr lang="ru-RU" sz="2400">
                <a:latin typeface="Arial" pitchFamily="34" charset="0"/>
                <a:sym typeface="Symbol" pitchFamily="18" charset="2"/>
              </a:rPr>
              <a:t>– функциональные ограничения,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  <a:sym typeface="Symbol" pitchFamily="18" charset="2"/>
              </a:rPr>
              <a:t>  - </a:t>
            </a:r>
            <a:r>
              <a:rPr lang="en-US" sz="2600" i="1">
                <a:sym typeface="Symbol" pitchFamily="18" charset="2"/>
              </a:rPr>
              <a:t>D</a:t>
            </a:r>
            <a:r>
              <a:rPr lang="en-US" sz="2400">
                <a:latin typeface="Arial" pitchFamily="34" charset="0"/>
                <a:sym typeface="Symbol" pitchFamily="18" charset="2"/>
              </a:rPr>
              <a:t> </a:t>
            </a:r>
            <a:r>
              <a:rPr lang="ru-RU" sz="2400">
                <a:latin typeface="Arial" pitchFamily="34" charset="0"/>
                <a:sym typeface="Symbol" pitchFamily="18" charset="2"/>
              </a:rPr>
              <a:t>–</a:t>
            </a:r>
            <a:r>
              <a:rPr lang="en-US" sz="2400">
                <a:latin typeface="Arial" pitchFamily="34" charset="0"/>
                <a:sym typeface="Symbol" pitchFamily="18" charset="2"/>
              </a:rPr>
              <a:t> </a:t>
            </a:r>
            <a:r>
              <a:rPr lang="ru-RU" sz="2400">
                <a:latin typeface="Arial" pitchFamily="34" charset="0"/>
                <a:sym typeface="Symbol" pitchFamily="18" charset="2"/>
              </a:rPr>
              <a:t>область поиска,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  <a:sym typeface="Symbol" pitchFamily="18" charset="2"/>
              </a:rPr>
              <a:t>  - </a:t>
            </a:r>
            <a:r>
              <a:rPr lang="en-US" sz="2600" i="1">
                <a:sym typeface="Symbol" pitchFamily="18" charset="2"/>
              </a:rPr>
              <a:t>y</a:t>
            </a:r>
            <a:r>
              <a:rPr lang="en-US" sz="2400">
                <a:latin typeface="Arial" pitchFamily="34" charset="0"/>
                <a:sym typeface="Symbol" pitchFamily="18" charset="2"/>
              </a:rPr>
              <a:t>  </a:t>
            </a:r>
            <a:r>
              <a:rPr lang="ru-RU" sz="2400">
                <a:latin typeface="Arial" pitchFamily="34" charset="0"/>
                <a:sym typeface="Symbol" pitchFamily="18" charset="2"/>
              </a:rPr>
              <a:t>– вектор варьируемых параметров</a:t>
            </a:r>
            <a:endParaRPr lang="en-US" sz="2400">
              <a:latin typeface="Arial" pitchFamily="34" charset="0"/>
              <a:sym typeface="Symbol" pitchFamily="18" charset="2"/>
            </a:endParaRPr>
          </a:p>
        </p:txBody>
      </p:sp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719138" y="5181600"/>
          <a:ext cx="4935537" cy="620713"/>
        </p:xfrm>
        <a:graphic>
          <a:graphicData uri="http://schemas.openxmlformats.org/presentationml/2006/ole">
            <p:oleObj spid="_x0000_s1028" name="Equation" r:id="rId5" imgW="2222280" imgH="279360" progId="Equation.DSMT4">
              <p:embed/>
            </p:oleObj>
          </a:graphicData>
        </a:graphic>
      </p:graphicFrame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81000" y="4724400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Допустимая область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Литература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80000"/>
              </a:lnSpc>
            </a:pPr>
            <a:r>
              <a:rPr lang="ru-RU" sz="2400" b="1" smtClean="0"/>
              <a:t>Стронгин Р.Г.</a:t>
            </a:r>
            <a:r>
              <a:rPr lang="ru-RU" sz="2400" b="1" i="1" smtClean="0"/>
              <a:t> </a:t>
            </a:r>
            <a:r>
              <a:rPr lang="en-US" sz="2400" smtClean="0"/>
              <a:t>(1978).</a:t>
            </a:r>
            <a:r>
              <a:rPr lang="ru-RU" sz="2400" smtClean="0"/>
              <a:t>Численные методы в многоэкстремальных задачах. </a:t>
            </a:r>
            <a:r>
              <a:rPr lang="en-US" sz="2400" smtClean="0"/>
              <a:t>–</a:t>
            </a:r>
            <a:r>
              <a:rPr lang="ru-RU" sz="2400" smtClean="0"/>
              <a:t> М</a:t>
            </a:r>
            <a:r>
              <a:rPr lang="en-US" sz="2400" smtClean="0"/>
              <a:t>.: </a:t>
            </a:r>
            <a:r>
              <a:rPr lang="ru-RU" sz="2400" smtClean="0"/>
              <a:t>Наука</a:t>
            </a:r>
            <a:r>
              <a:rPr lang="en-US" sz="2400" smtClean="0"/>
              <a:t>. </a:t>
            </a:r>
            <a:endParaRPr lang="en-US" sz="2400" b="1" smtClean="0"/>
          </a:p>
          <a:p>
            <a:pPr marL="355600" indent="-355600">
              <a:lnSpc>
                <a:spcPct val="80000"/>
              </a:lnSpc>
            </a:pPr>
            <a:r>
              <a:rPr lang="en-US" sz="2400" b="1" smtClean="0"/>
              <a:t>Strongin R.G.</a:t>
            </a:r>
            <a:r>
              <a:rPr lang="ru-RU" sz="2400" smtClean="0"/>
              <a:t> (1992)</a:t>
            </a:r>
            <a:r>
              <a:rPr lang="en-US" sz="2400" smtClean="0"/>
              <a:t> Algorithms for multi-extremal mathematical programming problems employing the set of joint space-filling curves</a:t>
            </a:r>
            <a:r>
              <a:rPr lang="ru-RU" sz="2400" smtClean="0"/>
              <a:t>.</a:t>
            </a:r>
            <a:r>
              <a:rPr lang="en-US" sz="2400" smtClean="0"/>
              <a:t> Journal of Global Optimization, №2. P. 357–378.</a:t>
            </a:r>
            <a:endParaRPr lang="ru-RU" sz="2400" smtClean="0"/>
          </a:p>
          <a:p>
            <a:pPr marL="355600" indent="-355600">
              <a:lnSpc>
                <a:spcPct val="80000"/>
              </a:lnSpc>
            </a:pPr>
            <a:r>
              <a:rPr lang="en-US" sz="2400" b="1" smtClean="0"/>
              <a:t>Strongin R.G., Sergeyev Ya.D.</a:t>
            </a:r>
            <a:r>
              <a:rPr lang="en-US" sz="2400" smtClean="0"/>
              <a:t> </a:t>
            </a:r>
            <a:r>
              <a:rPr lang="ru-RU" sz="2400" smtClean="0"/>
              <a:t>(2000). </a:t>
            </a:r>
            <a:r>
              <a:rPr lang="en-US" sz="2400" smtClean="0"/>
              <a:t>Global optimization with non-convex constraints. Sequential and parallel algorithms</a:t>
            </a:r>
            <a:r>
              <a:rPr lang="ru-RU" sz="2400" smtClean="0"/>
              <a:t>. </a:t>
            </a:r>
            <a:r>
              <a:rPr lang="en-US" sz="2400" smtClean="0"/>
              <a:t>– Dordrecht</a:t>
            </a:r>
            <a:r>
              <a:rPr lang="ru-RU" sz="2400" smtClean="0"/>
              <a:t>: </a:t>
            </a:r>
            <a:r>
              <a:rPr lang="en-US" sz="2400" smtClean="0"/>
              <a:t>Kluwer Academic Publishers.</a:t>
            </a:r>
            <a:endParaRPr lang="ru-RU" sz="2400" smtClean="0"/>
          </a:p>
          <a:p>
            <a:pPr marL="355600" indent="-355600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 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b="1" smtClean="0"/>
              <a:t>Постановка задачи…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914400" y="2881313"/>
          <a:ext cx="6099175" cy="547687"/>
        </p:xfrm>
        <a:graphic>
          <a:graphicData uri="http://schemas.openxmlformats.org/presentationml/2006/ole">
            <p:oleObj spid="_x0000_s2050" name="Equation" r:id="rId3" imgW="3111480" imgH="279360" progId="Equation.DSMT4">
              <p:embed/>
            </p:oleObj>
          </a:graphicData>
        </a:graphic>
      </p:graphicFrame>
      <p:graphicFrame>
        <p:nvGraphicFramePr>
          <p:cNvPr id="2051" name="Object 12"/>
          <p:cNvGraphicFramePr>
            <a:graphicFrameLocks noChangeAspect="1"/>
          </p:cNvGraphicFramePr>
          <p:nvPr>
            <p:ph sz="half" idx="2"/>
          </p:nvPr>
        </p:nvGraphicFramePr>
        <p:xfrm>
          <a:off x="944563" y="2241550"/>
          <a:ext cx="5072062" cy="481013"/>
        </p:xfrm>
        <a:graphic>
          <a:graphicData uri="http://schemas.openxmlformats.org/presentationml/2006/ole">
            <p:oleObj spid="_x0000_s2051" name="Формула" r:id="rId4" imgW="2946240" imgH="279360" progId="Equation.3">
              <p:embed/>
            </p:oleObj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88950" y="1219200"/>
            <a:ext cx="8915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Априорная информация о задаче –</a:t>
            </a:r>
            <a:r>
              <a:rPr lang="nl-NL" sz="2400">
                <a:latin typeface="Arial" pitchFamily="34" charset="0"/>
              </a:rPr>
              <a:t> </a:t>
            </a:r>
            <a:r>
              <a:rPr lang="ru-RU" sz="2400">
                <a:latin typeface="Arial" pitchFamily="34" charset="0"/>
              </a:rPr>
              <a:t>предположение о выполнимости условия Липшица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2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Постановка задачи…</a:t>
            </a:r>
          </a:p>
        </p:txBody>
      </p:sp>
      <p:graphicFrame>
        <p:nvGraphicFramePr>
          <p:cNvPr id="3074" name="Object 15"/>
          <p:cNvGraphicFramePr>
            <a:graphicFrameLocks noChangeAspect="1"/>
          </p:cNvGraphicFramePr>
          <p:nvPr>
            <p:ph idx="1"/>
          </p:nvPr>
        </p:nvGraphicFramePr>
        <p:xfrm>
          <a:off x="838200" y="1676400"/>
          <a:ext cx="8486775" cy="792163"/>
        </p:xfrm>
        <a:graphic>
          <a:graphicData uri="http://schemas.openxmlformats.org/presentationml/2006/ole">
            <p:oleObj spid="_x0000_s3074" name="Формула" r:id="rId3" imgW="5715000" imgH="533160" progId="Equation.3">
              <p:embed/>
            </p:oleObj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838200" y="2819400"/>
            <a:ext cx="4648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g</a:t>
            </a:r>
            <a:r>
              <a:rPr lang="en-US" sz="2000" baseline="-25000"/>
              <a:t>1</a:t>
            </a:r>
            <a:r>
              <a:rPr lang="en-US" sz="2000"/>
              <a:t>(</a:t>
            </a:r>
            <a:r>
              <a:rPr lang="en-US" sz="2000" i="1"/>
              <a:t>y</a:t>
            </a:r>
            <a:r>
              <a:rPr lang="en-US" sz="2000"/>
              <a:t>)=0.01[(</a:t>
            </a:r>
            <a:r>
              <a:rPr lang="en-US" sz="2000" i="1"/>
              <a:t>y</a:t>
            </a:r>
            <a:r>
              <a:rPr lang="en-US" sz="2000" baseline="-25000"/>
              <a:t>1</a:t>
            </a:r>
            <a:r>
              <a:rPr lang="en-US" sz="2000">
                <a:sym typeface="Symbol" pitchFamily="18" charset="2"/>
              </a:rPr>
              <a:t>2.2</a:t>
            </a:r>
            <a:r>
              <a:rPr lang="en-US" sz="2000"/>
              <a:t>)</a:t>
            </a:r>
            <a:r>
              <a:rPr lang="en-US" sz="2000" baseline="30000"/>
              <a:t>2</a:t>
            </a:r>
            <a:r>
              <a:rPr lang="en-US" sz="2000"/>
              <a:t>+(</a:t>
            </a:r>
            <a:r>
              <a:rPr lang="en-US" sz="2000" i="1"/>
              <a:t>y</a:t>
            </a:r>
            <a:r>
              <a:rPr lang="en-US" sz="2000" baseline="-25000"/>
              <a:t>2</a:t>
            </a:r>
            <a:r>
              <a:rPr lang="en-US" sz="2000">
                <a:sym typeface="Symbol" pitchFamily="18" charset="2"/>
              </a:rPr>
              <a:t>1.2</a:t>
            </a:r>
            <a:r>
              <a:rPr lang="en-US" sz="2000"/>
              <a:t>)</a:t>
            </a:r>
            <a:r>
              <a:rPr lang="en-US" sz="2000" baseline="30000"/>
              <a:t>2</a:t>
            </a:r>
            <a:r>
              <a:rPr lang="en-US" sz="2000">
                <a:sym typeface="Symbol" pitchFamily="18" charset="2"/>
              </a:rPr>
              <a:t>2.25</a:t>
            </a:r>
            <a:r>
              <a:rPr lang="en-US" sz="2000"/>
              <a:t>]</a:t>
            </a:r>
            <a:r>
              <a:rPr lang="en-US" sz="2000">
                <a:sym typeface="Symbol" pitchFamily="18" charset="2"/>
              </a:rPr>
              <a:t>0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g</a:t>
            </a:r>
            <a:r>
              <a:rPr lang="en-US" sz="2000" baseline="-25000"/>
              <a:t>2</a:t>
            </a:r>
            <a:r>
              <a:rPr lang="en-US" sz="2000"/>
              <a:t>(</a:t>
            </a:r>
            <a:r>
              <a:rPr lang="en-US" sz="2000" i="1"/>
              <a:t>y</a:t>
            </a:r>
            <a:r>
              <a:rPr lang="en-US" sz="2000"/>
              <a:t>)=100[1</a:t>
            </a:r>
            <a:r>
              <a:rPr lang="en-US" sz="2000">
                <a:sym typeface="Symbol" pitchFamily="18" charset="2"/>
              </a:rPr>
              <a:t></a:t>
            </a:r>
            <a:r>
              <a:rPr lang="en-US" sz="2000"/>
              <a:t>(</a:t>
            </a:r>
            <a:r>
              <a:rPr lang="en-US" sz="2000" i="1"/>
              <a:t>y</a:t>
            </a:r>
            <a:r>
              <a:rPr lang="en-US" sz="2000" baseline="-25000"/>
              <a:t>1</a:t>
            </a:r>
            <a:r>
              <a:rPr lang="en-US" sz="2000">
                <a:sym typeface="Symbol" pitchFamily="18" charset="2"/>
              </a:rPr>
              <a:t>2</a:t>
            </a:r>
            <a:r>
              <a:rPr lang="en-US" sz="2000"/>
              <a:t>)</a:t>
            </a:r>
            <a:r>
              <a:rPr lang="en-US" sz="2000" baseline="30000"/>
              <a:t>2</a:t>
            </a:r>
            <a:r>
              <a:rPr lang="en-US" sz="2000"/>
              <a:t>/1.44 </a:t>
            </a:r>
            <a:r>
              <a:rPr lang="en-US" sz="2000">
                <a:sym typeface="Symbol" pitchFamily="18" charset="2"/>
              </a:rPr>
              <a:t></a:t>
            </a:r>
            <a:r>
              <a:rPr lang="en-US" sz="2000"/>
              <a:t>(0.5</a:t>
            </a:r>
            <a:r>
              <a:rPr lang="en-US" sz="2000" i="1"/>
              <a:t>y</a:t>
            </a:r>
            <a:r>
              <a:rPr lang="en-US" sz="2000" baseline="-25000"/>
              <a:t>2</a:t>
            </a:r>
            <a:r>
              <a:rPr lang="en-US" sz="2000"/>
              <a:t>)</a:t>
            </a:r>
            <a:r>
              <a:rPr lang="en-US" sz="2000" baseline="30000"/>
              <a:t>2 </a:t>
            </a:r>
            <a:r>
              <a:rPr lang="en-US" sz="2000"/>
              <a:t>]</a:t>
            </a:r>
            <a:r>
              <a:rPr lang="en-US" sz="2000">
                <a:sym typeface="Symbol" pitchFamily="18" charset="2"/>
              </a:rPr>
              <a:t>0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g</a:t>
            </a:r>
            <a:r>
              <a:rPr lang="en-US" sz="2000" baseline="-25000"/>
              <a:t>3</a:t>
            </a:r>
            <a:r>
              <a:rPr lang="en-US" sz="2000"/>
              <a:t>(</a:t>
            </a:r>
            <a:r>
              <a:rPr lang="en-US" sz="2000" i="1"/>
              <a:t>y</a:t>
            </a:r>
            <a:r>
              <a:rPr lang="en-US" sz="2000"/>
              <a:t>)=10[</a:t>
            </a:r>
            <a:r>
              <a:rPr lang="en-US" sz="2000" i="1"/>
              <a:t>y</a:t>
            </a:r>
            <a:r>
              <a:rPr lang="en-US" sz="2000" baseline="-25000"/>
              <a:t>2</a:t>
            </a:r>
            <a:r>
              <a:rPr lang="en-US" sz="2000">
                <a:sym typeface="Symbol" pitchFamily="18" charset="2"/>
              </a:rPr>
              <a:t>1.5 1.5sin(2</a:t>
            </a:r>
            <a:r>
              <a:rPr lang="en-US" sz="2000" i="1">
                <a:sym typeface="Symbol" pitchFamily="18" charset="2"/>
              </a:rPr>
              <a:t></a:t>
            </a:r>
            <a:r>
              <a:rPr lang="en-US" sz="2000"/>
              <a:t>(</a:t>
            </a:r>
            <a:r>
              <a:rPr lang="en-US" sz="2000" i="1"/>
              <a:t>y</a:t>
            </a:r>
            <a:r>
              <a:rPr lang="en-US" sz="2000" baseline="-25000"/>
              <a:t>1</a:t>
            </a:r>
            <a:r>
              <a:rPr lang="en-US" sz="2000">
                <a:sym typeface="Symbol" pitchFamily="18" charset="2"/>
              </a:rPr>
              <a:t>1.75</a:t>
            </a:r>
            <a:r>
              <a:rPr lang="en-US" sz="2000"/>
              <a:t>))] </a:t>
            </a:r>
            <a:r>
              <a:rPr lang="en-US" sz="2000">
                <a:sym typeface="Symbol" pitchFamily="18" charset="2"/>
              </a:rPr>
              <a:t>0</a:t>
            </a:r>
          </a:p>
        </p:txBody>
      </p:sp>
      <p:sp>
        <p:nvSpPr>
          <p:cNvPr id="3077" name="Rectangle 19"/>
          <p:cNvSpPr>
            <a:spLocks noChangeArrowheads="1"/>
          </p:cNvSpPr>
          <p:nvPr/>
        </p:nvSpPr>
        <p:spPr bwMode="auto">
          <a:xfrm>
            <a:off x="415925" y="1052513"/>
            <a:ext cx="8915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Пример задачи глобальной условной оптимизации</a:t>
            </a:r>
            <a:endParaRPr lang="en-US" sz="240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000">
                <a:latin typeface="Arial" pitchFamily="34" charset="0"/>
              </a:rPr>
              <a:t>	Критерий</a:t>
            </a:r>
            <a:r>
              <a:rPr lang="en-US" sz="2000">
                <a:latin typeface="Arial" pitchFamily="34" charset="0"/>
              </a:rPr>
              <a:t>:</a:t>
            </a:r>
            <a:endParaRPr lang="ru-RU" sz="2000">
              <a:latin typeface="Arial" pitchFamily="34" charset="0"/>
            </a:endParaRPr>
          </a:p>
        </p:txBody>
      </p:sp>
      <p:sp>
        <p:nvSpPr>
          <p:cNvPr id="3078" name="Rectangle 20"/>
          <p:cNvSpPr>
            <a:spLocks noChangeArrowheads="1"/>
          </p:cNvSpPr>
          <p:nvPr/>
        </p:nvSpPr>
        <p:spPr bwMode="auto">
          <a:xfrm>
            <a:off x="457200" y="2362200"/>
            <a:ext cx="891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000">
                <a:latin typeface="Arial" pitchFamily="34" charset="0"/>
              </a:rPr>
              <a:t>	Ограничения</a:t>
            </a:r>
            <a:r>
              <a:rPr lang="en-US" sz="2000">
                <a:latin typeface="Arial" pitchFamily="34" charset="0"/>
              </a:rPr>
              <a:t>:</a:t>
            </a:r>
            <a:endParaRPr lang="ru-RU" sz="2000">
              <a:latin typeface="Arial" pitchFamily="34" charset="0"/>
            </a:endParaRPr>
          </a:p>
        </p:txBody>
      </p:sp>
      <p:sp>
        <p:nvSpPr>
          <p:cNvPr id="3079" name="Rectangle 21"/>
          <p:cNvSpPr>
            <a:spLocks noChangeArrowheads="1"/>
          </p:cNvSpPr>
          <p:nvPr/>
        </p:nvSpPr>
        <p:spPr bwMode="auto">
          <a:xfrm>
            <a:off x="533400" y="4191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000">
                <a:latin typeface="Arial" pitchFamily="34" charset="0"/>
              </a:rPr>
              <a:t>	Область поиска</a:t>
            </a:r>
            <a:r>
              <a:rPr lang="en-US" sz="2000">
                <a:latin typeface="Arial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000">
                <a:latin typeface="Arial" pitchFamily="34" charset="0"/>
              </a:rPr>
              <a:t>	</a:t>
            </a:r>
            <a:r>
              <a:rPr lang="en-US" sz="2000" i="1"/>
              <a:t>D</a:t>
            </a:r>
            <a:r>
              <a:rPr lang="en-US" sz="2000"/>
              <a:t>={</a:t>
            </a:r>
            <a:r>
              <a:rPr lang="en-US" sz="2000" i="1"/>
              <a:t>y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, 0≤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≤4, 1≤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≤3</a:t>
            </a:r>
            <a:r>
              <a:rPr lang="en-US" sz="2000"/>
              <a:t>}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15"/>
          <p:cNvSpPr>
            <a:spLocks noGrp="1" noChangeArrowheads="1"/>
          </p:cNvSpPr>
          <p:nvPr>
            <p:ph type="title" sz="quarter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Постановка задачи</a:t>
            </a:r>
          </a:p>
        </p:txBody>
      </p:sp>
      <p:grpSp>
        <p:nvGrpSpPr>
          <p:cNvPr id="23555" name="Group 16"/>
          <p:cNvGrpSpPr>
            <a:grpSpLocks/>
          </p:cNvGrpSpPr>
          <p:nvPr/>
        </p:nvGrpSpPr>
        <p:grpSpPr bwMode="auto">
          <a:xfrm>
            <a:off x="2000250" y="1196975"/>
            <a:ext cx="6719888" cy="4995863"/>
            <a:chOff x="1260" y="754"/>
            <a:chExt cx="4233" cy="3147"/>
          </a:xfrm>
        </p:grpSpPr>
        <p:pic>
          <p:nvPicPr>
            <p:cNvPr id="23556" name="Picture 3" descr="ser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60" y="754"/>
              <a:ext cx="3147" cy="3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7" name="Text Box 4"/>
            <p:cNvSpPr txBox="1">
              <a:spLocks noChangeArrowheads="1"/>
            </p:cNvSpPr>
            <p:nvPr/>
          </p:nvSpPr>
          <p:spPr bwMode="auto">
            <a:xfrm>
              <a:off x="1306" y="3566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" pitchFamily="18" charset="0"/>
                </a:rPr>
                <a:t>D</a:t>
              </a:r>
            </a:p>
          </p:txBody>
        </p:sp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2077" y="2659"/>
              <a:ext cx="2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" pitchFamily="18" charset="0"/>
                </a:rPr>
                <a:t>y</a:t>
              </a:r>
              <a:r>
                <a:rPr lang="en-US" sz="2400" i="1" baseline="30000">
                  <a:latin typeface="Times" pitchFamily="18" charset="0"/>
                </a:rPr>
                <a:t>*</a:t>
              </a:r>
            </a:p>
          </p:txBody>
        </p:sp>
        <p:sp>
          <p:nvSpPr>
            <p:cNvPr id="23559" name="Line 6"/>
            <p:cNvSpPr>
              <a:spLocks noChangeShapeType="1"/>
            </p:cNvSpPr>
            <p:nvPr/>
          </p:nvSpPr>
          <p:spPr bwMode="auto">
            <a:xfrm flipH="1" flipV="1">
              <a:off x="1986" y="2387"/>
              <a:ext cx="18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4526" y="2296"/>
              <a:ext cx="9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" pitchFamily="18" charset="0"/>
                  <a:sym typeface="Symbol" pitchFamily="18" charset="2"/>
                </a:rPr>
                <a:t></a:t>
              </a:r>
              <a:r>
                <a:rPr lang="en-US" sz="2400">
                  <a:latin typeface="Times" pitchFamily="18" charset="0"/>
                  <a:sym typeface="Symbol" pitchFamily="18" charset="2"/>
                </a:rPr>
                <a:t>(</a:t>
              </a:r>
              <a:r>
                <a:rPr lang="en-US" sz="2400" i="1">
                  <a:latin typeface="Times" pitchFamily="18" charset="0"/>
                  <a:sym typeface="Symbol" pitchFamily="18" charset="2"/>
                </a:rPr>
                <a:t>y</a:t>
              </a:r>
              <a:r>
                <a:rPr lang="en-US" sz="2400">
                  <a:latin typeface="Times" pitchFamily="18" charset="0"/>
                  <a:sym typeface="Symbol" pitchFamily="18" charset="2"/>
                </a:rPr>
                <a:t>)=</a:t>
              </a:r>
              <a:r>
                <a:rPr lang="en-US" sz="2400" i="1">
                  <a:latin typeface="Times" pitchFamily="18" charset="0"/>
                  <a:sym typeface="Symbol" pitchFamily="18" charset="2"/>
                </a:rPr>
                <a:t>const</a:t>
              </a:r>
            </a:p>
          </p:txBody>
        </p:sp>
        <p:sp>
          <p:nvSpPr>
            <p:cNvPr id="23561" name="Line 8"/>
            <p:cNvSpPr>
              <a:spLocks noChangeShapeType="1"/>
            </p:cNvSpPr>
            <p:nvPr/>
          </p:nvSpPr>
          <p:spPr bwMode="auto">
            <a:xfrm flipH="1" flipV="1">
              <a:off x="4073" y="1525"/>
              <a:ext cx="589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3562" name="Line 9"/>
            <p:cNvSpPr>
              <a:spLocks noChangeShapeType="1"/>
            </p:cNvSpPr>
            <p:nvPr/>
          </p:nvSpPr>
          <p:spPr bwMode="auto">
            <a:xfrm flipH="1">
              <a:off x="3982" y="2523"/>
              <a:ext cx="59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2258" y="3521"/>
              <a:ext cx="6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" pitchFamily="18" charset="0"/>
                  <a:sym typeface="Symbol" pitchFamily="18" charset="2"/>
                </a:rPr>
                <a:t>g</a:t>
              </a:r>
              <a:r>
                <a:rPr lang="en-US" sz="2400" i="1" baseline="-25000">
                  <a:latin typeface="Times" pitchFamily="18" charset="0"/>
                  <a:sym typeface="Symbol" pitchFamily="18" charset="2"/>
                </a:rPr>
                <a:t>j</a:t>
              </a:r>
              <a:r>
                <a:rPr lang="en-US" sz="2400">
                  <a:latin typeface="Times" pitchFamily="18" charset="0"/>
                  <a:sym typeface="Symbol" pitchFamily="18" charset="2"/>
                </a:rPr>
                <a:t>(</a:t>
              </a:r>
              <a:r>
                <a:rPr lang="en-US" sz="2400" i="1">
                  <a:latin typeface="Times" pitchFamily="18" charset="0"/>
                  <a:sym typeface="Symbol" pitchFamily="18" charset="2"/>
                </a:rPr>
                <a:t>y</a:t>
              </a:r>
              <a:r>
                <a:rPr lang="en-US" sz="2400">
                  <a:latin typeface="Times" pitchFamily="18" charset="0"/>
                  <a:sym typeface="Symbol" pitchFamily="18" charset="2"/>
                </a:rPr>
                <a:t>)=0</a:t>
              </a:r>
            </a:p>
          </p:txBody>
        </p:sp>
        <p:sp>
          <p:nvSpPr>
            <p:cNvPr id="23564" name="Line 11"/>
            <p:cNvSpPr>
              <a:spLocks noChangeShapeType="1"/>
            </p:cNvSpPr>
            <p:nvPr/>
          </p:nvSpPr>
          <p:spPr bwMode="auto">
            <a:xfrm flipV="1">
              <a:off x="2485" y="3022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3565" name="Line 12"/>
            <p:cNvSpPr>
              <a:spLocks noChangeShapeType="1"/>
            </p:cNvSpPr>
            <p:nvPr/>
          </p:nvSpPr>
          <p:spPr bwMode="auto">
            <a:xfrm flipH="1" flipV="1">
              <a:off x="1941" y="3339"/>
              <a:ext cx="499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3566" name="Line 13"/>
            <p:cNvSpPr>
              <a:spLocks noChangeShapeType="1"/>
            </p:cNvSpPr>
            <p:nvPr/>
          </p:nvSpPr>
          <p:spPr bwMode="auto">
            <a:xfrm flipV="1">
              <a:off x="2530" y="3339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Обзор методов</a:t>
            </a:r>
            <a:r>
              <a:rPr lang="en-US" b="1" smtClean="0"/>
              <a:t>…</a:t>
            </a:r>
            <a:endParaRPr lang="ru-RU" b="1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8288" indent="-268288">
              <a:buFont typeface="Wingdings" pitchFamily="2" charset="2"/>
              <a:buNone/>
              <a:tabLst>
                <a:tab pos="179388" algn="l"/>
              </a:tabLst>
            </a:pPr>
            <a:r>
              <a:rPr lang="ru-RU" sz="2400" b="1" smtClean="0"/>
              <a:t>Локальная оптимизация</a:t>
            </a:r>
            <a:endParaRPr lang="en-US" sz="2400" b="1" smtClean="0"/>
          </a:p>
          <a:p>
            <a:pPr marL="268288" indent="-268288">
              <a:buFont typeface="Wingdings" pitchFamily="2" charset="2"/>
              <a:buNone/>
              <a:tabLst>
                <a:tab pos="179388" algn="l"/>
              </a:tabLst>
            </a:pPr>
            <a:r>
              <a:rPr lang="ru-RU" sz="2200" smtClean="0"/>
              <a:t>Используется идея локального спуска</a:t>
            </a:r>
            <a:r>
              <a:rPr lang="en-US" sz="2200" smtClean="0"/>
              <a:t/>
            </a:r>
            <a:br>
              <a:rPr lang="en-US" sz="2200" smtClean="0"/>
            </a:br>
            <a:endParaRPr lang="ru-RU" sz="2200" smtClean="0"/>
          </a:p>
          <a:p>
            <a:pPr marL="268288" indent="-268288">
              <a:tabLst>
                <a:tab pos="179388" algn="l"/>
              </a:tabLst>
            </a:pPr>
            <a:r>
              <a:rPr lang="ru-RU" sz="1800" smtClean="0"/>
              <a:t>В многоэкстремальных задачах</a:t>
            </a:r>
            <a:br>
              <a:rPr lang="ru-RU" sz="1800" smtClean="0"/>
            </a:br>
            <a:r>
              <a:rPr lang="ru-RU" sz="1800" smtClean="0"/>
              <a:t>схема локального спуска, вообще</a:t>
            </a:r>
            <a:br>
              <a:rPr lang="ru-RU" sz="1800" smtClean="0"/>
            </a:br>
            <a:r>
              <a:rPr lang="ru-RU" sz="1800" smtClean="0"/>
              <a:t>говоря, не приводит к решению. </a:t>
            </a:r>
            <a:endParaRPr lang="en-US" sz="1800" smtClean="0"/>
          </a:p>
          <a:p>
            <a:pPr marL="268288" indent="-268288">
              <a:tabLst>
                <a:tab pos="179388" algn="l"/>
              </a:tabLst>
            </a:pPr>
            <a:r>
              <a:rPr lang="ru-RU" sz="1800" smtClean="0"/>
              <a:t>Мультистарт – запуск локального</a:t>
            </a:r>
            <a:br>
              <a:rPr lang="ru-RU" sz="1800" smtClean="0"/>
            </a:br>
            <a:r>
              <a:rPr lang="ru-RU" sz="1800" smtClean="0"/>
              <a:t>метода из нескольких точек.</a:t>
            </a:r>
          </a:p>
          <a:p>
            <a:pPr marL="268288" indent="-268288">
              <a:tabLst>
                <a:tab pos="179388" algn="l"/>
              </a:tabLst>
            </a:pPr>
            <a:r>
              <a:rPr lang="ru-RU" sz="1800" smtClean="0"/>
              <a:t>Низкая эффективность мульти-</a:t>
            </a:r>
            <a:br>
              <a:rPr lang="ru-RU" sz="1800" smtClean="0"/>
            </a:br>
            <a:r>
              <a:rPr lang="ru-RU" sz="1800" smtClean="0"/>
              <a:t>стартовых схем в существенно </a:t>
            </a:r>
            <a:br>
              <a:rPr lang="ru-RU" sz="1800" smtClean="0"/>
            </a:br>
            <a:r>
              <a:rPr lang="ru-RU" sz="1800" smtClean="0"/>
              <a:t>многоэкстремальных задачах,</a:t>
            </a:r>
            <a:br>
              <a:rPr lang="ru-RU" sz="1800" smtClean="0"/>
            </a:br>
            <a:r>
              <a:rPr lang="ru-RU" sz="1800" smtClean="0"/>
              <a:t>т.к. одно и то же локальное решение</a:t>
            </a:r>
            <a:br>
              <a:rPr lang="ru-RU" sz="1800" smtClean="0"/>
            </a:br>
            <a:r>
              <a:rPr lang="ru-RU" sz="1800" smtClean="0"/>
              <a:t>может быть найдено несколько раз.</a:t>
            </a:r>
            <a:endParaRPr lang="en-US" sz="1800" smtClean="0"/>
          </a:p>
          <a:p>
            <a:pPr marL="268288" indent="-268288">
              <a:buFont typeface="Wingdings" pitchFamily="2" charset="2"/>
              <a:buNone/>
              <a:tabLst>
                <a:tab pos="179388" algn="l"/>
              </a:tabLst>
            </a:pPr>
            <a:endParaRPr lang="en-US" sz="1800" smtClean="0"/>
          </a:p>
          <a:p>
            <a:pPr marL="268288" indent="-268288">
              <a:buFont typeface="Wingdings" pitchFamily="2" charset="2"/>
              <a:buNone/>
              <a:tabLst>
                <a:tab pos="179388" algn="l"/>
              </a:tabLst>
            </a:pPr>
            <a:endParaRPr lang="en-US" sz="180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362200"/>
            <a:ext cx="4800600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03200"/>
            <a:ext cx="8915400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Обзор методов</a:t>
            </a:r>
            <a:r>
              <a:rPr lang="en-US" b="1" smtClean="0"/>
              <a:t>…</a:t>
            </a:r>
            <a:endParaRPr lang="ru-RU" b="1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182100" cy="49688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sz="2400" b="1" smtClean="0"/>
              <a:t>Глобальная оптимизация</a:t>
            </a:r>
          </a:p>
          <a:p>
            <a:pPr marL="0" indent="0"/>
            <a:r>
              <a:rPr lang="ru-RU" sz="2200" smtClean="0"/>
              <a:t> Построение случайных или детерминированных покрытий</a:t>
            </a:r>
            <a:br>
              <a:rPr lang="ru-RU" sz="2200" smtClean="0"/>
            </a:br>
            <a:r>
              <a:rPr lang="ru-RU" sz="2200" smtClean="0"/>
              <a:t>    области поиска.</a:t>
            </a:r>
          </a:p>
          <a:p>
            <a:pPr marL="0" indent="0">
              <a:buFont typeface="Wingdings" pitchFamily="2" charset="2"/>
              <a:buNone/>
            </a:pPr>
            <a:endParaRPr lang="ru-RU" sz="1800" smtClean="0"/>
          </a:p>
          <a:p>
            <a:pPr marL="0" indent="0">
              <a:buFont typeface="Wingdings" pitchFamily="2" charset="2"/>
              <a:buNone/>
            </a:pPr>
            <a:r>
              <a:rPr lang="ru-RU" sz="1800" smtClean="0"/>
              <a:t>Количество узлов равномерной сетки </a:t>
            </a:r>
            <a:br>
              <a:rPr lang="ru-RU" sz="1800" smtClean="0"/>
            </a:br>
            <a:r>
              <a:rPr lang="ru-RU" sz="1800" smtClean="0"/>
              <a:t>увеличивается экспоненциально </a:t>
            </a:r>
            <a:br>
              <a:rPr lang="ru-RU" sz="1800" smtClean="0"/>
            </a:br>
            <a:r>
              <a:rPr lang="ru-RU" sz="1800" smtClean="0"/>
              <a:t>с увеличением размерности задачи.</a:t>
            </a:r>
            <a:endParaRPr lang="en-US" sz="1800" smtClean="0"/>
          </a:p>
          <a:p>
            <a:pPr marL="0" indent="0">
              <a:buFont typeface="Wingdings" pitchFamily="2" charset="2"/>
              <a:buNone/>
            </a:pPr>
            <a:r>
              <a:rPr lang="en-US" sz="1800" b="1" smtClean="0"/>
              <a:t>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endParaRPr lang="en-US" sz="1800" smtClean="0"/>
          </a:p>
        </p:txBody>
      </p:sp>
      <p:graphicFrame>
        <p:nvGraphicFramePr>
          <p:cNvPr id="4098" name="Object 164"/>
          <p:cNvGraphicFramePr>
            <a:graphicFrameLocks noChangeAspect="1"/>
          </p:cNvGraphicFramePr>
          <p:nvPr>
            <p:ph sz="half" idx="2"/>
          </p:nvPr>
        </p:nvGraphicFramePr>
        <p:xfrm>
          <a:off x="685800" y="3673475"/>
          <a:ext cx="3427413" cy="882650"/>
        </p:xfrm>
        <a:graphic>
          <a:graphicData uri="http://schemas.openxmlformats.org/presentationml/2006/ole">
            <p:oleObj spid="_x0000_s4098" name="Формула" r:id="rId3" imgW="1676160" imgH="431640" progId="Equation.3">
              <p:embed/>
            </p:oleObj>
          </a:graphicData>
        </a:graphic>
      </p:graphicFrame>
      <p:grpSp>
        <p:nvGrpSpPr>
          <p:cNvPr id="4101" name="Group 163"/>
          <p:cNvGrpSpPr>
            <a:grpSpLocks/>
          </p:cNvGrpSpPr>
          <p:nvPr/>
        </p:nvGrpSpPr>
        <p:grpSpPr bwMode="auto">
          <a:xfrm>
            <a:off x="5630863" y="2209800"/>
            <a:ext cx="4203700" cy="3613150"/>
            <a:chOff x="3024" y="1584"/>
            <a:chExt cx="2648" cy="2276"/>
          </a:xfrm>
        </p:grpSpPr>
        <p:pic>
          <p:nvPicPr>
            <p:cNvPr id="4102" name="Picture 5" descr="ser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4" y="1584"/>
              <a:ext cx="2155" cy="2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>
              <a:off x="3077" y="3569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" pitchFamily="18" charset="0"/>
                </a:rPr>
                <a:t>D</a:t>
              </a:r>
            </a:p>
          </p:txBody>
        </p:sp>
        <p:sp>
          <p:nvSpPr>
            <p:cNvPr id="4104" name="Text Box 7"/>
            <p:cNvSpPr txBox="1">
              <a:spLocks noChangeArrowheads="1"/>
            </p:cNvSpPr>
            <p:nvPr/>
          </p:nvSpPr>
          <p:spPr bwMode="auto">
            <a:xfrm>
              <a:off x="3605" y="2963"/>
              <a:ext cx="2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" pitchFamily="18" charset="0"/>
                </a:rPr>
                <a:t>y</a:t>
              </a:r>
              <a:r>
                <a:rPr lang="en-US" sz="2000" i="1" baseline="30000">
                  <a:latin typeface="Times" pitchFamily="18" charset="0"/>
                </a:rPr>
                <a:t>*</a:t>
              </a:r>
            </a:p>
          </p:txBody>
        </p:sp>
        <p:sp>
          <p:nvSpPr>
            <p:cNvPr id="4105" name="Line 8"/>
            <p:cNvSpPr>
              <a:spLocks noChangeShapeType="1"/>
            </p:cNvSpPr>
            <p:nvPr/>
          </p:nvSpPr>
          <p:spPr bwMode="auto">
            <a:xfrm flipH="1" flipV="1">
              <a:off x="3543" y="2737"/>
              <a:ext cx="12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106" name="Text Box 9"/>
            <p:cNvSpPr txBox="1">
              <a:spLocks noChangeArrowheads="1"/>
            </p:cNvSpPr>
            <p:nvPr/>
          </p:nvSpPr>
          <p:spPr bwMode="auto">
            <a:xfrm>
              <a:off x="5280" y="2664"/>
              <a:ext cx="3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" pitchFamily="18" charset="0"/>
                  <a:sym typeface="Symbol" pitchFamily="18" charset="2"/>
                </a:rPr>
                <a:t></a:t>
              </a:r>
              <a:r>
                <a:rPr lang="en-US" sz="2000">
                  <a:latin typeface="Times" pitchFamily="18" charset="0"/>
                  <a:sym typeface="Symbol" pitchFamily="18" charset="2"/>
                </a:rPr>
                <a:t>(</a:t>
              </a:r>
              <a:r>
                <a:rPr lang="en-US" sz="2000" i="1">
                  <a:latin typeface="Times" pitchFamily="18" charset="0"/>
                  <a:sym typeface="Symbol" pitchFamily="18" charset="2"/>
                </a:rPr>
                <a:t>y</a:t>
              </a:r>
              <a:r>
                <a:rPr lang="en-US" sz="2000">
                  <a:latin typeface="Times" pitchFamily="18" charset="0"/>
                  <a:sym typeface="Symbol" pitchFamily="18" charset="2"/>
                </a:rPr>
                <a:t>)</a:t>
              </a:r>
              <a:endParaRPr lang="en-US" sz="2000" i="1">
                <a:latin typeface="Times" pitchFamily="18" charset="0"/>
                <a:sym typeface="Symbol" pitchFamily="18" charset="2"/>
              </a:endParaRPr>
            </a:p>
          </p:txBody>
        </p:sp>
        <p:sp>
          <p:nvSpPr>
            <p:cNvPr id="4107" name="Line 10"/>
            <p:cNvSpPr>
              <a:spLocks noChangeShapeType="1"/>
            </p:cNvSpPr>
            <p:nvPr/>
          </p:nvSpPr>
          <p:spPr bwMode="auto">
            <a:xfrm flipH="1" flipV="1">
              <a:off x="4972" y="2128"/>
              <a:ext cx="403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108" name="Line 11"/>
            <p:cNvSpPr>
              <a:spLocks noChangeShapeType="1"/>
            </p:cNvSpPr>
            <p:nvPr/>
          </p:nvSpPr>
          <p:spPr bwMode="auto">
            <a:xfrm flipH="1">
              <a:off x="4910" y="2833"/>
              <a:ext cx="40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109" name="Text Box 12"/>
            <p:cNvSpPr txBox="1">
              <a:spLocks noChangeArrowheads="1"/>
            </p:cNvSpPr>
            <p:nvPr/>
          </p:nvSpPr>
          <p:spPr bwMode="auto">
            <a:xfrm>
              <a:off x="3729" y="3569"/>
              <a:ext cx="5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" pitchFamily="18" charset="0"/>
                  <a:sym typeface="Symbol" pitchFamily="18" charset="2"/>
                </a:rPr>
                <a:t>g</a:t>
              </a:r>
              <a:r>
                <a:rPr lang="en-US" sz="2000" i="1" baseline="-25000">
                  <a:latin typeface="Times" pitchFamily="18" charset="0"/>
                  <a:sym typeface="Symbol" pitchFamily="18" charset="2"/>
                </a:rPr>
                <a:t>j</a:t>
              </a:r>
              <a:r>
                <a:rPr lang="en-US" sz="2000">
                  <a:latin typeface="Times" pitchFamily="18" charset="0"/>
                  <a:sym typeface="Symbol" pitchFamily="18" charset="2"/>
                </a:rPr>
                <a:t>(</a:t>
              </a:r>
              <a:r>
                <a:rPr lang="en-US" sz="2000" i="1">
                  <a:latin typeface="Times" pitchFamily="18" charset="0"/>
                  <a:sym typeface="Symbol" pitchFamily="18" charset="2"/>
                </a:rPr>
                <a:t>y</a:t>
              </a:r>
              <a:r>
                <a:rPr lang="en-US" sz="2000">
                  <a:latin typeface="Times" pitchFamily="18" charset="0"/>
                  <a:sym typeface="Symbol" pitchFamily="18" charset="2"/>
                </a:rPr>
                <a:t>)=0</a:t>
              </a:r>
            </a:p>
          </p:txBody>
        </p:sp>
        <p:sp>
          <p:nvSpPr>
            <p:cNvPr id="4110" name="Line 13"/>
            <p:cNvSpPr>
              <a:spLocks noChangeShapeType="1"/>
            </p:cNvSpPr>
            <p:nvPr/>
          </p:nvSpPr>
          <p:spPr bwMode="auto">
            <a:xfrm flipV="1">
              <a:off x="3885" y="3185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 flipH="1" flipV="1">
              <a:off x="3512" y="3409"/>
              <a:ext cx="34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 flipV="1">
              <a:off x="3916" y="3409"/>
              <a:ext cx="155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3216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4" name="Oval 52"/>
            <p:cNvSpPr>
              <a:spLocks noChangeArrowheads="1"/>
            </p:cNvSpPr>
            <p:nvPr/>
          </p:nvSpPr>
          <p:spPr bwMode="auto">
            <a:xfrm>
              <a:off x="3408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5" name="Oval 53"/>
            <p:cNvSpPr>
              <a:spLocks noChangeArrowheads="1"/>
            </p:cNvSpPr>
            <p:nvPr/>
          </p:nvSpPr>
          <p:spPr bwMode="auto">
            <a:xfrm>
              <a:off x="3600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6" name="Oval 54"/>
            <p:cNvSpPr>
              <a:spLocks noChangeArrowheads="1"/>
            </p:cNvSpPr>
            <p:nvPr/>
          </p:nvSpPr>
          <p:spPr bwMode="auto">
            <a:xfrm>
              <a:off x="3792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7" name="Oval 55"/>
            <p:cNvSpPr>
              <a:spLocks noChangeArrowheads="1"/>
            </p:cNvSpPr>
            <p:nvPr/>
          </p:nvSpPr>
          <p:spPr bwMode="auto">
            <a:xfrm>
              <a:off x="3984" y="177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8" name="Oval 56"/>
            <p:cNvSpPr>
              <a:spLocks noChangeArrowheads="1"/>
            </p:cNvSpPr>
            <p:nvPr/>
          </p:nvSpPr>
          <p:spPr bwMode="auto">
            <a:xfrm>
              <a:off x="4176" y="177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9" name="Oval 57"/>
            <p:cNvSpPr>
              <a:spLocks noChangeArrowheads="1"/>
            </p:cNvSpPr>
            <p:nvPr/>
          </p:nvSpPr>
          <p:spPr bwMode="auto">
            <a:xfrm>
              <a:off x="4368" y="177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20" name="Oval 58"/>
            <p:cNvSpPr>
              <a:spLocks noChangeArrowheads="1"/>
            </p:cNvSpPr>
            <p:nvPr/>
          </p:nvSpPr>
          <p:spPr bwMode="auto">
            <a:xfrm>
              <a:off x="4560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21" name="Oval 59"/>
            <p:cNvSpPr>
              <a:spLocks noChangeArrowheads="1"/>
            </p:cNvSpPr>
            <p:nvPr/>
          </p:nvSpPr>
          <p:spPr bwMode="auto">
            <a:xfrm>
              <a:off x="4752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22" name="Oval 60"/>
            <p:cNvSpPr>
              <a:spLocks noChangeArrowheads="1"/>
            </p:cNvSpPr>
            <p:nvPr/>
          </p:nvSpPr>
          <p:spPr bwMode="auto">
            <a:xfrm>
              <a:off x="4944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23" name="Oval 61"/>
            <p:cNvSpPr>
              <a:spLocks noChangeArrowheads="1"/>
            </p:cNvSpPr>
            <p:nvPr/>
          </p:nvSpPr>
          <p:spPr bwMode="auto">
            <a:xfrm>
              <a:off x="3216" y="19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24" name="Oval 62"/>
            <p:cNvSpPr>
              <a:spLocks noChangeArrowheads="1"/>
            </p:cNvSpPr>
            <p:nvPr/>
          </p:nvSpPr>
          <p:spPr bwMode="auto">
            <a:xfrm>
              <a:off x="3408" y="19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25" name="Oval 63"/>
            <p:cNvSpPr>
              <a:spLocks noChangeArrowheads="1"/>
            </p:cNvSpPr>
            <p:nvPr/>
          </p:nvSpPr>
          <p:spPr bwMode="auto">
            <a:xfrm>
              <a:off x="3600" y="19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26" name="Oval 64"/>
            <p:cNvSpPr>
              <a:spLocks noChangeArrowheads="1"/>
            </p:cNvSpPr>
            <p:nvPr/>
          </p:nvSpPr>
          <p:spPr bwMode="auto">
            <a:xfrm>
              <a:off x="3792" y="19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27" name="Oval 65"/>
            <p:cNvSpPr>
              <a:spLocks noChangeArrowheads="1"/>
            </p:cNvSpPr>
            <p:nvPr/>
          </p:nvSpPr>
          <p:spPr bwMode="auto">
            <a:xfrm>
              <a:off x="3984" y="1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28" name="Oval 66"/>
            <p:cNvSpPr>
              <a:spLocks noChangeArrowheads="1"/>
            </p:cNvSpPr>
            <p:nvPr/>
          </p:nvSpPr>
          <p:spPr bwMode="auto">
            <a:xfrm>
              <a:off x="4176" y="1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29" name="Oval 67"/>
            <p:cNvSpPr>
              <a:spLocks noChangeArrowheads="1"/>
            </p:cNvSpPr>
            <p:nvPr/>
          </p:nvSpPr>
          <p:spPr bwMode="auto">
            <a:xfrm>
              <a:off x="4368" y="1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30" name="Oval 68"/>
            <p:cNvSpPr>
              <a:spLocks noChangeArrowheads="1"/>
            </p:cNvSpPr>
            <p:nvPr/>
          </p:nvSpPr>
          <p:spPr bwMode="auto">
            <a:xfrm>
              <a:off x="4560" y="19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31" name="Oval 69"/>
            <p:cNvSpPr>
              <a:spLocks noChangeArrowheads="1"/>
            </p:cNvSpPr>
            <p:nvPr/>
          </p:nvSpPr>
          <p:spPr bwMode="auto">
            <a:xfrm>
              <a:off x="4752" y="19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32" name="Oval 70"/>
            <p:cNvSpPr>
              <a:spLocks noChangeArrowheads="1"/>
            </p:cNvSpPr>
            <p:nvPr/>
          </p:nvSpPr>
          <p:spPr bwMode="auto">
            <a:xfrm>
              <a:off x="4944" y="19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33" name="Oval 71"/>
            <p:cNvSpPr>
              <a:spLocks noChangeArrowheads="1"/>
            </p:cNvSpPr>
            <p:nvPr/>
          </p:nvSpPr>
          <p:spPr bwMode="auto">
            <a:xfrm>
              <a:off x="3216" y="21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34" name="Oval 72"/>
            <p:cNvSpPr>
              <a:spLocks noChangeArrowheads="1"/>
            </p:cNvSpPr>
            <p:nvPr/>
          </p:nvSpPr>
          <p:spPr bwMode="auto">
            <a:xfrm>
              <a:off x="3408" y="21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35" name="Oval 73"/>
            <p:cNvSpPr>
              <a:spLocks noChangeArrowheads="1"/>
            </p:cNvSpPr>
            <p:nvPr/>
          </p:nvSpPr>
          <p:spPr bwMode="auto">
            <a:xfrm>
              <a:off x="3600" y="21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36" name="Oval 74"/>
            <p:cNvSpPr>
              <a:spLocks noChangeArrowheads="1"/>
            </p:cNvSpPr>
            <p:nvPr/>
          </p:nvSpPr>
          <p:spPr bwMode="auto">
            <a:xfrm>
              <a:off x="3792" y="21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37" name="Oval 75"/>
            <p:cNvSpPr>
              <a:spLocks noChangeArrowheads="1"/>
            </p:cNvSpPr>
            <p:nvPr/>
          </p:nvSpPr>
          <p:spPr bwMode="auto">
            <a:xfrm>
              <a:off x="3984" y="21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38" name="Oval 76"/>
            <p:cNvSpPr>
              <a:spLocks noChangeArrowheads="1"/>
            </p:cNvSpPr>
            <p:nvPr/>
          </p:nvSpPr>
          <p:spPr bwMode="auto">
            <a:xfrm>
              <a:off x="4176" y="21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39" name="Oval 77"/>
            <p:cNvSpPr>
              <a:spLocks noChangeArrowheads="1"/>
            </p:cNvSpPr>
            <p:nvPr/>
          </p:nvSpPr>
          <p:spPr bwMode="auto">
            <a:xfrm>
              <a:off x="4368" y="21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40" name="Oval 78"/>
            <p:cNvSpPr>
              <a:spLocks noChangeArrowheads="1"/>
            </p:cNvSpPr>
            <p:nvPr/>
          </p:nvSpPr>
          <p:spPr bwMode="auto">
            <a:xfrm>
              <a:off x="4560" y="21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41" name="Oval 79"/>
            <p:cNvSpPr>
              <a:spLocks noChangeArrowheads="1"/>
            </p:cNvSpPr>
            <p:nvPr/>
          </p:nvSpPr>
          <p:spPr bwMode="auto">
            <a:xfrm>
              <a:off x="4752" y="21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42" name="Oval 80"/>
            <p:cNvSpPr>
              <a:spLocks noChangeArrowheads="1"/>
            </p:cNvSpPr>
            <p:nvPr/>
          </p:nvSpPr>
          <p:spPr bwMode="auto">
            <a:xfrm>
              <a:off x="4944" y="21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43" name="Oval 81"/>
            <p:cNvSpPr>
              <a:spLocks noChangeArrowheads="1"/>
            </p:cNvSpPr>
            <p:nvPr/>
          </p:nvSpPr>
          <p:spPr bwMode="auto">
            <a:xfrm>
              <a:off x="3216" y="23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44" name="Oval 82"/>
            <p:cNvSpPr>
              <a:spLocks noChangeArrowheads="1"/>
            </p:cNvSpPr>
            <p:nvPr/>
          </p:nvSpPr>
          <p:spPr bwMode="auto">
            <a:xfrm>
              <a:off x="3408" y="23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45" name="Oval 83"/>
            <p:cNvSpPr>
              <a:spLocks noChangeArrowheads="1"/>
            </p:cNvSpPr>
            <p:nvPr/>
          </p:nvSpPr>
          <p:spPr bwMode="auto">
            <a:xfrm>
              <a:off x="3600" y="23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46" name="Oval 84"/>
            <p:cNvSpPr>
              <a:spLocks noChangeArrowheads="1"/>
            </p:cNvSpPr>
            <p:nvPr/>
          </p:nvSpPr>
          <p:spPr bwMode="auto">
            <a:xfrm>
              <a:off x="3792" y="23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47" name="Oval 85"/>
            <p:cNvSpPr>
              <a:spLocks noChangeArrowheads="1"/>
            </p:cNvSpPr>
            <p:nvPr/>
          </p:nvSpPr>
          <p:spPr bwMode="auto">
            <a:xfrm>
              <a:off x="3984" y="23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48" name="Oval 86"/>
            <p:cNvSpPr>
              <a:spLocks noChangeArrowheads="1"/>
            </p:cNvSpPr>
            <p:nvPr/>
          </p:nvSpPr>
          <p:spPr bwMode="auto">
            <a:xfrm>
              <a:off x="4176" y="23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49" name="Oval 87"/>
            <p:cNvSpPr>
              <a:spLocks noChangeArrowheads="1"/>
            </p:cNvSpPr>
            <p:nvPr/>
          </p:nvSpPr>
          <p:spPr bwMode="auto">
            <a:xfrm>
              <a:off x="4368" y="23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50" name="Oval 88"/>
            <p:cNvSpPr>
              <a:spLocks noChangeArrowheads="1"/>
            </p:cNvSpPr>
            <p:nvPr/>
          </p:nvSpPr>
          <p:spPr bwMode="auto">
            <a:xfrm>
              <a:off x="4560" y="23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51" name="Oval 89"/>
            <p:cNvSpPr>
              <a:spLocks noChangeArrowheads="1"/>
            </p:cNvSpPr>
            <p:nvPr/>
          </p:nvSpPr>
          <p:spPr bwMode="auto">
            <a:xfrm>
              <a:off x="4752" y="23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52" name="Oval 90"/>
            <p:cNvSpPr>
              <a:spLocks noChangeArrowheads="1"/>
            </p:cNvSpPr>
            <p:nvPr/>
          </p:nvSpPr>
          <p:spPr bwMode="auto">
            <a:xfrm>
              <a:off x="4944" y="23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53" name="Oval 91"/>
            <p:cNvSpPr>
              <a:spLocks noChangeArrowheads="1"/>
            </p:cNvSpPr>
            <p:nvPr/>
          </p:nvSpPr>
          <p:spPr bwMode="auto">
            <a:xfrm>
              <a:off x="3216" y="253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54" name="Oval 92"/>
            <p:cNvSpPr>
              <a:spLocks noChangeArrowheads="1"/>
            </p:cNvSpPr>
            <p:nvPr/>
          </p:nvSpPr>
          <p:spPr bwMode="auto">
            <a:xfrm>
              <a:off x="3408" y="253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55" name="Oval 93"/>
            <p:cNvSpPr>
              <a:spLocks noChangeArrowheads="1"/>
            </p:cNvSpPr>
            <p:nvPr/>
          </p:nvSpPr>
          <p:spPr bwMode="auto">
            <a:xfrm>
              <a:off x="3600" y="253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56" name="Oval 94"/>
            <p:cNvSpPr>
              <a:spLocks noChangeArrowheads="1"/>
            </p:cNvSpPr>
            <p:nvPr/>
          </p:nvSpPr>
          <p:spPr bwMode="auto">
            <a:xfrm>
              <a:off x="3792" y="253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57" name="Oval 95"/>
            <p:cNvSpPr>
              <a:spLocks noChangeArrowheads="1"/>
            </p:cNvSpPr>
            <p:nvPr/>
          </p:nvSpPr>
          <p:spPr bwMode="auto">
            <a:xfrm>
              <a:off x="3984" y="25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58" name="Oval 96"/>
            <p:cNvSpPr>
              <a:spLocks noChangeArrowheads="1"/>
            </p:cNvSpPr>
            <p:nvPr/>
          </p:nvSpPr>
          <p:spPr bwMode="auto">
            <a:xfrm>
              <a:off x="4176" y="25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59" name="Oval 97"/>
            <p:cNvSpPr>
              <a:spLocks noChangeArrowheads="1"/>
            </p:cNvSpPr>
            <p:nvPr/>
          </p:nvSpPr>
          <p:spPr bwMode="auto">
            <a:xfrm>
              <a:off x="4368" y="25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60" name="Oval 98"/>
            <p:cNvSpPr>
              <a:spLocks noChangeArrowheads="1"/>
            </p:cNvSpPr>
            <p:nvPr/>
          </p:nvSpPr>
          <p:spPr bwMode="auto">
            <a:xfrm>
              <a:off x="4560" y="253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61" name="Oval 99"/>
            <p:cNvSpPr>
              <a:spLocks noChangeArrowheads="1"/>
            </p:cNvSpPr>
            <p:nvPr/>
          </p:nvSpPr>
          <p:spPr bwMode="auto">
            <a:xfrm>
              <a:off x="4752" y="253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62" name="Oval 100"/>
            <p:cNvSpPr>
              <a:spLocks noChangeArrowheads="1"/>
            </p:cNvSpPr>
            <p:nvPr/>
          </p:nvSpPr>
          <p:spPr bwMode="auto">
            <a:xfrm>
              <a:off x="4944" y="253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63" name="Oval 101"/>
            <p:cNvSpPr>
              <a:spLocks noChangeArrowheads="1"/>
            </p:cNvSpPr>
            <p:nvPr/>
          </p:nvSpPr>
          <p:spPr bwMode="auto">
            <a:xfrm>
              <a:off x="3216" y="27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64" name="Oval 102"/>
            <p:cNvSpPr>
              <a:spLocks noChangeArrowheads="1"/>
            </p:cNvSpPr>
            <p:nvPr/>
          </p:nvSpPr>
          <p:spPr bwMode="auto">
            <a:xfrm>
              <a:off x="3408" y="27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65" name="Oval 103"/>
            <p:cNvSpPr>
              <a:spLocks noChangeArrowheads="1"/>
            </p:cNvSpPr>
            <p:nvPr/>
          </p:nvSpPr>
          <p:spPr bwMode="auto">
            <a:xfrm>
              <a:off x="3600" y="27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66" name="Oval 104"/>
            <p:cNvSpPr>
              <a:spLocks noChangeArrowheads="1"/>
            </p:cNvSpPr>
            <p:nvPr/>
          </p:nvSpPr>
          <p:spPr bwMode="auto">
            <a:xfrm>
              <a:off x="3792" y="27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67" name="Oval 105"/>
            <p:cNvSpPr>
              <a:spLocks noChangeArrowheads="1"/>
            </p:cNvSpPr>
            <p:nvPr/>
          </p:nvSpPr>
          <p:spPr bwMode="auto">
            <a:xfrm>
              <a:off x="3984" y="27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68" name="Oval 106"/>
            <p:cNvSpPr>
              <a:spLocks noChangeArrowheads="1"/>
            </p:cNvSpPr>
            <p:nvPr/>
          </p:nvSpPr>
          <p:spPr bwMode="auto">
            <a:xfrm>
              <a:off x="4176" y="27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69" name="Oval 107"/>
            <p:cNvSpPr>
              <a:spLocks noChangeArrowheads="1"/>
            </p:cNvSpPr>
            <p:nvPr/>
          </p:nvSpPr>
          <p:spPr bwMode="auto">
            <a:xfrm>
              <a:off x="4368" y="27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70" name="Oval 108"/>
            <p:cNvSpPr>
              <a:spLocks noChangeArrowheads="1"/>
            </p:cNvSpPr>
            <p:nvPr/>
          </p:nvSpPr>
          <p:spPr bwMode="auto">
            <a:xfrm>
              <a:off x="4560" y="27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71" name="Oval 109"/>
            <p:cNvSpPr>
              <a:spLocks noChangeArrowheads="1"/>
            </p:cNvSpPr>
            <p:nvPr/>
          </p:nvSpPr>
          <p:spPr bwMode="auto">
            <a:xfrm>
              <a:off x="4752" y="27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72" name="Oval 110"/>
            <p:cNvSpPr>
              <a:spLocks noChangeArrowheads="1"/>
            </p:cNvSpPr>
            <p:nvPr/>
          </p:nvSpPr>
          <p:spPr bwMode="auto">
            <a:xfrm>
              <a:off x="4944" y="275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73" name="Oval 111"/>
            <p:cNvSpPr>
              <a:spLocks noChangeArrowheads="1"/>
            </p:cNvSpPr>
            <p:nvPr/>
          </p:nvSpPr>
          <p:spPr bwMode="auto">
            <a:xfrm>
              <a:off x="3216" y="29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74" name="Oval 112"/>
            <p:cNvSpPr>
              <a:spLocks noChangeArrowheads="1"/>
            </p:cNvSpPr>
            <p:nvPr/>
          </p:nvSpPr>
          <p:spPr bwMode="auto">
            <a:xfrm>
              <a:off x="3408" y="29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75" name="Oval 113"/>
            <p:cNvSpPr>
              <a:spLocks noChangeArrowheads="1"/>
            </p:cNvSpPr>
            <p:nvPr/>
          </p:nvSpPr>
          <p:spPr bwMode="auto">
            <a:xfrm>
              <a:off x="3600" y="29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76" name="Oval 114"/>
            <p:cNvSpPr>
              <a:spLocks noChangeArrowheads="1"/>
            </p:cNvSpPr>
            <p:nvPr/>
          </p:nvSpPr>
          <p:spPr bwMode="auto">
            <a:xfrm>
              <a:off x="3792" y="29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77" name="Oval 115"/>
            <p:cNvSpPr>
              <a:spLocks noChangeArrowheads="1"/>
            </p:cNvSpPr>
            <p:nvPr/>
          </p:nvSpPr>
          <p:spPr bwMode="auto">
            <a:xfrm>
              <a:off x="3984" y="29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78" name="Oval 116"/>
            <p:cNvSpPr>
              <a:spLocks noChangeArrowheads="1"/>
            </p:cNvSpPr>
            <p:nvPr/>
          </p:nvSpPr>
          <p:spPr bwMode="auto">
            <a:xfrm>
              <a:off x="4176" y="29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79" name="Oval 117"/>
            <p:cNvSpPr>
              <a:spLocks noChangeArrowheads="1"/>
            </p:cNvSpPr>
            <p:nvPr/>
          </p:nvSpPr>
          <p:spPr bwMode="auto">
            <a:xfrm>
              <a:off x="4368" y="29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80" name="Oval 118"/>
            <p:cNvSpPr>
              <a:spLocks noChangeArrowheads="1"/>
            </p:cNvSpPr>
            <p:nvPr/>
          </p:nvSpPr>
          <p:spPr bwMode="auto">
            <a:xfrm>
              <a:off x="4560" y="29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81" name="Oval 119"/>
            <p:cNvSpPr>
              <a:spLocks noChangeArrowheads="1"/>
            </p:cNvSpPr>
            <p:nvPr/>
          </p:nvSpPr>
          <p:spPr bwMode="auto">
            <a:xfrm>
              <a:off x="4752" y="29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82" name="Oval 120"/>
            <p:cNvSpPr>
              <a:spLocks noChangeArrowheads="1"/>
            </p:cNvSpPr>
            <p:nvPr/>
          </p:nvSpPr>
          <p:spPr bwMode="auto">
            <a:xfrm>
              <a:off x="4944" y="29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83" name="Oval 121"/>
            <p:cNvSpPr>
              <a:spLocks noChangeArrowheads="1"/>
            </p:cNvSpPr>
            <p:nvPr/>
          </p:nvSpPr>
          <p:spPr bwMode="auto">
            <a:xfrm>
              <a:off x="3216" y="31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84" name="Oval 122"/>
            <p:cNvSpPr>
              <a:spLocks noChangeArrowheads="1"/>
            </p:cNvSpPr>
            <p:nvPr/>
          </p:nvSpPr>
          <p:spPr bwMode="auto">
            <a:xfrm>
              <a:off x="3408" y="31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85" name="Oval 123"/>
            <p:cNvSpPr>
              <a:spLocks noChangeArrowheads="1"/>
            </p:cNvSpPr>
            <p:nvPr/>
          </p:nvSpPr>
          <p:spPr bwMode="auto">
            <a:xfrm>
              <a:off x="3600" y="31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86" name="Oval 124"/>
            <p:cNvSpPr>
              <a:spLocks noChangeArrowheads="1"/>
            </p:cNvSpPr>
            <p:nvPr/>
          </p:nvSpPr>
          <p:spPr bwMode="auto">
            <a:xfrm>
              <a:off x="3792" y="31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87" name="Oval 125"/>
            <p:cNvSpPr>
              <a:spLocks noChangeArrowheads="1"/>
            </p:cNvSpPr>
            <p:nvPr/>
          </p:nvSpPr>
          <p:spPr bwMode="auto">
            <a:xfrm>
              <a:off x="3984" y="317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88" name="Oval 126"/>
            <p:cNvSpPr>
              <a:spLocks noChangeArrowheads="1"/>
            </p:cNvSpPr>
            <p:nvPr/>
          </p:nvSpPr>
          <p:spPr bwMode="auto">
            <a:xfrm>
              <a:off x="4176" y="317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89" name="Oval 127"/>
            <p:cNvSpPr>
              <a:spLocks noChangeArrowheads="1"/>
            </p:cNvSpPr>
            <p:nvPr/>
          </p:nvSpPr>
          <p:spPr bwMode="auto">
            <a:xfrm>
              <a:off x="4368" y="317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90" name="Oval 128"/>
            <p:cNvSpPr>
              <a:spLocks noChangeArrowheads="1"/>
            </p:cNvSpPr>
            <p:nvPr/>
          </p:nvSpPr>
          <p:spPr bwMode="auto">
            <a:xfrm>
              <a:off x="4560" y="31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91" name="Oval 129"/>
            <p:cNvSpPr>
              <a:spLocks noChangeArrowheads="1"/>
            </p:cNvSpPr>
            <p:nvPr/>
          </p:nvSpPr>
          <p:spPr bwMode="auto">
            <a:xfrm>
              <a:off x="4752" y="31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92" name="Oval 130"/>
            <p:cNvSpPr>
              <a:spLocks noChangeArrowheads="1"/>
            </p:cNvSpPr>
            <p:nvPr/>
          </p:nvSpPr>
          <p:spPr bwMode="auto">
            <a:xfrm>
              <a:off x="4944" y="31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93" name="Oval 131"/>
            <p:cNvSpPr>
              <a:spLocks noChangeArrowheads="1"/>
            </p:cNvSpPr>
            <p:nvPr/>
          </p:nvSpPr>
          <p:spPr bwMode="auto">
            <a:xfrm>
              <a:off x="3216" y="3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94" name="Oval 132"/>
            <p:cNvSpPr>
              <a:spLocks noChangeArrowheads="1"/>
            </p:cNvSpPr>
            <p:nvPr/>
          </p:nvSpPr>
          <p:spPr bwMode="auto">
            <a:xfrm>
              <a:off x="3408" y="3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95" name="Oval 133"/>
            <p:cNvSpPr>
              <a:spLocks noChangeArrowheads="1"/>
            </p:cNvSpPr>
            <p:nvPr/>
          </p:nvSpPr>
          <p:spPr bwMode="auto">
            <a:xfrm>
              <a:off x="3600" y="3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96" name="Oval 134"/>
            <p:cNvSpPr>
              <a:spLocks noChangeArrowheads="1"/>
            </p:cNvSpPr>
            <p:nvPr/>
          </p:nvSpPr>
          <p:spPr bwMode="auto">
            <a:xfrm>
              <a:off x="3792" y="3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97" name="Oval 135"/>
            <p:cNvSpPr>
              <a:spLocks noChangeArrowheads="1"/>
            </p:cNvSpPr>
            <p:nvPr/>
          </p:nvSpPr>
          <p:spPr bwMode="auto">
            <a:xfrm>
              <a:off x="3984" y="33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98" name="Oval 136"/>
            <p:cNvSpPr>
              <a:spLocks noChangeArrowheads="1"/>
            </p:cNvSpPr>
            <p:nvPr/>
          </p:nvSpPr>
          <p:spPr bwMode="auto">
            <a:xfrm>
              <a:off x="4176" y="33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99" name="Oval 137"/>
            <p:cNvSpPr>
              <a:spLocks noChangeArrowheads="1"/>
            </p:cNvSpPr>
            <p:nvPr/>
          </p:nvSpPr>
          <p:spPr bwMode="auto">
            <a:xfrm>
              <a:off x="4368" y="33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0" name="Oval 138"/>
            <p:cNvSpPr>
              <a:spLocks noChangeArrowheads="1"/>
            </p:cNvSpPr>
            <p:nvPr/>
          </p:nvSpPr>
          <p:spPr bwMode="auto">
            <a:xfrm>
              <a:off x="4560" y="3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1" name="Oval 139"/>
            <p:cNvSpPr>
              <a:spLocks noChangeArrowheads="1"/>
            </p:cNvSpPr>
            <p:nvPr/>
          </p:nvSpPr>
          <p:spPr bwMode="auto">
            <a:xfrm>
              <a:off x="4752" y="3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2" name="Oval 140"/>
            <p:cNvSpPr>
              <a:spLocks noChangeArrowheads="1"/>
            </p:cNvSpPr>
            <p:nvPr/>
          </p:nvSpPr>
          <p:spPr bwMode="auto">
            <a:xfrm>
              <a:off x="4944" y="3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3" name="Oval 141"/>
            <p:cNvSpPr>
              <a:spLocks noChangeArrowheads="1"/>
            </p:cNvSpPr>
            <p:nvPr/>
          </p:nvSpPr>
          <p:spPr bwMode="auto">
            <a:xfrm>
              <a:off x="3216" y="3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4" name="Oval 142"/>
            <p:cNvSpPr>
              <a:spLocks noChangeArrowheads="1"/>
            </p:cNvSpPr>
            <p:nvPr/>
          </p:nvSpPr>
          <p:spPr bwMode="auto">
            <a:xfrm>
              <a:off x="3408" y="3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5" name="Oval 143"/>
            <p:cNvSpPr>
              <a:spLocks noChangeArrowheads="1"/>
            </p:cNvSpPr>
            <p:nvPr/>
          </p:nvSpPr>
          <p:spPr bwMode="auto">
            <a:xfrm>
              <a:off x="3600" y="3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6" name="Oval 144"/>
            <p:cNvSpPr>
              <a:spLocks noChangeArrowheads="1"/>
            </p:cNvSpPr>
            <p:nvPr/>
          </p:nvSpPr>
          <p:spPr bwMode="auto">
            <a:xfrm>
              <a:off x="3792" y="3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7" name="Oval 145"/>
            <p:cNvSpPr>
              <a:spLocks noChangeArrowheads="1"/>
            </p:cNvSpPr>
            <p:nvPr/>
          </p:nvSpPr>
          <p:spPr bwMode="auto">
            <a:xfrm>
              <a:off x="3984" y="357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8" name="Oval 146"/>
            <p:cNvSpPr>
              <a:spLocks noChangeArrowheads="1"/>
            </p:cNvSpPr>
            <p:nvPr/>
          </p:nvSpPr>
          <p:spPr bwMode="auto">
            <a:xfrm>
              <a:off x="4176" y="357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9" name="Oval 147"/>
            <p:cNvSpPr>
              <a:spLocks noChangeArrowheads="1"/>
            </p:cNvSpPr>
            <p:nvPr/>
          </p:nvSpPr>
          <p:spPr bwMode="auto">
            <a:xfrm>
              <a:off x="4368" y="357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10" name="Oval 148"/>
            <p:cNvSpPr>
              <a:spLocks noChangeArrowheads="1"/>
            </p:cNvSpPr>
            <p:nvPr/>
          </p:nvSpPr>
          <p:spPr bwMode="auto">
            <a:xfrm>
              <a:off x="4560" y="3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11" name="Oval 149"/>
            <p:cNvSpPr>
              <a:spLocks noChangeArrowheads="1"/>
            </p:cNvSpPr>
            <p:nvPr/>
          </p:nvSpPr>
          <p:spPr bwMode="auto">
            <a:xfrm>
              <a:off x="4752" y="3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12" name="Oval 150"/>
            <p:cNvSpPr>
              <a:spLocks noChangeArrowheads="1"/>
            </p:cNvSpPr>
            <p:nvPr/>
          </p:nvSpPr>
          <p:spPr bwMode="auto">
            <a:xfrm>
              <a:off x="4944" y="3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Section11-st1-v01</Template>
  <TotalTime>2266</TotalTime>
  <Words>2073</Words>
  <Application>Microsoft Office PowerPoint</Application>
  <PresentationFormat>Лист A4 (210x297 мм)</PresentationFormat>
  <Paragraphs>392</Paragraphs>
  <Slides>40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40</vt:i4>
      </vt:variant>
    </vt:vector>
  </HeadingPairs>
  <TitlesOfParts>
    <vt:vector size="54" baseType="lpstr">
      <vt:lpstr>Times New Roman</vt:lpstr>
      <vt:lpstr>Arial</vt:lpstr>
      <vt:lpstr>Calibri</vt:lpstr>
      <vt:lpstr>Wingdings</vt:lpstr>
      <vt:lpstr>Symbol</vt:lpstr>
      <vt:lpstr>Times</vt:lpstr>
      <vt:lpstr>Math1</vt:lpstr>
      <vt:lpstr>Bernard MT Condensed</vt:lpstr>
      <vt:lpstr>Специальное оформление</vt:lpstr>
      <vt:lpstr>Тема Office</vt:lpstr>
      <vt:lpstr>MathType 5.0 Equation</vt:lpstr>
      <vt:lpstr>Microsoft Equation 3.0</vt:lpstr>
      <vt:lpstr>Bitmap Image</vt:lpstr>
      <vt:lpstr>Рисунок Microsoft Word</vt:lpstr>
      <vt:lpstr>Лекция 15. Параллельные методы многоэкстремальной оптимизации</vt:lpstr>
      <vt:lpstr>Содержание</vt:lpstr>
      <vt:lpstr>Введение</vt:lpstr>
      <vt:lpstr>Постановка задачи…</vt:lpstr>
      <vt:lpstr>Постановка задачи…</vt:lpstr>
      <vt:lpstr>Постановка задачи…</vt:lpstr>
      <vt:lpstr>Постановка задачи</vt:lpstr>
      <vt:lpstr>Обзор методов…</vt:lpstr>
      <vt:lpstr>Обзор методов…</vt:lpstr>
      <vt:lpstr>Обзор методов…</vt:lpstr>
      <vt:lpstr>Обзор методов</vt:lpstr>
      <vt:lpstr>Индексная схема учета ограничений…</vt:lpstr>
      <vt:lpstr>Индексная схема учета ограничений…</vt:lpstr>
      <vt:lpstr>Индексная схема учета ограничений…</vt:lpstr>
      <vt:lpstr>Индексная схема учета ограничений</vt:lpstr>
      <vt:lpstr>Последовательный алгоритм…</vt:lpstr>
      <vt:lpstr>Последовательный алгоритм…</vt:lpstr>
      <vt:lpstr>Последовательный алгоритм…</vt:lpstr>
      <vt:lpstr>Последовательный алгоритм…</vt:lpstr>
      <vt:lpstr>Последовательный алгоритм</vt:lpstr>
      <vt:lpstr>Редукция размерности…</vt:lpstr>
      <vt:lpstr>Редукция размерности…</vt:lpstr>
      <vt:lpstr>Редукция размерности…</vt:lpstr>
      <vt:lpstr>Редукция размерности</vt:lpstr>
      <vt:lpstr>Множественные отображения…</vt:lpstr>
      <vt:lpstr>Множественные отображения…</vt:lpstr>
      <vt:lpstr>Множественные отображения</vt:lpstr>
      <vt:lpstr>Принцип распараллеливания</vt:lpstr>
      <vt:lpstr>Параллельный алгоритм…</vt:lpstr>
      <vt:lpstr>Параллельный алгоритм…</vt:lpstr>
      <vt:lpstr>Параллельный алгоритм…</vt:lpstr>
      <vt:lpstr>Параллельный алгоритм…</vt:lpstr>
      <vt:lpstr>Параллельный алгоритм…</vt:lpstr>
      <vt:lpstr>Параллельный алгоритм</vt:lpstr>
      <vt:lpstr>Программная реализация…</vt:lpstr>
      <vt:lpstr>Программная реализация…</vt:lpstr>
      <vt:lpstr>Программная реализация</vt:lpstr>
      <vt:lpstr>Заключение</vt:lpstr>
      <vt:lpstr>Вопросы для обсуждения</vt:lpstr>
      <vt:lpstr>Литература</vt:lpstr>
    </vt:vector>
  </TitlesOfParts>
  <Company>NNSU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 11. Графы.</dc:title>
  <dc:creator>Andrew Senin</dc:creator>
  <cp:lastModifiedBy>Кондрашов</cp:lastModifiedBy>
  <cp:revision>180</cp:revision>
  <dcterms:created xsi:type="dcterms:W3CDTF">2005-08-11T11:14:11Z</dcterms:created>
  <dcterms:modified xsi:type="dcterms:W3CDTF">2013-08-05T09:28:52Z</dcterms:modified>
</cp:coreProperties>
</file>