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95" r:id="rId2"/>
  </p:sldMasterIdLst>
  <p:notesMasterIdLst>
    <p:notesMasterId r:id="rId58"/>
  </p:notesMasterIdLst>
  <p:handoutMasterIdLst>
    <p:handoutMasterId r:id="rId59"/>
  </p:handoutMasterIdLst>
  <p:sldIdLst>
    <p:sldId id="256" r:id="rId3"/>
    <p:sldId id="321" r:id="rId4"/>
    <p:sldId id="576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6" r:id="rId15"/>
    <p:sldId id="617" r:id="rId16"/>
    <p:sldId id="613" r:id="rId17"/>
    <p:sldId id="614" r:id="rId18"/>
    <p:sldId id="615" r:id="rId19"/>
    <p:sldId id="623" r:id="rId20"/>
    <p:sldId id="618" r:id="rId21"/>
    <p:sldId id="619" r:id="rId22"/>
    <p:sldId id="620" r:id="rId23"/>
    <p:sldId id="625" r:id="rId24"/>
    <p:sldId id="626" r:id="rId25"/>
    <p:sldId id="627" r:id="rId26"/>
    <p:sldId id="628" r:id="rId27"/>
    <p:sldId id="639" r:id="rId28"/>
    <p:sldId id="640" r:id="rId29"/>
    <p:sldId id="642" r:id="rId30"/>
    <p:sldId id="641" r:id="rId31"/>
    <p:sldId id="643" r:id="rId32"/>
    <p:sldId id="644" r:id="rId33"/>
    <p:sldId id="645" r:id="rId34"/>
    <p:sldId id="646" r:id="rId35"/>
    <p:sldId id="647" r:id="rId36"/>
    <p:sldId id="648" r:id="rId37"/>
    <p:sldId id="649" r:id="rId38"/>
    <p:sldId id="650" r:id="rId39"/>
    <p:sldId id="651" r:id="rId40"/>
    <p:sldId id="652" r:id="rId41"/>
    <p:sldId id="653" r:id="rId42"/>
    <p:sldId id="654" r:id="rId43"/>
    <p:sldId id="655" r:id="rId44"/>
    <p:sldId id="656" r:id="rId45"/>
    <p:sldId id="657" r:id="rId46"/>
    <p:sldId id="658" r:id="rId47"/>
    <p:sldId id="659" r:id="rId48"/>
    <p:sldId id="660" r:id="rId49"/>
    <p:sldId id="661" r:id="rId50"/>
    <p:sldId id="662" r:id="rId51"/>
    <p:sldId id="663" r:id="rId52"/>
    <p:sldId id="664" r:id="rId53"/>
    <p:sldId id="665" r:id="rId54"/>
    <p:sldId id="667" r:id="rId55"/>
    <p:sldId id="359" r:id="rId56"/>
    <p:sldId id="444" r:id="rId57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7" autoAdjust="0"/>
    <p:restoredTop sz="94660"/>
  </p:normalViewPr>
  <p:slideViewPr>
    <p:cSldViewPr>
      <p:cViewPr>
        <p:scale>
          <a:sx n="70" d="100"/>
          <a:sy n="70" d="100"/>
        </p:scale>
        <p:origin x="-924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46A7C46-9C62-4F55-B57C-ACEFD43D90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54A1D96-6D74-4E3C-A337-8BE0A475DB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D36E47-7EBF-4BD5-98C3-DFEFDFBE12CF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381384E-1FC8-45AE-9177-0F4006C078C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99572C-C637-47B0-BDD7-D36E989DF58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2030A47-F825-4FAE-9C2B-C1441033ACC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6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2C1B9-61A0-487A-8B0B-CBA1880CD59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8AFCE-3D2B-4DEE-9BAB-FD845D646D12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4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01327-538C-4A0E-9C2A-60DA550E1571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BE87-F4F1-41CA-8A2F-7B53F2A786E1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E8F1-C7EA-4543-A281-C06E06ED812E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0A11-B448-47FD-97CC-F387B71B265C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4A306-56CA-4670-B0D6-D4ED9324FF63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19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7169B-19A5-49EB-8D58-7CB2957F17CB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573EFF6-492B-43DA-B41A-7B02E0E473F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50552-2FA3-4E26-8D0F-7A72C7FE932C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22F68-4BC8-4272-8437-4C1B4DCA83CB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7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7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A1E5B-54BF-43D7-A3AA-B9132DCB41D3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CF64E43-11BD-4723-85EC-90A10118C91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F32DFBB8-5B6F-4F50-9690-5564A66309B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E075C8F-D7B6-4431-BD7A-7546ECCCDC8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B0CFEBB-0E8D-4180-919F-BB697AB09C9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801D9E7-520B-4BBA-B8B2-60DAB4D1FF2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6AFFDFA-3854-4458-BD7A-EFA94D135CF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AEC2A04-385D-48D5-A123-708018246E0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99D6B661-FB50-4086-96B9-78BE5BB7446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8D9A1E-9FB6-4950-B116-BFEE52635238}" type="slidenum">
              <a:rPr lang="ru-RU"/>
              <a:pPr>
                <a:defRPr/>
              </a:pPr>
              <a:t>‹#›</a:t>
            </a:fld>
            <a:r>
              <a:rPr lang="ru-RU"/>
              <a:t> из 57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hv.ru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305175"/>
            <a:ext cx="8420100" cy="1755775"/>
          </a:xfrm>
          <a:noFill/>
        </p:spPr>
        <p:txBody>
          <a:bodyPr>
            <a:spAutoFit/>
          </a:bodyPr>
          <a:lstStyle/>
          <a:p>
            <a:pPr algn="l"/>
            <a:r>
              <a:rPr lang="ru-RU" sz="3600" b="1" smtClean="0"/>
              <a:t>Лекция 16. Программная система ПараЛаб для изучения и исследования методов</a:t>
            </a:r>
            <a:r>
              <a:rPr lang="en-US" sz="3600" b="1" smtClean="0"/>
              <a:t> </a:t>
            </a:r>
            <a:r>
              <a:rPr lang="ru-RU" sz="3600" b="1" smtClean="0"/>
              <a:t>параллельных вычислений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5111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sz="2400" b="1" smtClean="0"/>
              <a:t>Выбор топологии сети…</a:t>
            </a:r>
          </a:p>
          <a:p>
            <a:pPr algn="ctr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sz="2000" i="1" smtClean="0"/>
              <a:t>	</a:t>
            </a:r>
            <a:r>
              <a:rPr lang="ru-RU" sz="2200" i="1" smtClean="0"/>
              <a:t>Топология сети передачи данных </a:t>
            </a:r>
            <a:r>
              <a:rPr lang="ru-RU" sz="2200" smtClean="0"/>
              <a:t>определяет структуру линий коммутации между процессорами вычислительной системы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В системе ПараЛаб обеспечивается поддержка следующих типовых топологий:</a:t>
            </a:r>
          </a:p>
          <a:p>
            <a:pPr lvl="1">
              <a:lnSpc>
                <a:spcPct val="90000"/>
              </a:lnSpc>
            </a:pPr>
            <a:r>
              <a:rPr lang="ru-RU" sz="1800" b="1" smtClean="0"/>
              <a:t>полный граф</a:t>
            </a:r>
            <a:r>
              <a:rPr lang="ru-RU" sz="1800" smtClean="0"/>
              <a:t> (</a:t>
            </a:r>
            <a:r>
              <a:rPr lang="en-US" sz="1800" i="1" smtClean="0"/>
              <a:t>completely</a:t>
            </a:r>
            <a:r>
              <a:rPr lang="ru-RU" sz="1800" i="1" smtClean="0"/>
              <a:t>-</a:t>
            </a:r>
            <a:r>
              <a:rPr lang="en-US" sz="1800" i="1" smtClean="0"/>
              <a:t>connected graph</a:t>
            </a:r>
            <a:r>
              <a:rPr lang="en-US" sz="1800" smtClean="0"/>
              <a:t> or </a:t>
            </a:r>
            <a:r>
              <a:rPr lang="en-US" sz="1800" i="1" smtClean="0"/>
              <a:t>clique</a:t>
            </a:r>
            <a:r>
              <a:rPr lang="ru-RU" sz="1800" smtClean="0"/>
              <a:t>)– система, в которой между любой парой процессоров существует прямая линия связи, </a:t>
            </a:r>
          </a:p>
          <a:p>
            <a:pPr lvl="1">
              <a:lnSpc>
                <a:spcPct val="90000"/>
              </a:lnSpc>
            </a:pPr>
            <a:r>
              <a:rPr lang="ru-RU" sz="1800" b="1" smtClean="0"/>
              <a:t>линейка</a:t>
            </a:r>
            <a:r>
              <a:rPr lang="ru-RU" sz="1800" smtClean="0"/>
              <a:t> (</a:t>
            </a:r>
            <a:r>
              <a:rPr lang="en-US" sz="1800" i="1" smtClean="0"/>
              <a:t>linear array</a:t>
            </a:r>
            <a:r>
              <a:rPr lang="en-US" sz="1800" smtClean="0"/>
              <a:t> or </a:t>
            </a:r>
            <a:r>
              <a:rPr lang="en-US" sz="1800" i="1" smtClean="0"/>
              <a:t>farm</a:t>
            </a:r>
            <a:r>
              <a:rPr lang="ru-RU" sz="1800" smtClean="0"/>
              <a:t>) – система, в которой каждый процессор имеет линии связи только с двумя соседними (с предыдущим и последующим) процессорами,</a:t>
            </a:r>
          </a:p>
          <a:p>
            <a:pPr lvl="1">
              <a:lnSpc>
                <a:spcPct val="90000"/>
              </a:lnSpc>
            </a:pPr>
            <a:r>
              <a:rPr lang="ru-RU" sz="1800" b="1" smtClean="0"/>
              <a:t>кольцо</a:t>
            </a:r>
            <a:r>
              <a:rPr lang="ru-RU" sz="1800" smtClean="0"/>
              <a:t> (</a:t>
            </a:r>
            <a:r>
              <a:rPr lang="en-US" sz="1800" i="1" smtClean="0"/>
              <a:t>ring</a:t>
            </a:r>
            <a:r>
              <a:rPr lang="ru-RU" sz="1800" smtClean="0"/>
              <a:t>) – данная топология получается из линейки процессоров соединением первого и последнего процессоров линейки,</a:t>
            </a:r>
            <a:endParaRPr lang="ru-RU" sz="1800" b="1" smtClean="0"/>
          </a:p>
          <a:p>
            <a:pPr lvl="1">
              <a:lnSpc>
                <a:spcPct val="90000"/>
              </a:lnSpc>
            </a:pPr>
            <a:r>
              <a:rPr lang="ru-RU" sz="1800" b="1" smtClean="0"/>
              <a:t>решетка</a:t>
            </a:r>
            <a:r>
              <a:rPr lang="ru-RU" sz="1800" smtClean="0"/>
              <a:t> (</a:t>
            </a:r>
            <a:r>
              <a:rPr lang="en-US" sz="1800" i="1" smtClean="0"/>
              <a:t>mesh</a:t>
            </a:r>
            <a:r>
              <a:rPr lang="ru-RU" sz="1800" smtClean="0"/>
              <a:t>) – система, в которой граф линий связи образует прямоугольную двухмерную сетку, </a:t>
            </a:r>
          </a:p>
          <a:p>
            <a:pPr lvl="1">
              <a:lnSpc>
                <a:spcPct val="90000"/>
              </a:lnSpc>
            </a:pPr>
            <a:r>
              <a:rPr lang="ru-RU" sz="1800" b="1" smtClean="0"/>
              <a:t>гиперкуб</a:t>
            </a:r>
            <a:r>
              <a:rPr lang="ru-RU" sz="1800" smtClean="0"/>
              <a:t> (</a:t>
            </a:r>
            <a:r>
              <a:rPr lang="en-US" sz="1800" i="1" smtClean="0"/>
              <a:t>hypercube</a:t>
            </a:r>
            <a:r>
              <a:rPr lang="ru-RU" sz="1800" smtClean="0"/>
              <a:t>) – данная топология представляет частный случай структуры </a:t>
            </a:r>
            <a:r>
              <a:rPr lang="en-US" sz="1800" i="1" smtClean="0"/>
              <a:t>N</a:t>
            </a:r>
            <a:r>
              <a:rPr lang="ru-RU" sz="1800" smtClean="0"/>
              <a:t>-мерной решетки, когда по каждой размерности сетки имеется только два процессора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11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25538"/>
            <a:ext cx="9066213" cy="496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Выбор топологии сети</a:t>
            </a:r>
          </a:p>
          <a:p>
            <a:r>
              <a:rPr lang="ru-RU" sz="2400" smtClean="0"/>
              <a:t>Для выбора топологии вычислительной системы следует:</a:t>
            </a:r>
          </a:p>
          <a:p>
            <a:pPr lvl="1"/>
            <a:r>
              <a:rPr lang="ru-RU" sz="2000" smtClean="0"/>
              <a:t>выполнить команду </a:t>
            </a:r>
            <a:r>
              <a:rPr lang="ru-RU" sz="2000" b="1" smtClean="0"/>
              <a:t>Топология</a:t>
            </a:r>
            <a:r>
              <a:rPr lang="ru-RU" sz="2000" smtClean="0"/>
              <a:t> пункта меню </a:t>
            </a:r>
            <a:r>
              <a:rPr lang="ru-RU" sz="2000" b="1" smtClean="0"/>
              <a:t>Система</a:t>
            </a:r>
            <a:r>
              <a:rPr lang="ru-RU" sz="2000" smtClean="0"/>
              <a:t>, </a:t>
            </a:r>
          </a:p>
          <a:p>
            <a:pPr lvl="1"/>
            <a:r>
              <a:rPr lang="ru-RU" sz="2000" smtClean="0"/>
              <a:t>в появившемся диалоговом окне щелкнуть левой клавишей мыши на пиктограмме нужной топологии или внизу в области соответствующей круглой кнопки выбора (радиокнопки),</a:t>
            </a:r>
          </a:p>
          <a:p>
            <a:pPr lvl="1"/>
            <a:r>
              <a:rPr lang="ru-RU" sz="2000" smtClean="0"/>
              <a:t>нажать кнопку </a:t>
            </a:r>
            <a:r>
              <a:rPr lang="ru-RU" sz="2000" b="1" smtClean="0"/>
              <a:t>ОК</a:t>
            </a:r>
            <a:r>
              <a:rPr lang="ru-RU" sz="2000" smtClean="0"/>
              <a:t> для подтверждения выбора или кнопку </a:t>
            </a:r>
            <a:r>
              <a:rPr lang="ru-RU" sz="2000" b="1" smtClean="0"/>
              <a:t>Отмена</a:t>
            </a:r>
            <a:r>
              <a:rPr lang="ru-RU" sz="2000" smtClean="0"/>
              <a:t> для возврата в основное меню системы ПараЛаб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639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9175" y="4171950"/>
            <a:ext cx="597693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4" name="Rectangle 9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17415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25538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Задание количества процессоров</a:t>
            </a:r>
          </a:p>
          <a:p>
            <a:r>
              <a:rPr lang="ru-RU" sz="2400" smtClean="0"/>
              <a:t>Для выбранной топологии система ПараЛаб позволяет установить необходимое количество процессоров (в соответствии с типом используемой топологии)</a:t>
            </a:r>
          </a:p>
          <a:p>
            <a:r>
              <a:rPr lang="ru-RU" sz="2400" smtClean="0"/>
              <a:t>Для выбора числа процессоров необходимо выполнить команду </a:t>
            </a:r>
            <a:r>
              <a:rPr lang="ru-RU" sz="2400" b="1" smtClean="0"/>
              <a:t>Количество Процессоров</a:t>
            </a:r>
            <a:r>
              <a:rPr lang="ru-RU" sz="2400" smtClean="0"/>
              <a:t> пункта меню </a:t>
            </a:r>
            <a:r>
              <a:rPr lang="ru-RU" sz="2400" b="1" smtClean="0"/>
              <a:t>Система</a:t>
            </a:r>
            <a:r>
              <a:rPr lang="ru-RU" sz="2400" smtClean="0"/>
              <a:t> 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741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0" y="3925888"/>
            <a:ext cx="4319588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38" name="Rectangle 8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18439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Задание производительности процессоров…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Под </a:t>
            </a:r>
            <a:r>
              <a:rPr lang="ru-RU" sz="2400" i="1" smtClean="0"/>
              <a:t>производительностью процессора</a:t>
            </a:r>
            <a:r>
              <a:rPr lang="ru-RU" sz="2400" smtClean="0"/>
              <a:t> в системе ПараЛаб понимается количество операций с плавающей запятой, которое процессор может выполнить за секунду (</a:t>
            </a:r>
            <a:r>
              <a:rPr lang="en-US" sz="2400" smtClean="0"/>
              <a:t>floating point operations per second</a:t>
            </a:r>
            <a:r>
              <a:rPr lang="ru-RU" sz="2400" smtClean="0"/>
              <a:t> – </a:t>
            </a:r>
            <a:r>
              <a:rPr lang="en-US" sz="2400" smtClean="0"/>
              <a:t>flops</a:t>
            </a:r>
            <a:r>
              <a:rPr lang="ru-RU" sz="2400" smtClean="0"/>
              <a:t>) 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При построении оценок времени выполнения эксперимента предполагается, что все машинные команды являются одинаковыми и соответствуют одной и той же операции с плавающей точкой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2" name="Rectangle 8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19463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25538"/>
            <a:ext cx="9210675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Задание производительности процессоров</a:t>
            </a:r>
          </a:p>
          <a:p>
            <a:r>
              <a:rPr lang="ru-RU" sz="2400" smtClean="0"/>
              <a:t>Для задания производительности процессоров, составляющих многопроцессорную вычислительную систему, следует выполнить команду П</a:t>
            </a:r>
            <a:r>
              <a:rPr lang="ru-RU" sz="2400" b="1" smtClean="0"/>
              <a:t>роизводительность Процессора</a:t>
            </a:r>
            <a:r>
              <a:rPr lang="ru-RU" sz="2400" smtClean="0"/>
              <a:t> пункта меню </a:t>
            </a:r>
            <a:r>
              <a:rPr lang="ru-RU" sz="2400" b="1" smtClean="0"/>
              <a:t>Система</a:t>
            </a:r>
            <a:r>
              <a:rPr lang="ru-RU" sz="2000" smtClean="0"/>
              <a:t> 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946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3413" y="3332163"/>
            <a:ext cx="38671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6" name="Rectangle 9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20487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5111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Задание характеристик сети…</a:t>
            </a:r>
          </a:p>
          <a:p>
            <a:pPr algn="ctr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sz="2000" smtClean="0"/>
              <a:t>	</a:t>
            </a:r>
            <a:r>
              <a:rPr lang="ru-RU" sz="2200" i="1" smtClean="0"/>
              <a:t>Время передачи данных между процессорами</a:t>
            </a:r>
            <a:r>
              <a:rPr lang="ru-RU" sz="2200" smtClean="0"/>
              <a:t> определяет коммуникационную составляющую (</a:t>
            </a:r>
            <a:r>
              <a:rPr lang="en-US" sz="2200" i="1" smtClean="0"/>
              <a:t>communication latency</a:t>
            </a:r>
            <a:r>
              <a:rPr lang="ru-RU" sz="2200" smtClean="0"/>
              <a:t>) длительности выполнения параллельного алгоритма в многопроцессорной вычислительной системе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200" smtClean="0"/>
              <a:t>Основной набор параметров, описывающих время передачи данных, состоит из следующего ряда величин: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латентность (</a:t>
            </a:r>
            <a:r>
              <a:rPr lang="ru-RU" sz="2000" b="1" i="1" smtClean="0"/>
              <a:t>t</a:t>
            </a:r>
            <a:r>
              <a:rPr lang="ru-RU" sz="2000" b="1" i="1" baseline="-25000" smtClean="0"/>
              <a:t>н</a:t>
            </a:r>
            <a:r>
              <a:rPr lang="ru-RU" sz="2000" smtClean="0"/>
              <a:t>) - время начальной подготовки, которое характеризует длительность подготовки сообщения для передачи, поиска маршрута в сети и т.п.,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пропускная способность сети (</a:t>
            </a:r>
            <a:r>
              <a:rPr lang="ru-RU" sz="2000" b="1" i="1" smtClean="0"/>
              <a:t>R</a:t>
            </a:r>
            <a:r>
              <a:rPr lang="ru-RU" sz="2000" smtClean="0"/>
              <a:t>) – определяется как максимальный объем данных, который может быть передан за единицу времени по одному каналу передачи данных 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0" name="Rectangle 9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21511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Задание характеристик сети…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Для определения характеристик сети следует выполнить команду </a:t>
            </a:r>
            <a:r>
              <a:rPr lang="ru-RU" sz="2400" b="1" smtClean="0"/>
              <a:t>Характеристики Сети</a:t>
            </a:r>
            <a:r>
              <a:rPr lang="ru-RU" sz="2400" smtClean="0"/>
              <a:t> пункта меню </a:t>
            </a:r>
            <a:r>
              <a:rPr lang="ru-RU" sz="2400" b="1" smtClean="0"/>
              <a:t>Система</a:t>
            </a:r>
            <a:r>
              <a:rPr lang="ru-RU" sz="2400" smtClean="0"/>
              <a:t>. 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638" y="2924175"/>
            <a:ext cx="59245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2534" name="Rectangle 9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22535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Задание характеристик сети…</a:t>
            </a:r>
          </a:p>
          <a:p>
            <a:pPr>
              <a:spcBef>
                <a:spcPct val="40000"/>
              </a:spcBef>
            </a:pPr>
            <a:r>
              <a:rPr lang="ru-RU" smtClean="0"/>
              <a:t>В системе ПараЛаб реализованы два метода передачи данных: </a:t>
            </a:r>
            <a:r>
              <a:rPr lang="ru-RU" i="1" smtClean="0"/>
              <a:t>метод передачи сообщений</a:t>
            </a:r>
            <a:r>
              <a:rPr lang="ru-RU" smtClean="0"/>
              <a:t> и </a:t>
            </a:r>
            <a:r>
              <a:rPr lang="ru-RU" i="1" smtClean="0"/>
              <a:t>метод передачи пакетов</a:t>
            </a:r>
            <a:endParaRPr lang="ru-RU" smtClean="0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1032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Задание характеристик сети…</a:t>
            </a:r>
          </a:p>
          <a:p>
            <a:pPr>
              <a:spcBef>
                <a:spcPct val="40000"/>
              </a:spcBef>
            </a:pPr>
            <a:r>
              <a:rPr lang="ru-RU" sz="2200" i="1" smtClean="0"/>
              <a:t>Метод передачи сообщений</a:t>
            </a:r>
            <a:r>
              <a:rPr lang="ru-RU" sz="2200" smtClean="0"/>
              <a:t> (</a:t>
            </a:r>
            <a:r>
              <a:rPr lang="en-US" sz="2200" i="1" smtClean="0"/>
              <a:t>store-and-forward routing</a:t>
            </a:r>
            <a:r>
              <a:rPr lang="ru-RU" sz="2200" smtClean="0"/>
              <a:t>)</a:t>
            </a:r>
            <a:r>
              <a:rPr lang="en-US" sz="2200" smtClean="0"/>
              <a:t> - </a:t>
            </a:r>
            <a:r>
              <a:rPr lang="ru-RU" sz="2200" smtClean="0"/>
              <a:t>процессор, содержащий исходное сообщение, готовит весь объем данных для передачи, определяет транзитный процессор, через который данные могут быть доставлены целевому процессору, и запускает операцию пересылки данных. Процессор, которому направлено сообщение, в первую очередь осуществляет прием полностью всех пересылаемых данных и только затем приступает к пересылке принятого сообщения далее по маршруту </a:t>
            </a:r>
          </a:p>
          <a:p>
            <a:pPr>
              <a:spcBef>
                <a:spcPct val="40000"/>
              </a:spcBef>
            </a:pPr>
            <a:r>
              <a:rPr lang="ru-RU" sz="2200" smtClean="0"/>
              <a:t>Время пересылки данных </a:t>
            </a:r>
            <a:r>
              <a:rPr lang="en-US" sz="2200" b="1" i="1" smtClean="0"/>
              <a:t>t</a:t>
            </a:r>
            <a:r>
              <a:rPr lang="ru-RU" sz="2200" b="1" i="1" baseline="-25000" smtClean="0"/>
              <a:t>пд</a:t>
            </a:r>
            <a:r>
              <a:rPr lang="ru-RU" sz="2200" smtClean="0"/>
              <a:t> для метода передачи сообщения размером </a:t>
            </a:r>
            <a:r>
              <a:rPr lang="en-US" sz="2200" i="1" smtClean="0"/>
              <a:t>m</a:t>
            </a:r>
            <a:r>
              <a:rPr lang="ru-RU" sz="2200" smtClean="0"/>
              <a:t> по маршруту длиной </a:t>
            </a:r>
            <a:r>
              <a:rPr lang="en-US" sz="2200" i="1" smtClean="0"/>
              <a:t>l</a:t>
            </a:r>
            <a:r>
              <a:rPr lang="ru-RU" sz="2200" smtClean="0"/>
              <a:t> определяется выражением:</a:t>
            </a:r>
            <a:endParaRPr lang="en-US" sz="2200" smtClean="0"/>
          </a:p>
          <a:p>
            <a:pPr lvl="1">
              <a:spcBef>
                <a:spcPct val="40000"/>
              </a:spcBef>
            </a:pPr>
            <a:endParaRPr lang="ru-RU" sz="2200" smtClean="0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3297238" y="5445125"/>
          <a:ext cx="3103562" cy="558800"/>
        </p:xfrm>
        <a:graphic>
          <a:graphicData uri="http://schemas.openxmlformats.org/presentationml/2006/ole">
            <p:oleObj spid="_x0000_s1026" name="Формула" r:id="rId3" imgW="10666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2057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547238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b="1" dirty="0" smtClean="0"/>
              <a:t>Задание характеристик сети…</a:t>
            </a:r>
          </a:p>
          <a:p>
            <a:r>
              <a:rPr lang="ru-RU" sz="2200" i="1" dirty="0" smtClean="0"/>
              <a:t>Метод передачи пакетов</a:t>
            </a:r>
            <a:r>
              <a:rPr lang="ru-RU" sz="2200" dirty="0" smtClean="0"/>
              <a:t> (</a:t>
            </a:r>
            <a:r>
              <a:rPr lang="en-US" sz="2200" i="1" dirty="0" smtClean="0"/>
              <a:t>cut-through routing</a:t>
            </a:r>
            <a:r>
              <a:rPr lang="ru-RU" sz="2200" dirty="0" smtClean="0"/>
              <a:t>)</a:t>
            </a:r>
            <a:r>
              <a:rPr lang="en-US" sz="2200" dirty="0" smtClean="0"/>
              <a:t> - </a:t>
            </a:r>
            <a:r>
              <a:rPr lang="ru-RU" sz="2200" dirty="0" smtClean="0"/>
              <a:t>транзитный процессор может осуществлять пересылку данных по дальнейшему маршруту непосредственно сразу после приема очередного пакета, не дожидаясь завершения приема данных всего сообщения: </a:t>
            </a:r>
            <a:endParaRPr lang="en-US" sz="2200" dirty="0" smtClean="0"/>
          </a:p>
          <a:p>
            <a:pPr lvl="1"/>
            <a:r>
              <a:rPr lang="ru-RU" sz="2000" dirty="0" smtClean="0"/>
              <a:t>Количество передаваемых при этом пакетов равно</a:t>
            </a:r>
            <a:r>
              <a:rPr lang="en-US" sz="2000" dirty="0" smtClean="0"/>
              <a:t>:</a:t>
            </a:r>
          </a:p>
          <a:p>
            <a:pPr lvl="1"/>
            <a:endParaRPr lang="en-US" sz="2000" dirty="0" smtClean="0"/>
          </a:p>
          <a:p>
            <a:pPr lvl="1">
              <a:spcBef>
                <a:spcPct val="80000"/>
              </a:spcBef>
              <a:buFontTx/>
              <a:buNone/>
            </a:pPr>
            <a:r>
              <a:rPr lang="en-US" sz="2000" dirty="0" smtClean="0"/>
              <a:t>	</a:t>
            </a:r>
            <a:endParaRPr lang="en-US" sz="2000" dirty="0" smtClean="0"/>
          </a:p>
          <a:p>
            <a:pPr lvl="1">
              <a:spcBef>
                <a:spcPct val="80000"/>
              </a:spcBef>
              <a:buFontTx/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</a:t>
            </a:r>
            <a:r>
              <a:rPr lang="ru-RU" sz="2000" dirty="0" smtClean="0"/>
              <a:t>где </a:t>
            </a:r>
            <a:r>
              <a:rPr lang="en-US" sz="2000" i="1" dirty="0" smtClean="0"/>
              <a:t>V</a:t>
            </a:r>
            <a:r>
              <a:rPr lang="ru-RU" sz="2000" dirty="0" smtClean="0"/>
              <a:t> есть размер пакета, а величина </a:t>
            </a:r>
            <a:r>
              <a:rPr lang="en-US" sz="2000" i="1" dirty="0" smtClean="0"/>
              <a:t>V</a:t>
            </a:r>
            <a:r>
              <a:rPr lang="ru-RU" sz="2000" i="1" baseline="-25000" dirty="0" smtClean="0"/>
              <a:t>0</a:t>
            </a:r>
            <a:r>
              <a:rPr lang="ru-RU" sz="2000" dirty="0" smtClean="0"/>
              <a:t> определяет объем служебных данных, передаваемых в каждом пакете (</a:t>
            </a:r>
            <a:r>
              <a:rPr lang="ru-RU" sz="2000" i="1" dirty="0" smtClean="0"/>
              <a:t>заголовок пакета</a:t>
            </a:r>
            <a:r>
              <a:rPr lang="ru-RU" sz="2000" dirty="0" smtClean="0"/>
              <a:t>), </a:t>
            </a:r>
            <a:endParaRPr lang="en-US" sz="2000" dirty="0" smtClean="0"/>
          </a:p>
          <a:p>
            <a:pPr lvl="1"/>
            <a:r>
              <a:rPr lang="ru-RU" sz="2000" dirty="0" smtClean="0"/>
              <a:t>Как результат, время передачи сообщения в этом случае составит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spcBef>
                <a:spcPct val="40000"/>
              </a:spcBef>
            </a:pPr>
            <a:endParaRPr lang="ru-RU" sz="2000" dirty="0" smtClean="0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3728864" y="3645024"/>
          <a:ext cx="1511300" cy="725488"/>
        </p:xfrm>
        <a:graphic>
          <a:graphicData uri="http://schemas.openxmlformats.org/presentationml/2006/ole">
            <p:oleObj spid="_x0000_s2050" name="Формула" r:id="rId3" imgW="990170" imgH="482391" progId="Equation.3">
              <p:embed/>
            </p:oleObj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31765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3152800" y="5877272"/>
          <a:ext cx="3641725" cy="688975"/>
        </p:xfrm>
        <a:graphic>
          <a:graphicData uri="http://schemas.openxmlformats.org/presentationml/2006/ole">
            <p:oleObj spid="_x0000_s2051" name="Формула" r:id="rId4" imgW="2336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Общая характеристика системы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Формирование модели вычислительной системы</a:t>
            </a: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Постановка вычислительной задачи и выбор параллельного метода решения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Определение графических форм наблюдения за процессом параллельных вычислений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Накопление и анализ результатов экспериментов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Выполнение вычислительных экспериментов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Использование результатов экспериментов: запоминание, печать и перенос в другие программы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dirty="0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8" name="Rectangle 8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</a:t>
            </a:r>
            <a:r>
              <a:rPr lang="ru-RU" sz="2600" smtClean="0"/>
              <a:t> </a:t>
            </a:r>
          </a:p>
        </p:txBody>
      </p:sp>
      <p:sp>
        <p:nvSpPr>
          <p:cNvPr id="23559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Задание характеристик сети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Для определения метода передачи данных, который будет использоваться при проведении вычислительного эксперимента и при построении временных характеристик, необходимо выполнить команду </a:t>
            </a:r>
            <a:r>
              <a:rPr lang="ru-RU" sz="2400" b="1" smtClean="0"/>
              <a:t>Метод Передачи Данных</a:t>
            </a:r>
            <a:r>
              <a:rPr lang="ru-RU" sz="2400" smtClean="0"/>
              <a:t> пункта меню </a:t>
            </a:r>
            <a:r>
              <a:rPr lang="ru-RU" sz="2400" b="1" smtClean="0"/>
              <a:t>Система</a:t>
            </a:r>
            <a:r>
              <a:rPr lang="ru-RU" smtClean="0"/>
              <a:t> 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8175" y="3429000"/>
            <a:ext cx="3744913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0" name="Rectangle 8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Постановка вычислительной задачи и выбор параллельного метода решения…</a:t>
            </a:r>
            <a:r>
              <a:rPr lang="ru-RU" sz="2600" smtClean="0"/>
              <a:t> 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sz="2400" smtClean="0"/>
              <a:t>Для параллельного решения тех или иных вычислительных задач процесс вычислений должен быть представлен в виде набора </a:t>
            </a:r>
            <a:r>
              <a:rPr lang="ru-RU" sz="2400" i="1" smtClean="0"/>
              <a:t>независимых</a:t>
            </a:r>
            <a:r>
              <a:rPr lang="ru-RU" sz="2400" smtClean="0"/>
              <a:t> вычислительных процедур, допускающих выполнение на </a:t>
            </a:r>
            <a:r>
              <a:rPr lang="ru-RU" sz="2400" i="1" smtClean="0"/>
              <a:t>независимых</a:t>
            </a:r>
            <a:r>
              <a:rPr lang="ru-RU" sz="2400" smtClean="0"/>
              <a:t> процессорах.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Общая схема организации таких вычислений может быть представлена следующим образом:</a:t>
            </a:r>
          </a:p>
          <a:p>
            <a:pPr lvl="1">
              <a:spcBef>
                <a:spcPct val="40000"/>
              </a:spcBef>
            </a:pPr>
            <a:r>
              <a:rPr lang="ru-RU" sz="2000" smtClean="0"/>
              <a:t>разделение процесса вычислений на части, которые могут быть выполнены одновременно,</a:t>
            </a:r>
          </a:p>
          <a:p>
            <a:pPr lvl="1">
              <a:spcBef>
                <a:spcPct val="40000"/>
              </a:spcBef>
            </a:pPr>
            <a:r>
              <a:rPr lang="ru-RU" sz="2000" smtClean="0"/>
              <a:t>распределение вычислений по процессорам,</a:t>
            </a:r>
          </a:p>
          <a:p>
            <a:pPr lvl="1">
              <a:spcBef>
                <a:spcPct val="40000"/>
              </a:spcBef>
            </a:pPr>
            <a:r>
              <a:rPr lang="ru-RU" sz="2000" smtClean="0"/>
              <a:t>обеспечение взаимодействия параллельно выполняемых вычислений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4" name="Rectangle 9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Постановка вычислительной задачи и выбор параллельного метода решения…</a:t>
            </a:r>
            <a:r>
              <a:rPr lang="ru-RU" smtClean="0"/>
              <a:t> </a:t>
            </a:r>
          </a:p>
        </p:txBody>
      </p:sp>
      <p:sp>
        <p:nvSpPr>
          <p:cNvPr id="26632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В системе ПараЛаб реализованы широко применяемые параллельные алгоритмы для решения ряда сложных вычислительных задач из разных областей научно-технических приложений: 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алгоритмы сортировки данных, 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матричных операций (умножение матрицы на вектор и матричное умножение), 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решения систем линейных уравнений,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обработки графов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Постановка вычислительной задачи и выбор параллельного метода решения…</a:t>
            </a:r>
            <a:r>
              <a:rPr lang="ru-RU" smtClean="0"/>
              <a:t> 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sz="2400" smtClean="0"/>
              <a:t>Для выбора задачи из числа реализованных в системе следует выбрать пункт меню </a:t>
            </a:r>
            <a:r>
              <a:rPr lang="ru-RU" sz="2400" b="1" smtClean="0"/>
              <a:t>Задача</a:t>
            </a:r>
            <a:r>
              <a:rPr lang="ru-RU" sz="2400" smtClean="0"/>
              <a:t> и выделить левой клавишей мыши одну из строк: </a:t>
            </a:r>
            <a:r>
              <a:rPr lang="ru-RU" sz="2400" b="1" smtClean="0"/>
              <a:t>Сортировка</a:t>
            </a:r>
            <a:r>
              <a:rPr lang="ru-RU" sz="2400" smtClean="0"/>
              <a:t>, </a:t>
            </a:r>
            <a:r>
              <a:rPr lang="ru-RU" sz="2400" b="1" smtClean="0"/>
              <a:t>Умножение матрицы на вектор</a:t>
            </a:r>
            <a:r>
              <a:rPr lang="ru-RU" sz="2400" smtClean="0"/>
              <a:t>, </a:t>
            </a:r>
            <a:r>
              <a:rPr lang="ru-RU" sz="2400" b="1" smtClean="0"/>
              <a:t>Матричное умножение</a:t>
            </a:r>
            <a:r>
              <a:rPr lang="ru-RU" sz="2400" smtClean="0"/>
              <a:t>, </a:t>
            </a:r>
            <a:r>
              <a:rPr lang="ru-RU" sz="2400" b="1" smtClean="0"/>
              <a:t>Решение СЛУ</a:t>
            </a:r>
            <a:r>
              <a:rPr lang="ru-RU" sz="2400" smtClean="0"/>
              <a:t>, </a:t>
            </a:r>
            <a:r>
              <a:rPr lang="ru-RU" sz="2400" b="1" smtClean="0"/>
              <a:t>Обработка графов</a:t>
            </a:r>
            <a:r>
              <a:rPr lang="ru-RU" sz="2400" smtClean="0"/>
              <a:t>. Выбранная задача станет текущей в активном окне 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0" y="2652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663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3584575"/>
            <a:ext cx="6480175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83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Постановка вычислительной задачи и выбор параллельного метода решения…</a:t>
            </a:r>
            <a:r>
              <a:rPr lang="ru-RU" smtClean="0"/>
              <a:t> </a:t>
            </a:r>
          </a:p>
        </p:txBody>
      </p:sp>
      <p:sp>
        <p:nvSpPr>
          <p:cNvPr id="27654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981075"/>
            <a:ext cx="9410700" cy="496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ru-RU" b="1" smtClean="0"/>
              <a:t>Определение параметров задачи</a:t>
            </a:r>
            <a:endParaRPr lang="ru-RU" smtClean="0"/>
          </a:p>
          <a:p>
            <a:r>
              <a:rPr lang="ru-RU" sz="2000" smtClean="0"/>
              <a:t>Основным параметром задачи в системе ПараЛаб является объем исходных данных:</a:t>
            </a:r>
          </a:p>
          <a:p>
            <a:pPr lvl="1"/>
            <a:r>
              <a:rPr lang="ru-RU" sz="1800" smtClean="0"/>
              <a:t>для задачи сортировки </a:t>
            </a:r>
            <a:r>
              <a:rPr lang="ru-RU" sz="1800" smtClean="0">
                <a:sym typeface="Symbol" pitchFamily="18" charset="2"/>
              </a:rPr>
              <a:t></a:t>
            </a:r>
            <a:r>
              <a:rPr lang="ru-RU" sz="1800" smtClean="0"/>
              <a:t> это размер сортируемого массива, </a:t>
            </a:r>
          </a:p>
          <a:p>
            <a:pPr lvl="1"/>
            <a:r>
              <a:rPr lang="ru-RU" sz="1800" smtClean="0"/>
              <a:t>для матричных операций и задачи решения систем линейных уравнений – размерность исходных матриц, </a:t>
            </a:r>
          </a:p>
          <a:p>
            <a:pPr lvl="1"/>
            <a:r>
              <a:rPr lang="ru-RU" sz="1800" smtClean="0"/>
              <a:t>для задачи обработки графов – число вершин в графе </a:t>
            </a:r>
          </a:p>
          <a:p>
            <a:r>
              <a:rPr lang="ru-RU" sz="2000" smtClean="0"/>
              <a:t>Для выбора параметров задачи необходимо выполнить команду </a:t>
            </a:r>
            <a:r>
              <a:rPr lang="ru-RU" sz="2000" b="1" smtClean="0"/>
              <a:t>Параметры задачи </a:t>
            </a:r>
            <a:r>
              <a:rPr lang="ru-RU" sz="2000" smtClean="0"/>
              <a:t>пункта меню </a:t>
            </a:r>
            <a:r>
              <a:rPr lang="ru-RU" sz="2000" b="1" smtClean="0"/>
              <a:t>Задача</a:t>
            </a:r>
            <a:r>
              <a:rPr lang="ru-RU" sz="2000" smtClean="0"/>
              <a:t> 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75" y="4292600"/>
            <a:ext cx="381635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7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Постановка вычислительной задачи и выбор параллельного метода решения…</a:t>
            </a:r>
            <a:r>
              <a:rPr lang="ru-RU" smtClean="0"/>
              <a:t> 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Определение метода решения</a:t>
            </a:r>
          </a:p>
          <a:p>
            <a:pPr>
              <a:spcBef>
                <a:spcPct val="40000"/>
              </a:spcBef>
            </a:pPr>
            <a:r>
              <a:rPr lang="ru-RU" smtClean="0"/>
              <a:t>Для выбора метода решения задачи выполните команду </a:t>
            </a:r>
            <a:r>
              <a:rPr lang="ru-RU" b="1" smtClean="0"/>
              <a:t>Метод</a:t>
            </a:r>
            <a:r>
              <a:rPr lang="ru-RU" smtClean="0"/>
              <a:t> пункта меню </a:t>
            </a:r>
            <a:r>
              <a:rPr lang="ru-RU" b="1" smtClean="0"/>
              <a:t>Задача</a:t>
            </a:r>
            <a:endParaRPr lang="ru-RU" smtClean="0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3213100"/>
            <a:ext cx="575945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31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Постановка вычислительной задачи и выбор параллельного метода решения…</a:t>
            </a:r>
            <a:r>
              <a:rPr lang="ru-RU" smtClean="0"/>
              <a:t> 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idx="1"/>
          </p:nvPr>
        </p:nvSpPr>
        <p:spPr>
          <a:xfrm>
            <a:off x="200025" y="1196975"/>
            <a:ext cx="503396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Редактор графов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При выборе задачи </a:t>
            </a:r>
            <a:r>
              <a:rPr lang="ru-RU" sz="2400" b="1" smtClean="0"/>
              <a:t>Обработка графов</a:t>
            </a:r>
            <a:r>
              <a:rPr lang="ru-RU" sz="2400" smtClean="0"/>
              <a:t> в системе ПараЛаб предусмотрена возможность создания, загрузки и редактирования графа. Для того чтобы перейти в режим редактирования графа, следует выполнить команду </a:t>
            </a:r>
            <a:r>
              <a:rPr lang="ru-RU" sz="2400" b="1" smtClean="0"/>
              <a:t>Формирование графа</a:t>
            </a:r>
            <a:r>
              <a:rPr lang="ru-RU" sz="2400" smtClean="0"/>
              <a:t> пункта меню </a:t>
            </a:r>
            <a:r>
              <a:rPr lang="ru-RU" sz="2400" b="1" smtClean="0"/>
              <a:t>Задача</a:t>
            </a:r>
            <a:r>
              <a:rPr lang="ru-RU" sz="2400" smtClean="0"/>
              <a:t> 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0700" y="1628775"/>
            <a:ext cx="3887788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4" name="Rectangle 9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Постановка вычислительной задачи и выбор параллельного метода решения</a:t>
            </a:r>
            <a:r>
              <a:rPr lang="ru-RU" b="1" smtClean="0"/>
              <a:t>…</a:t>
            </a:r>
            <a:r>
              <a:rPr lang="ru-RU" smtClean="0"/>
              <a:t> </a:t>
            </a:r>
          </a:p>
        </p:txBody>
      </p:sp>
      <p:sp>
        <p:nvSpPr>
          <p:cNvPr id="31752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b="1" smtClean="0"/>
              <a:t>Редактор графов</a:t>
            </a:r>
            <a:r>
              <a:rPr lang="ru-RU" smtClean="0"/>
              <a:t> предоставляет пользователю возможность: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Создания нового графа,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Загрузки графа из файла и сохранения графа в файл,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Редактирования графа:</a:t>
            </a:r>
          </a:p>
          <a:p>
            <a:pPr lvl="2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Добавление и удаление вершин,</a:t>
            </a:r>
          </a:p>
          <a:p>
            <a:pPr lvl="2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Добавление и удаление ребер,</a:t>
            </a:r>
          </a:p>
          <a:p>
            <a:pPr lvl="2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Перемещение вершин,</a:t>
            </a:r>
          </a:p>
          <a:p>
            <a:pPr lvl="2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Задание веса ребер</a:t>
            </a:r>
          </a:p>
          <a:p>
            <a:pPr lvl="1"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Формирования графа при помощи случайного механизма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8" name="Rectangle 11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31750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ru-RU" b="1" smtClean="0"/>
              <a:t>Область </a:t>
            </a:r>
            <a:r>
              <a:rPr lang="en-US" b="1" smtClean="0"/>
              <a:t>“</a:t>
            </a:r>
            <a:r>
              <a:rPr lang="ru-RU" b="1" smtClean="0"/>
              <a:t>Выполнение эксперимента</a:t>
            </a:r>
            <a:r>
              <a:rPr lang="en-US" b="1" smtClean="0"/>
              <a:t>”</a:t>
            </a:r>
          </a:p>
          <a:p>
            <a:pPr lvl="1">
              <a:spcBef>
                <a:spcPct val="40000"/>
              </a:spcBef>
            </a:pPr>
            <a:r>
              <a:rPr lang="ru-RU" sz="2000" smtClean="0"/>
              <a:t>Изображены процессоры многопроцессорной вычислительной системы, соединенные линиями коммутации в ту или иную топологию, </a:t>
            </a:r>
            <a:endParaRPr lang="en-US" sz="2000" smtClean="0"/>
          </a:p>
          <a:p>
            <a:pPr lvl="1">
              <a:spcBef>
                <a:spcPct val="40000"/>
              </a:spcBef>
            </a:pPr>
            <a:r>
              <a:rPr lang="ru-RU" sz="2000" smtClean="0"/>
              <a:t>Процессоры в топологии пронумерованы. Для того чтобы узнать номер процессора, достаточно навести на него указатель мыши,</a:t>
            </a:r>
          </a:p>
          <a:p>
            <a:pPr lvl="1">
              <a:spcBef>
                <a:spcPct val="40000"/>
              </a:spcBef>
            </a:pPr>
            <a:r>
              <a:rPr lang="ru-RU" sz="2000" smtClean="0"/>
              <a:t>Один из процессоров вычислительной системы является активным, его изображение выделено синим цветом,</a:t>
            </a:r>
            <a:endParaRPr lang="en-US" sz="2000" smtClean="0"/>
          </a:p>
          <a:p>
            <a:pPr lvl="1">
              <a:spcBef>
                <a:spcPct val="40000"/>
              </a:spcBef>
            </a:pPr>
            <a:r>
              <a:rPr lang="ru-RU" sz="2000" smtClean="0"/>
              <a:t>Если при этом дважды щелкнуть левой клавишей мыши на изображении процессора, то появится окно “Демонстрация работы процессора”, где будет детально отображаться деятельность этого процессора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1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z="2600" smtClean="0"/>
              <a:t> </a:t>
            </a:r>
          </a:p>
        </p:txBody>
      </p:sp>
      <p:sp>
        <p:nvSpPr>
          <p:cNvPr id="32775" name="Rectangle 10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b="1" smtClean="0"/>
              <a:t>Окно вычислительного эксперимента</a:t>
            </a:r>
          </a:p>
        </p:txBody>
      </p:sp>
      <p:pic>
        <p:nvPicPr>
          <p:cNvPr id="3277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088" y="1773238"/>
            <a:ext cx="5616575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AutoShape 12"/>
          <p:cNvSpPr>
            <a:spLocks noChangeArrowheads="1"/>
          </p:cNvSpPr>
          <p:nvPr/>
        </p:nvSpPr>
        <p:spPr bwMode="auto">
          <a:xfrm>
            <a:off x="200025" y="2133600"/>
            <a:ext cx="2520950" cy="720725"/>
          </a:xfrm>
          <a:prstGeom prst="wedgeRoundRectCallout">
            <a:avLst>
              <a:gd name="adj1" fmla="val 51764"/>
              <a:gd name="adj2" fmla="val 114537"/>
              <a:gd name="adj3" fmla="val 16667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/>
            <a:r>
              <a:rPr lang="ru-RU" sz="1600"/>
              <a:t>Область </a:t>
            </a:r>
            <a:r>
              <a:rPr lang="en-US" sz="1600"/>
              <a:t>“</a:t>
            </a:r>
            <a:r>
              <a:rPr lang="ru-RU" sz="1600"/>
              <a:t>Выполнение эксперимента</a:t>
            </a:r>
            <a:r>
              <a:rPr lang="en-US" sz="1600"/>
              <a:t>”</a:t>
            </a:r>
            <a:endParaRPr lang="ru-RU" sz="1600"/>
          </a:p>
        </p:txBody>
      </p:sp>
      <p:sp>
        <p:nvSpPr>
          <p:cNvPr id="32778" name="AutoShape 13"/>
          <p:cNvSpPr>
            <a:spLocks noChangeArrowheads="1"/>
          </p:cNvSpPr>
          <p:nvPr/>
        </p:nvSpPr>
        <p:spPr bwMode="auto">
          <a:xfrm>
            <a:off x="6967538" y="1773238"/>
            <a:ext cx="2881312" cy="935037"/>
          </a:xfrm>
          <a:prstGeom prst="wedgeRoundRectCallout">
            <a:avLst>
              <a:gd name="adj1" fmla="val -82231"/>
              <a:gd name="adj2" fmla="val 47454"/>
              <a:gd name="adj3" fmla="val 16667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/>
            <a:r>
              <a:rPr lang="ru-RU" sz="1600"/>
              <a:t>Текущее состояние объекта, являющегося результатом эксперимента</a:t>
            </a:r>
            <a:r>
              <a:rPr lang="ru-RU"/>
              <a:t> </a:t>
            </a:r>
          </a:p>
        </p:txBody>
      </p:sp>
      <p:sp>
        <p:nvSpPr>
          <p:cNvPr id="32779" name="AutoShape 15"/>
          <p:cNvSpPr>
            <a:spLocks noChangeArrowheads="1"/>
          </p:cNvSpPr>
          <p:nvPr/>
        </p:nvSpPr>
        <p:spPr bwMode="auto">
          <a:xfrm>
            <a:off x="6969125" y="2924175"/>
            <a:ext cx="2881313" cy="649288"/>
          </a:xfrm>
          <a:prstGeom prst="wedgeRoundRectCallout">
            <a:avLst>
              <a:gd name="adj1" fmla="val -83444"/>
              <a:gd name="adj2" fmla="val 3546"/>
              <a:gd name="adj3" fmla="val 16667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Сведения о выполняемой задаче</a:t>
            </a:r>
            <a:r>
              <a:rPr lang="ru-RU"/>
              <a:t> </a:t>
            </a:r>
          </a:p>
        </p:txBody>
      </p:sp>
      <p:sp>
        <p:nvSpPr>
          <p:cNvPr id="32780" name="AutoShape 14"/>
          <p:cNvSpPr>
            <a:spLocks noChangeArrowheads="1"/>
          </p:cNvSpPr>
          <p:nvPr/>
        </p:nvSpPr>
        <p:spPr bwMode="auto">
          <a:xfrm>
            <a:off x="6969125" y="3789363"/>
            <a:ext cx="2881313" cy="647700"/>
          </a:xfrm>
          <a:prstGeom prst="wedgeRoundRectCallout">
            <a:avLst>
              <a:gd name="adj1" fmla="val -86144"/>
              <a:gd name="adj2" fmla="val -57352"/>
              <a:gd name="adj3" fmla="val 16667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Характеристики вычислительной системы</a:t>
            </a:r>
            <a:r>
              <a:rPr lang="ru-RU"/>
              <a:t> </a:t>
            </a:r>
          </a:p>
        </p:txBody>
      </p:sp>
      <p:sp>
        <p:nvSpPr>
          <p:cNvPr id="32781" name="AutoShape 17"/>
          <p:cNvSpPr>
            <a:spLocks noChangeArrowheads="1"/>
          </p:cNvSpPr>
          <p:nvPr/>
        </p:nvSpPr>
        <p:spPr bwMode="auto">
          <a:xfrm>
            <a:off x="5959475" y="5661025"/>
            <a:ext cx="3889375" cy="576263"/>
          </a:xfrm>
          <a:prstGeom prst="wedgeRoundRectCallout">
            <a:avLst>
              <a:gd name="adj1" fmla="val -60449"/>
              <a:gd name="adj2" fmla="val -246144"/>
              <a:gd name="adj3" fmla="val 16667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Текущие временные характеристики эксперимента</a:t>
            </a:r>
          </a:p>
        </p:txBody>
      </p:sp>
      <p:sp>
        <p:nvSpPr>
          <p:cNvPr id="32782" name="AutoShape 16"/>
          <p:cNvSpPr>
            <a:spLocks noChangeArrowheads="1"/>
          </p:cNvSpPr>
          <p:nvPr/>
        </p:nvSpPr>
        <p:spPr bwMode="auto">
          <a:xfrm>
            <a:off x="6824663" y="4724400"/>
            <a:ext cx="3025775" cy="720725"/>
          </a:xfrm>
          <a:prstGeom prst="wedgeRoundRectCallout">
            <a:avLst>
              <a:gd name="adj1" fmla="val -78384"/>
              <a:gd name="adj2" fmla="val -125773"/>
              <a:gd name="adj3" fmla="val 16667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Ленточный индикатор выполнения эксперимента </a:t>
            </a:r>
          </a:p>
        </p:txBody>
      </p:sp>
      <p:sp>
        <p:nvSpPr>
          <p:cNvPr id="32783" name="AutoShape 18"/>
          <p:cNvSpPr>
            <a:spLocks noChangeArrowheads="1"/>
          </p:cNvSpPr>
          <p:nvPr/>
        </p:nvSpPr>
        <p:spPr bwMode="auto">
          <a:xfrm>
            <a:off x="849313" y="5661025"/>
            <a:ext cx="3889375" cy="576263"/>
          </a:xfrm>
          <a:prstGeom prst="wedgeRoundRectCallout">
            <a:avLst>
              <a:gd name="adj1" fmla="val -5019"/>
              <a:gd name="adj2" fmla="val -260194"/>
              <a:gd name="adj3" fmla="val 16667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600"/>
              <a:t>Активный процессор </a:t>
            </a:r>
          </a:p>
          <a:p>
            <a:pPr algn="ctr"/>
            <a:r>
              <a:rPr lang="ru-RU" sz="1600">
                <a:latin typeface="Arial" pitchFamily="34" charset="0"/>
              </a:rPr>
              <a:t>(выделен синим цветом)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Введение</a:t>
            </a:r>
            <a:r>
              <a:rPr lang="ru-RU" smtClean="0"/>
              <a:t> 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sz="2400" smtClean="0"/>
              <a:t>Программная система ПараЛаб обеспечивает возможность:</a:t>
            </a:r>
          </a:p>
          <a:p>
            <a:pPr lvl="1">
              <a:spcBef>
                <a:spcPct val="40000"/>
              </a:spcBef>
            </a:pPr>
            <a:r>
              <a:rPr lang="ru-RU" sz="2000" i="1" smtClean="0"/>
              <a:t>моделирования многопроцессорных вычислительных систем </a:t>
            </a:r>
            <a:r>
              <a:rPr lang="ru-RU" sz="2000" smtClean="0"/>
              <a:t>с различной топологией сети передачи данных, </a:t>
            </a:r>
            <a:endParaRPr lang="ru-RU" sz="2000" i="1" smtClean="0"/>
          </a:p>
          <a:p>
            <a:pPr lvl="1">
              <a:spcBef>
                <a:spcPct val="40000"/>
              </a:spcBef>
            </a:pPr>
            <a:r>
              <a:rPr lang="ru-RU" sz="2000" i="1" smtClean="0"/>
              <a:t>получения визуального представления</a:t>
            </a:r>
            <a:r>
              <a:rPr lang="ru-RU" sz="2000" smtClean="0"/>
              <a:t> о вычислительных процессах и операциях передачи данных, происходящих при параллельном решении разных вычислительных задач, </a:t>
            </a:r>
            <a:endParaRPr lang="ru-RU" sz="2000" i="1" smtClean="0"/>
          </a:p>
          <a:p>
            <a:pPr lvl="1">
              <a:spcBef>
                <a:spcPct val="40000"/>
              </a:spcBef>
            </a:pPr>
            <a:r>
              <a:rPr lang="ru-RU" sz="2000" i="1" smtClean="0"/>
              <a:t>построения оценок эффективности</a:t>
            </a:r>
            <a:r>
              <a:rPr lang="ru-RU" sz="2000" smtClean="0"/>
              <a:t> изучаемых методов параллельных вычислений 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В целом, система ПараЛаб представляет собой </a:t>
            </a:r>
            <a:r>
              <a:rPr lang="ru-RU" sz="2400" i="1" smtClean="0"/>
              <a:t>интегрированную среду для изучения и исследования параллельных алгоритмов </a:t>
            </a:r>
            <a:r>
              <a:rPr lang="ru-RU" sz="2400" smtClean="0"/>
              <a:t>решения сложных вычислительных задач.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30" name="Rectangle 13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Область "Выполнение эксперимента"…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400" smtClean="0"/>
              <a:t>Около каждого процессора схематически изображаются данные, которые находятся на нем в данный момент выполнения эксперимента: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44488" y="2420938"/>
            <a:ext cx="820896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SzPct val="80000"/>
              <a:buFont typeface="Wingdings" pitchFamily="2" charset="2"/>
              <a:buNone/>
            </a:pPr>
            <a:endParaRPr lang="ru-RU" sz="2400">
              <a:latin typeface="Arial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ru-RU" sz="2000">
                <a:latin typeface="Arial" pitchFamily="34" charset="0"/>
              </a:rPr>
              <a:t>Алгоритмы сортировки - рядом с процессором изображается часть сортируемого массива. Каждый элемент массива изображается вертикальной линией. Высота и интенсивность цвета линии характеризуют величину элемента (чем выше и темнее линия, тем больше значение), 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ru-RU" sz="2000">
                <a:latin typeface="Arial" pitchFamily="34" charset="0"/>
              </a:rPr>
              <a:t>Алгоритмы матричного умножения и решения линейных систем - рядом с каждым процессором изображен силуэт матрицы, на котором цветом выделены части исходных данных, располагаемых на процессоре, 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ru-RU" sz="2000">
                <a:latin typeface="Arial" pitchFamily="34" charset="0"/>
              </a:rPr>
              <a:t>Алгоритм обработки графов - рядом с каждым процессором изображается подграф, состоящий из вершин, расположенных на этом процессоре</a:t>
            </a: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3450" y="3213100"/>
            <a:ext cx="1143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3450" y="4364038"/>
            <a:ext cx="11239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3450" y="5372100"/>
            <a:ext cx="1095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34822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36004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ru-RU" b="1" smtClean="0"/>
              <a:t>Область </a:t>
            </a:r>
            <a:r>
              <a:rPr lang="en-US" b="1" smtClean="0"/>
              <a:t>“</a:t>
            </a:r>
            <a:r>
              <a:rPr lang="ru-RU" b="1" smtClean="0"/>
              <a:t>Выполнение эксперимента</a:t>
            </a:r>
            <a:r>
              <a:rPr lang="en-US" b="1" smtClean="0"/>
              <a:t>”</a:t>
            </a:r>
            <a:r>
              <a:rPr lang="ru-RU" b="1" smtClean="0"/>
              <a:t>…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В процессе выполнения эксперимента в области “Выполнение эксперимента” также отображается обмен данными между процессорами многопроцессорной вычислительной системы. Это может происходить в двух режимах: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режим “</a:t>
            </a:r>
            <a:r>
              <a:rPr lang="ru-RU" sz="1800" b="1" smtClean="0"/>
              <a:t>Выделение каналов</a:t>
            </a:r>
            <a:r>
              <a:rPr lang="ru-RU" sz="1800" smtClean="0"/>
              <a:t>” - выделяется красным цветом та линия коммутации, по которой происходит обмен,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режим “</a:t>
            </a:r>
            <a:r>
              <a:rPr lang="ru-RU" sz="1800" b="1" smtClean="0"/>
              <a:t>Движение пакетов</a:t>
            </a:r>
            <a:r>
              <a:rPr lang="ru-RU" sz="1800" smtClean="0"/>
              <a:t>” - визуализация обмена при помощи движущегося от одного процессора к другому пакета (конверта). Если изучаются параллельные алгоритмы матричного умножения, то на конверте изображается номер блока, который пересылается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4824" name="Picture 8" descr="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3725" y="4724400"/>
            <a:ext cx="3887788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488950" y="4652963"/>
            <a:ext cx="525621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SzPct val="80000"/>
              <a:buFont typeface="Wingdings" pitchFamily="2" charset="2"/>
              <a:buChar char="q"/>
            </a:pPr>
            <a:r>
              <a:rPr lang="ru-RU" sz="2000">
                <a:latin typeface="Arial" pitchFamily="34" charset="0"/>
              </a:rPr>
              <a:t>Для задания способа отображения коммуникации процессоров следует выполнить команду </a:t>
            </a:r>
            <a:r>
              <a:rPr lang="ru-RU" sz="2000" b="1">
                <a:latin typeface="Arial" pitchFamily="34" charset="0"/>
              </a:rPr>
              <a:t>Пересылка данных</a:t>
            </a:r>
            <a:r>
              <a:rPr lang="ru-RU" sz="2000">
                <a:latin typeface="Arial" pitchFamily="34" charset="0"/>
              </a:rPr>
              <a:t> пункта меню </a:t>
            </a:r>
            <a:r>
              <a:rPr lang="ru-RU" sz="2000" b="1">
                <a:latin typeface="Arial" pitchFamily="34" charset="0"/>
              </a:rPr>
              <a:t>Графика</a:t>
            </a:r>
            <a:r>
              <a:rPr lang="ru-RU" sz="200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5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35846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Область </a:t>
            </a:r>
            <a:r>
              <a:rPr lang="en-US" b="1" smtClean="0"/>
              <a:t>“</a:t>
            </a:r>
            <a:r>
              <a:rPr lang="ru-RU" b="1" smtClean="0"/>
              <a:t>Выполнение эксперимента</a:t>
            </a:r>
            <a:r>
              <a:rPr lang="en-US" b="1" smtClean="0"/>
              <a:t>”</a:t>
            </a:r>
            <a:endParaRPr lang="ru-RU" b="1" smtClean="0"/>
          </a:p>
          <a:p>
            <a:pPr>
              <a:spcBef>
                <a:spcPct val="40000"/>
              </a:spcBef>
            </a:pPr>
            <a:r>
              <a:rPr lang="ru-RU" sz="2000" smtClean="0"/>
              <a:t>Для того чтобы в рабочей области системы ПараЛаб отображалась </a:t>
            </a:r>
            <a:br>
              <a:rPr lang="ru-RU" sz="2000" smtClean="0"/>
            </a:br>
            <a:r>
              <a:rPr lang="ru-RU" sz="2000" smtClean="0"/>
              <a:t>не каждая итерация, а лишь некоторые из них, следует выполнить команду </a:t>
            </a:r>
            <a:r>
              <a:rPr lang="ru-RU" sz="2000" b="1" smtClean="0"/>
              <a:t>Шаг визуализации</a:t>
            </a:r>
            <a:r>
              <a:rPr lang="ru-RU" sz="2000" smtClean="0"/>
              <a:t> пункта меню </a:t>
            </a:r>
            <a:r>
              <a:rPr lang="ru-RU" sz="2000" b="1" smtClean="0"/>
              <a:t>Графика</a:t>
            </a:r>
            <a:r>
              <a:rPr lang="ru-RU" sz="2000" smtClean="0"/>
              <a:t> (данная возможность полезна, если выполняется множество однотипных операций, например, при наблюдении за алгоритмами обработки графов)</a:t>
            </a:r>
          </a:p>
          <a:p>
            <a:pPr>
              <a:spcBef>
                <a:spcPct val="40000"/>
              </a:spcBef>
            </a:pPr>
            <a:r>
              <a:rPr lang="ru-RU" sz="2000" smtClean="0"/>
              <a:t>Для изменения цветов, которые используются в системе ПараЛаб </a:t>
            </a:r>
            <a:br>
              <a:rPr lang="ru-RU" sz="2000" smtClean="0"/>
            </a:br>
            <a:r>
              <a:rPr lang="ru-RU" sz="2000" smtClean="0"/>
              <a:t>для визуализации процесса решения задач, необходимо выполнить команду </a:t>
            </a:r>
            <a:r>
              <a:rPr lang="ru-RU" sz="2000" b="1" smtClean="0"/>
              <a:t>Настройка цвета</a:t>
            </a:r>
            <a:r>
              <a:rPr lang="ru-RU" sz="2000" smtClean="0"/>
              <a:t> пункта меню </a:t>
            </a:r>
            <a:r>
              <a:rPr lang="ru-RU" sz="2000" b="1" smtClean="0"/>
              <a:t>Графика</a:t>
            </a:r>
            <a:r>
              <a:rPr lang="ru-RU" sz="2000" smtClean="0"/>
              <a:t> 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7688" y="4117975"/>
            <a:ext cx="28384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9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36870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600" b="1" smtClean="0"/>
              <a:t>Область </a:t>
            </a:r>
            <a:r>
              <a:rPr lang="en-US" sz="2600" b="1" smtClean="0"/>
              <a:t>“</a:t>
            </a:r>
            <a:r>
              <a:rPr lang="ru-RU" sz="2600" b="1" smtClean="0"/>
              <a:t>Текущее состояние массива</a:t>
            </a:r>
            <a:r>
              <a:rPr lang="en-US" sz="2600" b="1" smtClean="0"/>
              <a:t>”</a:t>
            </a:r>
            <a:r>
              <a:rPr lang="ru-RU" sz="2600" b="1" smtClean="0"/>
              <a:t> для задачи сортировки: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ru-RU" sz="2000" smtClean="0"/>
              <a:t>Отображает последовательность элементов сортируемого массива. Каждый элемент отображается вертикальной линией, высота и интенсивность цвета линии дают представление о величине элемента: чем выше и темнее линия, тем больше значение элемента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ru-RU" sz="2000" smtClean="0"/>
              <a:t>Все параллельные алгоритмы используют идею разделения исходного массива между процессорами. Блоки, выстроенные один за другим в порядке возрастания номеров процессоров, на которых они располагаются, образуют результирующий массив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ru-RU" sz="2000" smtClean="0"/>
              <a:t>После выполнения сортировки блоки массива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/>
              <a:t>	на каждом процессоре должны быть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/>
              <a:t>	отсортированы и, кроме того, элементы,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/>
              <a:t>	находящиеся на процессоре с меньшим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/>
              <a:t>	номером, не должны превосходить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/>
              <a:t>	элементов, находящихся на процессоре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/>
              <a:t>	с большим номером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325" y="4530725"/>
            <a:ext cx="302418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4" name="Rectangle 11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37894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9410700" cy="4968875"/>
          </a:xfrm>
        </p:spPr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ru-RU" sz="2600" b="1" smtClean="0"/>
              <a:t>Область </a:t>
            </a:r>
            <a:r>
              <a:rPr lang="en-US" sz="2600" b="1" smtClean="0"/>
              <a:t>“</a:t>
            </a:r>
            <a:r>
              <a:rPr lang="ru-RU" sz="2600" b="1" smtClean="0"/>
              <a:t>Результат умножения матрицы на вектор</a:t>
            </a:r>
            <a:r>
              <a:rPr lang="en-US" sz="2600" b="1" smtClean="0"/>
              <a:t>”</a:t>
            </a:r>
            <a:r>
              <a:rPr lang="ru-RU" sz="2600" b="1" smtClean="0"/>
              <a:t>…</a:t>
            </a:r>
          </a:p>
          <a:p>
            <a:r>
              <a:rPr lang="ru-RU" sz="2200" smtClean="0"/>
              <a:t>Все параллельные алгоритмы умножения матрицы на вектор устроены таким образом, что после окончания вычислений результирующий вектор распределен между процессорами вычислительной системы так же, как и вектор-аргумент </a:t>
            </a:r>
            <a:r>
              <a:rPr lang="en-US" sz="2200" i="1" smtClean="0"/>
              <a:t>b</a:t>
            </a:r>
            <a:endParaRPr lang="ru-RU" sz="2200" i="1" smtClean="0"/>
          </a:p>
          <a:p>
            <a:r>
              <a:rPr lang="ru-RU" sz="2200" smtClean="0"/>
              <a:t>Алгоритм, основанный на ленточном горизонтальном разбиении матрицы: 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04850" y="3357563"/>
            <a:ext cx="67691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 </a:t>
            </a:r>
          </a:p>
          <a:p>
            <a:pPr marL="450850" lvl="1" indent="-271463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каждый процессор вычисляет один блок результирующего вектора путем умножения полосы матрицы </a:t>
            </a:r>
            <a:r>
              <a:rPr lang="en-US" i="1">
                <a:latin typeface="Arial" pitchFamily="34" charset="0"/>
              </a:rPr>
              <a:t>A</a:t>
            </a:r>
            <a:r>
              <a:rPr lang="en-US">
                <a:latin typeface="Arial" pitchFamily="34" charset="0"/>
              </a:rPr>
              <a:t> </a:t>
            </a:r>
            <a:r>
              <a:rPr lang="ru-RU">
                <a:latin typeface="Arial" pitchFamily="34" charset="0"/>
              </a:rPr>
              <a:t>н а вектор-аргумент </a:t>
            </a:r>
            <a:r>
              <a:rPr lang="en-US" i="1">
                <a:latin typeface="Arial" pitchFamily="34" charset="0"/>
              </a:rPr>
              <a:t>b</a:t>
            </a:r>
            <a:r>
              <a:rPr lang="ru-RU">
                <a:latin typeface="Arial" pitchFamily="34" charset="0"/>
              </a:rPr>
              <a:t>,</a:t>
            </a:r>
          </a:p>
          <a:p>
            <a:pPr marL="450850" lvl="1" indent="-271463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Вычисленный на активном процессоре блок изображается темно-синим цветом, </a:t>
            </a:r>
          </a:p>
          <a:p>
            <a:pPr marL="450850" lvl="1" indent="-271463">
              <a:lnSpc>
                <a:spcPct val="80000"/>
              </a:lnSpc>
              <a:spcBef>
                <a:spcPct val="4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После выполнения передачи данных, на каждом процессоре располагается весь результирующий вектор (все блоки вектора становятся темно-синими)</a:t>
            </a:r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588" y="3933825"/>
            <a:ext cx="2592387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8" name="Rectangle 11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38918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sz="2600" b="1" smtClean="0"/>
              <a:t>Область </a:t>
            </a:r>
            <a:r>
              <a:rPr lang="en-US" sz="2600" b="1" smtClean="0"/>
              <a:t>“</a:t>
            </a:r>
            <a:r>
              <a:rPr lang="ru-RU" sz="2600" b="1" smtClean="0"/>
              <a:t>Результат умножения матрицы на вектор</a:t>
            </a:r>
            <a:r>
              <a:rPr lang="en-US" sz="2600" b="1" smtClean="0"/>
              <a:t>”</a:t>
            </a:r>
            <a:r>
              <a:rPr lang="ru-RU" sz="2600" b="1" smtClean="0"/>
              <a:t>…</a:t>
            </a:r>
          </a:p>
          <a:p>
            <a:pPr>
              <a:spcBef>
                <a:spcPct val="40000"/>
              </a:spcBef>
            </a:pPr>
            <a:r>
              <a:rPr lang="ru-RU" sz="2200" smtClean="0"/>
              <a:t>Алгоритм, основанный на ленточном вертикальном разбиении матрицы:</a:t>
            </a:r>
          </a:p>
          <a:p>
            <a:pPr lvl="1"/>
            <a:r>
              <a:rPr lang="ru-RU" sz="1800" smtClean="0"/>
              <a:t>Каждый процессор вычисляет вектор частичных результатов путем умножения полосы матрицы на блок вектора-аргумента </a:t>
            </a:r>
            <a:r>
              <a:rPr lang="en-US" sz="1800" i="1" smtClean="0"/>
              <a:t>b</a:t>
            </a:r>
            <a:r>
              <a:rPr lang="ru-RU" sz="1800" smtClean="0"/>
              <a:t>, </a:t>
            </a:r>
          </a:p>
          <a:p>
            <a:pPr lvl="1"/>
            <a:r>
              <a:rPr lang="ru-RU" sz="1800" smtClean="0"/>
              <a:t>В области "Результат умножения матрицы на вектор" изображается результирующий вектор, разделенный на блоки. Блок частичных результатов подсвечивается светло-синим цветом. Кроме того, изображаются те блоки частичных результатов, которые были вычислены другими процессорами, но должны быть сложены с блоком активного процессора для получения блока элементов результирующего вектора,</a:t>
            </a:r>
            <a:endParaRPr lang="ru-RU" smtClean="0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8950" y="4725988"/>
            <a:ext cx="6697663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После выполнения коммуникационного шага на каждом процессоре располагается блок результирующего вектора, блок активного процессора отображается в области "Результат умножения матрицы на вектор" темно-синим цветом</a:t>
            </a:r>
            <a:endParaRPr lang="ru-RU" sz="2400">
              <a:latin typeface="Arial" pitchFamily="34" charset="0"/>
            </a:endParaRPr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7088" y="4941888"/>
            <a:ext cx="26003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72" name="Rectangle 11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39942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9410700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sz="2600" b="1" smtClean="0"/>
              <a:t>Область </a:t>
            </a:r>
            <a:r>
              <a:rPr lang="en-US" sz="2600" b="1" smtClean="0"/>
              <a:t>“</a:t>
            </a:r>
            <a:r>
              <a:rPr lang="ru-RU" sz="2600" b="1" smtClean="0"/>
              <a:t>Результат умножения матрицы на вектор</a:t>
            </a:r>
            <a:r>
              <a:rPr lang="en-US" sz="2600" b="1" smtClean="0"/>
              <a:t>”</a:t>
            </a:r>
            <a:r>
              <a:rPr lang="ru-RU" sz="2600" b="1" smtClean="0"/>
              <a:t>…</a:t>
            </a:r>
          </a:p>
          <a:p>
            <a:r>
              <a:rPr lang="ru-RU" sz="2400" smtClean="0"/>
              <a:t>Алгоритм, основанный на блочном разбиении матрицы: </a:t>
            </a:r>
          </a:p>
          <a:p>
            <a:pPr lvl="1"/>
            <a:r>
              <a:rPr lang="ru-RU" sz="1800" smtClean="0"/>
              <a:t>Матрица </a:t>
            </a:r>
            <a:r>
              <a:rPr lang="ru-RU" sz="1800" i="1" smtClean="0"/>
              <a:t>А</a:t>
            </a:r>
            <a:r>
              <a:rPr lang="ru-RU" sz="1800" smtClean="0"/>
              <a:t> распределена блоками между процессорами, составляющими решетку; вектор </a:t>
            </a:r>
            <a:r>
              <a:rPr lang="en-US" sz="1800" i="1" smtClean="0"/>
              <a:t>b</a:t>
            </a:r>
            <a:r>
              <a:rPr lang="en-US" sz="1800" smtClean="0"/>
              <a:t> </a:t>
            </a:r>
            <a:r>
              <a:rPr lang="ru-RU" sz="1800" smtClean="0"/>
              <a:t> распределен между процессорами, составляющими столбцы процессорной решетки, </a:t>
            </a:r>
          </a:p>
          <a:p>
            <a:pPr lvl="1"/>
            <a:r>
              <a:rPr lang="ru-RU" sz="1800" smtClean="0"/>
              <a:t>После умножения блока матрицы </a:t>
            </a:r>
            <a:r>
              <a:rPr lang="ru-RU" sz="1800" i="1" smtClean="0"/>
              <a:t>А</a:t>
            </a:r>
            <a:r>
              <a:rPr lang="ru-RU" sz="1800" smtClean="0"/>
              <a:t> на блок вектора </a:t>
            </a:r>
            <a:r>
              <a:rPr lang="en-US" sz="1800" i="1" smtClean="0"/>
              <a:t>b</a:t>
            </a:r>
            <a:r>
              <a:rPr lang="en-US" sz="1800" smtClean="0"/>
              <a:t> </a:t>
            </a:r>
            <a:r>
              <a:rPr lang="ru-RU" sz="1800" smtClean="0"/>
              <a:t>процессор вычисляет блок вектора частичных результатов – он подсвечивается светло-синим цветом. Кроме того, изображаются те блоки частичных результатов, которые были вычислены другими процессорами, но должны быть сложены с блоком активного процессора для получения блока элементов результирующего вектора,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88950" y="4365625"/>
            <a:ext cx="60483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После обмена блоками в рамках одной строки процессорной решетки каждый процессор этой строки содержит блок результирующего вектора, блок активного процессора отображается в области "Результат умножения матрицы на вектор" темно-синим цветом 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Char char="q"/>
            </a:pPr>
            <a:endParaRPr lang="ru-RU" sz="2800">
              <a:latin typeface="Arial" pitchFamily="34" charset="0"/>
            </a:endParaRPr>
          </a:p>
        </p:txBody>
      </p:sp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7688" y="4519613"/>
            <a:ext cx="27813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7" name="Rectangle 1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40966" name="Rectangle 5"/>
          <p:cNvSpPr>
            <a:spLocks noGrp="1" noChangeArrowheads="1"/>
          </p:cNvSpPr>
          <p:nvPr>
            <p:ph idx="1"/>
          </p:nvPr>
        </p:nvSpPr>
        <p:spPr>
          <a:xfrm>
            <a:off x="273050" y="908050"/>
            <a:ext cx="9410700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sz="2600" b="1" smtClean="0"/>
              <a:t>Область </a:t>
            </a:r>
            <a:r>
              <a:rPr lang="en-US" sz="2600" b="1" smtClean="0"/>
              <a:t>“</a:t>
            </a:r>
            <a:r>
              <a:rPr lang="ru-RU" sz="2600" b="1" smtClean="0"/>
              <a:t>Результат умножения матриц</a:t>
            </a:r>
            <a:r>
              <a:rPr lang="en-US" sz="2600" b="1" smtClean="0"/>
              <a:t>”</a:t>
            </a:r>
            <a:endParaRPr lang="ru-RU" sz="2600" b="1" smtClean="0"/>
          </a:p>
          <a:p>
            <a:pPr>
              <a:spcBef>
                <a:spcPct val="40000"/>
              </a:spcBef>
            </a:pPr>
            <a:r>
              <a:rPr lang="ru-RU" sz="2000" smtClean="0"/>
              <a:t>Матрица </a:t>
            </a:r>
            <a:r>
              <a:rPr lang="ru-RU" sz="2000" i="1" smtClean="0"/>
              <a:t>C </a:t>
            </a:r>
            <a:r>
              <a:rPr lang="ru-RU" sz="2000" smtClean="0"/>
              <a:t>представляется разбитой на квадратные блоки. Каждый процессор многопроцессорной вычислительной системы отвечает за вычисление одного (алгоритмы Фокса и Кэннона) или нескольких (ленточный алгоритм) блоков результирующей матрицы </a:t>
            </a:r>
            <a:r>
              <a:rPr lang="ru-RU" sz="2000" i="1" smtClean="0"/>
              <a:t>С</a:t>
            </a:r>
            <a:r>
              <a:rPr lang="ru-RU" sz="2000" smtClean="0"/>
              <a:t>:</a:t>
            </a:r>
          </a:p>
          <a:p>
            <a:pPr lvl="1">
              <a:spcBef>
                <a:spcPct val="40000"/>
              </a:spcBef>
            </a:pPr>
            <a:endParaRPr lang="ru-RU" sz="2000" smtClean="0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2681288"/>
            <a:ext cx="725805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Ленточный алгоритм - темно-синим цветом закрашиваются те блоки, которые уже вычислены к данному моменту,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Алгоритмы Фокса или Кэннона - все блоки матрицы </a:t>
            </a:r>
            <a:r>
              <a:rPr lang="ru-RU" i="1">
                <a:latin typeface="Arial" pitchFamily="34" charset="0"/>
              </a:rPr>
              <a:t>С</a:t>
            </a:r>
            <a:r>
              <a:rPr lang="ru-RU">
                <a:latin typeface="Arial" pitchFamily="34" charset="0"/>
              </a:rPr>
              <a:t> вычисляются одновременно, ни один из блоков не может быть вычислен раньше, чем будут выполнены все итерации алгоритма. Поэтому в области “Результат умножения матриц” отображается динамика вычисления того блока результирующей матрицы, который расположен на активном процессоре. Вычисленные к этому моменту слагаемые выделены темно-синим цветом, вычисляемое на данной итерации слагаемое отмечено цветом выделения.</a:t>
            </a:r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5650" y="2781300"/>
            <a:ext cx="24558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225" y="4365625"/>
            <a:ext cx="24987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21" name="Rectangle 13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z="2600" smtClean="0"/>
              <a:t> </a:t>
            </a:r>
          </a:p>
        </p:txBody>
      </p:sp>
      <p:sp>
        <p:nvSpPr>
          <p:cNvPr id="41990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Область </a:t>
            </a:r>
            <a:r>
              <a:rPr lang="en-US" b="1" smtClean="0"/>
              <a:t>“</a:t>
            </a:r>
            <a:r>
              <a:rPr lang="ru-RU" b="1" smtClean="0"/>
              <a:t>Результат решения системы уравнений</a:t>
            </a:r>
            <a:r>
              <a:rPr lang="en-US" b="1" smtClean="0"/>
              <a:t>”</a:t>
            </a:r>
            <a:endParaRPr lang="ru-RU" b="1" smtClean="0"/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ru-RU" sz="2400" smtClean="0"/>
              <a:t>Отображает текущее состояние матрицы линейной системы уравнений в ходе выполнения алгоритма Гаусса:</a:t>
            </a:r>
            <a:r>
              <a:rPr lang="ru-RU" smtClean="0"/>
              <a:t> </a:t>
            </a:r>
          </a:p>
          <a:p>
            <a:pPr lvl="1">
              <a:spcBef>
                <a:spcPct val="40000"/>
              </a:spcBef>
            </a:pPr>
            <a:r>
              <a:rPr lang="ru-RU" sz="2000" smtClean="0"/>
              <a:t>Темно-синим цветом изображаются ненулевые элементы, а голубым – нулевые, 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88950" y="3355975"/>
            <a:ext cx="6335713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>
                <a:latin typeface="Arial" pitchFamily="34" charset="0"/>
              </a:rPr>
              <a:t>После выполнения прямого хода алгоритма Гаусса ниже главной диагонали расположены только нулевые элементы,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ru-RU" sz="200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>
                <a:latin typeface="Arial" pitchFamily="34" charset="0"/>
              </a:rPr>
              <a:t>После выполнения обратного хода все ненулевые элементы расположены на главной диагонали </a:t>
            </a:r>
          </a:p>
        </p:txBody>
      </p:sp>
      <p:pic>
        <p:nvPicPr>
          <p:cNvPr id="4199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150" y="3284538"/>
            <a:ext cx="27908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5150" y="4797425"/>
            <a:ext cx="27717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5" name="Rectangle 1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вычислений…</a:t>
            </a:r>
            <a:r>
              <a:rPr lang="ru-RU" smtClean="0"/>
              <a:t> </a:t>
            </a:r>
          </a:p>
        </p:txBody>
      </p:sp>
      <p:sp>
        <p:nvSpPr>
          <p:cNvPr id="43014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Область </a:t>
            </a:r>
            <a:r>
              <a:rPr lang="en-US" b="1" smtClean="0"/>
              <a:t>“</a:t>
            </a:r>
            <a:r>
              <a:rPr lang="ru-RU" b="1" smtClean="0"/>
              <a:t>Результат обработки графа</a:t>
            </a:r>
            <a:r>
              <a:rPr lang="en-US" b="1" smtClean="0"/>
              <a:t>”</a:t>
            </a:r>
            <a:endParaRPr lang="ru-RU" b="1" smtClean="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400" smtClean="0"/>
              <a:t>Отображает текущее состояние графа: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Вершины графа имеют такое же взаимное расположение, как и в режиме редактирования графа. Дуги графа изображаются разными цветами: чем темнее цвет, тем больший вес имеет дуга,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В процессе выполнения алгоритмов на графах цветом выделения помечаются вершины и ребра, включенные к данному моменту в состав минимального охватывающего дерева (алгоритм Прима) или в дерево кратчайших путей (алгоритм Дейкстры)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6600" y="4581525"/>
            <a:ext cx="28003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450" y="458152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4592638" y="5157788"/>
            <a:ext cx="1008062" cy="288925"/>
          </a:xfrm>
          <a:prstGeom prst="rightArrow">
            <a:avLst>
              <a:gd name="adj1" fmla="val 50000"/>
              <a:gd name="adj2" fmla="val 87225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Общая характеристика системы…</a:t>
            </a:r>
            <a:r>
              <a:rPr lang="ru-RU" smtClean="0"/>
              <a:t> 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mtClean="0"/>
              <a:t>ПараЛаб - программный комплекс, который позволяет имитировать параллельные вычисления на одном последовательном компьютере с визуализацией процесса решения сложной вычислительной задачи</a:t>
            </a:r>
          </a:p>
          <a:p>
            <a:pPr lvl="1"/>
            <a:endParaRPr lang="ru-RU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68" name="Rectangle 11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sz="2600" b="1" smtClean="0"/>
              <a:t>Определение графических форм наблюдения за процессом параллельных вычислений</a:t>
            </a:r>
            <a:r>
              <a:rPr lang="ru-RU" smtClean="0"/>
              <a:t> </a:t>
            </a:r>
          </a:p>
        </p:txBody>
      </p:sp>
      <p:sp>
        <p:nvSpPr>
          <p:cNvPr id="44038" name="Rectangle 5"/>
          <p:cNvSpPr>
            <a:spLocks noGrp="1" noChangeArrowheads="1"/>
          </p:cNvSpPr>
          <p:nvPr>
            <p:ph idx="1"/>
          </p:nvPr>
        </p:nvSpPr>
        <p:spPr>
          <a:xfrm>
            <a:off x="415925" y="981075"/>
            <a:ext cx="9410700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Выбор процессора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Для более детального наблюдения за процессом выполнения эксперимента предусмотрена возможность отображения вычислений одного из процессоров в отдельном окне:</a:t>
            </a:r>
            <a:r>
              <a:rPr lang="ru-RU" smtClean="0"/>
              <a:t> 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560388" y="2420938"/>
            <a:ext cx="612140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>
                <a:latin typeface="Arial" pitchFamily="34" charset="0"/>
              </a:rPr>
              <a:t>Один из способов выбора процессора – выполнить команду </a:t>
            </a:r>
            <a:r>
              <a:rPr lang="ru-RU" sz="2000" b="1">
                <a:latin typeface="Arial" pitchFamily="34" charset="0"/>
              </a:rPr>
              <a:t>Наблюдение Вычислений</a:t>
            </a:r>
            <a:r>
              <a:rPr lang="ru-RU" sz="2000">
                <a:latin typeface="Arial" pitchFamily="34" charset="0"/>
              </a:rPr>
              <a:t> пункта меню </a:t>
            </a:r>
            <a:r>
              <a:rPr lang="ru-RU" sz="2000" b="1">
                <a:latin typeface="Arial" pitchFamily="34" charset="0"/>
              </a:rPr>
              <a:t>Графика</a:t>
            </a:r>
            <a:r>
              <a:rPr lang="ru-RU" sz="2000">
                <a:latin typeface="Arial" pitchFamily="34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>
                <a:latin typeface="Arial" pitchFamily="34" charset="0"/>
              </a:rPr>
              <a:t>Второй способ – в рабочей области следует навести на процессор указатель мыши и выполнить двойной щелчок,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>
                <a:latin typeface="Arial" pitchFamily="34" charset="0"/>
              </a:rPr>
              <a:t>Далее в появившемся окне </a:t>
            </a:r>
            <a:r>
              <a:rPr lang="ru-RU" sz="2000" b="1">
                <a:latin typeface="Arial" pitchFamily="34" charset="0"/>
              </a:rPr>
              <a:t>“Демонстрация работы процессора”</a:t>
            </a:r>
            <a:r>
              <a:rPr lang="ru-RU" sz="2000">
                <a:latin typeface="Arial" pitchFamily="34" charset="0"/>
              </a:rPr>
              <a:t> будет детально изображаться ход вычислений </a:t>
            </a:r>
          </a:p>
        </p:txBody>
      </p:sp>
      <p:pic>
        <p:nvPicPr>
          <p:cNvPr id="44041" name="Picture 9" descr="proc_wind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325" y="2997200"/>
            <a:ext cx="309562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63295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Накопление и анализ результатов экспериментов…</a:t>
            </a:r>
          </a:p>
        </p:txBody>
      </p:sp>
      <p:sp>
        <p:nvSpPr>
          <p:cNvPr id="45062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sz="2400" smtClean="0"/>
              <a:t>Выполнение численных экспериментов для изучения различных параллельных алгоритмов во многих случаях может потребовать проведения длительных вычислений. Для обоснования выдвигаемых предположений необходимо выполнить достаточно широкий набор экспериментов 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Для возможности сравнения результатов выполненных численных экспериментов система ПараЛаб содержит различные средства для их накапливания и обеспечивает разнообразные способы представления этих данных в виде форм, удобных для проведения анализа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63295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Накопление и анализ результатов экспериментов…</a:t>
            </a:r>
          </a:p>
        </p:txBody>
      </p:sp>
      <p:sp>
        <p:nvSpPr>
          <p:cNvPr id="46086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Общие результаты экспериментов…</a:t>
            </a:r>
          </a:p>
          <a:p>
            <a:r>
              <a:rPr lang="ru-RU" sz="2400" smtClean="0"/>
              <a:t>Накопление итогов экспериментов производится системой ПараЛаб автоматически </a:t>
            </a:r>
          </a:p>
          <a:p>
            <a:r>
              <a:rPr lang="ru-RU" sz="2400" smtClean="0"/>
              <a:t>О каждом проведенном эксперименте запоминаются следующие данные: </a:t>
            </a:r>
          </a:p>
          <a:p>
            <a:pPr lvl="1"/>
            <a:r>
              <a:rPr lang="ru-RU" sz="2000" smtClean="0"/>
              <a:t>дата и время проведения эксперимента, </a:t>
            </a:r>
          </a:p>
          <a:p>
            <a:pPr lvl="1"/>
            <a:r>
              <a:rPr lang="ru-RU" sz="2000" smtClean="0"/>
              <a:t>параметры вычислительной системы и решаемой задачи, </a:t>
            </a:r>
          </a:p>
          <a:p>
            <a:pPr lvl="1"/>
            <a:r>
              <a:rPr lang="ru-RU" sz="2000" smtClean="0"/>
              <a:t>время, потребовавшееся для выполнения эксперимента. </a:t>
            </a:r>
          </a:p>
          <a:p>
            <a:r>
              <a:rPr lang="ru-RU" sz="2400" smtClean="0"/>
              <a:t>При просмотре итогов предоставляется возможность восстановления эксперимента по сохраненной записи. Можно выполнять операции удаления одной записи и всех результатов эксперимента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7110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63295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Накопление и анализ результатов экспериментов…</a:t>
            </a:r>
          </a:p>
        </p:txBody>
      </p:sp>
      <p:sp>
        <p:nvSpPr>
          <p:cNvPr id="47111" name="Rectangle 11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9066213" cy="496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Общие результаты экспериментов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1695450"/>
            <a:ext cx="5832475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6824663" y="1773238"/>
            <a:ext cx="2881312" cy="503237"/>
          </a:xfrm>
          <a:prstGeom prst="wedgeRoundRectCallout">
            <a:avLst>
              <a:gd name="adj1" fmla="val -88019"/>
              <a:gd name="adj2" fmla="val 93218"/>
              <a:gd name="adj3" fmla="val 16667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/>
            <a:r>
              <a:rPr lang="ru-RU"/>
              <a:t>Таблица итогов </a:t>
            </a:r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6824663" y="3357563"/>
            <a:ext cx="2881312" cy="503237"/>
          </a:xfrm>
          <a:prstGeom prst="wedgeRoundRectCallout">
            <a:avLst>
              <a:gd name="adj1" fmla="val -88019"/>
              <a:gd name="adj2" fmla="val 93218"/>
              <a:gd name="adj3" fmla="val 16667"/>
            </a:avLst>
          </a:prstGeom>
          <a:solidFill>
            <a:schemeClr val="bg1"/>
          </a:solidFill>
          <a:ln w="9525">
            <a:solidFill>
              <a:srgbClr val="0969CD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/>
            <a:r>
              <a:rPr lang="ru-RU"/>
              <a:t>Лист графиков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63295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Накопление и анализ результатов экспериментов…</a:t>
            </a:r>
          </a:p>
        </p:txBody>
      </p:sp>
      <p:sp>
        <p:nvSpPr>
          <p:cNvPr id="48134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Журнал экспериментов…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200" smtClean="0"/>
              <a:t>Для сохранения результатов решения конкретных задач система ПараЛаб содержит специальную область памяти, называемую </a:t>
            </a:r>
            <a:r>
              <a:rPr lang="ru-RU" sz="2200" i="1" smtClean="0"/>
              <a:t>журналом экспериментов</a:t>
            </a:r>
            <a:r>
              <a:rPr lang="ru-RU" sz="2200" smtClean="0"/>
              <a:t>. Данные, записываемые в журнал экспериментов, включают: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характеристики вычислительной системы (топология, количество процессоров, производительность процессора, время начальной подготовки данных, пропускная способность сети, метод передачи данных),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постановку задачи (размер исходных данных, метод решения),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время выполнения эксперимента.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200" smtClean="0"/>
              <a:t>Результаты записываются в журнал либо под управлением пользователя по команде системы, либо же системой автоматически (при установке режима </a:t>
            </a:r>
            <a:r>
              <a:rPr lang="ru-RU" sz="2200" b="1" smtClean="0"/>
              <a:t>Автозапись</a:t>
            </a:r>
            <a:r>
              <a:rPr lang="ru-RU" sz="2400" smtClean="0"/>
              <a:t>) 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Накопление и анализ результатов экспериментов</a:t>
            </a:r>
          </a:p>
        </p:txBody>
      </p:sp>
      <p:sp>
        <p:nvSpPr>
          <p:cNvPr id="49158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Журнал экспериментов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Данные журнала могут демонстрироваться в табличной и графической форме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endParaRPr lang="ru-RU" sz="2400" smtClean="0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3452813"/>
            <a:ext cx="5184775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888" y="2736850"/>
            <a:ext cx="2798762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Выполнение вычислительных экспериментов…</a:t>
            </a:r>
          </a:p>
        </p:txBody>
      </p:sp>
      <p:sp>
        <p:nvSpPr>
          <p:cNvPr id="50182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400" smtClean="0"/>
              <a:t>В рамках системы ПараЛаб имеются разные схемы организации вычислений при проведении экспериментов для изучения и исследования параллельных алгоритмов.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400" smtClean="0"/>
              <a:t>Решение задач может происходить: 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в режиме последовательного исполнения, 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в пошаговом режиме,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в режиме разделения времени с возможностью одновременного наблюдения итераций алгоритмов во всех окнах вычислительных экспериментов,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В автоматическом режиме может происходить выполнение серийных экспериментов, предусмотрена возможность запоминания результатов решения для организации последующего анализа полученных данных 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Выполнение вычислительных экспериментов…</a:t>
            </a:r>
          </a:p>
        </p:txBody>
      </p:sp>
      <p:sp>
        <p:nvSpPr>
          <p:cNvPr id="51206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Последовательное выполнение экспериментов: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1800" smtClean="0"/>
              <a:t>Для выполнения вычислительного эксперимента следует выбрать пункт меню </a:t>
            </a:r>
            <a:r>
              <a:rPr lang="ru-RU" sz="1800" b="1" smtClean="0"/>
              <a:t>Выполнение</a:t>
            </a:r>
            <a:r>
              <a:rPr lang="ru-RU" sz="1800" smtClean="0"/>
              <a:t> и выполнить команду </a:t>
            </a:r>
            <a:r>
              <a:rPr lang="ru-RU" sz="1800" b="1" smtClean="0"/>
              <a:t>В активном окне,</a:t>
            </a:r>
            <a:r>
              <a:rPr lang="ru-RU" sz="1800" smtClean="0"/>
              <a:t>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1800" smtClean="0"/>
              <a:t>Для приостановки процесса выполнения эксперимента следует выполнить в строке меню команду </a:t>
            </a:r>
            <a:r>
              <a:rPr lang="ru-RU" sz="1800" b="1" smtClean="0"/>
              <a:t>Остановить </a:t>
            </a:r>
            <a:r>
              <a:rPr lang="ru-RU" sz="1800" smtClean="0"/>
              <a:t>(команда доступна только до момента завершения решения),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1800" smtClean="0"/>
              <a:t>Для продолжения ранее приостановленного процесса выполнения эксперимента следует выполнить команду </a:t>
            </a:r>
            <a:r>
              <a:rPr lang="ru-RU" sz="1800" b="1" smtClean="0"/>
              <a:t>Продолжить</a:t>
            </a:r>
            <a:r>
              <a:rPr lang="ru-RU" sz="1800" smtClean="0"/>
              <a:t> пункта меню </a:t>
            </a:r>
            <a:r>
              <a:rPr lang="ru-RU" sz="1800" b="1" smtClean="0"/>
              <a:t>Выполнение</a:t>
            </a:r>
            <a:r>
              <a:rPr lang="ru-RU" sz="1800" smtClean="0"/>
              <a:t>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Выполнение экспериментов по шагам: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Активируется командой </a:t>
            </a:r>
            <a:r>
              <a:rPr lang="ru-RU" sz="1800" b="1" smtClean="0"/>
              <a:t>Пошаговый режим</a:t>
            </a:r>
            <a:r>
              <a:rPr lang="ru-RU" sz="1800" smtClean="0"/>
              <a:t> пункта меню </a:t>
            </a:r>
            <a:r>
              <a:rPr lang="ru-RU" sz="1800" b="1" smtClean="0"/>
              <a:t>Выполнение</a:t>
            </a:r>
            <a:r>
              <a:rPr lang="ru-RU" sz="1800" smtClean="0"/>
              <a:t>. При этом  основное меню системы ПараЛаб заменяется на меню пошагового выполнения эксперимента с командами:</a:t>
            </a:r>
          </a:p>
          <a:p>
            <a:pPr lvl="2">
              <a:lnSpc>
                <a:spcPct val="90000"/>
              </a:lnSpc>
            </a:pPr>
            <a:r>
              <a:rPr lang="ru-RU" sz="1600" smtClean="0"/>
              <a:t>команда </a:t>
            </a:r>
            <a:r>
              <a:rPr lang="ru-RU" sz="1600" b="1" smtClean="0"/>
              <a:t>Шаг - </a:t>
            </a:r>
            <a:r>
              <a:rPr lang="ru-RU" sz="1600" smtClean="0"/>
              <a:t>выполнить очередную итерацию поиска,</a:t>
            </a:r>
          </a:p>
          <a:p>
            <a:pPr lvl="2">
              <a:lnSpc>
                <a:spcPct val="90000"/>
              </a:lnSpc>
            </a:pPr>
            <a:r>
              <a:rPr lang="ru-RU" sz="1600" smtClean="0"/>
              <a:t>команда </a:t>
            </a:r>
            <a:r>
              <a:rPr lang="ru-RU" sz="1600" b="1" smtClean="0"/>
              <a:t>Без Остановки - </a:t>
            </a:r>
            <a:r>
              <a:rPr lang="ru-RU" sz="1600" smtClean="0"/>
              <a:t>продолжить выполнение эксперимента без остановки,</a:t>
            </a:r>
          </a:p>
          <a:p>
            <a:pPr lvl="2">
              <a:lnSpc>
                <a:spcPct val="90000"/>
              </a:lnSpc>
            </a:pPr>
            <a:r>
              <a:rPr lang="ru-RU" sz="1600" smtClean="0"/>
              <a:t>команда </a:t>
            </a:r>
            <a:r>
              <a:rPr lang="ru-RU" sz="1600" b="1" smtClean="0"/>
              <a:t>Закрыть - </a:t>
            </a:r>
            <a:r>
              <a:rPr lang="ru-RU" sz="1600" smtClean="0"/>
              <a:t>приостановить выполнение эксперимента и вернуться к выполнению команд основного меню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Выполнение вычислительных экспериментов…</a:t>
            </a:r>
          </a:p>
        </p:txBody>
      </p:sp>
      <p:sp>
        <p:nvSpPr>
          <p:cNvPr id="52230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94775" cy="49688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sz="2600" b="1" smtClean="0"/>
              <a:t>Выполнение нескольких экспериментов…</a:t>
            </a:r>
          </a:p>
          <a:p>
            <a:pPr lvl="1">
              <a:spcBef>
                <a:spcPct val="40000"/>
              </a:spcBef>
            </a:pPr>
            <a:r>
              <a:rPr lang="ru-RU" sz="2000" smtClean="0"/>
              <a:t>Для возможности более детального сравнения результатов итераций параллельных алгоритмов система ПараЛаб позволяет выполнить одновременно несколько экспериментов в режиме разделения времени (т.е. переход к выполнению следующей итерации происходит только после завершения текущей итерации во всех имеющихся окнах), </a:t>
            </a:r>
          </a:p>
          <a:p>
            <a:pPr lvl="1">
              <a:spcBef>
                <a:spcPct val="40000"/>
              </a:spcBef>
            </a:pPr>
            <a:r>
              <a:rPr lang="ru-RU" sz="2000" smtClean="0"/>
              <a:t>Для выполнения вычислительных экспериментов во всех имеющихся окнах следует применить команду </a:t>
            </a:r>
            <a:r>
              <a:rPr lang="ru-RU" sz="2000" b="1" smtClean="0"/>
              <a:t>Во всех окнах</a:t>
            </a:r>
            <a:r>
              <a:rPr lang="ru-RU" sz="2000" smtClean="0"/>
              <a:t> пункта меню </a:t>
            </a:r>
            <a:r>
              <a:rPr lang="ru-RU" sz="2000" b="1" smtClean="0"/>
              <a:t>Выполнение</a:t>
            </a:r>
            <a:r>
              <a:rPr lang="ru-RU" sz="2000" smtClean="0"/>
              <a:t> </a:t>
            </a: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Выполнение вычислительных экспериментов…</a:t>
            </a:r>
          </a:p>
        </p:txBody>
      </p:sp>
      <p:sp>
        <p:nvSpPr>
          <p:cNvPr id="53254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sz="2600" b="1" smtClean="0"/>
              <a:t>Выполнение нескольких экспериментов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013" y="1870075"/>
            <a:ext cx="6408737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Общая характеристика системы…</a:t>
            </a:r>
            <a:r>
              <a:rPr lang="ru-RU" smtClean="0"/>
              <a:t> 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sz="2400" smtClean="0"/>
              <a:t>ПараЛаб позволяет…</a:t>
            </a:r>
          </a:p>
          <a:p>
            <a:pPr lvl="1">
              <a:spcBef>
                <a:spcPct val="40000"/>
              </a:spcBef>
            </a:pPr>
            <a:r>
              <a:rPr lang="ru-RU" sz="2000" i="1" smtClean="0"/>
              <a:t>определить топологию</a:t>
            </a:r>
            <a:r>
              <a:rPr lang="ru-RU" sz="2000" smtClean="0"/>
              <a:t> параллельной вычислительной системы, </a:t>
            </a:r>
            <a:r>
              <a:rPr lang="ru-RU" sz="2000" i="1" smtClean="0"/>
              <a:t>задать число процессоров</a:t>
            </a:r>
            <a:r>
              <a:rPr lang="ru-RU" sz="2000" smtClean="0"/>
              <a:t>, </a:t>
            </a:r>
            <a:r>
              <a:rPr lang="ru-RU" sz="2000" i="1" smtClean="0"/>
              <a:t>установить производительность </a:t>
            </a:r>
            <a:r>
              <a:rPr lang="ru-RU" sz="2000" smtClean="0"/>
              <a:t>процессоров, выбрать</a:t>
            </a:r>
            <a:r>
              <a:rPr lang="ru-RU" sz="2000" i="1" smtClean="0"/>
              <a:t> характеристики коммуникационной среды</a:t>
            </a:r>
            <a:r>
              <a:rPr lang="ru-RU" sz="2000" smtClean="0"/>
              <a:t> и </a:t>
            </a:r>
            <a:r>
              <a:rPr lang="ru-RU" sz="2000" i="1" smtClean="0"/>
              <a:t>способ коммуникации,</a:t>
            </a:r>
          </a:p>
          <a:p>
            <a:pPr lvl="1">
              <a:spcBef>
                <a:spcPct val="40000"/>
              </a:spcBef>
            </a:pPr>
            <a:r>
              <a:rPr lang="ru-RU" sz="2000" i="1" smtClean="0"/>
              <a:t>осуществить постановку вычислительной задачи</a:t>
            </a:r>
            <a:r>
              <a:rPr lang="ru-RU" sz="2000" smtClean="0"/>
              <a:t>, для которой в составе системы ПараЛаб имеются реализованные параллельные алгоритмы решения, </a:t>
            </a:r>
            <a:r>
              <a:rPr lang="ru-RU" sz="2000" i="1" smtClean="0"/>
              <a:t>выполнить задание параметров</a:t>
            </a:r>
            <a:r>
              <a:rPr lang="ru-RU" sz="2000" smtClean="0"/>
              <a:t> задачи,</a:t>
            </a:r>
            <a:endParaRPr lang="ru-RU" sz="2000" i="1" smtClean="0"/>
          </a:p>
          <a:p>
            <a:pPr lvl="1">
              <a:spcBef>
                <a:spcPct val="40000"/>
              </a:spcBef>
            </a:pPr>
            <a:r>
              <a:rPr lang="ru-RU" sz="2000" i="1" smtClean="0"/>
              <a:t>выбрать параллельный метод</a:t>
            </a:r>
            <a:r>
              <a:rPr lang="ru-RU" sz="2000" smtClean="0"/>
              <a:t> для решения выбранной задачи,</a:t>
            </a:r>
            <a:endParaRPr lang="ru-RU" sz="2000" i="1" smtClean="0"/>
          </a:p>
          <a:p>
            <a:pPr lvl="1">
              <a:spcBef>
                <a:spcPct val="40000"/>
              </a:spcBef>
            </a:pPr>
            <a:r>
              <a:rPr lang="ru-RU" sz="2000" i="1" smtClean="0"/>
              <a:t>установить параметры визуализации</a:t>
            </a:r>
            <a:r>
              <a:rPr lang="ru-RU" sz="2000" smtClean="0"/>
              <a:t> для выбора желаемого темпа демонстрации, способа отображения пересылаемых между процессорами данных, степени детальности визуализации выполняемых параллельных вычислений</a:t>
            </a:r>
          </a:p>
          <a:p>
            <a:pPr lvl="1"/>
            <a:endParaRPr lang="ru-RU" sz="2000" smtClean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Выполнение вычислительных экспериментов…</a:t>
            </a:r>
          </a:p>
        </p:txBody>
      </p:sp>
      <p:sp>
        <p:nvSpPr>
          <p:cNvPr id="54278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sz="2600" b="1" smtClean="0"/>
              <a:t>Выполнение серии экспериментов…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400" smtClean="0"/>
              <a:t>ПараЛаб обеспечивает возможность автоматического выполнения длительных серий экспериментов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400" smtClean="0"/>
              <a:t>При задании этого режима работы системы пользователь должен: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выбрать окно, в котором будут выполняться эксперименты,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установить количество экспериментов и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выбрать тот параметр, который будет изменяться от эксперимента к эксперименту (объем исходных данных или количество процессоров)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400" smtClean="0"/>
              <a:t>Результаты экспериментов могут быть запомнены в списке итогов и журнале экспериментов для последующего анализа</a:t>
            </a: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Выполнение вычислительных экспериментов…</a:t>
            </a:r>
          </a:p>
        </p:txBody>
      </p:sp>
      <p:sp>
        <p:nvSpPr>
          <p:cNvPr id="55302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b="1" smtClean="0"/>
              <a:t>Выполнение серии экспериментов</a:t>
            </a:r>
          </a:p>
          <a:p>
            <a:pPr>
              <a:spcBef>
                <a:spcPct val="40000"/>
              </a:spcBef>
            </a:pPr>
            <a:endParaRPr lang="ru-RU" b="1" smtClean="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150" y="1976438"/>
            <a:ext cx="4684713" cy="349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326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63295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Использование результатов экспериментов…</a:t>
            </a:r>
            <a:endParaRPr lang="ru-RU" sz="2800" smtClean="0"/>
          </a:p>
        </p:txBody>
      </p:sp>
      <p:sp>
        <p:nvSpPr>
          <p:cNvPr id="56327" name="Rectangle 9"/>
          <p:cNvSpPr>
            <a:spLocks noGrp="1" noChangeArrowheads="1"/>
          </p:cNvSpPr>
          <p:nvPr>
            <p:ph idx="1"/>
          </p:nvPr>
        </p:nvSpPr>
        <p:spPr>
          <a:xfrm>
            <a:off x="560388" y="1196975"/>
            <a:ext cx="8915400" cy="49688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600" b="1" smtClean="0"/>
              <a:t>Запоминание результатов…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В любой момент результаты выполненных в активном окне вычислительных экспериментов могут быть сохранены в архиве системы ПараЛаб. Данные, сохраняемые для окна проведения эксперимента, включают: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параметры вычислительной системы (топология, количество процессоров, производительность процессора, время начальной подготовки данных, пропускная способность сети, метод передачи данных), 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постановку задачи (тип задачи, размер исходных данных, метод решения), 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таблицу результатов, ранее полученных в этом окне, 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данные, записанные в журнал экспериментов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632950" cy="561975"/>
          </a:xfrm>
          <a:noFill/>
        </p:spPr>
        <p:txBody>
          <a:bodyPr/>
          <a:lstStyle/>
          <a:p>
            <a:pPr marL="571500" indent="-571500" algn="l"/>
            <a:r>
              <a:rPr lang="ru-RU" sz="2800" b="1" smtClean="0"/>
              <a:t>Использование результатов экспериментов</a:t>
            </a:r>
            <a:endParaRPr lang="ru-RU" sz="2800" smtClean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idx="1"/>
          </p:nvPr>
        </p:nvSpPr>
        <p:spPr>
          <a:xfrm>
            <a:off x="560388" y="1196975"/>
            <a:ext cx="8915400" cy="49688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smtClean="0"/>
              <a:t>Запоминание результатов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200" smtClean="0"/>
              <a:t>Для сохранения результатов выполненных экспериментов следует выполнить команду </a:t>
            </a:r>
            <a:r>
              <a:rPr lang="ru-RU" sz="2200" b="1" smtClean="0"/>
              <a:t>Сохранить</a:t>
            </a:r>
            <a:r>
              <a:rPr lang="ru-RU" sz="2200" smtClean="0"/>
              <a:t> пункта меню </a:t>
            </a:r>
            <a:r>
              <a:rPr lang="ru-RU" sz="2200" b="1" smtClean="0"/>
              <a:t>Архив</a:t>
            </a:r>
            <a:r>
              <a:rPr lang="ru-RU" sz="2200" smtClean="0"/>
              <a:t>. При выполнении записи в диалоговом окне </a:t>
            </a:r>
            <a:r>
              <a:rPr lang="ru-RU" sz="2200" b="1" smtClean="0"/>
              <a:t>Сохранить файл как</a:t>
            </a:r>
            <a:r>
              <a:rPr lang="ru-RU" sz="2200" smtClean="0"/>
              <a:t> следует задать имя файла, в котором будут сохранены данные. Файлы с параметрами вычислительных экспериментов имеют расширение </a:t>
            </a:r>
            <a:r>
              <a:rPr lang="ru-RU" sz="2200" b="1" smtClean="0"/>
              <a:t>.</a:t>
            </a:r>
            <a:r>
              <a:rPr lang="en-US" sz="2200" b="1" smtClean="0"/>
              <a:t>prl</a:t>
            </a:r>
            <a:r>
              <a:rPr lang="ru-RU" sz="2200" smtClean="0"/>
              <a:t>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200" smtClean="0"/>
              <a:t>Данные, сохраненные в архиве системы, в любой момент могут быть восстановлены из архива и, тем самым, пользователь может продолжать выполнение своих экспериментов в течение нескольких сеансов работы с системой ПараЛаб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200" smtClean="0"/>
              <a:t>Для чтения параметров экспериментов, записанных ранее в архив системы ПараЛаб, следует выбрать пункт меню </a:t>
            </a:r>
            <a:r>
              <a:rPr lang="ru-RU" sz="2200" b="1" smtClean="0"/>
              <a:t>Архив</a:t>
            </a:r>
            <a:r>
              <a:rPr lang="ru-RU" sz="2200" smtClean="0"/>
              <a:t> и указать команду </a:t>
            </a:r>
            <a:r>
              <a:rPr lang="ru-RU" sz="2200" b="1" smtClean="0"/>
              <a:t>Загрузить</a:t>
            </a:r>
            <a:r>
              <a:rPr lang="ru-RU" sz="22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</a:t>
            </a:r>
          </a:p>
        </p:txBody>
      </p:sp>
      <p:sp>
        <p:nvSpPr>
          <p:cNvPr id="58371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Система ПараЛаб представляет собой интегрированную среду для изучения и исследования параллельных алгоритмов решения сложных вычислительных задач. Широкий набор имеющихся средств визуализации процесса выполнения эксперимента и анализа полученных результатов позволяет изучить эффективность использования параллельных алгоритмов на разных вычислительных системах, сделать выводы о масштабируемости алгоритмов и определить возможное ускорение процесса вычислений</a:t>
            </a:r>
          </a:p>
          <a:p>
            <a:r>
              <a:rPr lang="ru-RU" sz="2000" smtClean="0"/>
              <a:t>Реализуемые системой ПараЛаб процессы изучения и исследований ориентированы на активное освоение основных теоретических положений и способствуют формированию у пользователей своих собственных представлений о моделях и методах параллельных вычислений путем наблюдения, сравнения и сопоставления широкого набора различных визуальных графических форм, демонстрируемых в ходе выполнения вычислительного эксперимента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60421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200" b="1" smtClean="0"/>
              <a:t>Гергель В.П. </a:t>
            </a:r>
            <a:r>
              <a:rPr lang="ru-RU" sz="2200" smtClean="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en-US" sz="2200" b="1" smtClean="0"/>
              <a:t> </a:t>
            </a:r>
            <a:endParaRPr lang="ru-RU" sz="2200" b="1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200" b="1" smtClean="0"/>
              <a:t>Воеводин</a:t>
            </a:r>
            <a:r>
              <a:rPr lang="ru-RU" sz="2200" smtClean="0"/>
              <a:t> В.В., Воеводин Вл.В. (2002). Параллельные вычисления. – СПб.: </a:t>
            </a:r>
            <a:r>
              <a:rPr lang="ru-RU" sz="2200" smtClean="0">
                <a:hlinkClick r:id="rId2"/>
              </a:rPr>
              <a:t>БХВ-Петербург</a:t>
            </a:r>
            <a:r>
              <a:rPr lang="ru-RU" sz="2200" smtClean="0"/>
              <a:t>.</a:t>
            </a:r>
            <a:endParaRPr lang="en-US" sz="220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 b="1" smtClean="0"/>
              <a:t>Hockney</a:t>
            </a:r>
            <a:r>
              <a:rPr lang="en-US" sz="2200" smtClean="0"/>
              <a:t>, R. W., Jesshope, C.R. (1988). Parallel Computers 2. Architecture, Programming and Algorithms. - Adam Hilger, Bristol and Philadelphia. (русский перевод 1 издания: Хокни Р., Джессхоуп К. Параллельные ЭВМ. Архитектура, программирование и алгоритмы. - М.: Радио и связь, 1986) </a:t>
            </a:r>
            <a:endParaRPr lang="ru-RU" sz="220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 b="1" smtClean="0"/>
              <a:t>Quinn</a:t>
            </a:r>
            <a:r>
              <a:rPr lang="en-US" sz="2200" smtClean="0"/>
              <a:t>, M. J. (2004). Parallel Programming in C with MPI and OpenMP. – New York, NY: McGraw-Hill.</a:t>
            </a:r>
            <a:endParaRPr lang="ru-RU" sz="220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 b="1" smtClean="0"/>
              <a:t>Kumar</a:t>
            </a:r>
            <a:r>
              <a:rPr lang="en-US" sz="2200" smtClean="0"/>
              <a:t> V., Grama A., Gupta A., Karypis G. (1994). Introduction to Parallel Computing. - The Benjamin/Cummings Publishing Company, Inc. </a:t>
            </a:r>
            <a:r>
              <a:rPr lang="ru-RU" sz="2200" smtClean="0"/>
              <a:t>(2nd edn., </a:t>
            </a:r>
            <a:r>
              <a:rPr lang="en-US" sz="2200" smtClean="0"/>
              <a:t>2003</a:t>
            </a:r>
            <a:r>
              <a:rPr lang="ru-RU" sz="22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Общая характеристика системы…</a:t>
            </a:r>
            <a:r>
              <a:rPr lang="ru-RU" smtClean="0"/>
              <a:t> 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sz="2400" smtClean="0"/>
              <a:t>ПараЛаб позволяет:</a:t>
            </a:r>
          </a:p>
          <a:p>
            <a:pPr lvl="1"/>
            <a:r>
              <a:rPr lang="ru-RU" sz="2000" i="1" smtClean="0"/>
              <a:t>выполнить эксперимент</a:t>
            </a:r>
            <a:r>
              <a:rPr lang="ru-RU" sz="2000" smtClean="0"/>
              <a:t> для параллельного решения выбранной задачи:</a:t>
            </a:r>
          </a:p>
          <a:p>
            <a:pPr lvl="2"/>
            <a:r>
              <a:rPr lang="ru-RU" sz="1800" smtClean="0"/>
              <a:t>может быть сформировано несколько различных </a:t>
            </a:r>
            <a:r>
              <a:rPr lang="ru-RU" sz="1800" i="1" smtClean="0"/>
              <a:t>заданий</a:t>
            </a:r>
            <a:r>
              <a:rPr lang="ru-RU" sz="1800" smtClean="0"/>
              <a:t> для проведения экспериментов, для которых выполнение эксперимента может происходить одновременно, </a:t>
            </a:r>
          </a:p>
          <a:p>
            <a:pPr lvl="2"/>
            <a:r>
              <a:rPr lang="ru-RU" sz="1800" smtClean="0"/>
              <a:t>Может быть выполнена </a:t>
            </a:r>
            <a:r>
              <a:rPr lang="ru-RU" sz="1800" i="1" smtClean="0"/>
              <a:t>серия экспериментов</a:t>
            </a:r>
            <a:r>
              <a:rPr lang="ru-RU" sz="1800" smtClean="0"/>
              <a:t>, требующих длительных вычислений, в автоматическом режиме с запоминанием результатов в журнале экспериментов для организации последующего анализа полученных данных</a:t>
            </a:r>
          </a:p>
          <a:p>
            <a:pPr lvl="1"/>
            <a:r>
              <a:rPr lang="ru-RU" sz="2000" i="1" smtClean="0"/>
              <a:t>накапливать и анализировать результаты выполненных экспериментов</a:t>
            </a:r>
            <a:r>
              <a:rPr lang="ru-RU" sz="2000" smtClean="0"/>
              <a:t>; по запомненным результатам в системе имеется возможность построения графиков, характеризующих эффективность параллельных вычислений в зависимости от параметров задачи и вычислительной системы</a:t>
            </a:r>
          </a:p>
          <a:p>
            <a:pPr lvl="1"/>
            <a:endParaRPr lang="ru-RU" sz="200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Общая характеристика системы…</a:t>
            </a:r>
            <a:r>
              <a:rPr lang="ru-RU" smtClean="0"/>
              <a:t> </a:t>
            </a:r>
          </a:p>
        </p:txBody>
      </p:sp>
      <p:sp>
        <p:nvSpPr>
          <p:cNvPr id="13322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При построении показателей эффективности параллельных вычислений от параметров задачи и вычислительной системы используются теоретические оценки в соответствии с моделью Хокни</a:t>
            </a:r>
          </a:p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Любой из выполненных экспериментов может быть восстановлен для повторного проведения </a:t>
            </a:r>
          </a:p>
          <a:p>
            <a:pPr fontAlgn="auto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ru-RU" smtClean="0"/>
              <a:t>Обеспечена возможность ведения журнала экспериментов с записью туда постановки задачи, параметров вычислительной системы и полученных результатов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 smtClean="0"/>
              <a:t>Общая характеристика системы</a:t>
            </a:r>
            <a:r>
              <a:rPr lang="ru-RU" smtClean="0"/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415925" y="1916113"/>
            <a:ext cx="9217025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i="1"/>
              <a:t>Реализованные таким образом процессы изучения и исследований позволят освоить теоретические положения и помогут формированию представлений о методах построения параллельных алгоритмов, ориентированных на решение конкретных прикладных задач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88913"/>
            <a:ext cx="9359900" cy="561975"/>
          </a:xfrm>
          <a:noFill/>
        </p:spPr>
        <p:txBody>
          <a:bodyPr/>
          <a:lstStyle/>
          <a:p>
            <a:pPr marL="571500" indent="-571500" algn="l"/>
            <a:r>
              <a:rPr lang="ru-RU" sz="2600" b="1" smtClean="0"/>
              <a:t>Формирование модели вычислительной системы…</a:t>
            </a:r>
            <a:r>
              <a:rPr lang="ru-RU" sz="2600" smtClean="0"/>
              <a:t> 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400" smtClean="0"/>
              <a:t>Для формирования модели вычислительной системы необходимо определить: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топологию сети,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количество процессоров,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производительность каждого процессора,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smtClean="0"/>
              <a:t>характеристики коммуникационной среды: 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ru-RU" sz="1800" smtClean="0"/>
              <a:t>латентность, 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ru-RU" sz="1800" smtClean="0"/>
              <a:t>пропускную способность, 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ru-RU" sz="1800" smtClean="0"/>
              <a:t>метод передачи данных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ru-RU" sz="2400" smtClean="0"/>
              <a:t>Следует отметить, что в рамках системы ПараЛаб вычислительная система полагается однородной, т.е. все процессоры обладают одинаковой производительностью, а все каналы связи – одинаковыми характеристиками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7615</TotalTime>
  <Words>3481</Words>
  <Application>Microsoft Office PowerPoint</Application>
  <PresentationFormat>Лист A4 (210x297 мм)</PresentationFormat>
  <Paragraphs>304</Paragraphs>
  <Slides>55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4" baseType="lpstr">
      <vt:lpstr>Bernard MT Condensed</vt:lpstr>
      <vt:lpstr>Arial</vt:lpstr>
      <vt:lpstr>Calibri</vt:lpstr>
      <vt:lpstr>Times New Roman</vt:lpstr>
      <vt:lpstr>Wingdings</vt:lpstr>
      <vt:lpstr>Symbol</vt:lpstr>
      <vt:lpstr>Специальное оформление</vt:lpstr>
      <vt:lpstr>Тема Office</vt:lpstr>
      <vt:lpstr>Microsoft Equation 3.0</vt:lpstr>
      <vt:lpstr>Лекция 16. Программная система ПараЛаб для изучения и исследования методов параллельных вычислений</vt:lpstr>
      <vt:lpstr>Содержание</vt:lpstr>
      <vt:lpstr>Введение </vt:lpstr>
      <vt:lpstr>Общая характеристика системы… </vt:lpstr>
      <vt:lpstr>Общая характеристика системы… </vt:lpstr>
      <vt:lpstr>Общая характеристика системы… </vt:lpstr>
      <vt:lpstr>Общая характеристика системы… </vt:lpstr>
      <vt:lpstr>Общая характеристика системы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системы… </vt:lpstr>
      <vt:lpstr>Формирование модели вычислительной системы </vt:lpstr>
      <vt:lpstr>Постановка вычислительной задачи и выбор параллельного метода решения… </vt:lpstr>
      <vt:lpstr>Постановка вычислительной задачи и выбор параллельного метода решения… </vt:lpstr>
      <vt:lpstr>Постановка вычислительной задачи и выбор параллельного метода решения… </vt:lpstr>
      <vt:lpstr>Постановка вычислительной задачи и выбор параллельного метода решения… </vt:lpstr>
      <vt:lpstr>Постановка вычислительной задачи и выбор параллельного метода решения… </vt:lpstr>
      <vt:lpstr>Постановка вычислительной задачи и выбор параллельного метода решения… </vt:lpstr>
      <vt:lpstr>Постановка вычислительной задачи и выбор параллельного метода решения…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вычислений… </vt:lpstr>
      <vt:lpstr>Определение графических форм наблюдения за процессом параллельных вычислений </vt:lpstr>
      <vt:lpstr>Накопление и анализ результатов экспериментов…</vt:lpstr>
      <vt:lpstr>Накопление и анализ результатов экспериментов…</vt:lpstr>
      <vt:lpstr>Накопление и анализ результатов экспериментов…</vt:lpstr>
      <vt:lpstr>Накопление и анализ результатов экспериментов…</vt:lpstr>
      <vt:lpstr>Накопление и анализ результатов экспериментов</vt:lpstr>
      <vt:lpstr>Выполнение вычислительных экспериментов…</vt:lpstr>
      <vt:lpstr>Выполнение вычислительных экспериментов…</vt:lpstr>
      <vt:lpstr>Выполнение вычислительных экспериментов…</vt:lpstr>
      <vt:lpstr>Выполнение вычислительных экспериментов…</vt:lpstr>
      <vt:lpstr>Выполнение вычислительных экспериментов…</vt:lpstr>
      <vt:lpstr>Выполнение вычислительных экспериментов…</vt:lpstr>
      <vt:lpstr>Использование результатов экспериментов…</vt:lpstr>
      <vt:lpstr>Использование результатов экспериментов</vt:lpstr>
      <vt:lpstr>Заключение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15. Учебно-исследовательская система Паралаб</dc:subject>
  <dc:creator>Гергель В.П.</dc:creator>
  <cp:lastModifiedBy>Кондрашов</cp:lastModifiedBy>
  <cp:revision>407</cp:revision>
  <dcterms:created xsi:type="dcterms:W3CDTF">2004-08-14T10:27:56Z</dcterms:created>
  <dcterms:modified xsi:type="dcterms:W3CDTF">2013-08-05T09:30:23Z</dcterms:modified>
</cp:coreProperties>
</file>