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25" r:id="rId2"/>
  </p:sldMasterIdLst>
  <p:notesMasterIdLst>
    <p:notesMasterId r:id="rId61"/>
  </p:notesMasterIdLst>
  <p:handoutMasterIdLst>
    <p:handoutMasterId r:id="rId62"/>
  </p:handoutMasterIdLst>
  <p:sldIdLst>
    <p:sldId id="256" r:id="rId3"/>
    <p:sldId id="321" r:id="rId4"/>
    <p:sldId id="364"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410" r:id="rId27"/>
    <p:sldId id="386" r:id="rId28"/>
    <p:sldId id="387" r:id="rId29"/>
    <p:sldId id="388" r:id="rId30"/>
    <p:sldId id="389" r:id="rId31"/>
    <p:sldId id="390" r:id="rId32"/>
    <p:sldId id="391" r:id="rId33"/>
    <p:sldId id="392" r:id="rId34"/>
    <p:sldId id="393" r:id="rId35"/>
    <p:sldId id="394" r:id="rId36"/>
    <p:sldId id="395" r:id="rId37"/>
    <p:sldId id="396" r:id="rId38"/>
    <p:sldId id="397" r:id="rId39"/>
    <p:sldId id="398" r:id="rId40"/>
    <p:sldId id="399" r:id="rId41"/>
    <p:sldId id="400" r:id="rId42"/>
    <p:sldId id="401" r:id="rId43"/>
    <p:sldId id="404" r:id="rId44"/>
    <p:sldId id="415" r:id="rId45"/>
    <p:sldId id="416" r:id="rId46"/>
    <p:sldId id="406" r:id="rId47"/>
    <p:sldId id="407" r:id="rId48"/>
    <p:sldId id="408" r:id="rId49"/>
    <p:sldId id="411" r:id="rId50"/>
    <p:sldId id="412" r:id="rId51"/>
    <p:sldId id="413" r:id="rId52"/>
    <p:sldId id="414" r:id="rId53"/>
    <p:sldId id="359" r:id="rId54"/>
    <p:sldId id="323" r:id="rId55"/>
    <p:sldId id="324" r:id="rId56"/>
    <p:sldId id="363" r:id="rId57"/>
    <p:sldId id="325" r:id="rId58"/>
    <p:sldId id="361" r:id="rId59"/>
    <p:sldId id="362" r:id="rId60"/>
  </p:sldIdLst>
  <p:sldSz cx="9906000" cy="6858000" type="A4"/>
  <p:notesSz cx="6858000" cy="9144000"/>
  <p:defaultTextStyle>
    <a:defPPr>
      <a:defRPr lang="ru-RU"/>
    </a:defPPr>
    <a:lvl1pPr algn="l" rtl="0" fontAlgn="base">
      <a:spcBef>
        <a:spcPct val="0"/>
      </a:spcBef>
      <a:spcAft>
        <a:spcPct val="0"/>
      </a:spcAft>
      <a:defRPr kern="1200">
        <a:solidFill>
          <a:schemeClr val="tx1"/>
        </a:solidFill>
        <a:latin typeface="Bernard MT Condensed" pitchFamily="18" charset="0"/>
        <a:ea typeface="+mn-ea"/>
        <a:cs typeface="Arial" pitchFamily="34" charset="0"/>
      </a:defRPr>
    </a:lvl1pPr>
    <a:lvl2pPr marL="457200" algn="l" rtl="0" fontAlgn="base">
      <a:spcBef>
        <a:spcPct val="0"/>
      </a:spcBef>
      <a:spcAft>
        <a:spcPct val="0"/>
      </a:spcAft>
      <a:defRPr kern="1200">
        <a:solidFill>
          <a:schemeClr val="tx1"/>
        </a:solidFill>
        <a:latin typeface="Bernard MT Condensed" pitchFamily="18" charset="0"/>
        <a:ea typeface="+mn-ea"/>
        <a:cs typeface="Arial" pitchFamily="34" charset="0"/>
      </a:defRPr>
    </a:lvl2pPr>
    <a:lvl3pPr marL="914400" algn="l" rtl="0" fontAlgn="base">
      <a:spcBef>
        <a:spcPct val="0"/>
      </a:spcBef>
      <a:spcAft>
        <a:spcPct val="0"/>
      </a:spcAft>
      <a:defRPr kern="1200">
        <a:solidFill>
          <a:schemeClr val="tx1"/>
        </a:solidFill>
        <a:latin typeface="Bernard MT Condensed" pitchFamily="18" charset="0"/>
        <a:ea typeface="+mn-ea"/>
        <a:cs typeface="Arial" pitchFamily="34" charset="0"/>
      </a:defRPr>
    </a:lvl3pPr>
    <a:lvl4pPr marL="1371600" algn="l" rtl="0" fontAlgn="base">
      <a:spcBef>
        <a:spcPct val="0"/>
      </a:spcBef>
      <a:spcAft>
        <a:spcPct val="0"/>
      </a:spcAft>
      <a:defRPr kern="1200">
        <a:solidFill>
          <a:schemeClr val="tx1"/>
        </a:solidFill>
        <a:latin typeface="Bernard MT Condensed" pitchFamily="18" charset="0"/>
        <a:ea typeface="+mn-ea"/>
        <a:cs typeface="Arial" pitchFamily="34" charset="0"/>
      </a:defRPr>
    </a:lvl4pPr>
    <a:lvl5pPr marL="1828800" algn="l" rtl="0" fontAlgn="base">
      <a:spcBef>
        <a:spcPct val="0"/>
      </a:spcBef>
      <a:spcAft>
        <a:spcPct val="0"/>
      </a:spcAft>
      <a:defRPr kern="1200">
        <a:solidFill>
          <a:schemeClr val="tx1"/>
        </a:solidFill>
        <a:latin typeface="Bernard MT Condensed" pitchFamily="18" charset="0"/>
        <a:ea typeface="+mn-ea"/>
        <a:cs typeface="Arial" pitchFamily="34" charset="0"/>
      </a:defRPr>
    </a:lvl5pPr>
    <a:lvl6pPr marL="2286000" algn="l" defTabSz="914400" rtl="0" eaLnBrk="1" latinLnBrk="0" hangingPunct="1">
      <a:defRPr kern="1200">
        <a:solidFill>
          <a:schemeClr val="tx1"/>
        </a:solidFill>
        <a:latin typeface="Bernard MT Condensed" pitchFamily="18" charset="0"/>
        <a:ea typeface="+mn-ea"/>
        <a:cs typeface="Arial" pitchFamily="34" charset="0"/>
      </a:defRPr>
    </a:lvl6pPr>
    <a:lvl7pPr marL="2743200" algn="l" defTabSz="914400" rtl="0" eaLnBrk="1" latinLnBrk="0" hangingPunct="1">
      <a:defRPr kern="1200">
        <a:solidFill>
          <a:schemeClr val="tx1"/>
        </a:solidFill>
        <a:latin typeface="Bernard MT Condensed" pitchFamily="18" charset="0"/>
        <a:ea typeface="+mn-ea"/>
        <a:cs typeface="Arial" pitchFamily="34" charset="0"/>
      </a:defRPr>
    </a:lvl7pPr>
    <a:lvl8pPr marL="3200400" algn="l" defTabSz="914400" rtl="0" eaLnBrk="1" latinLnBrk="0" hangingPunct="1">
      <a:defRPr kern="1200">
        <a:solidFill>
          <a:schemeClr val="tx1"/>
        </a:solidFill>
        <a:latin typeface="Bernard MT Condensed" pitchFamily="18" charset="0"/>
        <a:ea typeface="+mn-ea"/>
        <a:cs typeface="Arial" pitchFamily="34" charset="0"/>
      </a:defRPr>
    </a:lvl8pPr>
    <a:lvl9pPr marL="3657600" algn="l" defTabSz="914400" rtl="0" eaLnBrk="1" latinLnBrk="0" hangingPunct="1">
      <a:defRPr kern="1200">
        <a:solidFill>
          <a:schemeClr val="tx1"/>
        </a:solidFill>
        <a:latin typeface="Bernard MT Condensed"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69CD"/>
    <a:srgbClr val="FF0000"/>
    <a:srgbClr val="FFFF00"/>
    <a:srgbClr val="CC0000"/>
    <a:srgbClr val="808080"/>
    <a:srgbClr val="7575D1"/>
    <a:srgbClr val="00E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82" autoAdjust="0"/>
    <p:restoredTop sz="94660"/>
  </p:normalViewPr>
  <p:slideViewPr>
    <p:cSldViewPr>
      <p:cViewPr>
        <p:scale>
          <a:sx n="70" d="100"/>
          <a:sy n="70" d="100"/>
        </p:scale>
        <p:origin x="-1122" y="-198"/>
      </p:cViewPr>
      <p:guideLst>
        <p:guide orient="horz" pos="2160"/>
        <p:guide pos="3120"/>
      </p:guideLst>
    </p:cSldViewPr>
  </p:slideViewPr>
  <p:notesTextViewPr>
    <p:cViewPr>
      <p:scale>
        <a:sx n="100" d="100"/>
        <a:sy n="100" d="100"/>
      </p:scale>
      <p:origin x="0" y="0"/>
    </p:cViewPr>
  </p:notesTextViewPr>
  <p:sorterViewPr>
    <p:cViewPr>
      <p:scale>
        <a:sx n="66" d="100"/>
        <a:sy n="66" d="100"/>
      </p:scale>
      <p:origin x="0" y="3504"/>
    </p:cViewPr>
  </p:sorterViewPr>
  <p:notesViewPr>
    <p:cSldViewPr>
      <p:cViewPr varScale="1">
        <p:scale>
          <a:sx n="39" d="100"/>
          <a:sy n="39" d="100"/>
        </p:scale>
        <p:origin x="-113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ru-RU"/>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ru-RU"/>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ru-RU"/>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DE70B613-D3BD-46AE-A8CE-005D603E801D}" type="slidenum">
              <a:rPr lang="ru-RU"/>
              <a:pPr>
                <a:defRPr/>
              </a:pPr>
              <a:t>‹#›</a:t>
            </a:fld>
            <a:endParaRPr lang="ru-RU"/>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ru-RU"/>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ru-RU"/>
          </a:p>
        </p:txBody>
      </p:sp>
      <p:sp>
        <p:nvSpPr>
          <p:cNvPr id="6349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ru-RU"/>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8B433172-E305-47BA-8E9A-28EEC55D8D0D}" type="slidenum">
              <a:rPr lang="ru-RU"/>
              <a:pPr>
                <a:defRPr/>
              </a:pPr>
              <a:t>‹#›</a:t>
            </a:fld>
            <a:endParaRPr lang="ru-RU"/>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42950" y="2130425"/>
            <a:ext cx="84201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4D6CF60D-53D8-4644-85B0-EAD9F8294739}" type="slidenum">
              <a:rPr lang="ru-RU"/>
              <a:pPr>
                <a:defRPr/>
              </a:pPr>
              <a:t>‹#›</a:t>
            </a:fld>
            <a:r>
              <a:rPr lang="ru-RU"/>
              <a:t> из </a:t>
            </a:r>
            <a:r>
              <a:rPr lang="en-US"/>
              <a:t>NN</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AD059688-4B44-4810-9190-DC7E06DB07A3}" type="slidenum">
              <a:rPr lang="ru-RU"/>
              <a:pPr>
                <a:defRPr/>
              </a:pPr>
              <a:t>‹#›</a:t>
            </a:fld>
            <a:r>
              <a:rPr lang="ru-RU"/>
              <a:t> из </a:t>
            </a:r>
            <a:r>
              <a:rPr lang="en-US"/>
              <a:t>NN</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194550" y="133350"/>
            <a:ext cx="2232025" cy="60325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95300" y="133350"/>
            <a:ext cx="6546850" cy="60325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B876C0BE-4CA3-48E6-ADFA-814FD7974C20}" type="slidenum">
              <a:rPr lang="ru-RU"/>
              <a:pPr>
                <a:defRPr/>
              </a:pPr>
              <a:t>‹#›</a:t>
            </a:fld>
            <a:r>
              <a:rPr lang="ru-RU"/>
              <a:t> из </a:t>
            </a:r>
            <a:r>
              <a:rPr lang="en-US"/>
              <a:t>NN</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42950" y="2130456"/>
            <a:ext cx="84201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r>
              <a:rPr lang="ru-RU"/>
              <a:t>№ </a:t>
            </a:r>
            <a:fld id="{BF064D1A-A7BC-4BF8-BBF5-C04A9255DE43}" type="slidenum">
              <a:rPr lang="ru-RU"/>
              <a:pPr>
                <a:defRPr/>
              </a:pPr>
              <a:t>‹#›</a:t>
            </a:fld>
            <a:r>
              <a:rPr lang="ru-RU"/>
              <a:t> из </a:t>
            </a:r>
            <a:r>
              <a:rPr lang="en-US"/>
              <a:t>NN</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r>
              <a:rPr lang="ru-RU"/>
              <a:t>№ </a:t>
            </a:r>
            <a:fld id="{1D5EB300-528F-473E-B041-9279C579DFD1}" type="slidenum">
              <a:rPr lang="ru-RU"/>
              <a:pPr>
                <a:defRPr/>
              </a:pPr>
              <a:t>‹#›</a:t>
            </a:fld>
            <a:r>
              <a:rPr lang="ru-RU"/>
              <a:t> из </a:t>
            </a:r>
            <a:r>
              <a:rPr lang="en-US"/>
              <a:t>NN</a:t>
            </a:r>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2506" y="4406931"/>
            <a:ext cx="84201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r>
              <a:rPr lang="ru-RU"/>
              <a:t>№ </a:t>
            </a:r>
            <a:fld id="{A8C3D6C2-4764-4BA2-9DE6-AE74B0AF5C76}" type="slidenum">
              <a:rPr lang="ru-RU"/>
              <a:pPr>
                <a:defRPr/>
              </a:pPr>
              <a:t>‹#›</a:t>
            </a:fld>
            <a:r>
              <a:rPr lang="ru-RU"/>
              <a:t> из </a:t>
            </a:r>
            <a:r>
              <a:rPr lang="en-US"/>
              <a:t>NN</a:t>
            </a:r>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r>
              <a:rPr lang="ru-RU"/>
              <a:t>№ </a:t>
            </a:r>
            <a:fld id="{58C2D36C-DD11-4040-B92E-5A30B6080973}" type="slidenum">
              <a:rPr lang="ru-RU"/>
              <a:pPr>
                <a:defRPr/>
              </a:pPr>
              <a:t>‹#›</a:t>
            </a:fld>
            <a:r>
              <a:rPr lang="ru-RU"/>
              <a:t> из </a:t>
            </a:r>
            <a:r>
              <a:rPr lang="en-US"/>
              <a:t>NN</a:t>
            </a:r>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r>
              <a:rPr lang="ru-RU"/>
              <a:t>№ </a:t>
            </a:r>
            <a:fld id="{44120743-82D5-4431-B01E-E47725C93470}" type="slidenum">
              <a:rPr lang="ru-RU"/>
              <a:pPr>
                <a:defRPr/>
              </a:pPr>
              <a:t>‹#›</a:t>
            </a:fld>
            <a:r>
              <a:rPr lang="ru-RU"/>
              <a:t> из </a:t>
            </a:r>
            <a:r>
              <a:rPr lang="en-US"/>
              <a:t>NN</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r>
              <a:rPr lang="ru-RU"/>
              <a:t>№ </a:t>
            </a:r>
            <a:fld id="{193B1908-AD35-4913-AD9C-2928CBF19041}" type="slidenum">
              <a:rPr lang="ru-RU"/>
              <a:pPr>
                <a:defRPr/>
              </a:pPr>
              <a:t>‹#›</a:t>
            </a:fld>
            <a:r>
              <a:rPr lang="ru-RU"/>
              <a:t> из </a:t>
            </a:r>
            <a:r>
              <a:rPr lang="en-US"/>
              <a:t>NN</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r>
              <a:rPr lang="ru-RU"/>
              <a:t>№ </a:t>
            </a:r>
            <a:fld id="{6A98D7F6-6767-4D72-866D-367306652508}" type="slidenum">
              <a:rPr lang="ru-RU"/>
              <a:pPr>
                <a:defRPr/>
              </a:pPr>
              <a:t>‹#›</a:t>
            </a:fld>
            <a:r>
              <a:rPr lang="ru-RU"/>
              <a:t> из </a:t>
            </a:r>
            <a:r>
              <a:rPr lang="en-US"/>
              <a:t>NN</a:t>
            </a:r>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300" y="273050"/>
            <a:ext cx="3259006"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872972" y="27308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r>
              <a:rPr lang="ru-RU"/>
              <a:t>№ </a:t>
            </a:r>
            <a:fld id="{BCF61E96-9E24-47A2-BD36-AE115D1843D1}" type="slidenum">
              <a:rPr lang="ru-RU"/>
              <a:pPr>
                <a:defRPr/>
              </a:pPr>
              <a:t>‹#›</a:t>
            </a:fld>
            <a:r>
              <a:rPr lang="ru-RU"/>
              <a:t> из </a:t>
            </a:r>
            <a:r>
              <a:rPr lang="en-US"/>
              <a:t>NN</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A51C8C27-356E-427C-89A8-4413AEA3766F}" type="slidenum">
              <a:rPr lang="ru-RU"/>
              <a:pPr>
                <a:defRPr/>
              </a:pPr>
              <a:t>‹#›</a:t>
            </a:fld>
            <a:r>
              <a:rPr lang="ru-RU"/>
              <a:t> из </a:t>
            </a:r>
            <a:r>
              <a:rPr lang="en-US"/>
              <a:t>NN</a:t>
            </a:r>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1645" y="4800600"/>
            <a:ext cx="59436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r>
              <a:rPr lang="ru-RU"/>
              <a:t>№ </a:t>
            </a:r>
            <a:fld id="{1575A3D6-B89C-4324-87EC-9FD83DB456E5}" type="slidenum">
              <a:rPr lang="ru-RU"/>
              <a:pPr>
                <a:defRPr/>
              </a:pPr>
              <a:t>‹#›</a:t>
            </a:fld>
            <a:r>
              <a:rPr lang="ru-RU"/>
              <a:t> из </a:t>
            </a:r>
            <a:r>
              <a:rPr lang="en-US"/>
              <a:t>NN</a:t>
            </a:r>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r>
              <a:rPr lang="ru-RU"/>
              <a:t>№ </a:t>
            </a:r>
            <a:fld id="{74F2BBAB-A498-49F6-9B74-34EF3304D5BA}" type="slidenum">
              <a:rPr lang="ru-RU"/>
              <a:pPr>
                <a:defRPr/>
              </a:pPr>
              <a:t>‹#›</a:t>
            </a:fld>
            <a:r>
              <a:rPr lang="ru-RU"/>
              <a:t> из </a:t>
            </a:r>
            <a:r>
              <a:rPr lang="en-US"/>
              <a:t>NN</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181850" y="274669"/>
            <a:ext cx="222885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95300" y="274669"/>
            <a:ext cx="652145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r>
              <a:rPr lang="ru-RU"/>
              <a:t>№ </a:t>
            </a:r>
            <a:fld id="{35D7BAB8-08A3-4374-A2F1-73910F6F1A0B}" type="slidenum">
              <a:rPr lang="ru-RU"/>
              <a:pPr>
                <a:defRPr/>
              </a:pPr>
              <a:t>‹#›</a:t>
            </a:fld>
            <a:r>
              <a:rPr lang="ru-RU"/>
              <a:t> из </a:t>
            </a:r>
            <a:r>
              <a:rPr lang="en-US"/>
              <a:t>NN</a:t>
            </a:r>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4713" y="203200"/>
            <a:ext cx="7281862" cy="561975"/>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953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p:txBody>
          <a:bodyPr/>
          <a:lstStyle>
            <a:lvl1pPr>
              <a:defRPr/>
            </a:lvl1pPr>
          </a:lstStyle>
          <a:p>
            <a:pPr>
              <a:defRPr/>
            </a:pPr>
            <a:fld id="{27755732-819E-4B6B-BE41-F013FE4AA4A8}" type="slidenum">
              <a:rPr lang="ru-RU"/>
              <a:pPr>
                <a:defRPr/>
              </a:pPr>
              <a:t>‹#›</a:t>
            </a:fld>
            <a:r>
              <a:rPr lang="ru-RU"/>
              <a:t> из 6</a:t>
            </a:r>
            <a:r>
              <a:rPr lang="en-US"/>
              <a:t>1</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2638" y="4406900"/>
            <a:ext cx="84201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r>
              <a:rPr lang="ru-RU"/>
              <a:t>№ </a:t>
            </a:r>
            <a:fld id="{212F0A2D-04AF-4BD4-834A-0E19A23D2B40}" type="slidenum">
              <a:rPr lang="ru-RU"/>
              <a:pPr>
                <a:defRPr/>
              </a:pPr>
              <a:t>‹#›</a:t>
            </a:fld>
            <a:r>
              <a:rPr lang="ru-RU"/>
              <a:t> из </a:t>
            </a:r>
            <a:r>
              <a:rPr lang="en-US"/>
              <a:t>NN</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95300" y="1341438"/>
            <a:ext cx="43815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341438"/>
            <a:ext cx="43815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r>
              <a:rPr lang="ru-RU"/>
              <a:t>№ </a:t>
            </a:r>
            <a:fld id="{E3912B88-4886-479D-A2DA-5A31B2555FED}" type="slidenum">
              <a:rPr lang="ru-RU"/>
              <a:pPr>
                <a:defRPr/>
              </a:pPr>
              <a:t>‹#›</a:t>
            </a:fld>
            <a:r>
              <a:rPr lang="ru-RU"/>
              <a:t> из </a:t>
            </a:r>
            <a:r>
              <a:rPr lang="en-US"/>
              <a:t>NN</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300" y="274638"/>
            <a:ext cx="89154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r>
              <a:rPr lang="ru-RU"/>
              <a:t>№ </a:t>
            </a:r>
            <a:fld id="{16AC6ABE-7491-4B45-8F54-8787A85FCEAF}" type="slidenum">
              <a:rPr lang="ru-RU"/>
              <a:pPr>
                <a:defRPr/>
              </a:pPr>
              <a:t>‹#›</a:t>
            </a:fld>
            <a:r>
              <a:rPr lang="ru-RU"/>
              <a:t> из </a:t>
            </a:r>
            <a:r>
              <a:rPr lang="en-US"/>
              <a:t>NN</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r>
              <a:rPr lang="ru-RU"/>
              <a:t>№ </a:t>
            </a:r>
            <a:fld id="{8F475ADE-620E-487D-AD56-FF63D7410C0A}" type="slidenum">
              <a:rPr lang="ru-RU"/>
              <a:pPr>
                <a:defRPr/>
              </a:pPr>
              <a:t>‹#›</a:t>
            </a:fld>
            <a:r>
              <a:rPr lang="ru-RU"/>
              <a:t> из </a:t>
            </a:r>
            <a:r>
              <a:rPr lang="en-US"/>
              <a:t>NN</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r>
              <a:rPr lang="ru-RU"/>
              <a:t>№ </a:t>
            </a:r>
            <a:fld id="{B60CB041-F333-465E-AC34-0AF307B37D78}" type="slidenum">
              <a:rPr lang="ru-RU"/>
              <a:pPr>
                <a:defRPr/>
              </a:pPr>
              <a:t>‹#›</a:t>
            </a:fld>
            <a:r>
              <a:rPr lang="ru-RU"/>
              <a:t> из </a:t>
            </a:r>
            <a:r>
              <a:rPr lang="en-US"/>
              <a:t>NN</a:t>
            </a:r>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300" y="273050"/>
            <a:ext cx="3259138"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r>
              <a:rPr lang="ru-RU"/>
              <a:t>№ </a:t>
            </a:r>
            <a:fld id="{C6B27B5E-6E0A-4A12-B795-7C0219888B91}" type="slidenum">
              <a:rPr lang="ru-RU"/>
              <a:pPr>
                <a:defRPr/>
              </a:pPr>
              <a:t>‹#›</a:t>
            </a:fld>
            <a:r>
              <a:rPr lang="ru-RU"/>
              <a:t> из </a:t>
            </a:r>
            <a:r>
              <a:rPr lang="en-US"/>
              <a:t>NN</a:t>
            </a:r>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1513" y="4800600"/>
            <a:ext cx="59436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r>
              <a:rPr lang="ru-RU"/>
              <a:t>№ </a:t>
            </a:r>
            <a:fld id="{D0115267-FCCE-4E23-BCE0-D143B7A3BFC0}" type="slidenum">
              <a:rPr lang="ru-RU"/>
              <a:pPr>
                <a:defRPr/>
              </a:pPr>
              <a:t>‹#›</a:t>
            </a:fld>
            <a:r>
              <a:rPr lang="ru-RU"/>
              <a:t> из </a:t>
            </a:r>
            <a:r>
              <a:rPr lang="en-US"/>
              <a:t>NN</a:t>
            </a:r>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209675" y="133350"/>
            <a:ext cx="8216900" cy="746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8195" name="Rectangle 3"/>
          <p:cNvSpPr>
            <a:spLocks noGrp="1" noChangeArrowheads="1"/>
          </p:cNvSpPr>
          <p:nvPr>
            <p:ph type="body" idx="1"/>
          </p:nvPr>
        </p:nvSpPr>
        <p:spPr bwMode="auto">
          <a:xfrm>
            <a:off x="495300" y="1341438"/>
            <a:ext cx="8915400"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92164" name="Rectangle 4"/>
          <p:cNvSpPr>
            <a:spLocks noGrp="1" noChangeArrowheads="1"/>
          </p:cNvSpPr>
          <p:nvPr>
            <p:ph type="dt" sz="half" idx="2"/>
          </p:nvPr>
        </p:nvSpPr>
        <p:spPr bwMode="auto">
          <a:xfrm>
            <a:off x="495300" y="6408738"/>
            <a:ext cx="2311400"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80000"/>
              </a:lnSpc>
              <a:defRPr sz="1000">
                <a:latin typeface="Times New Roman" pitchFamily="18" charset="0"/>
                <a:cs typeface="Times New Roman" pitchFamily="18" charset="0"/>
              </a:defRPr>
            </a:lvl1pPr>
          </a:lstStyle>
          <a:p>
            <a:pPr>
              <a:defRPr/>
            </a:pPr>
            <a:endParaRPr lang="ru-RU"/>
          </a:p>
        </p:txBody>
      </p:sp>
      <p:sp>
        <p:nvSpPr>
          <p:cNvPr id="92165" name="Rectangle 5"/>
          <p:cNvSpPr>
            <a:spLocks noGrp="1" noChangeArrowheads="1"/>
          </p:cNvSpPr>
          <p:nvPr>
            <p:ph type="ftr" sz="quarter" idx="3"/>
          </p:nvPr>
        </p:nvSpPr>
        <p:spPr bwMode="auto">
          <a:xfrm>
            <a:off x="3003550" y="6408738"/>
            <a:ext cx="5226050" cy="436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pPr>
              <a:defRPr/>
            </a:pPr>
            <a:endParaRPr lang="ru-RU"/>
          </a:p>
        </p:txBody>
      </p:sp>
      <p:sp>
        <p:nvSpPr>
          <p:cNvPr id="92166" name="Rectangle 6"/>
          <p:cNvSpPr>
            <a:spLocks noGrp="1" noChangeArrowheads="1"/>
          </p:cNvSpPr>
          <p:nvPr>
            <p:ph type="sldNum" sz="quarter" idx="4"/>
          </p:nvPr>
        </p:nvSpPr>
        <p:spPr bwMode="auto">
          <a:xfrm>
            <a:off x="8696325" y="6408738"/>
            <a:ext cx="1209675" cy="436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50000"/>
              </a:lnSpc>
              <a:defRPr sz="1200">
                <a:latin typeface="Times New Roman" pitchFamily="18" charset="0"/>
                <a:cs typeface="Times New Roman" pitchFamily="18" charset="0"/>
              </a:defRPr>
            </a:lvl1pPr>
          </a:lstStyle>
          <a:p>
            <a:pPr>
              <a:defRPr/>
            </a:pPr>
            <a:r>
              <a:rPr lang="ru-RU"/>
              <a:t>№ </a:t>
            </a:r>
            <a:fld id="{617AA974-7EC0-412B-B662-67F3FB6F5B90}" type="slidenum">
              <a:rPr lang="ru-RU"/>
              <a:pPr>
                <a:defRPr/>
              </a:pPr>
              <a:t>‹#›</a:t>
            </a:fld>
            <a:r>
              <a:rPr lang="ru-RU"/>
              <a:t> из </a:t>
            </a:r>
            <a:r>
              <a:rPr lang="en-US"/>
              <a:t>NN</a:t>
            </a:r>
            <a:endParaRPr lang="ru-RU"/>
          </a:p>
        </p:txBody>
      </p:sp>
      <p:sp>
        <p:nvSpPr>
          <p:cNvPr id="92167" name="Line 7"/>
          <p:cNvSpPr>
            <a:spLocks noChangeShapeType="1"/>
          </p:cNvSpPr>
          <p:nvPr/>
        </p:nvSpPr>
        <p:spPr bwMode="auto">
          <a:xfrm>
            <a:off x="271463" y="6381750"/>
            <a:ext cx="9440862" cy="0"/>
          </a:xfrm>
          <a:prstGeom prst="line">
            <a:avLst/>
          </a:prstGeom>
          <a:noFill/>
          <a:ln w="38100">
            <a:solidFill>
              <a:schemeClr val="accent2"/>
            </a:solidFill>
            <a:round/>
            <a:headEnd/>
            <a:tailEnd/>
          </a:ln>
          <a:effectLst/>
        </p:spPr>
        <p:txBody>
          <a:bodyPr/>
          <a:lstStyle/>
          <a:p>
            <a:pPr>
              <a:defRPr/>
            </a:pPr>
            <a:endParaRPr lang="ru-RU">
              <a:cs typeface="Arial" charset="0"/>
            </a:endParaRPr>
          </a:p>
        </p:txBody>
      </p:sp>
      <p:sp>
        <p:nvSpPr>
          <p:cNvPr id="92168" name="Line 8"/>
          <p:cNvSpPr>
            <a:spLocks noChangeShapeType="1"/>
          </p:cNvSpPr>
          <p:nvPr/>
        </p:nvSpPr>
        <p:spPr bwMode="auto">
          <a:xfrm>
            <a:off x="131763" y="109538"/>
            <a:ext cx="3175" cy="838200"/>
          </a:xfrm>
          <a:prstGeom prst="line">
            <a:avLst/>
          </a:prstGeom>
          <a:noFill/>
          <a:ln w="38100">
            <a:solidFill>
              <a:schemeClr val="accent2"/>
            </a:solidFill>
            <a:round/>
            <a:headEnd/>
            <a:tailEnd/>
          </a:ln>
          <a:effectLst/>
        </p:spPr>
        <p:txBody>
          <a:bodyPr/>
          <a:lstStyle/>
          <a:p>
            <a:pPr>
              <a:defRPr/>
            </a:pPr>
            <a:endParaRPr lang="ru-RU">
              <a:cs typeface="Arial" charset="0"/>
            </a:endParaRPr>
          </a:p>
        </p:txBody>
      </p:sp>
      <p:sp>
        <p:nvSpPr>
          <p:cNvPr id="92169" name="Line 9"/>
          <p:cNvSpPr>
            <a:spLocks noChangeShapeType="1"/>
          </p:cNvSpPr>
          <p:nvPr/>
        </p:nvSpPr>
        <p:spPr bwMode="auto">
          <a:xfrm>
            <a:off x="131763" y="960438"/>
            <a:ext cx="9440862" cy="0"/>
          </a:xfrm>
          <a:prstGeom prst="line">
            <a:avLst/>
          </a:prstGeom>
          <a:noFill/>
          <a:ln w="38100">
            <a:solidFill>
              <a:schemeClr val="accent2"/>
            </a:solidFill>
            <a:round/>
            <a:headEnd/>
            <a:tailEnd/>
          </a:ln>
          <a:effectLst/>
        </p:spPr>
        <p:txBody>
          <a:bodyPr/>
          <a:lstStyle/>
          <a:p>
            <a:pPr>
              <a:defRPr/>
            </a:pPr>
            <a:endParaRPr lang="ru-RU">
              <a:cs typeface="Arial" charset="0"/>
            </a:endParaRPr>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Заголовок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9219" name="Текст 2"/>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a:defRPr/>
            </a:pPr>
            <a:endParaRPr lang="ru-RU"/>
          </a:p>
        </p:txBody>
      </p:sp>
      <p:sp>
        <p:nvSpPr>
          <p:cNvPr id="5" name="Нижний колонтитул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a:defRPr/>
            </a:pPr>
            <a:endParaRPr lang="ru-RU"/>
          </a:p>
        </p:txBody>
      </p:sp>
      <p:sp>
        <p:nvSpPr>
          <p:cNvPr id="6" name="Номер слайда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smtClean="0">
                <a:solidFill>
                  <a:schemeClr val="tx1">
                    <a:tint val="75000"/>
                  </a:schemeClr>
                </a:solidFill>
                <a:cs typeface="Arial" charset="0"/>
              </a:defRPr>
            </a:lvl1pPr>
          </a:lstStyle>
          <a:p>
            <a:pPr>
              <a:defRPr/>
            </a:pPr>
            <a:r>
              <a:rPr lang="ru-RU"/>
              <a:t>№ </a:t>
            </a:r>
            <a:fld id="{52A677E6-381F-4752-ABA5-A536DB3AABFB}" type="slidenum">
              <a:rPr lang="ru-RU"/>
              <a:pPr>
                <a:defRPr/>
              </a:pPr>
              <a:t>‹#›</a:t>
            </a:fld>
            <a:r>
              <a:rPr lang="ru-RU"/>
              <a:t> из </a:t>
            </a:r>
            <a:r>
              <a:rPr lang="en-US"/>
              <a:t>NN</a:t>
            </a:r>
            <a:endParaRPr lang="ru-RU"/>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www.tc.cornell.edu/"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www.hp.com/desktops/kayak/" TargetMode="External"/><Relationship Id="rId2" Type="http://schemas.openxmlformats.org/officeDocument/2006/relationships/hyperlink" Target="http://archive.ncsa.uiuc.edu/SCD/Hardware/NTCluster/"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www.llnl.gov/linux/thunder/"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3.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3.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3.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3.xml"/><Relationship Id="rId1" Type="http://schemas.openxmlformats.org/officeDocument/2006/relationships/vmlDrawing" Target="../drawings/vmlDrawing5.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3.xml"/><Relationship Id="rId1" Type="http://schemas.openxmlformats.org/officeDocument/2006/relationships/vmlDrawing" Target="../drawings/vmlDrawing6.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3.xml"/><Relationship Id="rId1" Type="http://schemas.openxmlformats.org/officeDocument/2006/relationships/vmlDrawing" Target="../drawings/vmlDrawing7.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hyperlink" Target="http://www.dcs.port.ac.uk/~mab/tfcc/WhitePaper/" TargetMode="Externa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www.llnl.gov/asci/platforms/white/"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3419475"/>
            <a:ext cx="9906000" cy="1447800"/>
          </a:xfrm>
          <a:noFill/>
        </p:spPr>
        <p:txBody>
          <a:bodyPr>
            <a:spAutoFit/>
          </a:bodyPr>
          <a:lstStyle/>
          <a:p>
            <a:pPr algn="l"/>
            <a:r>
              <a:rPr lang="ru-RU" b="1" smtClean="0"/>
              <a:t>Лекция 2</a:t>
            </a:r>
            <a:r>
              <a:rPr lang="en-US" b="1" smtClean="0"/>
              <a:t>.</a:t>
            </a:r>
            <a:r>
              <a:rPr lang="ru-RU" b="1" smtClean="0"/>
              <a:t> Принципы построения параллельных ычислительных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21509" name="Rectangle 3"/>
          <p:cNvSpPr>
            <a:spLocks noGrp="1" noChangeArrowheads="1"/>
          </p:cNvSpPr>
          <p:nvPr>
            <p:ph idx="1"/>
          </p:nvPr>
        </p:nvSpPr>
        <p:spPr/>
        <p:txBody>
          <a:bodyPr rtlCol="0">
            <a:normAutofit lnSpcReduction="10000"/>
          </a:bodyPr>
          <a:lstStyle/>
          <a:p>
            <a:pPr fontAlgn="auto">
              <a:spcAft>
                <a:spcPts val="0"/>
              </a:spcAft>
              <a:defRPr/>
            </a:pPr>
            <a:r>
              <a:rPr lang="ru-RU" b="1" smtClean="0"/>
              <a:t>Суперкомпьютеры. </a:t>
            </a:r>
            <a:r>
              <a:rPr lang="en-US" b="1" smtClean="0"/>
              <a:t>ASCI White</a:t>
            </a:r>
            <a:endParaRPr lang="ru-RU" b="1" smtClean="0"/>
          </a:p>
          <a:p>
            <a:pPr lvl="1" fontAlgn="auto">
              <a:spcAft>
                <a:spcPts val="0"/>
              </a:spcAft>
              <a:defRPr/>
            </a:pPr>
            <a:r>
              <a:rPr lang="ru-RU" smtClean="0"/>
              <a:t>Операционная система представляет собой версию UNIX – IBM AIX,</a:t>
            </a:r>
          </a:p>
          <a:p>
            <a:pPr lvl="1" fontAlgn="auto">
              <a:spcAft>
                <a:spcPts val="0"/>
              </a:spcAft>
              <a:defRPr/>
            </a:pPr>
            <a:r>
              <a:rPr lang="ru-RU" smtClean="0"/>
              <a:t>Программное обеспечение ASCI White поддерживает смешанную модель программирования – передача сообщений между узлами и многопотоковость внутри SMP-узла,</a:t>
            </a:r>
          </a:p>
          <a:p>
            <a:pPr lvl="1" fontAlgn="auto">
              <a:spcAft>
                <a:spcPts val="0"/>
              </a:spcAft>
              <a:defRPr/>
            </a:pPr>
            <a:r>
              <a:rPr lang="ru-RU" smtClean="0"/>
              <a:t>Поддерживаются библиотеки MPI, OpenMP, потоки POSIX и транслятор директив IBM, имеется параллельный отладчик IBM.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21507" name="Rectangle 3"/>
          <p:cNvSpPr>
            <a:spLocks noGrp="1" noChangeArrowheads="1"/>
          </p:cNvSpPr>
          <p:nvPr>
            <p:ph idx="1"/>
          </p:nvPr>
        </p:nvSpPr>
        <p:spPr>
          <a:xfrm>
            <a:off x="495300" y="1196975"/>
            <a:ext cx="9137650" cy="4968875"/>
          </a:xfrm>
        </p:spPr>
        <p:txBody>
          <a:bodyPr/>
          <a:lstStyle/>
          <a:p>
            <a:r>
              <a:rPr lang="ru-RU" b="1" smtClean="0"/>
              <a:t>Суперкомпьютеры. Система BlueGene</a:t>
            </a:r>
          </a:p>
          <a:p>
            <a:pPr lvl="1"/>
            <a:r>
              <a:rPr lang="ru-RU" smtClean="0"/>
              <a:t>Первый вариант системы представлен в 2004 г. и сразу занял 1 позицию в списке </a:t>
            </a:r>
            <a:r>
              <a:rPr lang="en-US" smtClean="0"/>
              <a:t>Top</a:t>
            </a:r>
            <a:r>
              <a:rPr lang="ru-RU" smtClean="0"/>
              <a:t>500</a:t>
            </a:r>
          </a:p>
          <a:p>
            <a:pPr lvl="1"/>
            <a:r>
              <a:rPr lang="ru-RU" smtClean="0"/>
              <a:t>Расширенный вариант суперкомпьютера (ноябрь 2007 г.) по прежнему на 1 месте в перечне наиболее быстродействующих вычислительных систем:</a:t>
            </a:r>
          </a:p>
          <a:p>
            <a:pPr lvl="2"/>
            <a:r>
              <a:rPr lang="ru-RU" sz="2200" smtClean="0"/>
              <a:t>212992 двухядерных 32-битных процессоров PowerPC 440 0.7 GHz, </a:t>
            </a:r>
          </a:p>
          <a:p>
            <a:pPr lvl="2"/>
            <a:r>
              <a:rPr lang="ru-RU" sz="2200" smtClean="0"/>
              <a:t>пиковая производительность около 600 </a:t>
            </a:r>
            <a:r>
              <a:rPr lang="en-US" sz="2200" smtClean="0"/>
              <a:t>TFlops</a:t>
            </a:r>
            <a:r>
              <a:rPr lang="ru-RU" sz="2200" smtClean="0"/>
              <a:t>, производительность на тесте </a:t>
            </a:r>
            <a:r>
              <a:rPr lang="en-US" sz="2200" smtClean="0"/>
              <a:t>LINPACK</a:t>
            </a:r>
            <a:r>
              <a:rPr lang="ru-RU" sz="2200" smtClean="0"/>
              <a:t> – 478 </a:t>
            </a:r>
            <a:r>
              <a:rPr lang="en-US" sz="2200" smtClean="0"/>
              <a:t>TFlops</a:t>
            </a:r>
            <a:endParaRPr lang="ru-RU" sz="22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22531" name="Rectangle 3"/>
          <p:cNvSpPr>
            <a:spLocks noGrp="1" noChangeArrowheads="1"/>
          </p:cNvSpPr>
          <p:nvPr>
            <p:ph idx="1"/>
          </p:nvPr>
        </p:nvSpPr>
        <p:spPr>
          <a:xfrm>
            <a:off x="495300" y="1196975"/>
            <a:ext cx="9210675" cy="5111750"/>
          </a:xfrm>
        </p:spPr>
        <p:txBody>
          <a:bodyPr/>
          <a:lstStyle/>
          <a:p>
            <a:pPr>
              <a:lnSpc>
                <a:spcPct val="90000"/>
              </a:lnSpc>
            </a:pPr>
            <a:r>
              <a:rPr lang="ru-RU" b="1" smtClean="0"/>
              <a:t>Суперкомпьютеры. МВС-1000…</a:t>
            </a:r>
          </a:p>
          <a:p>
            <a:pPr>
              <a:lnSpc>
                <a:spcPct val="90000"/>
              </a:lnSpc>
              <a:buFont typeface="Wingdings" pitchFamily="2" charset="2"/>
              <a:buNone/>
            </a:pPr>
            <a:r>
              <a:rPr lang="ru-RU" sz="2000" smtClean="0"/>
              <a:t>	(</a:t>
            </a:r>
            <a:r>
              <a:rPr lang="ru-RU" sz="2000" i="1" smtClean="0"/>
              <a:t>Межведомственный Суперкомпьютерный Центре РАН</a:t>
            </a:r>
            <a:r>
              <a:rPr lang="ru-RU" sz="2000" smtClean="0"/>
              <a:t>)</a:t>
            </a:r>
          </a:p>
          <a:p>
            <a:pPr>
              <a:lnSpc>
                <a:spcPct val="90000"/>
              </a:lnSpc>
              <a:buFont typeface="Wingdings" pitchFamily="2" charset="2"/>
              <a:buNone/>
            </a:pPr>
            <a:r>
              <a:rPr lang="ru-RU" sz="2000" smtClean="0"/>
              <a:t>      </a:t>
            </a:r>
            <a:r>
              <a:rPr lang="ru-RU" sz="2000" b="1" smtClean="0"/>
              <a:t>2001</a:t>
            </a:r>
          </a:p>
          <a:p>
            <a:pPr lvl="1">
              <a:lnSpc>
                <a:spcPct val="90000"/>
              </a:lnSpc>
            </a:pPr>
            <a:r>
              <a:rPr lang="ru-RU" sz="2200" smtClean="0"/>
              <a:t>Пиковая производительность 1024 GFlops, максимально показанная на тесте LINPACK  производительность734 GFlops,</a:t>
            </a:r>
            <a:endParaRPr lang="en-US" sz="2200" smtClean="0"/>
          </a:p>
          <a:p>
            <a:pPr lvl="1">
              <a:lnSpc>
                <a:spcPct val="90000"/>
              </a:lnSpc>
            </a:pPr>
            <a:r>
              <a:rPr lang="ru-RU" sz="2200" smtClean="0"/>
              <a:t>384 двухпроцессорных модуля на базе Alpha 21264 667 </a:t>
            </a:r>
            <a:r>
              <a:rPr lang="en-US" sz="2200" smtClean="0"/>
              <a:t>MHz</a:t>
            </a:r>
            <a:r>
              <a:rPr lang="ru-RU" sz="2200" smtClean="0"/>
              <a:t> (кэш </a:t>
            </a:r>
            <a:r>
              <a:rPr lang="en-US" sz="2200" smtClean="0"/>
              <a:t>L</a:t>
            </a:r>
            <a:r>
              <a:rPr lang="ru-RU" sz="2200" smtClean="0"/>
              <a:t>2 4 </a:t>
            </a:r>
            <a:r>
              <a:rPr lang="en-US" sz="2200" smtClean="0"/>
              <a:t>Mb</a:t>
            </a:r>
            <a:r>
              <a:rPr lang="ru-RU" sz="2200" smtClean="0"/>
              <a:t>), собранные в виде 6 базовых блоков, по 64 модуля в каждом,</a:t>
            </a:r>
            <a:endParaRPr lang="en-US" sz="2200" smtClean="0"/>
          </a:p>
          <a:p>
            <a:pPr lvl="1">
              <a:lnSpc>
                <a:spcPct val="90000"/>
              </a:lnSpc>
            </a:pPr>
            <a:r>
              <a:rPr lang="ru-RU" sz="2200" smtClean="0"/>
              <a:t>Каждый вычислительный модуль имеет по 2 Gb оперативной памяти, HDD 20 Gb, сетевые карты Myrinet (2000 Mbit) и Fast Ethernet (100 Mbit),</a:t>
            </a:r>
          </a:p>
          <a:p>
            <a:pPr lvl="1">
              <a:lnSpc>
                <a:spcPct val="90000"/>
              </a:lnSpc>
            </a:pPr>
            <a:r>
              <a:rPr lang="ru-RU" sz="2200" smtClean="0"/>
              <a:t>Операционные системы управляющего сервера и вычислительных модулей – ОС Linux RedHat 6.2 с поддержкой SMP.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23555" name="Rectangle 2"/>
          <p:cNvSpPr>
            <a:spLocks noGrp="1" noChangeArrowheads="1"/>
          </p:cNvSpPr>
          <p:nvPr>
            <p:ph idx="1"/>
          </p:nvPr>
        </p:nvSpPr>
        <p:spPr>
          <a:xfrm>
            <a:off x="495300" y="1196975"/>
            <a:ext cx="9210675" cy="647700"/>
          </a:xfrm>
        </p:spPr>
        <p:txBody>
          <a:bodyPr/>
          <a:lstStyle/>
          <a:p>
            <a:r>
              <a:rPr lang="ru-RU" b="1" smtClean="0"/>
              <a:t>Суперкомпьютеры. МВС-1000</a:t>
            </a:r>
            <a:endParaRPr lang="ru-RU" smtClean="0"/>
          </a:p>
        </p:txBody>
      </p:sp>
      <p:pic>
        <p:nvPicPr>
          <p:cNvPr id="23556" name="Picture 5"/>
          <p:cNvPicPr>
            <a:picLocks noChangeAspect="1" noChangeArrowheads="1"/>
          </p:cNvPicPr>
          <p:nvPr/>
        </p:nvPicPr>
        <p:blipFill>
          <a:blip r:embed="rId2" cstate="print"/>
          <a:srcRect/>
          <a:stretch>
            <a:fillRect/>
          </a:stretch>
        </p:blipFill>
        <p:spPr bwMode="auto">
          <a:xfrm>
            <a:off x="2073275" y="1628775"/>
            <a:ext cx="5975350" cy="4641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25605" name="Rectangle 3"/>
          <p:cNvSpPr>
            <a:spLocks noGrp="1" noChangeArrowheads="1"/>
          </p:cNvSpPr>
          <p:nvPr>
            <p:ph idx="1"/>
          </p:nvPr>
        </p:nvSpPr>
        <p:spPr/>
        <p:txBody>
          <a:bodyPr rtlCol="0">
            <a:normAutofit fontScale="92500" lnSpcReduction="20000"/>
          </a:bodyPr>
          <a:lstStyle/>
          <a:p>
            <a:pPr fontAlgn="auto">
              <a:lnSpc>
                <a:spcPct val="90000"/>
              </a:lnSpc>
              <a:spcAft>
                <a:spcPts val="0"/>
              </a:spcAft>
              <a:defRPr/>
            </a:pPr>
            <a:r>
              <a:rPr lang="ru-RU" b="1" smtClean="0"/>
              <a:t>Суперкомпьютеры.</a:t>
            </a:r>
            <a:r>
              <a:rPr lang="ru-RU" smtClean="0"/>
              <a:t> </a:t>
            </a:r>
            <a:r>
              <a:rPr lang="ru-RU" b="1" smtClean="0"/>
              <a:t>МВС-15000…</a:t>
            </a:r>
          </a:p>
          <a:p>
            <a:pPr fontAlgn="auto">
              <a:lnSpc>
                <a:spcPct val="90000"/>
              </a:lnSpc>
              <a:spcAft>
                <a:spcPts val="0"/>
              </a:spcAft>
              <a:buFont typeface="Wingdings" pitchFamily="2" charset="2"/>
              <a:buNone/>
              <a:defRPr/>
            </a:pPr>
            <a:r>
              <a:rPr lang="ru-RU" sz="2000" smtClean="0"/>
              <a:t>	(</a:t>
            </a:r>
            <a:r>
              <a:rPr lang="ru-RU" sz="2000" i="1" smtClean="0"/>
              <a:t>Межведомственный Суперкомпьютерный Центре РАН</a:t>
            </a:r>
            <a:r>
              <a:rPr lang="ru-RU" sz="2000" smtClean="0"/>
              <a:t>)</a:t>
            </a:r>
          </a:p>
          <a:p>
            <a:pPr fontAlgn="auto">
              <a:lnSpc>
                <a:spcPct val="90000"/>
              </a:lnSpc>
              <a:spcAft>
                <a:spcPts val="0"/>
              </a:spcAft>
              <a:buFont typeface="Wingdings" pitchFamily="2" charset="2"/>
              <a:buNone/>
              <a:defRPr/>
            </a:pPr>
            <a:r>
              <a:rPr lang="ru-RU" sz="2000" smtClean="0"/>
              <a:t>     </a:t>
            </a:r>
            <a:r>
              <a:rPr lang="ru-RU" sz="2000" b="1" smtClean="0"/>
              <a:t>2005</a:t>
            </a:r>
          </a:p>
          <a:p>
            <a:pPr lvl="1" fontAlgn="auto">
              <a:lnSpc>
                <a:spcPct val="90000"/>
              </a:lnSpc>
              <a:spcAft>
                <a:spcPts val="0"/>
              </a:spcAft>
              <a:defRPr/>
            </a:pPr>
            <a:r>
              <a:rPr lang="ru-RU" smtClean="0"/>
              <a:t>Общее количество узлов 276 (552 процессора). Каждый узел представляет собой:</a:t>
            </a:r>
          </a:p>
          <a:p>
            <a:pPr lvl="2" fontAlgn="auto">
              <a:lnSpc>
                <a:spcPct val="90000"/>
              </a:lnSpc>
              <a:spcAft>
                <a:spcPts val="0"/>
              </a:spcAft>
              <a:defRPr/>
            </a:pPr>
            <a:r>
              <a:rPr lang="ru-RU" smtClean="0"/>
              <a:t>2 процессора IBM PowerPC 970 с тактовой частотой 2.2 </a:t>
            </a:r>
            <a:r>
              <a:rPr lang="en-US" smtClean="0"/>
              <a:t>GHz</a:t>
            </a:r>
            <a:r>
              <a:rPr lang="ru-RU" smtClean="0"/>
              <a:t>,  кэш </a:t>
            </a:r>
            <a:r>
              <a:rPr lang="en-US" smtClean="0"/>
              <a:t>L</a:t>
            </a:r>
            <a:r>
              <a:rPr lang="ru-RU" smtClean="0"/>
              <a:t>1 96 </a:t>
            </a:r>
            <a:r>
              <a:rPr lang="en-US" smtClean="0"/>
              <a:t>Kb</a:t>
            </a:r>
            <a:r>
              <a:rPr lang="ru-RU" smtClean="0"/>
              <a:t> и кэш </a:t>
            </a:r>
            <a:r>
              <a:rPr lang="en-US" smtClean="0"/>
              <a:t>L</a:t>
            </a:r>
            <a:r>
              <a:rPr lang="ru-RU" smtClean="0"/>
              <a:t>2 512 </a:t>
            </a:r>
            <a:r>
              <a:rPr lang="en-US" smtClean="0"/>
              <a:t>Kb</a:t>
            </a:r>
            <a:r>
              <a:rPr lang="ru-RU" smtClean="0"/>
              <a:t>,</a:t>
            </a:r>
          </a:p>
          <a:p>
            <a:pPr lvl="2" fontAlgn="auto">
              <a:lnSpc>
                <a:spcPct val="90000"/>
              </a:lnSpc>
              <a:spcAft>
                <a:spcPts val="0"/>
              </a:spcAft>
              <a:defRPr/>
            </a:pPr>
            <a:r>
              <a:rPr lang="ru-RU" smtClean="0"/>
              <a:t>4 </a:t>
            </a:r>
            <a:r>
              <a:rPr lang="en-US" smtClean="0"/>
              <a:t>Gb</a:t>
            </a:r>
            <a:r>
              <a:rPr lang="ru-RU" smtClean="0"/>
              <a:t> оперативной памяти на узел,</a:t>
            </a:r>
          </a:p>
          <a:p>
            <a:pPr lvl="2" fontAlgn="auto">
              <a:lnSpc>
                <a:spcPct val="90000"/>
              </a:lnSpc>
              <a:spcAft>
                <a:spcPts val="0"/>
              </a:spcAft>
              <a:defRPr/>
            </a:pPr>
            <a:r>
              <a:rPr lang="ru-RU" smtClean="0"/>
              <a:t>40 </a:t>
            </a:r>
            <a:r>
              <a:rPr lang="en-US" smtClean="0"/>
              <a:t>Gb</a:t>
            </a:r>
            <a:r>
              <a:rPr lang="ru-RU" smtClean="0"/>
              <a:t> жесткий диск </a:t>
            </a:r>
            <a:r>
              <a:rPr lang="en-US" smtClean="0"/>
              <a:t>IDE</a:t>
            </a:r>
            <a:r>
              <a:rPr lang="ru-RU" smtClean="0"/>
              <a:t>, </a:t>
            </a:r>
          </a:p>
          <a:p>
            <a:pPr lvl="1" fontAlgn="auto">
              <a:lnSpc>
                <a:spcPct val="90000"/>
              </a:lnSpc>
              <a:spcAft>
                <a:spcPts val="0"/>
              </a:spcAft>
              <a:defRPr/>
            </a:pPr>
            <a:r>
              <a:rPr lang="ru-RU" smtClean="0"/>
              <a:t>Операционная система SuSe Linux Enterprise Server версии 8 для платформ </a:t>
            </a:r>
            <a:r>
              <a:rPr lang="en-US" smtClean="0"/>
              <a:t>x</a:t>
            </a:r>
            <a:r>
              <a:rPr lang="ru-RU" smtClean="0"/>
              <a:t>86 и </a:t>
            </a:r>
            <a:r>
              <a:rPr lang="en-US" smtClean="0"/>
              <a:t>PowerPC</a:t>
            </a:r>
            <a:r>
              <a:rPr lang="ru-RU" smtClean="0"/>
              <a:t>,</a:t>
            </a:r>
          </a:p>
          <a:p>
            <a:pPr lvl="1" fontAlgn="auto">
              <a:lnSpc>
                <a:spcPct val="90000"/>
              </a:lnSpc>
              <a:spcAft>
                <a:spcPts val="0"/>
              </a:spcAft>
              <a:defRPr/>
            </a:pPr>
            <a:r>
              <a:rPr lang="ru-RU" smtClean="0"/>
              <a:t>Пиковая производительность 4857.6 GFlops и максимально показанная на тесте LINPACK </a:t>
            </a:r>
            <a:br>
              <a:rPr lang="ru-RU" smtClean="0"/>
            </a:br>
            <a:r>
              <a:rPr lang="ru-RU" smtClean="0"/>
              <a:t>3052 GFlops.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8"/>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3078" name="Rectangle 2"/>
          <p:cNvSpPr>
            <a:spLocks noGrp="1" noChangeArrowheads="1"/>
          </p:cNvSpPr>
          <p:nvPr>
            <p:ph type="body" sz="half" idx="1"/>
          </p:nvPr>
        </p:nvSpPr>
        <p:spPr>
          <a:xfrm>
            <a:off x="495300" y="1196975"/>
            <a:ext cx="8921750" cy="576263"/>
          </a:xfrm>
        </p:spPr>
        <p:txBody>
          <a:bodyPr rtlCol="0">
            <a:normAutofit lnSpcReduction="10000"/>
          </a:bodyPr>
          <a:lstStyle/>
          <a:p>
            <a:pPr fontAlgn="auto">
              <a:spcAft>
                <a:spcPts val="0"/>
              </a:spcAft>
              <a:defRPr/>
            </a:pPr>
            <a:r>
              <a:rPr lang="ru-RU" b="1" smtClean="0"/>
              <a:t>Суперкомпьютеры.</a:t>
            </a:r>
            <a:r>
              <a:rPr lang="ru-RU" smtClean="0"/>
              <a:t> </a:t>
            </a:r>
            <a:r>
              <a:rPr lang="ru-RU" b="1" smtClean="0"/>
              <a:t>МВС-15000</a:t>
            </a:r>
            <a:endParaRPr lang="ru-RU" smtClean="0"/>
          </a:p>
        </p:txBody>
      </p:sp>
      <p:graphicFrame>
        <p:nvGraphicFramePr>
          <p:cNvPr id="1026" name="Object 5"/>
          <p:cNvGraphicFramePr>
            <a:graphicFrameLocks noChangeAspect="1"/>
          </p:cNvGraphicFramePr>
          <p:nvPr>
            <p:ph sz="half" idx="2"/>
          </p:nvPr>
        </p:nvGraphicFramePr>
        <p:xfrm>
          <a:off x="2289175" y="1700213"/>
          <a:ext cx="5832475" cy="4783137"/>
        </p:xfrm>
        <a:graphic>
          <a:graphicData uri="http://schemas.openxmlformats.org/presentationml/2006/ole">
            <p:oleObj spid="_x0000_s1026" name="Рисунок" r:id="rId3" imgW="5772240" imgH="4734000" progId="Word.Picture.8">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26629" name="Rectangle 3"/>
          <p:cNvSpPr>
            <a:spLocks noGrp="1" noChangeArrowheads="1"/>
          </p:cNvSpPr>
          <p:nvPr>
            <p:ph idx="1"/>
          </p:nvPr>
        </p:nvSpPr>
        <p:spPr>
          <a:xfrm>
            <a:off x="495300" y="1196975"/>
            <a:ext cx="8915400" cy="576263"/>
          </a:xfrm>
        </p:spPr>
        <p:txBody>
          <a:bodyPr rtlCol="0">
            <a:normAutofit lnSpcReduction="10000"/>
          </a:bodyPr>
          <a:lstStyle/>
          <a:p>
            <a:pPr fontAlgn="auto">
              <a:spcAft>
                <a:spcPts val="0"/>
              </a:spcAft>
              <a:defRPr/>
            </a:pPr>
            <a:r>
              <a:rPr lang="ru-RU" b="1" smtClean="0"/>
              <a:t>Кластеры</a:t>
            </a:r>
          </a:p>
        </p:txBody>
      </p:sp>
      <p:sp>
        <p:nvSpPr>
          <p:cNvPr id="25604" name="Text Box 6"/>
          <p:cNvSpPr txBox="1">
            <a:spLocks noChangeArrowheads="1"/>
          </p:cNvSpPr>
          <p:nvPr/>
        </p:nvSpPr>
        <p:spPr bwMode="auto">
          <a:xfrm>
            <a:off x="849313" y="1916113"/>
            <a:ext cx="8207375" cy="1800225"/>
          </a:xfrm>
          <a:prstGeom prst="rect">
            <a:avLst/>
          </a:prstGeom>
          <a:noFill/>
          <a:ln w="9525">
            <a:noFill/>
            <a:miter lim="800000"/>
            <a:headEnd/>
            <a:tailEnd/>
          </a:ln>
        </p:spPr>
        <p:txBody>
          <a:bodyPr>
            <a:spAutoFit/>
          </a:bodyPr>
          <a:lstStyle/>
          <a:p>
            <a:pPr algn="ctr">
              <a:spcBef>
                <a:spcPct val="50000"/>
              </a:spcBef>
            </a:pPr>
            <a:r>
              <a:rPr lang="ru-RU" sz="2800" i="1"/>
              <a:t>Кластер – группа компьютеров, объединенных в локальную вычислительную сеть </a:t>
            </a:r>
            <a:r>
              <a:rPr lang="ru-RU" sz="2800" i="1">
                <a:latin typeface="Arial" pitchFamily="34" charset="0"/>
              </a:rPr>
              <a:t>(ЛВС)</a:t>
            </a:r>
            <a:r>
              <a:rPr lang="ru-RU" sz="2800" i="1"/>
              <a:t> и способных работать в качестве единого вычислительного ресурса</a:t>
            </a:r>
            <a:r>
              <a:rPr lang="ru-RU" sz="2800" i="1">
                <a:latin typeface="Arial" pitchFamily="34" charset="0"/>
              </a:rPr>
              <a:t>.</a:t>
            </a:r>
            <a:r>
              <a:rPr lang="ru-RU" sz="2800" i="1"/>
              <a:t> </a:t>
            </a:r>
          </a:p>
        </p:txBody>
      </p:sp>
      <p:sp>
        <p:nvSpPr>
          <p:cNvPr id="25605" name="Text Box 8"/>
          <p:cNvSpPr txBox="1">
            <a:spLocks noChangeArrowheads="1"/>
          </p:cNvSpPr>
          <p:nvPr/>
        </p:nvSpPr>
        <p:spPr bwMode="auto">
          <a:xfrm>
            <a:off x="560388" y="4076700"/>
            <a:ext cx="9072562" cy="1917700"/>
          </a:xfrm>
          <a:prstGeom prst="rect">
            <a:avLst/>
          </a:prstGeom>
          <a:noFill/>
          <a:ln w="9525">
            <a:noFill/>
            <a:miter lim="800000"/>
            <a:headEnd/>
            <a:tailEnd/>
          </a:ln>
        </p:spPr>
        <p:txBody>
          <a:bodyPr>
            <a:spAutoFit/>
          </a:bodyPr>
          <a:lstStyle/>
          <a:p>
            <a:pPr>
              <a:spcBef>
                <a:spcPct val="50000"/>
              </a:spcBef>
            </a:pPr>
            <a:r>
              <a:rPr lang="ru-RU" sz="2400"/>
              <a:t>Предполагает более высокую надежность и эффективность, нежели ЛВС, и существенно более низкую стоимость в сравнении с другими типами параллельных вычислительных систем </a:t>
            </a:r>
            <a:r>
              <a:rPr lang="ru-RU" sz="2400">
                <a:latin typeface="Arial" pitchFamily="34" charset="0"/>
              </a:rPr>
              <a:t>(за счет использования типовых аппаратных и программных решений).</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27653" name="Rectangle 3"/>
          <p:cNvSpPr>
            <a:spLocks noGrp="1" noChangeArrowheads="1"/>
          </p:cNvSpPr>
          <p:nvPr>
            <p:ph idx="1"/>
          </p:nvPr>
        </p:nvSpPr>
        <p:spPr/>
        <p:txBody>
          <a:bodyPr rtlCol="0">
            <a:normAutofit lnSpcReduction="10000"/>
          </a:bodyPr>
          <a:lstStyle/>
          <a:p>
            <a:pPr fontAlgn="auto">
              <a:spcAft>
                <a:spcPts val="0"/>
              </a:spcAft>
              <a:defRPr/>
            </a:pPr>
            <a:r>
              <a:rPr lang="ru-RU" b="1" smtClean="0"/>
              <a:t>Кластеры. Beowulf…</a:t>
            </a:r>
          </a:p>
          <a:p>
            <a:pPr lvl="1" fontAlgn="auto">
              <a:spcAft>
                <a:spcPts val="0"/>
              </a:spcAft>
              <a:defRPr/>
            </a:pPr>
            <a:r>
              <a:rPr lang="ru-RU" smtClean="0"/>
              <a:t>В настоящее время под кластером типа “</a:t>
            </a:r>
            <a:r>
              <a:rPr lang="ru-RU" i="1" smtClean="0"/>
              <a:t>Beowulf</a:t>
            </a:r>
            <a:r>
              <a:rPr lang="ru-RU" smtClean="0"/>
              <a:t>” понимается вычислительная система, состоящая из одного серверного узла и одного или более клиентских узлов, соединенных при помощи сети Ethernet или некоторой другой сети передачи данных. Это система, построенная из готовых серийно выпускающихся промышленных компонент, на которых может работать ОС Linux</a:t>
            </a:r>
            <a:r>
              <a:rPr lang="en-US" smtClean="0"/>
              <a:t>/Windows</a:t>
            </a:r>
            <a:r>
              <a:rPr lang="ru-RU" smtClean="0"/>
              <a:t>, стандартных адаптеров Ethernet и коммутаторов. </a:t>
            </a:r>
          </a:p>
          <a:p>
            <a:pPr fontAlgn="auto">
              <a:spcAft>
                <a:spcPts val="0"/>
              </a:spcAft>
              <a:defRPr/>
            </a:pPr>
            <a:endParaRPr lang="ru-RU"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27651" name="Rectangle 2"/>
          <p:cNvSpPr>
            <a:spLocks noGrp="1" noChangeArrowheads="1"/>
          </p:cNvSpPr>
          <p:nvPr>
            <p:ph idx="1"/>
          </p:nvPr>
        </p:nvSpPr>
        <p:spPr/>
        <p:txBody>
          <a:bodyPr/>
          <a:lstStyle/>
          <a:p>
            <a:r>
              <a:rPr lang="ru-RU" b="1" smtClean="0"/>
              <a:t>Кластеры. Beowulf…</a:t>
            </a:r>
          </a:p>
          <a:p>
            <a:pPr lvl="1"/>
            <a:r>
              <a:rPr lang="ru-RU" b="1" smtClean="0"/>
              <a:t>1994</a:t>
            </a:r>
            <a:r>
              <a:rPr lang="ru-RU" smtClean="0"/>
              <a:t>, научно-космический центр NASA Goddard Space Flight Center, руководители проекта - Томас Стерлинг и Дон Бекер: </a:t>
            </a:r>
          </a:p>
          <a:p>
            <a:pPr lvl="2"/>
            <a:r>
              <a:rPr lang="ru-RU" sz="2200" smtClean="0"/>
              <a:t>16 компьютеров на базе процессоров 486DX4, тактовая частота 100 MHz,</a:t>
            </a:r>
          </a:p>
          <a:p>
            <a:pPr lvl="2"/>
            <a:r>
              <a:rPr lang="ru-RU" sz="2200" smtClean="0"/>
              <a:t>16 Mb оперативной памяти на каждом узле,</a:t>
            </a:r>
          </a:p>
          <a:p>
            <a:pPr lvl="2"/>
            <a:r>
              <a:rPr lang="ru-RU" sz="2200" smtClean="0"/>
              <a:t>Три параллельно работающих 10Mbit/s сетевых адаптера,</a:t>
            </a:r>
          </a:p>
          <a:p>
            <a:pPr lvl="2"/>
            <a:r>
              <a:rPr lang="ru-RU" sz="2200" smtClean="0"/>
              <a:t>Операционная система Linux, компилятор GNU, поддержка параллельных программ на основе MPI.</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28675" name="Rectangle 2"/>
          <p:cNvSpPr>
            <a:spLocks noGrp="1" noChangeArrowheads="1"/>
          </p:cNvSpPr>
          <p:nvPr>
            <p:ph idx="1"/>
          </p:nvPr>
        </p:nvSpPr>
        <p:spPr/>
        <p:txBody>
          <a:bodyPr/>
          <a:lstStyle/>
          <a:p>
            <a:r>
              <a:rPr lang="ru-RU" b="1" smtClean="0"/>
              <a:t>Кластеры. Beowulf</a:t>
            </a:r>
          </a:p>
          <a:p>
            <a:pPr lvl="1"/>
            <a:r>
              <a:rPr lang="ru-RU" b="1" smtClean="0"/>
              <a:t>1998</a:t>
            </a:r>
            <a:r>
              <a:rPr lang="ru-RU" smtClean="0"/>
              <a:t>, Система </a:t>
            </a:r>
            <a:r>
              <a:rPr lang="ru-RU" b="1" smtClean="0"/>
              <a:t>Avalon</a:t>
            </a:r>
            <a:r>
              <a:rPr lang="ru-RU" smtClean="0"/>
              <a:t>, Лос-Аламосская национальная лаборатория (США) , руководители проекта - астрофизик Майкл Уоррен:</a:t>
            </a:r>
          </a:p>
          <a:p>
            <a:pPr lvl="2"/>
            <a:r>
              <a:rPr lang="ru-RU" sz="2200" smtClean="0"/>
              <a:t>68 процессоров (позднее расширен до 140) Alpha 21164A с тактовой частотой 533 MHz,</a:t>
            </a:r>
          </a:p>
          <a:p>
            <a:pPr lvl="2"/>
            <a:r>
              <a:rPr lang="ru-RU" sz="2200" smtClean="0"/>
              <a:t>256 Mb RAM, 3 Gb HDD, Fast Ethernet card на каждом узле,</a:t>
            </a:r>
          </a:p>
          <a:p>
            <a:pPr lvl="2"/>
            <a:r>
              <a:rPr lang="ru-RU" sz="2200" smtClean="0"/>
              <a:t>Операционная система Linu</a:t>
            </a:r>
            <a:r>
              <a:rPr lang="en-US" sz="2200" smtClean="0"/>
              <a:t>x</a:t>
            </a:r>
            <a:r>
              <a:rPr lang="ru-RU" sz="2200" smtClean="0"/>
              <a:t>,</a:t>
            </a:r>
            <a:endParaRPr lang="en-US" sz="2200" smtClean="0"/>
          </a:p>
          <a:p>
            <a:pPr lvl="2"/>
            <a:r>
              <a:rPr lang="ru-RU" sz="2200" smtClean="0"/>
              <a:t>Пиковая производительность в 149 GFlops, производительность на тесте LINPACK 48.6 GFlops.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Содержание</a:t>
            </a:r>
          </a:p>
        </p:txBody>
      </p:sp>
      <p:sp>
        <p:nvSpPr>
          <p:cNvPr id="12291" name="Rectangle 3"/>
          <p:cNvSpPr>
            <a:spLocks noGrp="1" noChangeArrowheads="1"/>
          </p:cNvSpPr>
          <p:nvPr>
            <p:ph idx="1"/>
          </p:nvPr>
        </p:nvSpPr>
        <p:spPr/>
        <p:txBody>
          <a:bodyPr/>
          <a:lstStyle/>
          <a:p>
            <a:r>
              <a:rPr lang="ru-RU" sz="2400" smtClean="0"/>
              <a:t>Пути достижения параллелизма</a:t>
            </a:r>
          </a:p>
          <a:p>
            <a:r>
              <a:rPr lang="ru-RU" sz="2400" smtClean="0"/>
              <a:t>Примеры параллельных вычислительных систем</a:t>
            </a:r>
          </a:p>
          <a:p>
            <a:pPr lvl="1"/>
            <a:r>
              <a:rPr lang="ru-RU" sz="2000" smtClean="0"/>
              <a:t>Суперкомпьютеры</a:t>
            </a:r>
          </a:p>
          <a:p>
            <a:pPr lvl="1"/>
            <a:r>
              <a:rPr lang="ru-RU" sz="2000" smtClean="0"/>
              <a:t>Кластеры</a:t>
            </a:r>
          </a:p>
          <a:p>
            <a:r>
              <a:rPr lang="ru-RU" sz="2400" smtClean="0"/>
              <a:t>Классификация многопроцессорных вычислительных систем </a:t>
            </a:r>
          </a:p>
          <a:p>
            <a:pPr lvl="1"/>
            <a:r>
              <a:rPr lang="ru-RU" sz="2000" smtClean="0"/>
              <a:t>Мультипроцессоры</a:t>
            </a:r>
          </a:p>
          <a:p>
            <a:pPr lvl="1"/>
            <a:r>
              <a:rPr lang="ru-RU" sz="2000" smtClean="0"/>
              <a:t>Мультикомпьютеры</a:t>
            </a:r>
          </a:p>
          <a:p>
            <a:r>
              <a:rPr lang="ru-RU" sz="2400" smtClean="0"/>
              <a:t>Типовые схемы коммуникации процессоров</a:t>
            </a:r>
          </a:p>
          <a:p>
            <a:r>
              <a:rPr lang="ru-RU" sz="2400" smtClean="0"/>
              <a:t>Системные платформы для построения кластеров </a:t>
            </a:r>
          </a:p>
          <a:p>
            <a:r>
              <a:rPr lang="ru-RU" sz="2400" smtClean="0"/>
              <a:t>Заключение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30725" name="Rectangle 2"/>
          <p:cNvSpPr>
            <a:spLocks noGrp="1" noChangeArrowheads="1"/>
          </p:cNvSpPr>
          <p:nvPr>
            <p:ph idx="1"/>
          </p:nvPr>
        </p:nvSpPr>
        <p:spPr/>
        <p:txBody>
          <a:bodyPr rtlCol="0">
            <a:normAutofit fontScale="92500" lnSpcReduction="20000"/>
          </a:bodyPr>
          <a:lstStyle/>
          <a:p>
            <a:pPr fontAlgn="auto">
              <a:lnSpc>
                <a:spcPct val="90000"/>
              </a:lnSpc>
              <a:spcAft>
                <a:spcPts val="0"/>
              </a:spcAft>
              <a:defRPr/>
            </a:pPr>
            <a:r>
              <a:rPr lang="ru-RU" b="1" smtClean="0"/>
              <a:t>Кластеры. AC3 Velocity Cluster</a:t>
            </a:r>
            <a:r>
              <a:rPr lang="ru-RU" smtClean="0"/>
              <a:t> </a:t>
            </a:r>
          </a:p>
          <a:p>
            <a:pPr lvl="1" fontAlgn="auto">
              <a:lnSpc>
                <a:spcPct val="90000"/>
              </a:lnSpc>
              <a:spcAft>
                <a:spcPts val="0"/>
              </a:spcAft>
              <a:defRPr/>
            </a:pPr>
            <a:r>
              <a:rPr lang="ru-RU" b="1" smtClean="0"/>
              <a:t>2000</a:t>
            </a:r>
            <a:r>
              <a:rPr lang="ru-RU" smtClean="0"/>
              <a:t>, </a:t>
            </a:r>
            <a:r>
              <a:rPr lang="ru-RU" smtClean="0">
                <a:hlinkClick r:id="rId2"/>
              </a:rPr>
              <a:t>Корнельский университет</a:t>
            </a:r>
            <a:r>
              <a:rPr lang="ru-RU" smtClean="0"/>
              <a:t> (США), результат совместной работы университета и Advanced Cluster Computing Consortium, образованного компаниями Dell, Intel, Microsoft, Giganet:</a:t>
            </a:r>
          </a:p>
          <a:p>
            <a:pPr lvl="2" fontAlgn="auto">
              <a:lnSpc>
                <a:spcPct val="90000"/>
              </a:lnSpc>
              <a:spcAft>
                <a:spcPts val="0"/>
              </a:spcAft>
              <a:defRPr/>
            </a:pPr>
            <a:r>
              <a:rPr lang="ru-RU" smtClean="0"/>
              <a:t>64 четырехпроцессорных сервера </a:t>
            </a:r>
            <a:r>
              <a:rPr lang="en-US" smtClean="0"/>
              <a:t>Dell PowerEdge</a:t>
            </a:r>
            <a:r>
              <a:rPr lang="ru-RU" smtClean="0"/>
              <a:t> 6350 на базе Intel Pentium III </a:t>
            </a:r>
            <a:r>
              <a:rPr lang="en-US" smtClean="0"/>
              <a:t>Xeon</a:t>
            </a:r>
            <a:r>
              <a:rPr lang="ru-RU" smtClean="0"/>
              <a:t> 500 </a:t>
            </a:r>
            <a:r>
              <a:rPr lang="en-US" smtClean="0"/>
              <a:t>MHz</a:t>
            </a:r>
            <a:r>
              <a:rPr lang="ru-RU" smtClean="0"/>
              <a:t>, 4 </a:t>
            </a:r>
            <a:r>
              <a:rPr lang="en-US" smtClean="0"/>
              <a:t>G</a:t>
            </a:r>
            <a:r>
              <a:rPr lang="ru-RU" smtClean="0"/>
              <a:t>B RAM, 54 GB HDD, 100 </a:t>
            </a:r>
            <a:r>
              <a:rPr lang="en-US" smtClean="0"/>
              <a:t>Mbit Ethernet card</a:t>
            </a:r>
            <a:r>
              <a:rPr lang="ru-RU" smtClean="0"/>
              <a:t>,</a:t>
            </a:r>
          </a:p>
          <a:p>
            <a:pPr lvl="2" fontAlgn="auto">
              <a:lnSpc>
                <a:spcPct val="90000"/>
              </a:lnSpc>
              <a:spcAft>
                <a:spcPts val="0"/>
              </a:spcAft>
              <a:defRPr/>
            </a:pPr>
            <a:r>
              <a:rPr lang="ru-RU" smtClean="0"/>
              <a:t>1 восьмипроцессорный сервер </a:t>
            </a:r>
            <a:r>
              <a:rPr lang="en-US" smtClean="0"/>
              <a:t>Dell PowerEdge</a:t>
            </a:r>
            <a:r>
              <a:rPr lang="ru-RU" smtClean="0"/>
              <a:t> 6350 на базе Intel Pentium III </a:t>
            </a:r>
            <a:r>
              <a:rPr lang="en-US" smtClean="0"/>
              <a:t>Xeon</a:t>
            </a:r>
            <a:r>
              <a:rPr lang="ru-RU" smtClean="0"/>
              <a:t> 550 </a:t>
            </a:r>
            <a:r>
              <a:rPr lang="en-US" smtClean="0"/>
              <a:t>MHz</a:t>
            </a:r>
            <a:r>
              <a:rPr lang="ru-RU" smtClean="0"/>
              <a:t>, 8 </a:t>
            </a:r>
            <a:r>
              <a:rPr lang="en-US" smtClean="0"/>
              <a:t>G</a:t>
            </a:r>
            <a:r>
              <a:rPr lang="ru-RU" smtClean="0"/>
              <a:t>B RAM, 36 GB HDD, 100 </a:t>
            </a:r>
            <a:r>
              <a:rPr lang="en-US" smtClean="0"/>
              <a:t>Mbit Ethernet card</a:t>
            </a:r>
            <a:r>
              <a:rPr lang="ru-RU" smtClean="0"/>
              <a:t>,</a:t>
            </a:r>
          </a:p>
          <a:p>
            <a:pPr lvl="2" fontAlgn="auto">
              <a:lnSpc>
                <a:spcPct val="90000"/>
              </a:lnSpc>
              <a:spcAft>
                <a:spcPts val="0"/>
              </a:spcAft>
              <a:defRPr/>
            </a:pPr>
            <a:r>
              <a:rPr lang="ru-RU" smtClean="0"/>
              <a:t>Операционная система Microsoft Windows NT 4.0 Server Enterprise Edition,</a:t>
            </a:r>
          </a:p>
          <a:p>
            <a:pPr lvl="2" fontAlgn="auto">
              <a:lnSpc>
                <a:spcPct val="90000"/>
              </a:lnSpc>
              <a:spcAft>
                <a:spcPts val="0"/>
              </a:spcAft>
              <a:defRPr/>
            </a:pPr>
            <a:r>
              <a:rPr lang="ru-RU" smtClean="0"/>
              <a:t>Пиковая производительность AC3 Velocity 122 GFlops, производительность на тесте LINPACK 47 GFlops.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30723" name="Rectangle 2"/>
          <p:cNvSpPr>
            <a:spLocks noGrp="1" noChangeArrowheads="1"/>
          </p:cNvSpPr>
          <p:nvPr>
            <p:ph idx="1"/>
          </p:nvPr>
        </p:nvSpPr>
        <p:spPr/>
        <p:txBody>
          <a:bodyPr/>
          <a:lstStyle/>
          <a:p>
            <a:r>
              <a:rPr lang="ru-RU" b="1" smtClean="0"/>
              <a:t>Кластеры. NCSA </a:t>
            </a:r>
            <a:r>
              <a:rPr lang="ru-RU" b="1" smtClean="0">
                <a:hlinkClick r:id="rId2"/>
              </a:rPr>
              <a:t>NT Supercluster</a:t>
            </a:r>
            <a:r>
              <a:rPr lang="ru-RU" smtClean="0">
                <a:hlinkClick r:id="rId2"/>
              </a:rPr>
              <a:t> </a:t>
            </a:r>
            <a:endParaRPr lang="ru-RU" smtClean="0"/>
          </a:p>
          <a:p>
            <a:pPr lvl="1"/>
            <a:r>
              <a:rPr lang="ru-RU" b="1" smtClean="0"/>
              <a:t>2000</a:t>
            </a:r>
            <a:r>
              <a:rPr lang="ru-RU" smtClean="0"/>
              <a:t>, Национальный центр суперкомпьютерных технологий (</a:t>
            </a:r>
            <a:r>
              <a:rPr lang="en-US" smtClean="0"/>
              <a:t>National Center for Supercomputing Applications)</a:t>
            </a:r>
            <a:r>
              <a:rPr lang="ru-RU" smtClean="0"/>
              <a:t>:</a:t>
            </a:r>
            <a:endParaRPr lang="en-US" smtClean="0"/>
          </a:p>
          <a:p>
            <a:pPr lvl="2"/>
            <a:r>
              <a:rPr lang="ru-RU" sz="2200" smtClean="0"/>
              <a:t>38 двухпроцессорных систем </a:t>
            </a:r>
            <a:r>
              <a:rPr lang="ru-RU" sz="2200" smtClean="0">
                <a:hlinkClick r:id="rId3"/>
              </a:rPr>
              <a:t>Hewlett-Packard Kayak XU PC workstation  </a:t>
            </a:r>
            <a:r>
              <a:rPr lang="ru-RU" sz="2200" smtClean="0"/>
              <a:t>на базе Intel Pentium III Xeon 550 MHz, </a:t>
            </a:r>
            <a:br>
              <a:rPr lang="ru-RU" sz="2200" smtClean="0"/>
            </a:br>
            <a:r>
              <a:rPr lang="ru-RU" sz="2200" smtClean="0"/>
              <a:t>1 Gb RAM, 7.5 Gb HDD, 100 Mbit Ethernet card,</a:t>
            </a:r>
          </a:p>
          <a:p>
            <a:pPr lvl="2"/>
            <a:r>
              <a:rPr lang="ru-RU" sz="2200" smtClean="0"/>
              <a:t>Операционная система ОС Microsoft Windows,</a:t>
            </a:r>
          </a:p>
          <a:p>
            <a:pPr lvl="2"/>
            <a:r>
              <a:rPr lang="ru-RU" sz="2200" smtClean="0"/>
              <a:t>Пиковая производительностью в 140 GFlops и производительность на тесте LINPACK 62 GFlops.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32773" name="Rectangle 2"/>
          <p:cNvSpPr>
            <a:spLocks noGrp="1" noChangeArrowheads="1"/>
          </p:cNvSpPr>
          <p:nvPr>
            <p:ph idx="1"/>
          </p:nvPr>
        </p:nvSpPr>
        <p:spPr/>
        <p:txBody>
          <a:bodyPr rtlCol="0">
            <a:normAutofit lnSpcReduction="10000"/>
          </a:bodyPr>
          <a:lstStyle/>
          <a:p>
            <a:pPr fontAlgn="auto">
              <a:spcAft>
                <a:spcPts val="0"/>
              </a:spcAft>
              <a:defRPr/>
            </a:pPr>
            <a:r>
              <a:rPr lang="ru-RU" b="1" smtClean="0"/>
              <a:t>Кластеры. </a:t>
            </a:r>
            <a:r>
              <a:rPr lang="ru-RU" b="1" smtClean="0">
                <a:hlinkClick r:id="rId2"/>
              </a:rPr>
              <a:t>Thunder</a:t>
            </a:r>
            <a:r>
              <a:rPr lang="ru-RU" smtClean="0">
                <a:hlinkClick r:id="rId2"/>
              </a:rPr>
              <a:t> </a:t>
            </a:r>
            <a:r>
              <a:rPr lang="ru-RU" smtClean="0"/>
              <a:t> </a:t>
            </a:r>
          </a:p>
          <a:p>
            <a:pPr lvl="1" fontAlgn="auto">
              <a:spcAft>
                <a:spcPts val="0"/>
              </a:spcAft>
              <a:defRPr/>
            </a:pPr>
            <a:r>
              <a:rPr lang="ru-RU" b="1" smtClean="0"/>
              <a:t>2004</a:t>
            </a:r>
            <a:r>
              <a:rPr lang="ru-RU" smtClean="0"/>
              <a:t>, Ливерморская Национальная Лаборатория (США): </a:t>
            </a:r>
          </a:p>
          <a:p>
            <a:pPr lvl="2" fontAlgn="auto">
              <a:spcAft>
                <a:spcPts val="0"/>
              </a:spcAft>
              <a:defRPr/>
            </a:pPr>
            <a:r>
              <a:rPr lang="ru-RU" sz="2200" smtClean="0"/>
              <a:t>1024 сервера, в каждом по 4 процессора </a:t>
            </a:r>
            <a:r>
              <a:rPr lang="en-US" sz="2200" smtClean="0"/>
              <a:t>Intel Itanium</a:t>
            </a:r>
            <a:r>
              <a:rPr lang="ru-RU" sz="2200" smtClean="0"/>
              <a:t> </a:t>
            </a:r>
            <a:br>
              <a:rPr lang="ru-RU" sz="2200" smtClean="0"/>
            </a:br>
            <a:r>
              <a:rPr lang="ru-RU" sz="2200" smtClean="0"/>
              <a:t>1.4 </a:t>
            </a:r>
            <a:r>
              <a:rPr lang="en-US" sz="2200" smtClean="0"/>
              <a:t>GHz</a:t>
            </a:r>
            <a:r>
              <a:rPr lang="ru-RU" sz="2200" smtClean="0"/>
              <a:t>,</a:t>
            </a:r>
          </a:p>
          <a:p>
            <a:pPr lvl="2" fontAlgn="auto">
              <a:spcAft>
                <a:spcPts val="0"/>
              </a:spcAft>
              <a:defRPr/>
            </a:pPr>
            <a:r>
              <a:rPr lang="ru-RU" sz="2200" smtClean="0"/>
              <a:t>8 </a:t>
            </a:r>
            <a:r>
              <a:rPr lang="en-US" sz="2200" smtClean="0"/>
              <a:t>Gb</a:t>
            </a:r>
            <a:r>
              <a:rPr lang="ru-RU" sz="2200" smtClean="0"/>
              <a:t> оперативной памяти на сервер,</a:t>
            </a:r>
          </a:p>
          <a:p>
            <a:pPr lvl="2" fontAlgn="auto">
              <a:spcAft>
                <a:spcPts val="0"/>
              </a:spcAft>
              <a:defRPr/>
            </a:pPr>
            <a:r>
              <a:rPr lang="ru-RU" sz="2200" smtClean="0"/>
              <a:t>общая емкость дисковой системы 150 </a:t>
            </a:r>
            <a:r>
              <a:rPr lang="en-US" sz="2200" smtClean="0"/>
              <a:t>Tb</a:t>
            </a:r>
            <a:r>
              <a:rPr lang="ru-RU" sz="2200" smtClean="0"/>
              <a:t>,</a:t>
            </a:r>
          </a:p>
          <a:p>
            <a:pPr lvl="2" fontAlgn="auto">
              <a:spcAft>
                <a:spcPts val="0"/>
              </a:spcAft>
              <a:defRPr/>
            </a:pPr>
            <a:r>
              <a:rPr lang="ru-RU" sz="2200" smtClean="0"/>
              <a:t>операционная система CHAOS 2.0,</a:t>
            </a:r>
          </a:p>
          <a:p>
            <a:pPr lvl="2" fontAlgn="auto">
              <a:spcAft>
                <a:spcPts val="0"/>
              </a:spcAft>
              <a:defRPr/>
            </a:pPr>
            <a:r>
              <a:rPr lang="ru-RU" sz="2200" smtClean="0"/>
              <a:t>пиковая производительность 22938 GFlops и максимально показанная на тесте LINPACK 19940 GFlops (5-ая позиция списка Top500 ).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32771" name="Rectangle 2"/>
          <p:cNvSpPr>
            <a:spLocks noGrp="1" noChangeArrowheads="1"/>
          </p:cNvSpPr>
          <p:nvPr>
            <p:ph idx="1"/>
          </p:nvPr>
        </p:nvSpPr>
        <p:spPr>
          <a:xfrm>
            <a:off x="495300" y="764704"/>
            <a:ext cx="9210675" cy="5904656"/>
          </a:xfrm>
        </p:spPr>
        <p:txBody>
          <a:bodyPr/>
          <a:lstStyle/>
          <a:p>
            <a:pPr marL="0" indent="0"/>
            <a:r>
              <a:rPr lang="en-US" b="1" dirty="0" smtClean="0"/>
              <a:t> </a:t>
            </a:r>
            <a:r>
              <a:rPr lang="ru-RU" b="1" dirty="0" smtClean="0"/>
              <a:t>Кластеры. Вычислительный кластер ННГУ… </a:t>
            </a:r>
            <a:endParaRPr lang="ru-RU" dirty="0" smtClean="0"/>
          </a:p>
          <a:p>
            <a:pPr marL="625475" lvl="1" indent="-271463"/>
            <a:r>
              <a:rPr lang="ru-RU" b="1" dirty="0" smtClean="0"/>
              <a:t>2001</a:t>
            </a:r>
            <a:r>
              <a:rPr lang="ru-RU" dirty="0" smtClean="0"/>
              <a:t>, Нижегородский государственный университет, оборудование передано в рамках Академической программы Интел:</a:t>
            </a:r>
          </a:p>
          <a:p>
            <a:pPr marL="1077913" lvl="2" indent="-273050">
              <a:spcAft>
                <a:spcPct val="10000"/>
              </a:spcAft>
            </a:pPr>
            <a:r>
              <a:rPr lang="ru-RU" dirty="0" smtClean="0"/>
              <a:t>2 вычислительных сервера, каждый из которых имеет </a:t>
            </a:r>
            <a:r>
              <a:rPr lang="en-US" dirty="0" smtClean="0"/>
              <a:t/>
            </a:r>
            <a:br>
              <a:rPr lang="en-US" dirty="0" smtClean="0"/>
            </a:br>
            <a:r>
              <a:rPr lang="ru-RU" dirty="0" smtClean="0"/>
              <a:t>4 процессора </a:t>
            </a:r>
            <a:r>
              <a:rPr lang="en-US" dirty="0" smtClean="0"/>
              <a:t>Intel Pentium III</a:t>
            </a:r>
            <a:r>
              <a:rPr lang="ru-RU" dirty="0" smtClean="0"/>
              <a:t> 700 </a:t>
            </a:r>
            <a:r>
              <a:rPr lang="en-US" dirty="0" smtClean="0"/>
              <a:t>MHz</a:t>
            </a:r>
            <a:r>
              <a:rPr lang="ru-RU" dirty="0" smtClean="0"/>
              <a:t>, 512 </a:t>
            </a:r>
            <a:r>
              <a:rPr lang="en-US" dirty="0" smtClean="0"/>
              <a:t>MB RAM</a:t>
            </a:r>
            <a:r>
              <a:rPr lang="ru-RU" dirty="0" smtClean="0"/>
              <a:t>, </a:t>
            </a:r>
            <a:r>
              <a:rPr lang="en-US" dirty="0" smtClean="0"/>
              <a:t/>
            </a:r>
            <a:br>
              <a:rPr lang="en-US" dirty="0" smtClean="0"/>
            </a:br>
            <a:r>
              <a:rPr lang="ru-RU" dirty="0" smtClean="0"/>
              <a:t>10 </a:t>
            </a:r>
            <a:r>
              <a:rPr lang="en-US" dirty="0" smtClean="0"/>
              <a:t>GB HDD</a:t>
            </a:r>
            <a:r>
              <a:rPr lang="ru-RU" dirty="0" smtClean="0"/>
              <a:t>,</a:t>
            </a:r>
            <a:r>
              <a:rPr lang="en-US" dirty="0" smtClean="0"/>
              <a:t> </a:t>
            </a:r>
            <a:r>
              <a:rPr lang="ru-RU" dirty="0" smtClean="0"/>
              <a:t>1 </a:t>
            </a:r>
            <a:r>
              <a:rPr lang="en-US" dirty="0" err="1" smtClean="0"/>
              <a:t>Gbit</a:t>
            </a:r>
            <a:r>
              <a:rPr lang="ru-RU" dirty="0" smtClean="0"/>
              <a:t> </a:t>
            </a:r>
            <a:r>
              <a:rPr lang="en-US" dirty="0" smtClean="0"/>
              <a:t>Ethernet card</a:t>
            </a:r>
            <a:r>
              <a:rPr lang="ru-RU" dirty="0" smtClean="0"/>
              <a:t>,</a:t>
            </a:r>
          </a:p>
          <a:p>
            <a:pPr marL="1077913" lvl="2" indent="-273050">
              <a:spcAft>
                <a:spcPct val="10000"/>
              </a:spcAft>
            </a:pPr>
            <a:r>
              <a:rPr lang="ru-RU" dirty="0" smtClean="0"/>
              <a:t>12 вычислительных серверов, каждый из которых имеет </a:t>
            </a:r>
            <a:r>
              <a:rPr lang="en-US" dirty="0" smtClean="0"/>
              <a:t/>
            </a:r>
            <a:br>
              <a:rPr lang="en-US" dirty="0" smtClean="0"/>
            </a:br>
            <a:r>
              <a:rPr lang="ru-RU" dirty="0" smtClean="0"/>
              <a:t>2 процессора </a:t>
            </a:r>
            <a:r>
              <a:rPr lang="en-US" dirty="0" smtClean="0"/>
              <a:t>Intel Pentium III</a:t>
            </a:r>
            <a:r>
              <a:rPr lang="ru-RU" dirty="0" smtClean="0"/>
              <a:t> 1000 </a:t>
            </a:r>
            <a:r>
              <a:rPr lang="en-US" dirty="0" smtClean="0"/>
              <a:t>MHz</a:t>
            </a:r>
            <a:r>
              <a:rPr lang="ru-RU" dirty="0" smtClean="0"/>
              <a:t>, 256 </a:t>
            </a:r>
            <a:r>
              <a:rPr lang="en-US" dirty="0" smtClean="0"/>
              <a:t>MB RAM</a:t>
            </a:r>
            <a:r>
              <a:rPr lang="ru-RU" dirty="0" smtClean="0"/>
              <a:t>, </a:t>
            </a:r>
            <a:r>
              <a:rPr lang="en-US" dirty="0" smtClean="0"/>
              <a:t/>
            </a:r>
            <a:br>
              <a:rPr lang="en-US" dirty="0" smtClean="0"/>
            </a:br>
            <a:r>
              <a:rPr lang="ru-RU" dirty="0" smtClean="0"/>
              <a:t>10 </a:t>
            </a:r>
            <a:r>
              <a:rPr lang="en-US" dirty="0" smtClean="0"/>
              <a:t>GB HDD</a:t>
            </a:r>
            <a:r>
              <a:rPr lang="ru-RU" dirty="0" smtClean="0"/>
              <a:t>, 1 </a:t>
            </a:r>
            <a:r>
              <a:rPr lang="en-US" dirty="0" err="1" smtClean="0"/>
              <a:t>Gbit</a:t>
            </a:r>
            <a:r>
              <a:rPr lang="ru-RU" dirty="0" smtClean="0"/>
              <a:t> </a:t>
            </a:r>
            <a:r>
              <a:rPr lang="en-US" dirty="0" smtClean="0"/>
              <a:t>Ethernet card</a:t>
            </a:r>
            <a:r>
              <a:rPr lang="ru-RU" dirty="0" smtClean="0"/>
              <a:t>,</a:t>
            </a:r>
          </a:p>
          <a:p>
            <a:pPr marL="1077913" lvl="2" indent="-273050">
              <a:spcAft>
                <a:spcPct val="10000"/>
              </a:spcAft>
            </a:pPr>
            <a:r>
              <a:rPr lang="ru-RU" dirty="0" smtClean="0"/>
              <a:t>12 рабочих станций на базе процессора </a:t>
            </a:r>
            <a:r>
              <a:rPr lang="en-US" dirty="0" smtClean="0"/>
              <a:t>Intel Pentium</a:t>
            </a:r>
            <a:r>
              <a:rPr lang="ru-RU" dirty="0" smtClean="0"/>
              <a:t> 4 </a:t>
            </a:r>
            <a:r>
              <a:rPr lang="en-US" dirty="0" smtClean="0"/>
              <a:t/>
            </a:r>
            <a:br>
              <a:rPr lang="en-US" dirty="0" smtClean="0"/>
            </a:br>
            <a:r>
              <a:rPr lang="ru-RU" dirty="0" smtClean="0"/>
              <a:t>1300 </a:t>
            </a:r>
            <a:r>
              <a:rPr lang="en-US" dirty="0" smtClean="0"/>
              <a:t>MHz</a:t>
            </a:r>
            <a:r>
              <a:rPr lang="ru-RU" dirty="0" smtClean="0"/>
              <a:t>, 256 </a:t>
            </a:r>
            <a:r>
              <a:rPr lang="en-US" dirty="0" smtClean="0"/>
              <a:t>MB RAM</a:t>
            </a:r>
            <a:r>
              <a:rPr lang="ru-RU" dirty="0" smtClean="0"/>
              <a:t>, 10 </a:t>
            </a:r>
            <a:r>
              <a:rPr lang="en-US" dirty="0" smtClean="0"/>
              <a:t>GB HDD</a:t>
            </a:r>
            <a:r>
              <a:rPr lang="ru-RU" dirty="0" smtClean="0"/>
              <a:t>, 10/100 </a:t>
            </a:r>
            <a:r>
              <a:rPr lang="en-US" dirty="0" smtClean="0"/>
              <a:t>Fast Ethernet card</a:t>
            </a:r>
            <a:r>
              <a:rPr lang="ru-RU" dirty="0" smtClean="0"/>
              <a:t>,</a:t>
            </a:r>
            <a:endParaRPr lang="en-US" dirty="0" smtClean="0"/>
          </a:p>
          <a:p>
            <a:pPr marL="1077913" lvl="2" indent="-273050">
              <a:spcAft>
                <a:spcPct val="10000"/>
              </a:spcAft>
            </a:pPr>
            <a:r>
              <a:rPr lang="ru-RU" dirty="0" smtClean="0"/>
              <a:t>Операционная система </a:t>
            </a:r>
            <a:r>
              <a:rPr lang="en-US" dirty="0" smtClean="0"/>
              <a:t>Microsoft Windows</a:t>
            </a:r>
            <a:r>
              <a:rPr lang="ru-RU"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2052" name="Rectangle 2"/>
          <p:cNvSpPr>
            <a:spLocks noGrp="1" noChangeArrowheads="1"/>
          </p:cNvSpPr>
          <p:nvPr>
            <p:ph type="body" sz="half" idx="1"/>
          </p:nvPr>
        </p:nvSpPr>
        <p:spPr>
          <a:xfrm>
            <a:off x="495300" y="1196975"/>
            <a:ext cx="9066213" cy="1079500"/>
          </a:xfrm>
        </p:spPr>
        <p:txBody>
          <a:bodyPr/>
          <a:lstStyle/>
          <a:p>
            <a:pPr marL="533400" indent="-533400"/>
            <a:r>
              <a:rPr lang="ru-RU" b="1" smtClean="0"/>
              <a:t>Кластеры. Вычислительный кластер ННГУ… </a:t>
            </a:r>
            <a:endParaRPr lang="ru-RU" smtClean="0"/>
          </a:p>
        </p:txBody>
      </p:sp>
      <p:graphicFrame>
        <p:nvGraphicFramePr>
          <p:cNvPr id="2050" name="Object 4"/>
          <p:cNvGraphicFramePr>
            <a:graphicFrameLocks noChangeAspect="1"/>
          </p:cNvGraphicFramePr>
          <p:nvPr>
            <p:ph sz="half" idx="2"/>
          </p:nvPr>
        </p:nvGraphicFramePr>
        <p:xfrm>
          <a:off x="2216150" y="2060575"/>
          <a:ext cx="5689600" cy="4078288"/>
        </p:xfrm>
        <a:graphic>
          <a:graphicData uri="http://schemas.openxmlformats.org/presentationml/2006/ole">
            <p:oleObj spid="_x0000_s2050" name="Рисунок" r:id="rId3" imgW="4344120" imgH="3112560" progId="Word.Picture.8">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128588" y="188913"/>
            <a:ext cx="9001125" cy="561975"/>
          </a:xfrm>
          <a:noFill/>
        </p:spPr>
        <p:txBody>
          <a:bodyPr/>
          <a:lstStyle/>
          <a:p>
            <a:pPr algn="l"/>
            <a:r>
              <a:rPr lang="ru-RU" sz="2600" b="1" smtClean="0"/>
              <a:t>Примеры параллельных вычислительных систем</a:t>
            </a:r>
          </a:p>
        </p:txBody>
      </p:sp>
      <p:sp>
        <p:nvSpPr>
          <p:cNvPr id="33795" name="Rectangle 2"/>
          <p:cNvSpPr>
            <a:spLocks noGrp="1" noChangeArrowheads="1"/>
          </p:cNvSpPr>
          <p:nvPr>
            <p:ph idx="1"/>
          </p:nvPr>
        </p:nvSpPr>
        <p:spPr>
          <a:xfrm>
            <a:off x="495300" y="1196975"/>
            <a:ext cx="9210675" cy="5111750"/>
          </a:xfrm>
        </p:spPr>
        <p:txBody>
          <a:bodyPr/>
          <a:lstStyle/>
          <a:p>
            <a:pPr marL="0" indent="0"/>
            <a:r>
              <a:rPr lang="en-US" b="1" smtClean="0"/>
              <a:t> </a:t>
            </a:r>
            <a:r>
              <a:rPr lang="ru-RU" b="1" smtClean="0"/>
              <a:t>Кластеры. Вычислительный кластер ННГУ </a:t>
            </a:r>
            <a:endParaRPr lang="ru-RU" smtClean="0"/>
          </a:p>
          <a:p>
            <a:pPr marL="625475" lvl="1" indent="-271463"/>
            <a:r>
              <a:rPr lang="ru-RU" b="1" smtClean="0"/>
              <a:t>2007</a:t>
            </a:r>
            <a:r>
              <a:rPr lang="ru-RU" smtClean="0"/>
              <a:t>, Модернизация в рамках Инновационной образовательной программы ННГУ:</a:t>
            </a:r>
          </a:p>
          <a:p>
            <a:pPr marL="1077913" lvl="2" indent="-273050">
              <a:spcAft>
                <a:spcPct val="10000"/>
              </a:spcAft>
            </a:pPr>
            <a:r>
              <a:rPr lang="ru-RU" smtClean="0"/>
              <a:t>64 вычислительных сервера, каждый из которых имеет </a:t>
            </a:r>
            <a:r>
              <a:rPr lang="en-US" smtClean="0"/>
              <a:t/>
            </a:r>
            <a:br>
              <a:rPr lang="en-US" smtClean="0"/>
            </a:br>
            <a:r>
              <a:rPr lang="ru-RU" smtClean="0"/>
              <a:t>2 двухядерных процессора </a:t>
            </a:r>
            <a:r>
              <a:rPr lang="en-US" smtClean="0"/>
              <a:t>Intel Core Duo</a:t>
            </a:r>
            <a:r>
              <a:rPr lang="ru-RU" smtClean="0"/>
              <a:t> 2,66 </a:t>
            </a:r>
            <a:r>
              <a:rPr lang="en-US" smtClean="0"/>
              <a:t>GHz</a:t>
            </a:r>
            <a:r>
              <a:rPr lang="ru-RU" smtClean="0"/>
              <a:t>, 4 </a:t>
            </a:r>
            <a:r>
              <a:rPr lang="en-US" smtClean="0"/>
              <a:t>GB RAM</a:t>
            </a:r>
            <a:r>
              <a:rPr lang="ru-RU" smtClean="0"/>
              <a:t>, </a:t>
            </a:r>
            <a:br>
              <a:rPr lang="ru-RU" smtClean="0"/>
            </a:br>
            <a:r>
              <a:rPr lang="ru-RU" smtClean="0"/>
              <a:t>100 </a:t>
            </a:r>
            <a:r>
              <a:rPr lang="en-US" smtClean="0"/>
              <a:t>GB HDD</a:t>
            </a:r>
            <a:r>
              <a:rPr lang="ru-RU" smtClean="0"/>
              <a:t>, 1 </a:t>
            </a:r>
            <a:r>
              <a:rPr lang="en-US" smtClean="0"/>
              <a:t>Gbit</a:t>
            </a:r>
            <a:r>
              <a:rPr lang="ru-RU" smtClean="0"/>
              <a:t> </a:t>
            </a:r>
            <a:r>
              <a:rPr lang="en-US" smtClean="0"/>
              <a:t>Ethernet card</a:t>
            </a:r>
            <a:r>
              <a:rPr lang="ru-RU" smtClean="0"/>
              <a:t>,</a:t>
            </a:r>
          </a:p>
          <a:p>
            <a:pPr marL="1077913" lvl="2" indent="-273050">
              <a:spcAft>
                <a:spcPct val="10000"/>
              </a:spcAft>
            </a:pPr>
            <a:r>
              <a:rPr lang="ru-RU" smtClean="0"/>
              <a:t>Пиковая производительность </a:t>
            </a:r>
            <a:r>
              <a:rPr lang="en-US" smtClean="0"/>
              <a:t>~</a:t>
            </a:r>
            <a:r>
              <a:rPr lang="ru-RU" smtClean="0"/>
              <a:t>3 </a:t>
            </a:r>
            <a:r>
              <a:rPr lang="en-US" smtClean="0"/>
              <a:t>Tflops</a:t>
            </a:r>
          </a:p>
          <a:p>
            <a:pPr marL="1077913" lvl="2" indent="-273050">
              <a:spcAft>
                <a:spcPct val="10000"/>
              </a:spcAft>
            </a:pPr>
            <a:r>
              <a:rPr lang="ru-RU" smtClean="0"/>
              <a:t>Операционная система </a:t>
            </a:r>
            <a:r>
              <a:rPr lang="en-US" smtClean="0"/>
              <a:t>Microsoft Windows</a:t>
            </a:r>
            <a:r>
              <a:rPr lang="ru-RU" smtClean="0"/>
              <a:t>.</a:t>
            </a:r>
          </a:p>
        </p:txBody>
      </p:sp>
      <p:pic>
        <p:nvPicPr>
          <p:cNvPr id="33796" name="Picture 4"/>
          <p:cNvPicPr>
            <a:picLocks noChangeAspect="1" noChangeArrowheads="1"/>
          </p:cNvPicPr>
          <p:nvPr/>
        </p:nvPicPr>
        <p:blipFill>
          <a:blip r:embed="rId2" cstate="print"/>
          <a:srcRect/>
          <a:stretch>
            <a:fillRect/>
          </a:stretch>
        </p:blipFill>
        <p:spPr bwMode="auto">
          <a:xfrm>
            <a:off x="7258050" y="3357563"/>
            <a:ext cx="2286000" cy="252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415925" y="188913"/>
            <a:ext cx="9082088" cy="935831"/>
          </a:xfrm>
          <a:noFill/>
        </p:spPr>
        <p:txBody>
          <a:bodyPr/>
          <a:lstStyle/>
          <a:p>
            <a:pPr algn="l"/>
            <a:r>
              <a:rPr lang="ru-RU" b="1" dirty="0" smtClean="0"/>
              <a:t>Классификация вычислительных систем…</a:t>
            </a:r>
          </a:p>
        </p:txBody>
      </p:sp>
      <p:sp>
        <p:nvSpPr>
          <p:cNvPr id="34819" name="Rectangle 3"/>
          <p:cNvSpPr>
            <a:spLocks noGrp="1" noChangeArrowheads="1"/>
          </p:cNvSpPr>
          <p:nvPr>
            <p:ph idx="1"/>
          </p:nvPr>
        </p:nvSpPr>
        <p:spPr>
          <a:xfrm>
            <a:off x="495300" y="1196975"/>
            <a:ext cx="8915400" cy="3744913"/>
          </a:xfrm>
        </p:spPr>
        <p:txBody>
          <a:bodyPr/>
          <a:lstStyle/>
          <a:p>
            <a:r>
              <a:rPr lang="ru-RU" b="1" smtClean="0"/>
              <a:t>Систематика Флинна</a:t>
            </a:r>
            <a:r>
              <a:rPr lang="ru-RU" smtClean="0"/>
              <a:t> (</a:t>
            </a:r>
            <a:r>
              <a:rPr lang="en-US" smtClean="0"/>
              <a:t>Flynn</a:t>
            </a:r>
            <a:r>
              <a:rPr lang="ru-RU" smtClean="0"/>
              <a:t>) </a:t>
            </a:r>
          </a:p>
          <a:p>
            <a:pPr lvl="1"/>
            <a:r>
              <a:rPr lang="ru-RU" smtClean="0"/>
              <a:t>классификация по способам взаимодействия последовательностей (</a:t>
            </a:r>
            <a:r>
              <a:rPr lang="ru-RU" i="1" smtClean="0"/>
              <a:t>потоков</a:t>
            </a:r>
            <a:r>
              <a:rPr lang="ru-RU" smtClean="0"/>
              <a:t>) выполняемых команд и обрабатываемых данных:</a:t>
            </a:r>
          </a:p>
          <a:p>
            <a:pPr lvl="2"/>
            <a:r>
              <a:rPr lang="en-US" b="1" smtClean="0"/>
              <a:t>SISD</a:t>
            </a:r>
            <a:r>
              <a:rPr lang="ru-RU" smtClean="0"/>
              <a:t> (</a:t>
            </a:r>
            <a:r>
              <a:rPr lang="en-US" smtClean="0"/>
              <a:t>Single Instruction</a:t>
            </a:r>
            <a:r>
              <a:rPr lang="ru-RU" smtClean="0"/>
              <a:t>, </a:t>
            </a:r>
            <a:r>
              <a:rPr lang="en-US" smtClean="0"/>
              <a:t>Single Data</a:t>
            </a:r>
            <a:r>
              <a:rPr lang="ru-RU" smtClean="0"/>
              <a:t>) </a:t>
            </a:r>
          </a:p>
          <a:p>
            <a:pPr lvl="2"/>
            <a:r>
              <a:rPr lang="en-US" b="1" smtClean="0"/>
              <a:t>SIMD</a:t>
            </a:r>
            <a:r>
              <a:rPr lang="ru-RU" smtClean="0"/>
              <a:t> (</a:t>
            </a:r>
            <a:r>
              <a:rPr lang="en-US" smtClean="0"/>
              <a:t>Single Instruction</a:t>
            </a:r>
            <a:r>
              <a:rPr lang="ru-RU" smtClean="0"/>
              <a:t>, </a:t>
            </a:r>
            <a:r>
              <a:rPr lang="en-US" smtClean="0"/>
              <a:t>Multiple Data</a:t>
            </a:r>
            <a:r>
              <a:rPr lang="ru-RU" smtClean="0"/>
              <a:t>) </a:t>
            </a:r>
          </a:p>
          <a:p>
            <a:pPr lvl="2"/>
            <a:r>
              <a:rPr lang="en-US" b="1" smtClean="0"/>
              <a:t>MISD</a:t>
            </a:r>
            <a:r>
              <a:rPr lang="ru-RU" smtClean="0"/>
              <a:t> (</a:t>
            </a:r>
            <a:r>
              <a:rPr lang="en-US" smtClean="0"/>
              <a:t>Multiple Instruction</a:t>
            </a:r>
            <a:r>
              <a:rPr lang="ru-RU" smtClean="0"/>
              <a:t>, </a:t>
            </a:r>
            <a:r>
              <a:rPr lang="en-US" smtClean="0"/>
              <a:t>Single Data</a:t>
            </a:r>
            <a:r>
              <a:rPr lang="ru-RU" smtClean="0"/>
              <a:t>) </a:t>
            </a:r>
          </a:p>
          <a:p>
            <a:pPr lvl="2"/>
            <a:r>
              <a:rPr lang="en-US" b="1" smtClean="0"/>
              <a:t>MIMD</a:t>
            </a:r>
            <a:r>
              <a:rPr lang="ru-RU" smtClean="0"/>
              <a:t> (</a:t>
            </a:r>
            <a:r>
              <a:rPr lang="en-US" smtClean="0"/>
              <a:t>Multiple Instruction</a:t>
            </a:r>
            <a:r>
              <a:rPr lang="ru-RU" smtClean="0"/>
              <a:t>, </a:t>
            </a:r>
            <a:r>
              <a:rPr lang="en-US" smtClean="0"/>
              <a:t>Multiple Data</a:t>
            </a:r>
            <a:r>
              <a:rPr lang="ru-RU" smtClean="0"/>
              <a:t>) </a:t>
            </a:r>
          </a:p>
        </p:txBody>
      </p:sp>
      <p:sp>
        <p:nvSpPr>
          <p:cNvPr id="34820" name="Text Box 5"/>
          <p:cNvSpPr txBox="1">
            <a:spLocks noChangeArrowheads="1"/>
          </p:cNvSpPr>
          <p:nvPr/>
        </p:nvSpPr>
        <p:spPr bwMode="auto">
          <a:xfrm>
            <a:off x="776288" y="4724400"/>
            <a:ext cx="8353425" cy="1187450"/>
          </a:xfrm>
          <a:prstGeom prst="rect">
            <a:avLst/>
          </a:prstGeom>
          <a:noFill/>
          <a:ln w="9525">
            <a:noFill/>
            <a:miter lim="800000"/>
            <a:headEnd/>
            <a:tailEnd/>
          </a:ln>
        </p:spPr>
        <p:txBody>
          <a:bodyPr>
            <a:spAutoFit/>
          </a:bodyPr>
          <a:lstStyle/>
          <a:p>
            <a:pPr algn="ctr">
              <a:spcBef>
                <a:spcPct val="50000"/>
              </a:spcBef>
            </a:pPr>
            <a:r>
              <a:rPr lang="ru-RU" sz="2400" i="1"/>
              <a:t>Практически все виды параллельных систем, несмотря на их существенную разнородность, относятся к одной группе </a:t>
            </a:r>
            <a:r>
              <a:rPr lang="en-US" sz="2400" b="1" i="1">
                <a:latin typeface="Arial" pitchFamily="34" charset="0"/>
              </a:rPr>
              <a:t>MIMD</a:t>
            </a:r>
            <a:endParaRPr lang="ru-RU" sz="2400" i="1">
              <a:latin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Grp="1" noChangeArrowheads="1"/>
          </p:cNvSpPr>
          <p:nvPr>
            <p:ph type="title"/>
          </p:nvPr>
        </p:nvSpPr>
        <p:spPr>
          <a:xfrm>
            <a:off x="415925" y="188913"/>
            <a:ext cx="9082088" cy="935831"/>
          </a:xfrm>
          <a:noFill/>
        </p:spPr>
        <p:txBody>
          <a:bodyPr/>
          <a:lstStyle/>
          <a:p>
            <a:pPr algn="l"/>
            <a:r>
              <a:rPr lang="ru-RU" b="1" dirty="0" smtClean="0"/>
              <a:t>Классификация вычислительных систем…</a:t>
            </a:r>
          </a:p>
        </p:txBody>
      </p:sp>
      <p:sp>
        <p:nvSpPr>
          <p:cNvPr id="35843" name="Rectangle 3"/>
          <p:cNvSpPr>
            <a:spLocks noGrp="1" noChangeArrowheads="1"/>
          </p:cNvSpPr>
          <p:nvPr>
            <p:ph type="body" sz="half" idx="1"/>
          </p:nvPr>
        </p:nvSpPr>
        <p:spPr>
          <a:xfrm>
            <a:off x="344488" y="1196975"/>
            <a:ext cx="9361487" cy="4464050"/>
          </a:xfrm>
        </p:spPr>
        <p:txBody>
          <a:bodyPr/>
          <a:lstStyle/>
          <a:p>
            <a:r>
              <a:rPr lang="ru-RU" b="1" smtClean="0"/>
              <a:t>Детализация систематики Флинна…</a:t>
            </a:r>
            <a:r>
              <a:rPr lang="ru-RU" sz="2400" smtClean="0"/>
              <a:t> </a:t>
            </a:r>
          </a:p>
          <a:p>
            <a:pPr lvl="1"/>
            <a:r>
              <a:rPr lang="ru-RU" smtClean="0"/>
              <a:t>дальнейшее разделение типов многопроцессорных систем основывается на используемых способах организации оперативной памяти,</a:t>
            </a:r>
          </a:p>
          <a:p>
            <a:pPr lvl="1"/>
            <a:r>
              <a:rPr lang="ru-RU" smtClean="0"/>
              <a:t>позволяет различать два важных типа многопроцессорных систем:  </a:t>
            </a:r>
          </a:p>
          <a:p>
            <a:pPr lvl="2"/>
            <a:r>
              <a:rPr lang="en-US" sz="2200" b="1" i="1" smtClean="0"/>
              <a:t>multiprocessors</a:t>
            </a:r>
            <a:r>
              <a:rPr lang="ru-RU" sz="2200" smtClean="0"/>
              <a:t> (</a:t>
            </a:r>
            <a:r>
              <a:rPr lang="ru-RU" sz="2200" b="1" i="1" smtClean="0"/>
              <a:t>мультипроцессоры</a:t>
            </a:r>
            <a:r>
              <a:rPr lang="ru-RU" sz="2200" smtClean="0"/>
              <a:t> или системы с общей разделяемой памятью), </a:t>
            </a:r>
          </a:p>
          <a:p>
            <a:pPr lvl="2"/>
            <a:r>
              <a:rPr lang="en-US" sz="2200" b="1" i="1" smtClean="0"/>
              <a:t>multicomputers</a:t>
            </a:r>
            <a:r>
              <a:rPr lang="en-US" sz="2200" b="1" smtClean="0"/>
              <a:t> </a:t>
            </a:r>
            <a:r>
              <a:rPr lang="ru-RU" sz="2200" smtClean="0"/>
              <a:t>(</a:t>
            </a:r>
            <a:r>
              <a:rPr lang="ru-RU" sz="2200" b="1" i="1" smtClean="0"/>
              <a:t>мультикомпьютеры</a:t>
            </a:r>
            <a:r>
              <a:rPr lang="ru-RU" sz="2200" smtClean="0"/>
              <a:t> или системы с распределенной памятью).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8"/>
          <p:cNvSpPr>
            <a:spLocks noGrp="1" noChangeArrowheads="1"/>
          </p:cNvSpPr>
          <p:nvPr>
            <p:ph type="title"/>
          </p:nvPr>
        </p:nvSpPr>
        <p:spPr>
          <a:xfrm>
            <a:off x="416496" y="476672"/>
            <a:ext cx="9082088" cy="561975"/>
          </a:xfrm>
          <a:noFill/>
        </p:spPr>
        <p:txBody>
          <a:bodyPr/>
          <a:lstStyle/>
          <a:p>
            <a:pPr algn="l"/>
            <a:r>
              <a:rPr lang="ru-RU" b="1" dirty="0" smtClean="0"/>
              <a:t>Классификация вычислительных систем…</a:t>
            </a:r>
          </a:p>
        </p:txBody>
      </p:sp>
      <p:sp>
        <p:nvSpPr>
          <p:cNvPr id="3076" name="Rectangle 3"/>
          <p:cNvSpPr>
            <a:spLocks noGrp="1" noChangeArrowheads="1"/>
          </p:cNvSpPr>
          <p:nvPr>
            <p:ph type="body" sz="half" idx="1"/>
          </p:nvPr>
        </p:nvSpPr>
        <p:spPr>
          <a:xfrm>
            <a:off x="495300" y="1196975"/>
            <a:ext cx="8561388" cy="792163"/>
          </a:xfrm>
        </p:spPr>
        <p:txBody>
          <a:bodyPr/>
          <a:lstStyle/>
          <a:p>
            <a:r>
              <a:rPr lang="ru-RU" b="1" smtClean="0"/>
              <a:t>Детализация систематики Флинна…</a:t>
            </a:r>
          </a:p>
        </p:txBody>
      </p:sp>
      <p:graphicFrame>
        <p:nvGraphicFramePr>
          <p:cNvPr id="3074" name="Object 5"/>
          <p:cNvGraphicFramePr>
            <a:graphicFrameLocks noChangeAspect="1"/>
          </p:cNvGraphicFramePr>
          <p:nvPr>
            <p:ph sz="half" idx="2"/>
          </p:nvPr>
        </p:nvGraphicFramePr>
        <p:xfrm>
          <a:off x="1497013" y="1916113"/>
          <a:ext cx="6769100" cy="3873500"/>
        </p:xfrm>
        <a:graphic>
          <a:graphicData uri="http://schemas.openxmlformats.org/presentationml/2006/ole">
            <p:oleObj spid="_x0000_s3074" name="Рисунок" r:id="rId3" imgW="3695760" imgH="2114640" progId="Word.Picture.8">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415925" y="188913"/>
            <a:ext cx="9082088" cy="863823"/>
          </a:xfrm>
          <a:noFill/>
        </p:spPr>
        <p:txBody>
          <a:bodyPr/>
          <a:lstStyle/>
          <a:p>
            <a:pPr algn="l"/>
            <a:r>
              <a:rPr lang="ru-RU" b="1" dirty="0" smtClean="0"/>
              <a:t>Классификация вычислительных систем…</a:t>
            </a:r>
          </a:p>
        </p:txBody>
      </p:sp>
      <p:sp>
        <p:nvSpPr>
          <p:cNvPr id="36867" name="Rectangle 3"/>
          <p:cNvSpPr>
            <a:spLocks noGrp="1" noChangeArrowheads="1"/>
          </p:cNvSpPr>
          <p:nvPr>
            <p:ph idx="1"/>
          </p:nvPr>
        </p:nvSpPr>
        <p:spPr/>
        <p:txBody>
          <a:bodyPr/>
          <a:lstStyle/>
          <a:p>
            <a:pPr>
              <a:lnSpc>
                <a:spcPct val="90000"/>
              </a:lnSpc>
            </a:pPr>
            <a:r>
              <a:rPr lang="ru-RU" sz="2400" b="1" smtClean="0"/>
              <a:t>Мультипроцессоры </a:t>
            </a:r>
            <a:r>
              <a:rPr lang="ru-RU" sz="2400" smtClean="0"/>
              <a:t>с использованием единой </a:t>
            </a:r>
            <a:r>
              <a:rPr lang="ru-RU" sz="2400" i="1" smtClean="0"/>
              <a:t>общей памяти</a:t>
            </a:r>
            <a:r>
              <a:rPr lang="ru-RU" sz="2400" smtClean="0"/>
              <a:t> (</a:t>
            </a:r>
            <a:r>
              <a:rPr lang="en-US" sz="2400" i="1" smtClean="0"/>
              <a:t>shared memory</a:t>
            </a:r>
            <a:r>
              <a:rPr lang="ru-RU" sz="2400" smtClean="0"/>
              <a:t>)…</a:t>
            </a:r>
            <a:r>
              <a:rPr lang="ru-RU" smtClean="0"/>
              <a:t> </a:t>
            </a:r>
          </a:p>
          <a:p>
            <a:pPr lvl="1"/>
            <a:r>
              <a:rPr lang="ru-RU" smtClean="0"/>
              <a:t>обеспечивается </a:t>
            </a:r>
            <a:r>
              <a:rPr lang="ru-RU" i="1" smtClean="0"/>
              <a:t>однородный доступ к памяти</a:t>
            </a:r>
            <a:r>
              <a:rPr lang="ru-RU" smtClean="0"/>
              <a:t> (</a:t>
            </a:r>
            <a:r>
              <a:rPr lang="en-US" i="1" smtClean="0"/>
              <a:t>uniform memory access or UMA</a:t>
            </a:r>
            <a:r>
              <a:rPr lang="ru-RU" smtClean="0"/>
              <a:t>), </a:t>
            </a:r>
          </a:p>
          <a:p>
            <a:pPr lvl="1"/>
            <a:r>
              <a:rPr lang="ru-RU" smtClean="0"/>
              <a:t>являются основой для построения: </a:t>
            </a:r>
          </a:p>
          <a:p>
            <a:pPr lvl="2"/>
            <a:r>
              <a:rPr lang="ru-RU" i="1" smtClean="0"/>
              <a:t>векторных параллельных процессоров</a:t>
            </a:r>
            <a:r>
              <a:rPr lang="ru-RU" smtClean="0"/>
              <a:t> (</a:t>
            </a:r>
            <a:r>
              <a:rPr lang="en-US" i="1" smtClean="0"/>
              <a:t>parallel vector processor or PVP</a:t>
            </a:r>
            <a:r>
              <a:rPr lang="ru-RU" smtClean="0"/>
              <a:t>). Примеры: </a:t>
            </a:r>
            <a:r>
              <a:rPr lang="en-US" smtClean="0"/>
              <a:t>Cray T</a:t>
            </a:r>
            <a:r>
              <a:rPr lang="ru-RU" smtClean="0"/>
              <a:t>90,</a:t>
            </a:r>
          </a:p>
          <a:p>
            <a:pPr lvl="2"/>
            <a:r>
              <a:rPr lang="ru-RU" smtClean="0"/>
              <a:t>симметричных </a:t>
            </a:r>
            <a:r>
              <a:rPr lang="ru-RU" i="1" smtClean="0"/>
              <a:t>мультипроцессоров</a:t>
            </a:r>
            <a:r>
              <a:rPr lang="ru-RU" smtClean="0"/>
              <a:t> (</a:t>
            </a:r>
            <a:r>
              <a:rPr lang="en-US" i="1" smtClean="0"/>
              <a:t>symmetric multiprocessor or SMP</a:t>
            </a:r>
            <a:r>
              <a:rPr lang="ru-RU" smtClean="0"/>
              <a:t>). Примеры: IBM eServer, Sun </a:t>
            </a:r>
            <a:r>
              <a:rPr lang="en-US" smtClean="0"/>
              <a:t>Star</a:t>
            </a:r>
            <a:r>
              <a:rPr lang="ru-RU" smtClean="0"/>
              <a:t>Fire, HP Superdome, </a:t>
            </a:r>
            <a:r>
              <a:rPr lang="en-US" smtClean="0"/>
              <a:t/>
            </a:r>
            <a:br>
              <a:rPr lang="en-US" smtClean="0"/>
            </a:br>
            <a:r>
              <a:rPr lang="ru-RU" smtClean="0"/>
              <a:t>SGI Origin.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Пути достижения параллелизма…</a:t>
            </a:r>
          </a:p>
        </p:txBody>
      </p:sp>
      <p:sp>
        <p:nvSpPr>
          <p:cNvPr id="13315" name="Text Box 5"/>
          <p:cNvSpPr txBox="1">
            <a:spLocks noChangeArrowheads="1"/>
          </p:cNvSpPr>
          <p:nvPr/>
        </p:nvSpPr>
        <p:spPr bwMode="auto">
          <a:xfrm>
            <a:off x="560388" y="1844675"/>
            <a:ext cx="8713787" cy="2454275"/>
          </a:xfrm>
          <a:prstGeom prst="rect">
            <a:avLst/>
          </a:prstGeom>
          <a:noFill/>
          <a:ln w="9525">
            <a:noFill/>
            <a:miter lim="800000"/>
            <a:headEnd/>
            <a:tailEnd/>
          </a:ln>
        </p:spPr>
        <p:txBody>
          <a:bodyPr>
            <a:spAutoFit/>
          </a:bodyPr>
          <a:lstStyle/>
          <a:p>
            <a:pPr algn="ctr">
              <a:spcBef>
                <a:spcPct val="20000"/>
              </a:spcBef>
              <a:buSzPct val="80000"/>
              <a:buFont typeface="Wingdings" pitchFamily="2" charset="2"/>
              <a:buNone/>
            </a:pPr>
            <a:r>
              <a:rPr lang="ru-RU" sz="3200"/>
              <a:t>Под </a:t>
            </a:r>
            <a:r>
              <a:rPr lang="ru-RU" sz="3200" i="1"/>
              <a:t>параллельными вычислениями </a:t>
            </a:r>
            <a:r>
              <a:rPr lang="ru-RU" sz="3200"/>
              <a:t>понимаются процессы обработки данных, в которых одновременно могут выполняться несколько операций компьютерной системы </a:t>
            </a:r>
          </a:p>
          <a:p>
            <a:pPr>
              <a:spcBef>
                <a:spcPct val="50000"/>
              </a:spcBef>
            </a:pPr>
            <a:endParaRPr lang="ru-RU"/>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Grp="1" noChangeArrowheads="1"/>
          </p:cNvSpPr>
          <p:nvPr>
            <p:ph type="title"/>
          </p:nvPr>
        </p:nvSpPr>
        <p:spPr>
          <a:xfrm>
            <a:off x="415925" y="188913"/>
            <a:ext cx="9082088" cy="561975"/>
          </a:xfrm>
          <a:noFill/>
        </p:spPr>
        <p:txBody>
          <a:bodyPr/>
          <a:lstStyle/>
          <a:p>
            <a:pPr algn="l"/>
            <a:r>
              <a:rPr lang="ru-RU" b="1" smtClean="0"/>
              <a:t>Классификация вычислительных систем…</a:t>
            </a:r>
          </a:p>
        </p:txBody>
      </p:sp>
      <p:sp>
        <p:nvSpPr>
          <p:cNvPr id="4100" name="Rectangle 2"/>
          <p:cNvSpPr>
            <a:spLocks noGrp="1" noChangeArrowheads="1"/>
          </p:cNvSpPr>
          <p:nvPr>
            <p:ph type="body" sz="half" idx="1"/>
          </p:nvPr>
        </p:nvSpPr>
        <p:spPr>
          <a:xfrm>
            <a:off x="495300" y="1196975"/>
            <a:ext cx="8994775" cy="936625"/>
          </a:xfrm>
        </p:spPr>
        <p:txBody>
          <a:bodyPr/>
          <a:lstStyle/>
          <a:p>
            <a:r>
              <a:rPr lang="ru-RU" sz="2400" b="1" smtClean="0"/>
              <a:t>Мультипроцессоры </a:t>
            </a:r>
            <a:r>
              <a:rPr lang="ru-RU" sz="2400" smtClean="0"/>
              <a:t>с использованием единой  </a:t>
            </a:r>
            <a:r>
              <a:rPr lang="ru-RU" sz="2400" i="1" smtClean="0"/>
              <a:t>общей памяти…</a:t>
            </a:r>
            <a:endParaRPr lang="ru-RU" sz="2400" smtClean="0"/>
          </a:p>
        </p:txBody>
      </p:sp>
      <p:graphicFrame>
        <p:nvGraphicFramePr>
          <p:cNvPr id="4098" name="Object 4"/>
          <p:cNvGraphicFramePr>
            <a:graphicFrameLocks noChangeAspect="1"/>
          </p:cNvGraphicFramePr>
          <p:nvPr>
            <p:ph sz="half" idx="2"/>
          </p:nvPr>
        </p:nvGraphicFramePr>
        <p:xfrm>
          <a:off x="2720975" y="2133600"/>
          <a:ext cx="5256213" cy="3897313"/>
        </p:xfrm>
        <a:graphic>
          <a:graphicData uri="http://schemas.openxmlformats.org/presentationml/2006/ole">
            <p:oleObj spid="_x0000_s4098" name="Рисунок" r:id="rId3" imgW="3867120" imgH="2867040" progId="Word.Picture.8">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a:xfrm>
            <a:off x="415925" y="188913"/>
            <a:ext cx="9082088" cy="561975"/>
          </a:xfrm>
          <a:noFill/>
        </p:spPr>
        <p:txBody>
          <a:bodyPr/>
          <a:lstStyle/>
          <a:p>
            <a:pPr algn="l"/>
            <a:r>
              <a:rPr lang="ru-RU" b="1" smtClean="0"/>
              <a:t>Классификация вычислительных систем…</a:t>
            </a:r>
          </a:p>
        </p:txBody>
      </p:sp>
      <p:sp>
        <p:nvSpPr>
          <p:cNvPr id="37891" name="Rectangle 2"/>
          <p:cNvSpPr>
            <a:spLocks noGrp="1" noChangeArrowheads="1"/>
          </p:cNvSpPr>
          <p:nvPr>
            <p:ph idx="1"/>
          </p:nvPr>
        </p:nvSpPr>
        <p:spPr/>
        <p:txBody>
          <a:bodyPr/>
          <a:lstStyle/>
          <a:p>
            <a:r>
              <a:rPr lang="ru-RU" sz="2400" b="1" smtClean="0"/>
              <a:t>Мультипроцессоры </a:t>
            </a:r>
            <a:r>
              <a:rPr lang="ru-RU" sz="2400" smtClean="0"/>
              <a:t>с использованием единой </a:t>
            </a:r>
            <a:r>
              <a:rPr lang="ru-RU" sz="2400" i="1" smtClean="0"/>
              <a:t>общей памяти</a:t>
            </a:r>
            <a:r>
              <a:rPr lang="ru-RU" sz="2400" smtClean="0"/>
              <a:t> </a:t>
            </a:r>
          </a:p>
          <a:p>
            <a:pPr>
              <a:buFont typeface="Wingdings" pitchFamily="2" charset="2"/>
              <a:buNone/>
            </a:pPr>
            <a:r>
              <a:rPr lang="ru-RU" sz="2600" b="1" i="1" smtClean="0"/>
              <a:t>Проблемы:</a:t>
            </a:r>
          </a:p>
          <a:p>
            <a:pPr lvl="2"/>
            <a:r>
              <a:rPr lang="ru-RU" sz="2200" smtClean="0"/>
              <a:t>Доступ с разных процессоров к общим данным и обеспечение, в этой связи, </a:t>
            </a:r>
            <a:r>
              <a:rPr lang="ru-RU" sz="2200" i="1" smtClean="0"/>
              <a:t>однозначности (когерентности) содержимого разных кэшей</a:t>
            </a:r>
            <a:r>
              <a:rPr lang="ru-RU" sz="2200" smtClean="0"/>
              <a:t> </a:t>
            </a:r>
            <a:r>
              <a:rPr lang="en-US" sz="2200" smtClean="0"/>
              <a:t/>
            </a:r>
            <a:br>
              <a:rPr lang="en-US" sz="2200" smtClean="0"/>
            </a:br>
            <a:r>
              <a:rPr lang="ru-RU" sz="2200" smtClean="0"/>
              <a:t>(</a:t>
            </a:r>
            <a:r>
              <a:rPr lang="en-US" sz="2200" i="1" smtClean="0"/>
              <a:t>cache coherence problem</a:t>
            </a:r>
            <a:r>
              <a:rPr lang="ru-RU" sz="2200" smtClean="0"/>
              <a:t>),</a:t>
            </a:r>
          </a:p>
          <a:p>
            <a:pPr lvl="2"/>
            <a:r>
              <a:rPr lang="ru-RU" sz="2200" smtClean="0"/>
              <a:t>Необходимость </a:t>
            </a:r>
            <a:r>
              <a:rPr lang="ru-RU" sz="2200" i="1" smtClean="0"/>
              <a:t>синхронизации взаимодействия</a:t>
            </a:r>
            <a:r>
              <a:rPr lang="ru-RU" sz="2200" smtClean="0"/>
              <a:t> одновременно выполняемых  потоков команд</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344488" y="332656"/>
            <a:ext cx="9082088" cy="561975"/>
          </a:xfrm>
          <a:noFill/>
        </p:spPr>
        <p:txBody>
          <a:bodyPr/>
          <a:lstStyle/>
          <a:p>
            <a:pPr algn="l"/>
            <a:r>
              <a:rPr lang="ru-RU" b="1" dirty="0" smtClean="0"/>
              <a:t>Классификация вычислительных систем…</a:t>
            </a:r>
          </a:p>
        </p:txBody>
      </p:sp>
      <p:sp>
        <p:nvSpPr>
          <p:cNvPr id="38915" name="Rectangle 2"/>
          <p:cNvSpPr>
            <a:spLocks noGrp="1" noChangeArrowheads="1"/>
          </p:cNvSpPr>
          <p:nvPr>
            <p:ph idx="1"/>
          </p:nvPr>
        </p:nvSpPr>
        <p:spPr/>
        <p:txBody>
          <a:bodyPr/>
          <a:lstStyle/>
          <a:p>
            <a:r>
              <a:rPr lang="ru-RU" sz="2400" b="1" smtClean="0"/>
              <a:t>Мультипроцессоры </a:t>
            </a:r>
            <a:r>
              <a:rPr lang="ru-RU" sz="2400" smtClean="0"/>
              <a:t>с использованием физически распределенной памяти (</a:t>
            </a:r>
            <a:r>
              <a:rPr lang="en-US" sz="2400" i="1" smtClean="0"/>
              <a:t>distributed shared memory</a:t>
            </a:r>
            <a:r>
              <a:rPr lang="en-US" sz="2400" smtClean="0"/>
              <a:t> or </a:t>
            </a:r>
            <a:r>
              <a:rPr lang="en-US" sz="2400" i="1" smtClean="0"/>
              <a:t>DSM</a:t>
            </a:r>
            <a:r>
              <a:rPr lang="ru-RU" sz="2400" smtClean="0"/>
              <a:t>):</a:t>
            </a:r>
          </a:p>
          <a:p>
            <a:pPr lvl="1"/>
            <a:r>
              <a:rPr lang="ru-RU" i="1" smtClean="0"/>
              <a:t>неоднородный доступ к памяти</a:t>
            </a:r>
            <a:r>
              <a:rPr lang="ru-RU" smtClean="0"/>
              <a:t> (</a:t>
            </a:r>
            <a:r>
              <a:rPr lang="en-US" i="1" smtClean="0"/>
              <a:t>non</a:t>
            </a:r>
            <a:r>
              <a:rPr lang="ru-RU" i="1" smtClean="0"/>
              <a:t>-</a:t>
            </a:r>
            <a:r>
              <a:rPr lang="en-US" i="1" smtClean="0"/>
              <a:t>uniform memory access or NUMA</a:t>
            </a:r>
            <a:r>
              <a:rPr lang="ru-RU" smtClean="0"/>
              <a:t>), </a:t>
            </a:r>
          </a:p>
          <a:p>
            <a:pPr lvl="1"/>
            <a:r>
              <a:rPr lang="ru-RU" smtClean="0"/>
              <a:t>Среди систем такого типа выделяют:</a:t>
            </a:r>
          </a:p>
          <a:p>
            <a:pPr lvl="2"/>
            <a:r>
              <a:rPr lang="ru-RU" sz="2200" i="1" smtClean="0"/>
              <a:t>С</a:t>
            </a:r>
            <a:r>
              <a:rPr lang="en-US" sz="2200" i="1" smtClean="0"/>
              <a:t>ache</a:t>
            </a:r>
            <a:r>
              <a:rPr lang="ru-RU" sz="2200" i="1" smtClean="0"/>
              <a:t>-</a:t>
            </a:r>
            <a:r>
              <a:rPr lang="en-US" sz="2200" i="1" smtClean="0"/>
              <a:t>only memory architecture or COMA</a:t>
            </a:r>
            <a:r>
              <a:rPr lang="ru-RU" sz="2200" i="1" smtClean="0"/>
              <a:t> </a:t>
            </a:r>
            <a:r>
              <a:rPr lang="ru-RU" sz="2200" smtClean="0"/>
              <a:t>(системы </a:t>
            </a:r>
            <a:r>
              <a:rPr lang="en-US" sz="2200" smtClean="0"/>
              <a:t>KSR</a:t>
            </a:r>
            <a:r>
              <a:rPr lang="ru-RU" sz="2200" smtClean="0"/>
              <a:t>-1 и </a:t>
            </a:r>
            <a:r>
              <a:rPr lang="en-US" sz="2200" smtClean="0"/>
              <a:t>DDM</a:t>
            </a:r>
            <a:r>
              <a:rPr lang="ru-RU" sz="2200" smtClean="0"/>
              <a:t>),</a:t>
            </a:r>
          </a:p>
          <a:p>
            <a:pPr lvl="2"/>
            <a:r>
              <a:rPr lang="en-US" sz="2200" i="1" smtClean="0"/>
              <a:t>cache</a:t>
            </a:r>
            <a:r>
              <a:rPr lang="ru-RU" sz="2200" i="1" smtClean="0"/>
              <a:t>-</a:t>
            </a:r>
            <a:r>
              <a:rPr lang="en-US" sz="2200" i="1" smtClean="0"/>
              <a:t>coherent NUMA or CC</a:t>
            </a:r>
            <a:r>
              <a:rPr lang="ru-RU" sz="2200" i="1" smtClean="0"/>
              <a:t>-</a:t>
            </a:r>
            <a:r>
              <a:rPr lang="en-US" sz="2200" i="1" smtClean="0"/>
              <a:t>NUMA</a:t>
            </a:r>
            <a:r>
              <a:rPr lang="ru-RU" sz="2200" i="1" smtClean="0"/>
              <a:t> </a:t>
            </a:r>
            <a:r>
              <a:rPr lang="ru-RU" sz="2200" smtClean="0"/>
              <a:t>(системы SGI Origin 2000, Sun HPC 10000, IBM/Sequent NUMA-Q 2000),</a:t>
            </a:r>
          </a:p>
          <a:p>
            <a:pPr lvl="2"/>
            <a:r>
              <a:rPr lang="en-US" sz="2200" i="1" smtClean="0"/>
              <a:t>non</a:t>
            </a:r>
            <a:r>
              <a:rPr lang="ru-RU" sz="2200" i="1" smtClean="0"/>
              <a:t>-</a:t>
            </a:r>
            <a:r>
              <a:rPr lang="en-US" sz="2200" i="1" smtClean="0"/>
              <a:t>cache coherent NUMA or NCC</a:t>
            </a:r>
            <a:r>
              <a:rPr lang="ru-RU" sz="2200" i="1" smtClean="0"/>
              <a:t>-</a:t>
            </a:r>
            <a:r>
              <a:rPr lang="en-US" sz="2200" i="1" smtClean="0"/>
              <a:t>NUMA</a:t>
            </a:r>
            <a:r>
              <a:rPr lang="ru-RU" sz="2200" smtClean="0"/>
              <a:t> (система </a:t>
            </a:r>
            <a:r>
              <a:rPr lang="en-US" sz="2200" smtClean="0"/>
              <a:t>Cray T</a:t>
            </a:r>
            <a:r>
              <a:rPr lang="ru-RU" sz="2200" smtClean="0"/>
              <a:t>3</a:t>
            </a:r>
            <a:r>
              <a:rPr lang="en-US" sz="2200" smtClean="0"/>
              <a:t>E</a:t>
            </a:r>
            <a:r>
              <a:rPr lang="ru-RU" sz="220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
          <p:cNvSpPr>
            <a:spLocks noGrp="1" noChangeArrowheads="1"/>
          </p:cNvSpPr>
          <p:nvPr>
            <p:ph type="title"/>
          </p:nvPr>
        </p:nvSpPr>
        <p:spPr>
          <a:xfrm>
            <a:off x="415925" y="188913"/>
            <a:ext cx="9082088" cy="791815"/>
          </a:xfrm>
          <a:noFill/>
        </p:spPr>
        <p:txBody>
          <a:bodyPr/>
          <a:lstStyle/>
          <a:p>
            <a:pPr algn="l"/>
            <a:r>
              <a:rPr lang="ru-RU" b="1" dirty="0" smtClean="0"/>
              <a:t>Классификация вычислительных систем…</a:t>
            </a:r>
          </a:p>
        </p:txBody>
      </p:sp>
      <p:sp>
        <p:nvSpPr>
          <p:cNvPr id="5124" name="Rectangle 2"/>
          <p:cNvSpPr>
            <a:spLocks noGrp="1" noChangeArrowheads="1"/>
          </p:cNvSpPr>
          <p:nvPr>
            <p:ph type="body" sz="half" idx="1"/>
          </p:nvPr>
        </p:nvSpPr>
        <p:spPr>
          <a:xfrm>
            <a:off x="495300" y="1196975"/>
            <a:ext cx="8778875" cy="1152525"/>
          </a:xfrm>
        </p:spPr>
        <p:txBody>
          <a:bodyPr/>
          <a:lstStyle/>
          <a:p>
            <a:r>
              <a:rPr lang="ru-RU" sz="2400" b="1" smtClean="0"/>
              <a:t>Мультипроцессоры </a:t>
            </a:r>
            <a:r>
              <a:rPr lang="ru-RU" sz="2400" smtClean="0"/>
              <a:t>с использованием физически распределенной памяти…</a:t>
            </a:r>
          </a:p>
        </p:txBody>
      </p:sp>
      <p:graphicFrame>
        <p:nvGraphicFramePr>
          <p:cNvPr id="5122" name="Object 4"/>
          <p:cNvGraphicFramePr>
            <a:graphicFrameLocks noChangeAspect="1"/>
          </p:cNvGraphicFramePr>
          <p:nvPr>
            <p:ph sz="half" idx="2"/>
          </p:nvPr>
        </p:nvGraphicFramePr>
        <p:xfrm>
          <a:off x="2792413" y="2205038"/>
          <a:ext cx="4030662" cy="3773487"/>
        </p:xfrm>
        <a:graphic>
          <a:graphicData uri="http://schemas.openxmlformats.org/presentationml/2006/ole">
            <p:oleObj spid="_x0000_s5122" name="Рисунок" r:id="rId3" imgW="3876840" imgH="3629160" progId="Word.Picture.8">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488504" y="404664"/>
            <a:ext cx="9082088" cy="561975"/>
          </a:xfrm>
          <a:noFill/>
        </p:spPr>
        <p:txBody>
          <a:bodyPr/>
          <a:lstStyle/>
          <a:p>
            <a:pPr algn="l"/>
            <a:r>
              <a:rPr lang="ru-RU" b="1" dirty="0" smtClean="0"/>
              <a:t>Классификация вычислительных систем…</a:t>
            </a:r>
          </a:p>
        </p:txBody>
      </p:sp>
      <p:sp>
        <p:nvSpPr>
          <p:cNvPr id="39939" name="Rectangle 3"/>
          <p:cNvSpPr>
            <a:spLocks noGrp="1" noChangeArrowheads="1"/>
          </p:cNvSpPr>
          <p:nvPr>
            <p:ph idx="1"/>
          </p:nvPr>
        </p:nvSpPr>
        <p:spPr/>
        <p:txBody>
          <a:bodyPr/>
          <a:lstStyle/>
          <a:p>
            <a:r>
              <a:rPr lang="ru-RU" sz="2400" b="1" smtClean="0"/>
              <a:t>Мультипроцессоры </a:t>
            </a:r>
            <a:r>
              <a:rPr lang="ru-RU" sz="2400" smtClean="0"/>
              <a:t>с использованием физически распределенной памяти:</a:t>
            </a:r>
          </a:p>
          <a:p>
            <a:pPr lvl="1"/>
            <a:r>
              <a:rPr lang="ru-RU" smtClean="0"/>
              <a:t>упрощаются проблемы создания мультипроцессоров (известны примеры систем с несколькими тысячами процессоров),</a:t>
            </a:r>
          </a:p>
          <a:p>
            <a:pPr lvl="1"/>
            <a:r>
              <a:rPr lang="ru-RU" smtClean="0"/>
              <a:t>возникают проблемы эффективного использования распределенной памяти (время доступа к локальной и удаленной памяти может различаться на несколько порядков).</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415925" y="188913"/>
            <a:ext cx="9082088" cy="863823"/>
          </a:xfrm>
          <a:noFill/>
        </p:spPr>
        <p:txBody>
          <a:bodyPr/>
          <a:lstStyle/>
          <a:p>
            <a:pPr algn="l"/>
            <a:r>
              <a:rPr lang="ru-RU" b="1" dirty="0" smtClean="0"/>
              <a:t>Классификация вычислительных систем…</a:t>
            </a:r>
          </a:p>
        </p:txBody>
      </p:sp>
      <p:sp>
        <p:nvSpPr>
          <p:cNvPr id="40963" name="Rectangle 3"/>
          <p:cNvSpPr>
            <a:spLocks noGrp="1" noChangeArrowheads="1"/>
          </p:cNvSpPr>
          <p:nvPr>
            <p:ph idx="1"/>
          </p:nvPr>
        </p:nvSpPr>
        <p:spPr/>
        <p:txBody>
          <a:bodyPr/>
          <a:lstStyle/>
          <a:p>
            <a:r>
              <a:rPr lang="ru-RU" b="1" smtClean="0"/>
              <a:t>Мультикомпьютеры…</a:t>
            </a:r>
          </a:p>
          <a:p>
            <a:pPr lvl="1"/>
            <a:r>
              <a:rPr lang="ru-RU" smtClean="0"/>
              <a:t>не обеспечивают общий доступ ко всей имеющейся в системах памяти (</a:t>
            </a:r>
            <a:r>
              <a:rPr lang="en-US" i="1" smtClean="0"/>
              <a:t>no</a:t>
            </a:r>
            <a:r>
              <a:rPr lang="ru-RU" i="1" smtClean="0"/>
              <a:t>-</a:t>
            </a:r>
            <a:r>
              <a:rPr lang="en-US" i="1" smtClean="0"/>
              <a:t>remote memory access or NORMA</a:t>
            </a:r>
            <a:r>
              <a:rPr lang="ru-RU" smtClean="0"/>
              <a:t>),</a:t>
            </a:r>
          </a:p>
          <a:p>
            <a:pPr lvl="1"/>
            <a:r>
              <a:rPr lang="ru-RU" smtClean="0"/>
              <a:t>каждый процессор системы может использовать только свою локальную память,</a:t>
            </a:r>
          </a:p>
          <a:p>
            <a:pPr lvl="1"/>
            <a:r>
              <a:rPr lang="ru-RU" smtClean="0"/>
              <a:t>для доступа к данным, располагаемых на других процессорах, необходимо явно выполнить </a:t>
            </a:r>
            <a:r>
              <a:rPr lang="ru-RU" i="1" smtClean="0"/>
              <a:t>операции передачи сообщений</a:t>
            </a:r>
            <a:r>
              <a:rPr lang="ru-RU" smtClean="0"/>
              <a:t> (</a:t>
            </a:r>
            <a:r>
              <a:rPr lang="en-US" i="1" smtClean="0"/>
              <a:t>message passing operations</a:t>
            </a:r>
            <a:r>
              <a:rPr lang="ru-RU"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488504" y="548680"/>
            <a:ext cx="9082088" cy="561975"/>
          </a:xfrm>
          <a:noFill/>
        </p:spPr>
        <p:txBody>
          <a:bodyPr/>
          <a:lstStyle/>
          <a:p>
            <a:pPr algn="l"/>
            <a:r>
              <a:rPr lang="ru-RU" b="1" dirty="0" smtClean="0"/>
              <a:t>Классификация вычислительных систем…</a:t>
            </a:r>
          </a:p>
        </p:txBody>
      </p:sp>
      <p:sp>
        <p:nvSpPr>
          <p:cNvPr id="6148" name="Rectangle 2"/>
          <p:cNvSpPr>
            <a:spLocks noGrp="1" noChangeArrowheads="1"/>
          </p:cNvSpPr>
          <p:nvPr>
            <p:ph type="body" sz="half" idx="1"/>
          </p:nvPr>
        </p:nvSpPr>
        <p:spPr>
          <a:xfrm>
            <a:off x="495300" y="1196975"/>
            <a:ext cx="8705850" cy="719138"/>
          </a:xfrm>
        </p:spPr>
        <p:txBody>
          <a:bodyPr/>
          <a:lstStyle/>
          <a:p>
            <a:r>
              <a:rPr lang="ru-RU" b="1" smtClean="0"/>
              <a:t>Мультикомпьютеры…</a:t>
            </a:r>
          </a:p>
        </p:txBody>
      </p:sp>
      <p:graphicFrame>
        <p:nvGraphicFramePr>
          <p:cNvPr id="6146" name="Object 4"/>
          <p:cNvGraphicFramePr>
            <a:graphicFrameLocks noChangeAspect="1"/>
          </p:cNvGraphicFramePr>
          <p:nvPr>
            <p:ph sz="half" idx="2"/>
          </p:nvPr>
        </p:nvGraphicFramePr>
        <p:xfrm>
          <a:off x="2578100" y="1773238"/>
          <a:ext cx="4678363" cy="4379912"/>
        </p:xfrm>
        <a:graphic>
          <a:graphicData uri="http://schemas.openxmlformats.org/presentationml/2006/ole">
            <p:oleObj spid="_x0000_s6146" name="Рисунок" r:id="rId3" imgW="3876840" imgH="3629160" progId="Word.Picture.8">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415925" y="188913"/>
            <a:ext cx="9082088" cy="863823"/>
          </a:xfrm>
          <a:noFill/>
        </p:spPr>
        <p:txBody>
          <a:bodyPr/>
          <a:lstStyle/>
          <a:p>
            <a:pPr algn="l"/>
            <a:r>
              <a:rPr lang="ru-RU" b="1" dirty="0" smtClean="0"/>
              <a:t>Классификация вычислительных систем…</a:t>
            </a:r>
          </a:p>
        </p:txBody>
      </p:sp>
      <p:sp>
        <p:nvSpPr>
          <p:cNvPr id="41987" name="Rectangle 2"/>
          <p:cNvSpPr>
            <a:spLocks noGrp="1" noChangeArrowheads="1"/>
          </p:cNvSpPr>
          <p:nvPr>
            <p:ph idx="1"/>
          </p:nvPr>
        </p:nvSpPr>
        <p:spPr/>
        <p:txBody>
          <a:bodyPr/>
          <a:lstStyle/>
          <a:p>
            <a:r>
              <a:rPr lang="ru-RU" b="1" smtClean="0"/>
              <a:t>Мультикомпьютеры </a:t>
            </a:r>
          </a:p>
          <a:p>
            <a:pPr>
              <a:buFont typeface="Wingdings" pitchFamily="2" charset="2"/>
              <a:buNone/>
            </a:pPr>
            <a:r>
              <a:rPr lang="ru-RU" smtClean="0"/>
              <a:t>	</a:t>
            </a:r>
            <a:r>
              <a:rPr lang="ru-RU" sz="2400" smtClean="0"/>
              <a:t>Данный подход используется при построении двух важных типов многопроцессорных вычислительных систем:</a:t>
            </a:r>
            <a:r>
              <a:rPr lang="ru-RU" smtClean="0"/>
              <a:t> </a:t>
            </a:r>
          </a:p>
          <a:p>
            <a:pPr lvl="1"/>
            <a:r>
              <a:rPr lang="ru-RU" i="1" smtClean="0"/>
              <a:t>массивно-параллельных систем </a:t>
            </a:r>
            <a:r>
              <a:rPr lang="ru-RU" smtClean="0"/>
              <a:t>(</a:t>
            </a:r>
            <a:r>
              <a:rPr lang="en-US" i="1" smtClean="0"/>
              <a:t>massively parallel processor or MPP</a:t>
            </a:r>
            <a:r>
              <a:rPr lang="ru-RU" smtClean="0"/>
              <a:t>), например: </a:t>
            </a:r>
            <a:r>
              <a:rPr lang="en-US" smtClean="0"/>
              <a:t>I</a:t>
            </a:r>
            <a:r>
              <a:rPr lang="ru-RU" smtClean="0"/>
              <a:t>BM RS/6000 SP2, Intel PARAGON, ASCI Red, транспьютерные системы Parsytec,</a:t>
            </a:r>
          </a:p>
          <a:p>
            <a:pPr lvl="1"/>
            <a:r>
              <a:rPr lang="ru-RU" i="1" smtClean="0"/>
              <a:t>кластеров</a:t>
            </a:r>
            <a:r>
              <a:rPr lang="ru-RU" smtClean="0"/>
              <a:t> (</a:t>
            </a:r>
            <a:r>
              <a:rPr lang="en-US" i="1" smtClean="0"/>
              <a:t>clusters</a:t>
            </a:r>
            <a:r>
              <a:rPr lang="ru-RU" smtClean="0"/>
              <a:t>), например: AC3 Velocity и NCSA NT Supercluster. </a:t>
            </a:r>
          </a:p>
          <a:p>
            <a:pPr lvl="1">
              <a:buFontTx/>
              <a:buNone/>
            </a:pPr>
            <a:endParaRPr lang="ru-RU"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416496" y="476672"/>
            <a:ext cx="9082088" cy="561975"/>
          </a:xfrm>
          <a:noFill/>
        </p:spPr>
        <p:txBody>
          <a:bodyPr/>
          <a:lstStyle/>
          <a:p>
            <a:pPr algn="l"/>
            <a:r>
              <a:rPr lang="ru-RU" b="1" dirty="0" smtClean="0"/>
              <a:t>Классификация вычислительных систем…</a:t>
            </a:r>
          </a:p>
        </p:txBody>
      </p:sp>
      <p:sp>
        <p:nvSpPr>
          <p:cNvPr id="43011" name="Rectangle 2"/>
          <p:cNvSpPr>
            <a:spLocks noGrp="1" noChangeArrowheads="1"/>
          </p:cNvSpPr>
          <p:nvPr>
            <p:ph idx="1"/>
          </p:nvPr>
        </p:nvSpPr>
        <p:spPr>
          <a:xfrm>
            <a:off x="495300" y="1196975"/>
            <a:ext cx="8915400" cy="647700"/>
          </a:xfrm>
        </p:spPr>
        <p:txBody>
          <a:bodyPr/>
          <a:lstStyle/>
          <a:p>
            <a:r>
              <a:rPr lang="ru-RU" b="1" smtClean="0"/>
              <a:t>Мультикомпьютеры.</a:t>
            </a:r>
            <a:r>
              <a:rPr lang="en-US" b="1" smtClean="0"/>
              <a:t> </a:t>
            </a:r>
            <a:r>
              <a:rPr lang="ru-RU" b="1" smtClean="0"/>
              <a:t>Кластеры… </a:t>
            </a:r>
            <a:endParaRPr lang="ru-RU" smtClean="0"/>
          </a:p>
        </p:txBody>
      </p:sp>
      <p:sp>
        <p:nvSpPr>
          <p:cNvPr id="43012" name="Text Box 4"/>
          <p:cNvSpPr txBox="1">
            <a:spLocks noChangeArrowheads="1"/>
          </p:cNvSpPr>
          <p:nvPr/>
        </p:nvSpPr>
        <p:spPr bwMode="auto">
          <a:xfrm>
            <a:off x="415925" y="2219325"/>
            <a:ext cx="9145588" cy="3081338"/>
          </a:xfrm>
          <a:prstGeom prst="rect">
            <a:avLst/>
          </a:prstGeom>
          <a:noFill/>
          <a:ln w="9525">
            <a:noFill/>
            <a:miter lim="800000"/>
            <a:headEnd/>
            <a:tailEnd/>
          </a:ln>
        </p:spPr>
        <p:txBody>
          <a:bodyPr>
            <a:spAutoFit/>
          </a:bodyPr>
          <a:lstStyle/>
          <a:p>
            <a:pPr algn="ctr">
              <a:spcBef>
                <a:spcPct val="50000"/>
              </a:spcBef>
            </a:pPr>
            <a:r>
              <a:rPr lang="ru-RU" sz="2800" b="1" i="1">
                <a:latin typeface="Arial" pitchFamily="34" charset="0"/>
              </a:rPr>
              <a:t>Кластер</a:t>
            </a:r>
            <a:r>
              <a:rPr lang="ru-RU" sz="2800" i="1">
                <a:latin typeface="Arial" pitchFamily="34" charset="0"/>
              </a:rPr>
              <a:t> - множество отдельных компьютеров, объединенных в сеть, для которых при помощи специальных аппаратно-программных средств обеспечивается возможность унифицированного управления (</a:t>
            </a:r>
            <a:r>
              <a:rPr lang="en-US" sz="2800" i="1">
                <a:latin typeface="Arial" pitchFamily="34" charset="0"/>
              </a:rPr>
              <a:t>single system image</a:t>
            </a:r>
            <a:r>
              <a:rPr lang="ru-RU" sz="2800" i="1">
                <a:latin typeface="Arial" pitchFamily="34" charset="0"/>
              </a:rPr>
              <a:t>), надежного функционирования (</a:t>
            </a:r>
            <a:r>
              <a:rPr lang="en-US" sz="2800" i="1">
                <a:latin typeface="Arial" pitchFamily="34" charset="0"/>
              </a:rPr>
              <a:t>availability</a:t>
            </a:r>
            <a:r>
              <a:rPr lang="ru-RU" sz="2800" i="1">
                <a:latin typeface="Arial" pitchFamily="34" charset="0"/>
              </a:rPr>
              <a:t>) и эффективного использования (</a:t>
            </a:r>
            <a:r>
              <a:rPr lang="en-US" sz="2800" i="1">
                <a:latin typeface="Arial" pitchFamily="34" charset="0"/>
              </a:rPr>
              <a:t>performance</a:t>
            </a:r>
            <a:r>
              <a:rPr lang="ru-RU" sz="2800" i="1">
                <a:latin typeface="Arial" pitchFamily="34"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416496" y="188640"/>
            <a:ext cx="9082088" cy="720080"/>
          </a:xfrm>
          <a:noFill/>
        </p:spPr>
        <p:txBody>
          <a:bodyPr/>
          <a:lstStyle/>
          <a:p>
            <a:pPr algn="l"/>
            <a:r>
              <a:rPr lang="ru-RU" b="1" dirty="0" smtClean="0"/>
              <a:t>Классификация вычислительных систем…</a:t>
            </a:r>
          </a:p>
        </p:txBody>
      </p:sp>
      <p:sp>
        <p:nvSpPr>
          <p:cNvPr id="44035" name="Rectangle 2"/>
          <p:cNvSpPr>
            <a:spLocks noGrp="1" noChangeArrowheads="1"/>
          </p:cNvSpPr>
          <p:nvPr>
            <p:ph idx="1"/>
          </p:nvPr>
        </p:nvSpPr>
        <p:spPr>
          <a:xfrm>
            <a:off x="495300" y="1124744"/>
            <a:ext cx="8915400" cy="5472608"/>
          </a:xfrm>
        </p:spPr>
        <p:txBody>
          <a:bodyPr/>
          <a:lstStyle/>
          <a:p>
            <a:r>
              <a:rPr lang="ru-RU" b="1" dirty="0" err="1" smtClean="0"/>
              <a:t>Мультикомпьютеры</a:t>
            </a:r>
            <a:r>
              <a:rPr lang="ru-RU" b="1" dirty="0" smtClean="0"/>
              <a:t>. Кластеры…</a:t>
            </a:r>
          </a:p>
          <a:p>
            <a:pPr>
              <a:buFont typeface="Wingdings" pitchFamily="2" charset="2"/>
              <a:buNone/>
            </a:pPr>
            <a:r>
              <a:rPr lang="ru-RU" b="1" dirty="0" smtClean="0"/>
              <a:t>	</a:t>
            </a:r>
            <a:r>
              <a:rPr lang="ru-RU" sz="2400" b="1" dirty="0" smtClean="0"/>
              <a:t>Преимущества</a:t>
            </a:r>
            <a:r>
              <a:rPr lang="ru-RU" sz="2400" dirty="0" smtClean="0"/>
              <a:t>:</a:t>
            </a:r>
          </a:p>
          <a:p>
            <a:pPr lvl="1"/>
            <a:r>
              <a:rPr lang="ru-RU" sz="2600" dirty="0" smtClean="0"/>
              <a:t>Могут быть образованы на базе уже существующих у потребителей отдельных компьютеров, либо же сконструированы из типовых компьютерных элементов; </a:t>
            </a:r>
          </a:p>
          <a:p>
            <a:pPr lvl="1"/>
            <a:r>
              <a:rPr lang="ru-RU" sz="2600" dirty="0" smtClean="0"/>
              <a:t>Повышение вычислительной мощности отдельных процессоров позволяет строить кластеры из сравнительно небольшого количества отдельных компьютеров (</a:t>
            </a:r>
            <a:r>
              <a:rPr lang="en-US" sz="2600" i="1" dirty="0" smtClean="0"/>
              <a:t>lowly parallel processing</a:t>
            </a:r>
            <a:r>
              <a:rPr lang="ru-RU" sz="2600" dirty="0" smtClean="0"/>
              <a:t>),</a:t>
            </a:r>
          </a:p>
          <a:p>
            <a:pPr lvl="1"/>
            <a:r>
              <a:rPr lang="ru-RU" sz="2600" dirty="0" smtClean="0"/>
              <a:t>Для параллельного выполнения в алгоритмах достаточно выделять только крупные независимые части расчетов (</a:t>
            </a:r>
            <a:r>
              <a:rPr lang="en-US" sz="2600" i="1" dirty="0" smtClean="0"/>
              <a:t>coarse granularity</a:t>
            </a:r>
            <a:r>
              <a:rPr lang="ru-RU" sz="26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Пути достижения параллелизма…</a:t>
            </a:r>
          </a:p>
        </p:txBody>
      </p:sp>
      <p:sp>
        <p:nvSpPr>
          <p:cNvPr id="15365" name="Rectangle 3"/>
          <p:cNvSpPr>
            <a:spLocks noGrp="1" noChangeArrowheads="1"/>
          </p:cNvSpPr>
          <p:nvPr>
            <p:ph idx="1"/>
          </p:nvPr>
        </p:nvSpPr>
        <p:spPr/>
        <p:txBody>
          <a:bodyPr rtlCol="0">
            <a:normAutofit fontScale="92500"/>
          </a:bodyPr>
          <a:lstStyle/>
          <a:p>
            <a:pPr fontAlgn="auto">
              <a:lnSpc>
                <a:spcPct val="90000"/>
              </a:lnSpc>
              <a:spcAft>
                <a:spcPts val="0"/>
              </a:spcAft>
              <a:defRPr/>
            </a:pPr>
            <a:r>
              <a:rPr lang="ru-RU" sz="2400" smtClean="0"/>
              <a:t>Достижение параллелизма возможно только при выполнимости следующих требований:</a:t>
            </a:r>
          </a:p>
          <a:p>
            <a:pPr lvl="1" fontAlgn="auto">
              <a:lnSpc>
                <a:spcPct val="90000"/>
              </a:lnSpc>
              <a:spcAft>
                <a:spcPts val="0"/>
              </a:spcAft>
              <a:defRPr/>
            </a:pPr>
            <a:r>
              <a:rPr lang="ru-RU" sz="2200" b="1" smtClean="0"/>
              <a:t>независимость функционирования отдельных устройств ЭВМ</a:t>
            </a:r>
            <a:r>
              <a:rPr lang="ru-RU" sz="2200" smtClean="0"/>
              <a:t> (устройства ввода-вывода, обрабатывающие процессоры и устройства памяти),</a:t>
            </a:r>
            <a:endParaRPr lang="en-US" sz="2200" smtClean="0"/>
          </a:p>
          <a:p>
            <a:pPr lvl="1" fontAlgn="auto">
              <a:lnSpc>
                <a:spcPct val="90000"/>
              </a:lnSpc>
              <a:spcAft>
                <a:spcPts val="0"/>
              </a:spcAft>
              <a:defRPr/>
            </a:pPr>
            <a:r>
              <a:rPr lang="ru-RU" sz="2200" b="1" smtClean="0"/>
              <a:t>избыточность элементов вычислительной системы</a:t>
            </a:r>
            <a:r>
              <a:rPr lang="ru-RU" sz="2000" smtClean="0"/>
              <a:t> </a:t>
            </a:r>
            <a:endParaRPr lang="en-US" sz="2000" smtClean="0"/>
          </a:p>
          <a:p>
            <a:pPr lvl="2" fontAlgn="auto">
              <a:lnSpc>
                <a:spcPct val="90000"/>
              </a:lnSpc>
              <a:spcAft>
                <a:spcPts val="0"/>
              </a:spcAft>
              <a:defRPr/>
            </a:pPr>
            <a:r>
              <a:rPr lang="ru-RU" i="1" smtClean="0"/>
              <a:t>использование специализированных устройств</a:t>
            </a:r>
            <a:r>
              <a:rPr lang="ru-RU" smtClean="0"/>
              <a:t> </a:t>
            </a:r>
            <a:r>
              <a:rPr lang="en-US" smtClean="0"/>
              <a:t>(</a:t>
            </a:r>
            <a:r>
              <a:rPr lang="ru-RU" smtClean="0"/>
              <a:t>например, отдельные процессоры для целочисленной и вещественной арифметики, устройства многоуровневой памяти</a:t>
            </a:r>
            <a:r>
              <a:rPr lang="en-US" smtClean="0"/>
              <a:t>)</a:t>
            </a:r>
            <a:r>
              <a:rPr lang="ru-RU" smtClean="0"/>
              <a:t>,</a:t>
            </a:r>
            <a:endParaRPr lang="en-US" smtClean="0"/>
          </a:p>
          <a:p>
            <a:pPr lvl="2" fontAlgn="auto">
              <a:lnSpc>
                <a:spcPct val="90000"/>
              </a:lnSpc>
              <a:spcAft>
                <a:spcPts val="0"/>
              </a:spcAft>
              <a:defRPr/>
            </a:pPr>
            <a:r>
              <a:rPr lang="ru-RU" i="1" smtClean="0"/>
              <a:t>дублирование устройств ЭВМ</a:t>
            </a:r>
            <a:r>
              <a:rPr lang="ru-RU" smtClean="0"/>
              <a:t> (например, использование нескольких однотипных обрабатывающих процессоров или нескольких устройств оперативной памяти),</a:t>
            </a:r>
          </a:p>
          <a:p>
            <a:pPr lvl="1" fontAlgn="auto">
              <a:lnSpc>
                <a:spcPct val="90000"/>
              </a:lnSpc>
              <a:spcAft>
                <a:spcPts val="0"/>
              </a:spcAft>
              <a:defRPr/>
            </a:pPr>
            <a:r>
              <a:rPr lang="ru-RU" sz="2200" smtClean="0"/>
              <a:t>Дополнительная форма обеспечения параллелизма - </a:t>
            </a:r>
            <a:r>
              <a:rPr lang="ru-RU" sz="2200" b="1" smtClean="0"/>
              <a:t>конвейерная </a:t>
            </a:r>
            <a:r>
              <a:rPr lang="ru-RU" sz="2200" smtClean="0"/>
              <a:t>реализация обрабатывающих устройств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416496" y="404664"/>
            <a:ext cx="9082088" cy="561975"/>
          </a:xfrm>
          <a:noFill/>
        </p:spPr>
        <p:txBody>
          <a:bodyPr/>
          <a:lstStyle/>
          <a:p>
            <a:pPr algn="l"/>
            <a:r>
              <a:rPr lang="ru-RU" b="1" dirty="0" smtClean="0"/>
              <a:t>Классификация вычислительных систем</a:t>
            </a:r>
          </a:p>
        </p:txBody>
      </p:sp>
      <p:sp>
        <p:nvSpPr>
          <p:cNvPr id="45059" name="Rectangle 2"/>
          <p:cNvSpPr>
            <a:spLocks noGrp="1" noChangeArrowheads="1"/>
          </p:cNvSpPr>
          <p:nvPr>
            <p:ph idx="1"/>
          </p:nvPr>
        </p:nvSpPr>
        <p:spPr/>
        <p:txBody>
          <a:bodyPr/>
          <a:lstStyle/>
          <a:p>
            <a:r>
              <a:rPr lang="ru-RU" b="1" smtClean="0"/>
              <a:t>Мультикомпьютеры. Кластеры</a:t>
            </a:r>
          </a:p>
          <a:p>
            <a:pPr>
              <a:buFont typeface="Wingdings" pitchFamily="2" charset="2"/>
              <a:buNone/>
            </a:pPr>
            <a:r>
              <a:rPr lang="ru-RU" b="1" smtClean="0"/>
              <a:t>	Недостатки</a:t>
            </a:r>
            <a:r>
              <a:rPr lang="ru-RU" smtClean="0"/>
              <a:t>:</a:t>
            </a:r>
          </a:p>
          <a:p>
            <a:pPr lvl="1"/>
            <a:r>
              <a:rPr lang="ru-RU" smtClean="0"/>
              <a:t>Организация взаимодействия вычислительных узлов кластера при помощи передачи сообщений обычно приводит к значительным временным задержкам, </a:t>
            </a:r>
          </a:p>
          <a:p>
            <a:pPr lvl="1"/>
            <a:r>
              <a:rPr lang="ru-RU" smtClean="0"/>
              <a:t>Дополнительные ограничения на тип разрабатываемых параллельных алгоритмов и программ (</a:t>
            </a:r>
            <a:r>
              <a:rPr lang="ru-RU" i="1" smtClean="0"/>
              <a:t>низкая интенсивность потоков передачи данных</a:t>
            </a:r>
            <a:r>
              <a:rPr lang="ru-RU"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title"/>
          </p:nvPr>
        </p:nvSpPr>
        <p:spPr>
          <a:xfrm>
            <a:off x="415925" y="188913"/>
            <a:ext cx="9082088" cy="561975"/>
          </a:xfrm>
          <a:noFill/>
        </p:spPr>
        <p:txBody>
          <a:bodyPr/>
          <a:lstStyle/>
          <a:p>
            <a:pPr algn="l"/>
            <a:r>
              <a:rPr lang="ru-RU" sz="2600" b="1" smtClean="0"/>
              <a:t>Характеристика типовых схем коммуникации… </a:t>
            </a:r>
          </a:p>
        </p:txBody>
      </p:sp>
      <p:sp>
        <p:nvSpPr>
          <p:cNvPr id="46083" name="Text Box 6"/>
          <p:cNvSpPr txBox="1">
            <a:spLocks noChangeArrowheads="1"/>
          </p:cNvSpPr>
          <p:nvPr/>
        </p:nvSpPr>
        <p:spPr bwMode="auto">
          <a:xfrm>
            <a:off x="344488" y="1341438"/>
            <a:ext cx="9288462" cy="2227262"/>
          </a:xfrm>
          <a:prstGeom prst="rect">
            <a:avLst/>
          </a:prstGeom>
          <a:noFill/>
          <a:ln w="9525">
            <a:noFill/>
            <a:miter lim="800000"/>
            <a:headEnd/>
            <a:tailEnd/>
          </a:ln>
        </p:spPr>
        <p:txBody>
          <a:bodyPr>
            <a:spAutoFit/>
          </a:bodyPr>
          <a:lstStyle/>
          <a:p>
            <a:pPr algn="ctr">
              <a:spcBef>
                <a:spcPct val="50000"/>
              </a:spcBef>
            </a:pPr>
            <a:r>
              <a:rPr lang="ru-RU" sz="2800"/>
              <a:t>При организации параллельных вычислений в мультикомпьютерах для взаимодействия, синхронизации и взаимоисключения параллельно выполняемых процессов используется передача данных между процессорами вычислительной среды</a:t>
            </a:r>
            <a:r>
              <a:rPr lang="ru-RU" sz="2800">
                <a:latin typeface="Arial" pitchFamily="34" charset="0"/>
              </a:rPr>
              <a:t>.</a:t>
            </a:r>
            <a:r>
              <a:rPr lang="ru-RU" sz="2800"/>
              <a:t> </a:t>
            </a:r>
          </a:p>
        </p:txBody>
      </p:sp>
      <p:sp>
        <p:nvSpPr>
          <p:cNvPr id="46084" name="Text Box 7"/>
          <p:cNvSpPr txBox="1">
            <a:spLocks noChangeArrowheads="1"/>
          </p:cNvSpPr>
          <p:nvPr/>
        </p:nvSpPr>
        <p:spPr bwMode="auto">
          <a:xfrm>
            <a:off x="631825" y="4071938"/>
            <a:ext cx="8785225" cy="1373187"/>
          </a:xfrm>
          <a:prstGeom prst="rect">
            <a:avLst/>
          </a:prstGeom>
          <a:noFill/>
          <a:ln w="9525">
            <a:noFill/>
            <a:miter lim="800000"/>
            <a:headEnd/>
            <a:tailEnd/>
          </a:ln>
        </p:spPr>
        <p:txBody>
          <a:bodyPr>
            <a:spAutoFit/>
          </a:bodyPr>
          <a:lstStyle/>
          <a:p>
            <a:pPr algn="ctr">
              <a:spcBef>
                <a:spcPct val="50000"/>
              </a:spcBef>
            </a:pPr>
            <a:r>
              <a:rPr lang="ru-RU" sz="2800" i="1"/>
              <a:t>Топология сети передачи данных </a:t>
            </a:r>
            <a:r>
              <a:rPr lang="ru-RU" sz="2800" i="1">
                <a:latin typeface="Arial" pitchFamily="34" charset="0"/>
              </a:rPr>
              <a:t>- структура</a:t>
            </a:r>
            <a:r>
              <a:rPr lang="ru-RU" sz="2800" i="1"/>
              <a:t> линий коммутации между процессорами вычислительной системы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a:xfrm>
            <a:off x="415925" y="188913"/>
            <a:ext cx="9082088" cy="561975"/>
          </a:xfrm>
          <a:noFill/>
        </p:spPr>
        <p:txBody>
          <a:bodyPr/>
          <a:lstStyle/>
          <a:p>
            <a:pPr algn="l"/>
            <a:r>
              <a:rPr lang="ru-RU" sz="2600" b="1" smtClean="0"/>
              <a:t>Характеристика типовых схем коммуникации…</a:t>
            </a:r>
            <a:r>
              <a:rPr lang="ru-RU" sz="2600" smtClean="0"/>
              <a:t> </a:t>
            </a:r>
          </a:p>
        </p:txBody>
      </p:sp>
      <p:sp>
        <p:nvSpPr>
          <p:cNvPr id="47107" name="Rectangle 2"/>
          <p:cNvSpPr>
            <a:spLocks noGrp="1" noChangeArrowheads="1"/>
          </p:cNvSpPr>
          <p:nvPr>
            <p:ph idx="1"/>
          </p:nvPr>
        </p:nvSpPr>
        <p:spPr>
          <a:xfrm>
            <a:off x="495300" y="1196975"/>
            <a:ext cx="6113463" cy="4968875"/>
          </a:xfrm>
        </p:spPr>
        <p:txBody>
          <a:bodyPr/>
          <a:lstStyle/>
          <a:p>
            <a:r>
              <a:rPr lang="ru-RU" sz="2400" b="1" smtClean="0"/>
              <a:t>Топология сети передачи данных…</a:t>
            </a:r>
            <a:endParaRPr lang="en-US" sz="2400" b="1" smtClean="0"/>
          </a:p>
          <a:p>
            <a:pPr lvl="1"/>
            <a:endParaRPr lang="ru-RU" sz="2000" b="1" smtClean="0"/>
          </a:p>
          <a:p>
            <a:pPr lvl="1"/>
            <a:r>
              <a:rPr lang="ru-RU" sz="2000" b="1" smtClean="0"/>
              <a:t>полный граф</a:t>
            </a:r>
            <a:r>
              <a:rPr lang="ru-RU" sz="2000" smtClean="0"/>
              <a:t> (</a:t>
            </a:r>
            <a:r>
              <a:rPr lang="en-US" sz="2000" i="1" smtClean="0"/>
              <a:t>completely</a:t>
            </a:r>
            <a:r>
              <a:rPr lang="ru-RU" sz="2000" i="1" smtClean="0"/>
              <a:t>-</a:t>
            </a:r>
            <a:r>
              <a:rPr lang="en-US" sz="2000" i="1" smtClean="0"/>
              <a:t>connected graph</a:t>
            </a:r>
            <a:r>
              <a:rPr lang="en-US" sz="2000" smtClean="0"/>
              <a:t> or </a:t>
            </a:r>
            <a:r>
              <a:rPr lang="en-US" sz="2000" i="1" smtClean="0"/>
              <a:t>clique</a:t>
            </a:r>
            <a:r>
              <a:rPr lang="ru-RU" sz="2000" smtClean="0"/>
              <a:t>) – система, в которой между любой парой процессоров существует прямая линия связи, </a:t>
            </a:r>
            <a:endParaRPr lang="en-US" sz="2000" smtClean="0"/>
          </a:p>
          <a:p>
            <a:pPr lvl="1"/>
            <a:endParaRPr lang="ru-RU" sz="2000" b="1" smtClean="0"/>
          </a:p>
          <a:p>
            <a:pPr lvl="1"/>
            <a:endParaRPr lang="ru-RU" sz="2000" b="1" smtClean="0"/>
          </a:p>
          <a:p>
            <a:pPr lvl="1"/>
            <a:r>
              <a:rPr lang="ru-RU" sz="2000" b="1" smtClean="0"/>
              <a:t>линейка</a:t>
            </a:r>
            <a:r>
              <a:rPr lang="ru-RU" sz="2000" smtClean="0"/>
              <a:t> (</a:t>
            </a:r>
            <a:r>
              <a:rPr lang="en-US" sz="2000" i="1" smtClean="0"/>
              <a:t>linear array</a:t>
            </a:r>
            <a:r>
              <a:rPr lang="en-US" sz="2000" smtClean="0"/>
              <a:t> or </a:t>
            </a:r>
            <a:r>
              <a:rPr lang="en-US" sz="2000" i="1" smtClean="0"/>
              <a:t>farm</a:t>
            </a:r>
            <a:r>
              <a:rPr lang="ru-RU" sz="2000" smtClean="0"/>
              <a:t>) – система, в которой все процессоры перенумерованы по порядку и каждый процессор, кроме первого и последнего, имеет линии связи только с двумя соседними,</a:t>
            </a:r>
          </a:p>
        </p:txBody>
      </p:sp>
      <p:grpSp>
        <p:nvGrpSpPr>
          <p:cNvPr id="47108" name="Group 6"/>
          <p:cNvGrpSpPr>
            <a:grpSpLocks/>
          </p:cNvGrpSpPr>
          <p:nvPr/>
        </p:nvGrpSpPr>
        <p:grpSpPr bwMode="auto">
          <a:xfrm>
            <a:off x="6681788" y="1268413"/>
            <a:ext cx="3024187" cy="2613025"/>
            <a:chOff x="126" y="1054"/>
            <a:chExt cx="1905" cy="1646"/>
          </a:xfrm>
        </p:grpSpPr>
        <p:pic>
          <p:nvPicPr>
            <p:cNvPr id="47112" name="Picture 7" descr="full_graph"/>
            <p:cNvPicPr>
              <a:picLocks noChangeAspect="1" noChangeArrowheads="1"/>
            </p:cNvPicPr>
            <p:nvPr/>
          </p:nvPicPr>
          <p:blipFill>
            <a:blip r:embed="rId2" cstate="print"/>
            <a:srcRect/>
            <a:stretch>
              <a:fillRect/>
            </a:stretch>
          </p:blipFill>
          <p:spPr bwMode="auto">
            <a:xfrm>
              <a:off x="353" y="1054"/>
              <a:ext cx="1231" cy="1288"/>
            </a:xfrm>
            <a:prstGeom prst="rect">
              <a:avLst/>
            </a:prstGeom>
            <a:noFill/>
            <a:ln w="9525">
              <a:noFill/>
              <a:miter lim="800000"/>
              <a:headEnd/>
              <a:tailEnd/>
            </a:ln>
          </p:spPr>
        </p:pic>
        <p:sp>
          <p:nvSpPr>
            <p:cNvPr id="47113" name="Text Box 8"/>
            <p:cNvSpPr txBox="1">
              <a:spLocks noChangeArrowheads="1"/>
            </p:cNvSpPr>
            <p:nvPr/>
          </p:nvSpPr>
          <p:spPr bwMode="auto">
            <a:xfrm>
              <a:off x="126" y="2296"/>
              <a:ext cx="1905" cy="404"/>
            </a:xfrm>
            <a:prstGeom prst="rect">
              <a:avLst/>
            </a:prstGeom>
            <a:noFill/>
            <a:ln w="9525">
              <a:noFill/>
              <a:miter lim="800000"/>
              <a:headEnd/>
              <a:tailEnd/>
            </a:ln>
          </p:spPr>
          <p:txBody>
            <a:bodyPr>
              <a:spAutoFit/>
            </a:bodyPr>
            <a:lstStyle/>
            <a:p>
              <a:pPr>
                <a:spcBef>
                  <a:spcPct val="50000"/>
                </a:spcBef>
              </a:pPr>
              <a:r>
                <a:rPr lang="ru-RU"/>
                <a:t>Полный граф</a:t>
              </a:r>
              <a:r>
                <a:rPr lang="en-US"/>
                <a:t> </a:t>
              </a:r>
              <a:r>
                <a:rPr lang="en-US">
                  <a:latin typeface="Arial" pitchFamily="34" charset="0"/>
                </a:rPr>
                <a:t>(</a:t>
              </a:r>
              <a:r>
                <a:rPr lang="en-US" i="1">
                  <a:latin typeface="Arial" pitchFamily="34" charset="0"/>
                </a:rPr>
                <a:t>completely</a:t>
              </a:r>
              <a:r>
                <a:rPr lang="ru-RU" i="1">
                  <a:latin typeface="Arial" pitchFamily="34" charset="0"/>
                </a:rPr>
                <a:t>-</a:t>
              </a:r>
              <a:r>
                <a:rPr lang="en-US" i="1">
                  <a:latin typeface="Arial" pitchFamily="34" charset="0"/>
                </a:rPr>
                <a:t>connected graph</a:t>
              </a:r>
              <a:r>
                <a:rPr lang="en-US">
                  <a:latin typeface="Arial" pitchFamily="34" charset="0"/>
                </a:rPr>
                <a:t> or </a:t>
              </a:r>
              <a:r>
                <a:rPr lang="en-US" i="1">
                  <a:latin typeface="Arial" pitchFamily="34" charset="0"/>
                </a:rPr>
                <a:t>clique</a:t>
              </a:r>
              <a:r>
                <a:rPr lang="ru-RU">
                  <a:latin typeface="Arial" pitchFamily="34" charset="0"/>
                </a:rPr>
                <a:t> </a:t>
              </a:r>
              <a:r>
                <a:rPr lang="en-US">
                  <a:latin typeface="Arial" pitchFamily="34" charset="0"/>
                </a:rPr>
                <a:t>)</a:t>
              </a:r>
              <a:endParaRPr lang="ru-RU">
                <a:latin typeface="Arial" pitchFamily="34" charset="0"/>
              </a:endParaRPr>
            </a:p>
          </p:txBody>
        </p:sp>
      </p:grpSp>
      <p:grpSp>
        <p:nvGrpSpPr>
          <p:cNvPr id="47109" name="Group 9"/>
          <p:cNvGrpSpPr>
            <a:grpSpLocks/>
          </p:cNvGrpSpPr>
          <p:nvPr/>
        </p:nvGrpSpPr>
        <p:grpSpPr bwMode="auto">
          <a:xfrm>
            <a:off x="6826250" y="4103688"/>
            <a:ext cx="2592388" cy="1577975"/>
            <a:chOff x="217" y="2840"/>
            <a:chExt cx="1633" cy="994"/>
          </a:xfrm>
        </p:grpSpPr>
        <p:pic>
          <p:nvPicPr>
            <p:cNvPr id="47110" name="Picture 10" descr="farm"/>
            <p:cNvPicPr>
              <a:picLocks noChangeAspect="1" noChangeArrowheads="1"/>
            </p:cNvPicPr>
            <p:nvPr/>
          </p:nvPicPr>
          <p:blipFill>
            <a:blip r:embed="rId3" cstate="print"/>
            <a:srcRect/>
            <a:stretch>
              <a:fillRect/>
            </a:stretch>
          </p:blipFill>
          <p:spPr bwMode="auto">
            <a:xfrm>
              <a:off x="308" y="2840"/>
              <a:ext cx="1498" cy="397"/>
            </a:xfrm>
            <a:prstGeom prst="rect">
              <a:avLst/>
            </a:prstGeom>
            <a:noFill/>
            <a:ln w="9525">
              <a:noFill/>
              <a:miter lim="800000"/>
              <a:headEnd/>
              <a:tailEnd/>
            </a:ln>
          </p:spPr>
        </p:pic>
        <p:sp>
          <p:nvSpPr>
            <p:cNvPr id="47111" name="Text Box 11"/>
            <p:cNvSpPr txBox="1">
              <a:spLocks noChangeArrowheads="1"/>
            </p:cNvSpPr>
            <p:nvPr/>
          </p:nvSpPr>
          <p:spPr bwMode="auto">
            <a:xfrm>
              <a:off x="217" y="3430"/>
              <a:ext cx="1633" cy="404"/>
            </a:xfrm>
            <a:prstGeom prst="rect">
              <a:avLst/>
            </a:prstGeom>
            <a:noFill/>
            <a:ln w="9525">
              <a:noFill/>
              <a:miter lim="800000"/>
              <a:headEnd/>
              <a:tailEnd/>
            </a:ln>
          </p:spPr>
          <p:txBody>
            <a:bodyPr>
              <a:spAutoFit/>
            </a:bodyPr>
            <a:lstStyle/>
            <a:p>
              <a:pPr algn="ctr">
                <a:spcBef>
                  <a:spcPct val="50000"/>
                </a:spcBef>
              </a:pPr>
              <a:r>
                <a:rPr lang="ru-RU"/>
                <a:t>Линейка </a:t>
              </a:r>
              <a:r>
                <a:rPr lang="ru-RU" i="1">
                  <a:latin typeface="Arial" pitchFamily="34" charset="0"/>
                </a:rPr>
                <a:t>(</a:t>
              </a:r>
              <a:r>
                <a:rPr lang="en-US" i="1">
                  <a:latin typeface="Arial" pitchFamily="34" charset="0"/>
                </a:rPr>
                <a:t>linear array or farm</a:t>
              </a:r>
              <a:r>
                <a:rPr lang="ru-RU">
                  <a:latin typeface="Arial" pitchFamily="34" charset="0"/>
                </a:rPr>
                <a:t> </a:t>
              </a:r>
              <a:r>
                <a:rPr lang="ru-RU" i="1">
                  <a:latin typeface="Arial" pitchFamily="34" charset="0"/>
                </a:rPr>
                <a:t>)</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415925" y="188913"/>
            <a:ext cx="9082088" cy="561975"/>
          </a:xfrm>
          <a:noFill/>
        </p:spPr>
        <p:txBody>
          <a:bodyPr/>
          <a:lstStyle/>
          <a:p>
            <a:pPr algn="l"/>
            <a:r>
              <a:rPr lang="ru-RU" sz="2600" b="1" smtClean="0"/>
              <a:t>Характеристика типовых схем коммуникации…</a:t>
            </a:r>
            <a:r>
              <a:rPr lang="ru-RU" sz="2600" smtClean="0"/>
              <a:t> </a:t>
            </a:r>
          </a:p>
        </p:txBody>
      </p:sp>
      <p:sp>
        <p:nvSpPr>
          <p:cNvPr id="48131" name="Rectangle 2"/>
          <p:cNvSpPr>
            <a:spLocks noGrp="1" noChangeArrowheads="1"/>
          </p:cNvSpPr>
          <p:nvPr>
            <p:ph idx="1"/>
          </p:nvPr>
        </p:nvSpPr>
        <p:spPr>
          <a:xfrm>
            <a:off x="495300" y="1196975"/>
            <a:ext cx="5970588" cy="4968875"/>
          </a:xfrm>
        </p:spPr>
        <p:txBody>
          <a:bodyPr/>
          <a:lstStyle/>
          <a:p>
            <a:r>
              <a:rPr lang="ru-RU" sz="2400" b="1" smtClean="0"/>
              <a:t>Топология сети передачи данных…</a:t>
            </a:r>
          </a:p>
          <a:p>
            <a:pPr>
              <a:buFont typeface="Wingdings" pitchFamily="2" charset="2"/>
              <a:buNone/>
            </a:pPr>
            <a:endParaRPr lang="en-US" sz="1000" b="1" smtClean="0"/>
          </a:p>
          <a:p>
            <a:pPr lvl="1"/>
            <a:r>
              <a:rPr lang="ru-RU" sz="2000" b="1" smtClean="0"/>
              <a:t>кольцо</a:t>
            </a:r>
            <a:r>
              <a:rPr lang="ru-RU" sz="2000" smtClean="0"/>
              <a:t> (</a:t>
            </a:r>
            <a:r>
              <a:rPr lang="en-US" sz="2000" i="1" smtClean="0"/>
              <a:t>ring</a:t>
            </a:r>
            <a:r>
              <a:rPr lang="ru-RU" sz="2000" smtClean="0"/>
              <a:t>) – данная топология получается из линейки процессоров соединением первого и последнего процессоров линейки,</a:t>
            </a:r>
          </a:p>
          <a:p>
            <a:pPr lvl="1"/>
            <a:endParaRPr lang="ru-RU" sz="2000" b="1" smtClean="0"/>
          </a:p>
          <a:p>
            <a:pPr lvl="1"/>
            <a:endParaRPr lang="ru-RU" sz="2000" b="1" smtClean="0"/>
          </a:p>
          <a:p>
            <a:pPr lvl="1"/>
            <a:r>
              <a:rPr lang="ru-RU" sz="2000" b="1" smtClean="0"/>
              <a:t>звезда</a:t>
            </a:r>
            <a:r>
              <a:rPr lang="ru-RU" sz="2000" smtClean="0"/>
              <a:t> (</a:t>
            </a:r>
            <a:r>
              <a:rPr lang="en-US" sz="2000" i="1" smtClean="0"/>
              <a:t>star</a:t>
            </a:r>
            <a:r>
              <a:rPr lang="ru-RU" sz="2000" smtClean="0"/>
              <a:t>) – система, в которой все процессоры имеют линии связи с некоторым управляющим процессором, </a:t>
            </a:r>
          </a:p>
        </p:txBody>
      </p:sp>
      <p:grpSp>
        <p:nvGrpSpPr>
          <p:cNvPr id="48132" name="Group 4"/>
          <p:cNvGrpSpPr>
            <a:grpSpLocks/>
          </p:cNvGrpSpPr>
          <p:nvPr/>
        </p:nvGrpSpPr>
        <p:grpSpPr bwMode="auto">
          <a:xfrm>
            <a:off x="7258050" y="1484313"/>
            <a:ext cx="2159000" cy="2266950"/>
            <a:chOff x="2440" y="1099"/>
            <a:chExt cx="1360" cy="1428"/>
          </a:xfrm>
        </p:grpSpPr>
        <p:pic>
          <p:nvPicPr>
            <p:cNvPr id="48136" name="Picture 5" descr="ring"/>
            <p:cNvPicPr>
              <a:picLocks noChangeAspect="1" noChangeArrowheads="1"/>
            </p:cNvPicPr>
            <p:nvPr/>
          </p:nvPicPr>
          <p:blipFill>
            <a:blip r:embed="rId2" cstate="print"/>
            <a:srcRect/>
            <a:stretch>
              <a:fillRect/>
            </a:stretch>
          </p:blipFill>
          <p:spPr bwMode="auto">
            <a:xfrm>
              <a:off x="2440" y="1099"/>
              <a:ext cx="1280" cy="1296"/>
            </a:xfrm>
            <a:prstGeom prst="rect">
              <a:avLst/>
            </a:prstGeom>
            <a:noFill/>
            <a:ln w="9525">
              <a:noFill/>
              <a:miter lim="800000"/>
              <a:headEnd/>
              <a:tailEnd/>
            </a:ln>
          </p:spPr>
        </p:pic>
        <p:sp>
          <p:nvSpPr>
            <p:cNvPr id="48137" name="Text Box 6"/>
            <p:cNvSpPr txBox="1">
              <a:spLocks noChangeArrowheads="1"/>
            </p:cNvSpPr>
            <p:nvPr/>
          </p:nvSpPr>
          <p:spPr bwMode="auto">
            <a:xfrm>
              <a:off x="2712" y="2296"/>
              <a:ext cx="1088" cy="231"/>
            </a:xfrm>
            <a:prstGeom prst="rect">
              <a:avLst/>
            </a:prstGeom>
            <a:noFill/>
            <a:ln w="9525">
              <a:noFill/>
              <a:miter lim="800000"/>
              <a:headEnd/>
              <a:tailEnd/>
            </a:ln>
          </p:spPr>
          <p:txBody>
            <a:bodyPr>
              <a:spAutoFit/>
            </a:bodyPr>
            <a:lstStyle/>
            <a:p>
              <a:pPr>
                <a:spcBef>
                  <a:spcPct val="50000"/>
                </a:spcBef>
              </a:pPr>
              <a:r>
                <a:rPr lang="ru-RU"/>
                <a:t>Кольцо</a:t>
              </a:r>
              <a:r>
                <a:rPr lang="en-US"/>
                <a:t> </a:t>
              </a:r>
              <a:r>
                <a:rPr lang="en-US">
                  <a:latin typeface="Arial" pitchFamily="34" charset="0"/>
                </a:rPr>
                <a:t>(</a:t>
              </a:r>
              <a:r>
                <a:rPr lang="en-US" i="1">
                  <a:latin typeface="Arial" pitchFamily="34" charset="0"/>
                </a:rPr>
                <a:t>ring</a:t>
              </a:r>
              <a:r>
                <a:rPr lang="ru-RU">
                  <a:latin typeface="Arial" pitchFamily="34" charset="0"/>
                </a:rPr>
                <a:t> </a:t>
              </a:r>
              <a:r>
                <a:rPr lang="en-US">
                  <a:latin typeface="Arial" pitchFamily="34" charset="0"/>
                </a:rPr>
                <a:t>)</a:t>
              </a:r>
              <a:endParaRPr lang="ru-RU">
                <a:latin typeface="Arial" pitchFamily="34" charset="0"/>
              </a:endParaRPr>
            </a:p>
          </p:txBody>
        </p:sp>
      </p:grpSp>
      <p:grpSp>
        <p:nvGrpSpPr>
          <p:cNvPr id="48133" name="Group 7"/>
          <p:cNvGrpSpPr>
            <a:grpSpLocks/>
          </p:cNvGrpSpPr>
          <p:nvPr/>
        </p:nvGrpSpPr>
        <p:grpSpPr bwMode="auto">
          <a:xfrm>
            <a:off x="7142163" y="3730625"/>
            <a:ext cx="2352675" cy="2252663"/>
            <a:chOff x="2367" y="2514"/>
            <a:chExt cx="1482" cy="1419"/>
          </a:xfrm>
        </p:grpSpPr>
        <p:pic>
          <p:nvPicPr>
            <p:cNvPr id="48134" name="Picture 8" descr="star"/>
            <p:cNvPicPr>
              <a:picLocks noChangeAspect="1" noChangeArrowheads="1"/>
            </p:cNvPicPr>
            <p:nvPr/>
          </p:nvPicPr>
          <p:blipFill>
            <a:blip r:embed="rId3" cstate="print"/>
            <a:srcRect/>
            <a:stretch>
              <a:fillRect/>
            </a:stretch>
          </p:blipFill>
          <p:spPr bwMode="auto">
            <a:xfrm>
              <a:off x="2367" y="2514"/>
              <a:ext cx="1482" cy="1336"/>
            </a:xfrm>
            <a:prstGeom prst="rect">
              <a:avLst/>
            </a:prstGeom>
            <a:noFill/>
            <a:ln w="9525">
              <a:noFill/>
              <a:miter lim="800000"/>
              <a:headEnd/>
              <a:tailEnd/>
            </a:ln>
          </p:spPr>
        </p:pic>
        <p:sp>
          <p:nvSpPr>
            <p:cNvPr id="48135" name="Text Box 9"/>
            <p:cNvSpPr txBox="1">
              <a:spLocks noChangeArrowheads="1"/>
            </p:cNvSpPr>
            <p:nvPr/>
          </p:nvSpPr>
          <p:spPr bwMode="auto">
            <a:xfrm>
              <a:off x="2712" y="3702"/>
              <a:ext cx="1088" cy="231"/>
            </a:xfrm>
            <a:prstGeom prst="rect">
              <a:avLst/>
            </a:prstGeom>
            <a:noFill/>
            <a:ln w="9525">
              <a:noFill/>
              <a:miter lim="800000"/>
              <a:headEnd/>
              <a:tailEnd/>
            </a:ln>
          </p:spPr>
          <p:txBody>
            <a:bodyPr>
              <a:spAutoFit/>
            </a:bodyPr>
            <a:lstStyle/>
            <a:p>
              <a:pPr>
                <a:spcBef>
                  <a:spcPct val="50000"/>
                </a:spcBef>
              </a:pPr>
              <a:r>
                <a:rPr lang="ru-RU"/>
                <a:t>Звезда</a:t>
              </a:r>
              <a:r>
                <a:rPr lang="en-US"/>
                <a:t> </a:t>
              </a:r>
              <a:r>
                <a:rPr lang="en-US">
                  <a:latin typeface="Arial" pitchFamily="34" charset="0"/>
                </a:rPr>
                <a:t>(</a:t>
              </a:r>
              <a:r>
                <a:rPr lang="en-US" i="1">
                  <a:latin typeface="Arial" pitchFamily="34" charset="0"/>
                </a:rPr>
                <a:t>star</a:t>
              </a:r>
              <a:r>
                <a:rPr lang="ru-RU">
                  <a:latin typeface="Arial" pitchFamily="34" charset="0"/>
                </a:rPr>
                <a:t> </a:t>
              </a:r>
              <a:r>
                <a:rPr lang="en-US">
                  <a:latin typeface="Arial" pitchFamily="34" charset="0"/>
                </a:rPr>
                <a:t>)</a:t>
              </a:r>
              <a:endParaRPr lang="ru-RU">
                <a:latin typeface="Arial" pitchFamily="34" charset="0"/>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a:xfrm>
            <a:off x="415925" y="188913"/>
            <a:ext cx="9082088" cy="561975"/>
          </a:xfrm>
          <a:noFill/>
        </p:spPr>
        <p:txBody>
          <a:bodyPr/>
          <a:lstStyle/>
          <a:p>
            <a:pPr algn="l"/>
            <a:r>
              <a:rPr lang="ru-RU" sz="2600" b="1" smtClean="0"/>
              <a:t>Характеристика типовых схем коммуникации…</a:t>
            </a:r>
            <a:r>
              <a:rPr lang="ru-RU" sz="2600" smtClean="0"/>
              <a:t> </a:t>
            </a:r>
          </a:p>
        </p:txBody>
      </p:sp>
      <p:sp>
        <p:nvSpPr>
          <p:cNvPr id="49155" name="Rectangle 2"/>
          <p:cNvSpPr>
            <a:spLocks noGrp="1" noChangeArrowheads="1"/>
          </p:cNvSpPr>
          <p:nvPr>
            <p:ph idx="1"/>
          </p:nvPr>
        </p:nvSpPr>
        <p:spPr>
          <a:xfrm>
            <a:off x="495300" y="1196975"/>
            <a:ext cx="6186488" cy="4968875"/>
          </a:xfrm>
        </p:spPr>
        <p:txBody>
          <a:bodyPr/>
          <a:lstStyle/>
          <a:p>
            <a:r>
              <a:rPr lang="ru-RU" sz="2400" b="1" smtClean="0"/>
              <a:t>Топология сети передачи данных…</a:t>
            </a:r>
          </a:p>
          <a:p>
            <a:pPr>
              <a:buFont typeface="Wingdings" pitchFamily="2" charset="2"/>
              <a:buNone/>
            </a:pPr>
            <a:endParaRPr lang="en-US" sz="1400" b="1" smtClean="0"/>
          </a:p>
          <a:p>
            <a:pPr lvl="1"/>
            <a:r>
              <a:rPr lang="ru-RU" sz="2000" b="1" smtClean="0"/>
              <a:t>решетка</a:t>
            </a:r>
            <a:r>
              <a:rPr lang="ru-RU" sz="2000" smtClean="0"/>
              <a:t> (</a:t>
            </a:r>
            <a:r>
              <a:rPr lang="ru-RU" sz="2000" i="1" smtClean="0"/>
              <a:t>mesh</a:t>
            </a:r>
            <a:r>
              <a:rPr lang="ru-RU" sz="2000" smtClean="0"/>
              <a:t>) – система, в которой граф линий связи образует прямоугольную сетку,</a:t>
            </a:r>
          </a:p>
          <a:p>
            <a:pPr lvl="1"/>
            <a:endParaRPr lang="ru-RU" sz="2000" smtClean="0"/>
          </a:p>
          <a:p>
            <a:pPr lvl="1"/>
            <a:endParaRPr lang="ru-RU" sz="2000" smtClean="0"/>
          </a:p>
          <a:p>
            <a:pPr lvl="1"/>
            <a:endParaRPr lang="ru-RU" sz="2000" smtClean="0"/>
          </a:p>
          <a:p>
            <a:pPr lvl="1"/>
            <a:endParaRPr lang="ru-RU" sz="2000" smtClean="0"/>
          </a:p>
          <a:p>
            <a:pPr lvl="1"/>
            <a:r>
              <a:rPr lang="ru-RU" sz="2000" b="1" smtClean="0"/>
              <a:t>гиперкуб</a:t>
            </a:r>
            <a:r>
              <a:rPr lang="ru-RU" sz="2000" smtClean="0"/>
              <a:t> (</a:t>
            </a:r>
            <a:r>
              <a:rPr lang="en-US" sz="2000" i="1" smtClean="0"/>
              <a:t>hypercube</a:t>
            </a:r>
            <a:r>
              <a:rPr lang="ru-RU" sz="2000" smtClean="0"/>
              <a:t>) – данная топология представляет частный случай структуры решетки, когда по каждой размерности сетки имеется только два процессора.</a:t>
            </a:r>
          </a:p>
        </p:txBody>
      </p:sp>
      <p:pic>
        <p:nvPicPr>
          <p:cNvPr id="49156" name="Picture 4" descr="mesh3"/>
          <p:cNvPicPr>
            <a:picLocks noChangeAspect="1" noChangeArrowheads="1"/>
          </p:cNvPicPr>
          <p:nvPr/>
        </p:nvPicPr>
        <p:blipFill>
          <a:blip r:embed="rId2" cstate="print"/>
          <a:srcRect/>
          <a:stretch>
            <a:fillRect/>
          </a:stretch>
        </p:blipFill>
        <p:spPr bwMode="auto">
          <a:xfrm>
            <a:off x="6796088" y="3816350"/>
            <a:ext cx="2160587" cy="1992313"/>
          </a:xfrm>
          <a:prstGeom prst="rect">
            <a:avLst/>
          </a:prstGeom>
          <a:noFill/>
          <a:ln w="9525">
            <a:noFill/>
            <a:miter lim="800000"/>
            <a:headEnd/>
            <a:tailEnd/>
          </a:ln>
        </p:spPr>
      </p:pic>
      <p:grpSp>
        <p:nvGrpSpPr>
          <p:cNvPr id="49157" name="Group 5"/>
          <p:cNvGrpSpPr>
            <a:grpSpLocks/>
          </p:cNvGrpSpPr>
          <p:nvPr/>
        </p:nvGrpSpPr>
        <p:grpSpPr bwMode="auto">
          <a:xfrm>
            <a:off x="6897688" y="1484313"/>
            <a:ext cx="2232025" cy="2266950"/>
            <a:chOff x="4345" y="1099"/>
            <a:chExt cx="1406" cy="1428"/>
          </a:xfrm>
        </p:grpSpPr>
        <p:pic>
          <p:nvPicPr>
            <p:cNvPr id="49158" name="Picture 6" descr="mesh2"/>
            <p:cNvPicPr>
              <a:picLocks noChangeAspect="1" noChangeArrowheads="1"/>
            </p:cNvPicPr>
            <p:nvPr/>
          </p:nvPicPr>
          <p:blipFill>
            <a:blip r:embed="rId3" cstate="print"/>
            <a:srcRect/>
            <a:stretch>
              <a:fillRect/>
            </a:stretch>
          </p:blipFill>
          <p:spPr bwMode="auto">
            <a:xfrm>
              <a:off x="4345" y="1099"/>
              <a:ext cx="1224" cy="1190"/>
            </a:xfrm>
            <a:prstGeom prst="rect">
              <a:avLst/>
            </a:prstGeom>
            <a:noFill/>
            <a:ln w="9525">
              <a:noFill/>
              <a:miter lim="800000"/>
              <a:headEnd/>
              <a:tailEnd/>
            </a:ln>
          </p:spPr>
        </p:pic>
        <p:sp>
          <p:nvSpPr>
            <p:cNvPr id="49159" name="Text Box 7"/>
            <p:cNvSpPr txBox="1">
              <a:spLocks noChangeArrowheads="1"/>
            </p:cNvSpPr>
            <p:nvPr/>
          </p:nvSpPr>
          <p:spPr bwMode="auto">
            <a:xfrm>
              <a:off x="4526" y="2296"/>
              <a:ext cx="1225" cy="231"/>
            </a:xfrm>
            <a:prstGeom prst="rect">
              <a:avLst/>
            </a:prstGeom>
            <a:noFill/>
            <a:ln w="9525">
              <a:noFill/>
              <a:miter lim="800000"/>
              <a:headEnd/>
              <a:tailEnd/>
            </a:ln>
          </p:spPr>
          <p:txBody>
            <a:bodyPr>
              <a:spAutoFit/>
            </a:bodyPr>
            <a:lstStyle/>
            <a:p>
              <a:pPr>
                <a:spcBef>
                  <a:spcPct val="50000"/>
                </a:spcBef>
              </a:pPr>
              <a:r>
                <a:rPr lang="ru-RU"/>
                <a:t>Решетка </a:t>
              </a:r>
              <a:r>
                <a:rPr lang="ru-RU">
                  <a:latin typeface="Arial" pitchFamily="34" charset="0"/>
                </a:rPr>
                <a:t>(</a:t>
              </a:r>
              <a:r>
                <a:rPr lang="en-US" i="1">
                  <a:latin typeface="Arial" pitchFamily="34" charset="0"/>
                </a:rPr>
                <a:t>mesh</a:t>
              </a:r>
              <a:r>
                <a:rPr lang="ru-RU">
                  <a:latin typeface="Arial" pitchFamily="34" charset="0"/>
                </a:rPr>
                <a:t>)</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415925" y="188913"/>
            <a:ext cx="9082088" cy="561975"/>
          </a:xfrm>
          <a:noFill/>
        </p:spPr>
        <p:txBody>
          <a:bodyPr/>
          <a:lstStyle/>
          <a:p>
            <a:pPr algn="l"/>
            <a:r>
              <a:rPr lang="ru-RU" sz="2600" b="1" smtClean="0"/>
              <a:t>Характеристика типовых схем коммуникации…</a:t>
            </a:r>
            <a:r>
              <a:rPr lang="ru-RU" sz="2600" smtClean="0"/>
              <a:t> </a:t>
            </a:r>
          </a:p>
        </p:txBody>
      </p:sp>
      <p:sp>
        <p:nvSpPr>
          <p:cNvPr id="50179" name="Rectangle 3"/>
          <p:cNvSpPr>
            <a:spLocks noGrp="1" noChangeArrowheads="1"/>
          </p:cNvSpPr>
          <p:nvPr>
            <p:ph idx="1"/>
          </p:nvPr>
        </p:nvSpPr>
        <p:spPr>
          <a:xfrm>
            <a:off x="495300" y="1196975"/>
            <a:ext cx="8915400" cy="3671888"/>
          </a:xfrm>
        </p:spPr>
        <p:txBody>
          <a:bodyPr/>
          <a:lstStyle/>
          <a:p>
            <a:r>
              <a:rPr lang="ru-RU" b="1" smtClean="0"/>
              <a:t>Топология сети вычислительных кластеров</a:t>
            </a:r>
          </a:p>
          <a:p>
            <a:pPr>
              <a:buFont typeface="Wingdings" pitchFamily="2" charset="2"/>
              <a:buNone/>
            </a:pPr>
            <a:r>
              <a:rPr lang="ru-RU" b="1" smtClean="0"/>
              <a:t>	</a:t>
            </a:r>
            <a:r>
              <a:rPr lang="ru-RU" sz="2400" smtClean="0"/>
              <a:t>Для построения кластерной системы во многих случаях используют </a:t>
            </a:r>
            <a:r>
              <a:rPr lang="ru-RU" sz="2400" i="1" smtClean="0"/>
              <a:t>коммутатор</a:t>
            </a:r>
            <a:r>
              <a:rPr lang="ru-RU" sz="2400" smtClean="0"/>
              <a:t> (</a:t>
            </a:r>
            <a:r>
              <a:rPr lang="en-US" sz="2400" i="1" smtClean="0"/>
              <a:t>switch</a:t>
            </a:r>
            <a:r>
              <a:rPr lang="ru-RU" sz="2400" smtClean="0"/>
              <a:t>), через который процессоры кластера соединяются между собой. </a:t>
            </a:r>
          </a:p>
          <a:p>
            <a:pPr>
              <a:buFont typeface="Wingdings" pitchFamily="2" charset="2"/>
              <a:buNone/>
            </a:pPr>
            <a:r>
              <a:rPr lang="ru-RU" sz="2400" b="1" smtClean="0"/>
              <a:t>	</a:t>
            </a:r>
            <a:r>
              <a:rPr lang="ru-RU" sz="2400" smtClean="0"/>
              <a:t>Одновременность выполнения нескольких коммуникационных операций является ограниченной.</a:t>
            </a:r>
          </a:p>
        </p:txBody>
      </p:sp>
      <p:sp>
        <p:nvSpPr>
          <p:cNvPr id="50180" name="Text Box 5"/>
          <p:cNvSpPr txBox="1">
            <a:spLocks noChangeArrowheads="1"/>
          </p:cNvSpPr>
          <p:nvPr/>
        </p:nvSpPr>
        <p:spPr bwMode="auto">
          <a:xfrm>
            <a:off x="920750" y="4221163"/>
            <a:ext cx="8135938" cy="1187450"/>
          </a:xfrm>
          <a:prstGeom prst="rect">
            <a:avLst/>
          </a:prstGeom>
          <a:noFill/>
          <a:ln w="9525">
            <a:noFill/>
            <a:miter lim="800000"/>
            <a:headEnd/>
            <a:tailEnd/>
          </a:ln>
        </p:spPr>
        <p:txBody>
          <a:bodyPr>
            <a:spAutoFit/>
          </a:bodyPr>
          <a:lstStyle/>
          <a:p>
            <a:pPr algn="ctr">
              <a:spcBef>
                <a:spcPct val="50000"/>
              </a:spcBef>
            </a:pPr>
            <a:r>
              <a:rPr lang="ru-RU" sz="2400" b="1" i="1"/>
              <a:t>В любой момент времени каждый процессор может принимать участие только в одной операции приема </a:t>
            </a:r>
            <a:r>
              <a:rPr lang="ru-RU" sz="2400" b="1" i="1">
                <a:latin typeface="Arial" pitchFamily="34" charset="0"/>
              </a:rPr>
              <a:t>- п</a:t>
            </a:r>
            <a:r>
              <a:rPr lang="ru-RU" sz="2400" b="1" i="1"/>
              <a:t>ередачи данных</a:t>
            </a:r>
            <a:endParaRPr lang="ru-RU" sz="24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415925" y="188913"/>
            <a:ext cx="9082088" cy="561975"/>
          </a:xfrm>
          <a:noFill/>
        </p:spPr>
        <p:txBody>
          <a:bodyPr/>
          <a:lstStyle/>
          <a:p>
            <a:pPr algn="l"/>
            <a:r>
              <a:rPr lang="ru-RU" sz="2600" b="1" smtClean="0"/>
              <a:t>Характеристика типовых схем коммуникации…</a:t>
            </a:r>
            <a:r>
              <a:rPr lang="ru-RU" sz="2600" smtClean="0"/>
              <a:t> </a:t>
            </a:r>
          </a:p>
        </p:txBody>
      </p:sp>
      <p:sp>
        <p:nvSpPr>
          <p:cNvPr id="51203" name="Rectangle 3"/>
          <p:cNvSpPr>
            <a:spLocks noGrp="1" noChangeArrowheads="1"/>
          </p:cNvSpPr>
          <p:nvPr>
            <p:ph idx="1"/>
          </p:nvPr>
        </p:nvSpPr>
        <p:spPr/>
        <p:txBody>
          <a:bodyPr/>
          <a:lstStyle/>
          <a:p>
            <a:pPr>
              <a:lnSpc>
                <a:spcPct val="90000"/>
              </a:lnSpc>
            </a:pPr>
            <a:r>
              <a:rPr lang="ru-RU" b="1" smtClean="0"/>
              <a:t>Характеристики топологии сети… </a:t>
            </a:r>
          </a:p>
          <a:p>
            <a:pPr lvl="1">
              <a:lnSpc>
                <a:spcPct val="90000"/>
              </a:lnSpc>
            </a:pPr>
            <a:r>
              <a:rPr lang="ru-RU" sz="2200" i="1" smtClean="0"/>
              <a:t>диаметр</a:t>
            </a:r>
            <a:r>
              <a:rPr lang="ru-RU" sz="2200" smtClean="0"/>
              <a:t> – максимальное расстояние между двумя процессорами сети; характеризует максимально-необходимое время для передачи данных между процессорами,</a:t>
            </a:r>
            <a:endParaRPr lang="ru-RU" sz="2200" i="1" smtClean="0"/>
          </a:p>
          <a:p>
            <a:pPr lvl="1">
              <a:lnSpc>
                <a:spcPct val="90000"/>
              </a:lnSpc>
            </a:pPr>
            <a:r>
              <a:rPr lang="ru-RU" sz="2200" i="1" smtClean="0"/>
              <a:t>связность</a:t>
            </a:r>
            <a:r>
              <a:rPr lang="ru-RU" sz="2200" smtClean="0"/>
              <a:t> (</a:t>
            </a:r>
            <a:r>
              <a:rPr lang="en-US" sz="2200" i="1" smtClean="0"/>
              <a:t>connectivity</a:t>
            </a:r>
            <a:r>
              <a:rPr lang="ru-RU" sz="2200" smtClean="0"/>
              <a:t>) – минимальное количество дуг, которое надо удалить для разделения сети передачи данных на две несвязные области,</a:t>
            </a:r>
            <a:endParaRPr lang="ru-RU" sz="2200" i="1" smtClean="0"/>
          </a:p>
          <a:p>
            <a:pPr lvl="1">
              <a:lnSpc>
                <a:spcPct val="90000"/>
              </a:lnSpc>
            </a:pPr>
            <a:r>
              <a:rPr lang="ru-RU" sz="2200" i="1" smtClean="0"/>
              <a:t>ширина бинарного деления</a:t>
            </a:r>
            <a:r>
              <a:rPr lang="ru-RU" sz="2200" smtClean="0"/>
              <a:t> (</a:t>
            </a:r>
            <a:r>
              <a:rPr lang="en-US" sz="2200" i="1" smtClean="0"/>
              <a:t>bisection width</a:t>
            </a:r>
            <a:r>
              <a:rPr lang="ru-RU" sz="2200" smtClean="0"/>
              <a:t>) – минимальное количество дуг, которое надо удалить для разделения сети передачи данных на две несвязные области одинакового размера,</a:t>
            </a:r>
            <a:endParaRPr lang="ru-RU" sz="2200" i="1" smtClean="0"/>
          </a:p>
          <a:p>
            <a:pPr lvl="1">
              <a:lnSpc>
                <a:spcPct val="90000"/>
              </a:lnSpc>
            </a:pPr>
            <a:r>
              <a:rPr lang="ru-RU" sz="2200" i="1" smtClean="0"/>
              <a:t>стоимость</a:t>
            </a:r>
            <a:r>
              <a:rPr lang="ru-RU" sz="2200" smtClean="0"/>
              <a:t> – общее количество линий передачи данных в многопроцессорной вычислительной системе.</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88"/>
          <p:cNvSpPr>
            <a:spLocks noGrp="1" noChangeArrowheads="1"/>
          </p:cNvSpPr>
          <p:nvPr>
            <p:ph type="title"/>
          </p:nvPr>
        </p:nvSpPr>
        <p:spPr>
          <a:xfrm>
            <a:off x="415925" y="1"/>
            <a:ext cx="9082088" cy="836711"/>
          </a:xfrm>
          <a:noFill/>
        </p:spPr>
        <p:txBody>
          <a:bodyPr/>
          <a:lstStyle/>
          <a:p>
            <a:pPr algn="l"/>
            <a:r>
              <a:rPr lang="ru-RU" sz="3200" b="1" dirty="0" smtClean="0"/>
              <a:t>Характеристика типовых схем </a:t>
            </a:r>
            <a:r>
              <a:rPr lang="ru-RU" sz="3200" b="1" dirty="0" smtClean="0"/>
              <a:t>коммуникации</a:t>
            </a:r>
            <a:endParaRPr lang="ru-RU" sz="3200" dirty="0" smtClean="0"/>
          </a:p>
        </p:txBody>
      </p:sp>
      <p:sp>
        <p:nvSpPr>
          <p:cNvPr id="7174" name="Rectangle 2"/>
          <p:cNvSpPr>
            <a:spLocks noGrp="1" noChangeArrowheads="1"/>
          </p:cNvSpPr>
          <p:nvPr>
            <p:ph type="body" sz="half" idx="1"/>
          </p:nvPr>
        </p:nvSpPr>
        <p:spPr>
          <a:xfrm>
            <a:off x="495300" y="908720"/>
            <a:ext cx="8994775" cy="504056"/>
          </a:xfrm>
        </p:spPr>
        <p:txBody>
          <a:bodyPr/>
          <a:lstStyle/>
          <a:p>
            <a:r>
              <a:rPr lang="ru-RU" sz="2800" b="1" dirty="0" smtClean="0"/>
              <a:t>Характеристики топологии сети </a:t>
            </a:r>
          </a:p>
        </p:txBody>
      </p:sp>
      <p:graphicFrame>
        <p:nvGraphicFramePr>
          <p:cNvPr id="7170" name="Object 383"/>
          <p:cNvGraphicFramePr>
            <a:graphicFrameLocks noChangeAspect="1"/>
          </p:cNvGraphicFramePr>
          <p:nvPr>
            <p:ph sz="half" idx="2"/>
          </p:nvPr>
        </p:nvGraphicFramePr>
        <p:xfrm>
          <a:off x="2792413" y="5516563"/>
          <a:ext cx="863600" cy="376237"/>
        </p:xfrm>
        <a:graphic>
          <a:graphicData uri="http://schemas.openxmlformats.org/presentationml/2006/ole">
            <p:oleObj spid="_x0000_s7170" name="Формула" r:id="rId3" imgW="583920" imgH="253800" progId="Equation.3">
              <p:embed/>
            </p:oleObj>
          </a:graphicData>
        </a:graphic>
      </p:graphicFrame>
      <p:graphicFrame>
        <p:nvGraphicFramePr>
          <p:cNvPr id="371070" name="Group 382"/>
          <p:cNvGraphicFramePr>
            <a:graphicFrameLocks noGrp="1"/>
          </p:cNvGraphicFramePr>
          <p:nvPr/>
        </p:nvGraphicFramePr>
        <p:xfrm>
          <a:off x="415925" y="1773238"/>
          <a:ext cx="9074150" cy="4168142"/>
        </p:xfrm>
        <a:graphic>
          <a:graphicData uri="http://schemas.openxmlformats.org/drawingml/2006/table">
            <a:tbl>
              <a:tblPr/>
              <a:tblGrid>
                <a:gridCol w="1944688"/>
                <a:gridCol w="1800225"/>
                <a:gridCol w="1698625"/>
                <a:gridCol w="1816100"/>
                <a:gridCol w="1814512"/>
              </a:tblGrid>
              <a:tr h="684213">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ru-RU" sz="2000" b="0" i="0" u="none" strike="noStrike" cap="none" normalizeH="0" baseline="0" dirty="0" smtClean="0">
                          <a:ln>
                            <a:noFill/>
                          </a:ln>
                          <a:solidFill>
                            <a:schemeClr val="tx1"/>
                          </a:solidFill>
                          <a:effectLst/>
                          <a:latin typeface="Arial" charset="0"/>
                          <a:cs typeface="Arial" charset="0"/>
                        </a:rPr>
                        <a:t>Топология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cs typeface="Arial" charset="0"/>
                        </a:rPr>
                        <a:t>Диаметр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cs typeface="Arial" charset="0"/>
                        </a:rPr>
                        <a:t>Ширина бисекции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cs typeface="Arial" charset="0"/>
                        </a:rPr>
                        <a:t>Связность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cs typeface="Arial" charset="0"/>
                        </a:rPr>
                        <a:t>Стоимость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cs typeface="Arial" charset="0"/>
                        </a:rPr>
                        <a:t>Полный граф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p</a:t>
                      </a:r>
                      <a:r>
                        <a:rPr kumimoji="0" lang="en-US" sz="2000" b="0" i="0" u="none" strike="noStrike" cap="none" normalizeH="0" baseline="30000" smtClean="0">
                          <a:ln>
                            <a:noFill/>
                          </a:ln>
                          <a:solidFill>
                            <a:schemeClr val="tx1"/>
                          </a:solidFill>
                          <a:effectLst/>
                          <a:latin typeface="Arial" charset="0"/>
                          <a:cs typeface="Arial" charset="0"/>
                        </a:rPr>
                        <a:t>2</a:t>
                      </a:r>
                      <a:r>
                        <a:rPr kumimoji="0" lang="en-US" sz="2000" b="0" i="0" u="none" strike="noStrike" cap="none" normalizeH="0" baseline="0" smtClean="0">
                          <a:ln>
                            <a:noFill/>
                          </a:ln>
                          <a:solidFill>
                            <a:schemeClr val="tx1"/>
                          </a:solidFill>
                          <a:effectLst/>
                          <a:latin typeface="Arial" charset="0"/>
                          <a:cs typeface="Arial" charset="0"/>
                        </a:rPr>
                        <a:t>/4</a:t>
                      </a:r>
                      <a:endParaRPr kumimoji="0" lang="ru-RU" sz="2000" b="0" i="0" u="none" strike="noStrike" cap="none" normalizeH="0" baseline="3000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cs typeface="Arial" charset="0"/>
                        </a:rPr>
                        <a:t>(p-1)</a:t>
                      </a:r>
                      <a:endParaRPr kumimoji="0" lang="ru-RU"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p(p-1)/2</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cs typeface="Arial" charset="0"/>
                        </a:rPr>
                        <a:t>Звезда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2</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(p-1)</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cs typeface="Arial" charset="0"/>
                        </a:rPr>
                        <a:t>Линейка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p-1</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1</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(p-1)</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cs typeface="Arial" charset="0"/>
                        </a:rPr>
                        <a:t>Кольцо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2</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2</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p</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cs typeface="Arial" charset="0"/>
                        </a:rPr>
                        <a:t>Гиперкуб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log</a:t>
                      </a:r>
                      <a:r>
                        <a:rPr kumimoji="0" lang="en-US" sz="2000" b="0" i="0" u="none" strike="noStrike" cap="none" normalizeH="0" baseline="-25000" smtClean="0">
                          <a:ln>
                            <a:noFill/>
                          </a:ln>
                          <a:solidFill>
                            <a:schemeClr val="tx1"/>
                          </a:solidFill>
                          <a:effectLst/>
                          <a:latin typeface="Arial" charset="0"/>
                          <a:cs typeface="Arial" charset="0"/>
                        </a:rPr>
                        <a:t>2</a:t>
                      </a:r>
                      <a:r>
                        <a:rPr kumimoji="0" lang="en-US" sz="2000" b="0" i="0" u="none" strike="noStrike" cap="none" normalizeH="0" baseline="0" smtClean="0">
                          <a:ln>
                            <a:noFill/>
                          </a:ln>
                          <a:solidFill>
                            <a:schemeClr val="tx1"/>
                          </a:solidFill>
                          <a:effectLst/>
                          <a:latin typeface="Arial" charset="0"/>
                          <a:cs typeface="Arial" charset="0"/>
                        </a:rPr>
                        <a:t>p</a:t>
                      </a:r>
                      <a:endParaRPr kumimoji="0" lang="ru-RU" sz="2000" b="0" i="0" u="none" strike="noStrike" cap="none" normalizeH="0" baseline="-2500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p/2 </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log</a:t>
                      </a:r>
                      <a:r>
                        <a:rPr kumimoji="0" lang="en-US" sz="2000" b="0" i="0" u="none" strike="noStrike" cap="none" normalizeH="0" baseline="-25000" smtClean="0">
                          <a:ln>
                            <a:noFill/>
                          </a:ln>
                          <a:solidFill>
                            <a:schemeClr val="tx1"/>
                          </a:solidFill>
                          <a:effectLst/>
                          <a:latin typeface="Arial" charset="0"/>
                          <a:cs typeface="Arial" charset="0"/>
                        </a:rPr>
                        <a:t>2</a:t>
                      </a:r>
                      <a:r>
                        <a:rPr kumimoji="0" lang="en-US" sz="2000" b="0" i="0" u="none" strike="noStrike" cap="none" normalizeH="0" baseline="0" smtClean="0">
                          <a:ln>
                            <a:noFill/>
                          </a:ln>
                          <a:solidFill>
                            <a:schemeClr val="tx1"/>
                          </a:solidFill>
                          <a:effectLst/>
                          <a:latin typeface="Arial" charset="0"/>
                          <a:cs typeface="Arial" charset="0"/>
                        </a:rPr>
                        <a:t>p</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p</a:t>
                      </a:r>
                      <a:r>
                        <a:rPr kumimoji="0" lang="en-US" sz="1400" b="0" i="0" u="none" strike="noStrike" cap="none" normalizeH="0" baseline="0" smtClean="0">
                          <a:ln>
                            <a:noFill/>
                          </a:ln>
                          <a:solidFill>
                            <a:schemeClr val="tx1"/>
                          </a:solidFill>
                          <a:effectLst/>
                          <a:latin typeface="Arial" charset="0"/>
                          <a:cs typeface="Arial" charset="0"/>
                        </a:rPr>
                        <a:t> </a:t>
                      </a:r>
                      <a:r>
                        <a:rPr kumimoji="0" lang="en-US" sz="2000" b="0" i="0" u="none" strike="noStrike" cap="none" normalizeH="0" baseline="0" smtClean="0">
                          <a:ln>
                            <a:noFill/>
                          </a:ln>
                          <a:solidFill>
                            <a:schemeClr val="tx1"/>
                          </a:solidFill>
                          <a:effectLst/>
                          <a:latin typeface="Arial" charset="0"/>
                          <a:cs typeface="Arial" charset="0"/>
                        </a:rPr>
                        <a:t>log</a:t>
                      </a:r>
                      <a:r>
                        <a:rPr kumimoji="0" lang="en-US" sz="2000" b="0" i="0" u="none" strike="noStrike" cap="none" normalizeH="0" baseline="-25000" smtClean="0">
                          <a:ln>
                            <a:noFill/>
                          </a:ln>
                          <a:solidFill>
                            <a:schemeClr val="tx1"/>
                          </a:solidFill>
                          <a:effectLst/>
                          <a:latin typeface="Arial" charset="0"/>
                          <a:cs typeface="Arial" charset="0"/>
                        </a:rPr>
                        <a:t>2</a:t>
                      </a:r>
                      <a:r>
                        <a:rPr kumimoji="0" lang="en-US" sz="2000" b="0" i="0" u="none" strike="noStrike" cap="none" normalizeH="0" baseline="0" smtClean="0">
                          <a:ln>
                            <a:noFill/>
                          </a:ln>
                          <a:solidFill>
                            <a:schemeClr val="tx1"/>
                          </a:solidFill>
                          <a:effectLst/>
                          <a:latin typeface="Arial" charset="0"/>
                          <a:cs typeface="Arial" charset="0"/>
                        </a:rPr>
                        <a:t>p/2</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ru-RU" sz="2000" b="0" i="0" u="none" strike="noStrike" cap="none" normalizeH="0" baseline="0" smtClean="0">
                          <a:ln>
                            <a:noFill/>
                          </a:ln>
                          <a:solidFill>
                            <a:schemeClr val="tx1"/>
                          </a:solidFill>
                          <a:effectLst/>
                          <a:latin typeface="Arial" charset="0"/>
                          <a:cs typeface="Arial" charset="0"/>
                        </a:rPr>
                        <a:t>Решетка (</a:t>
                      </a:r>
                      <a:r>
                        <a:rPr kumimoji="0" lang="en-US" sz="2000" b="0" i="0" u="none" strike="noStrike" cap="none" normalizeH="0" baseline="0" smtClean="0">
                          <a:ln>
                            <a:noFill/>
                          </a:ln>
                          <a:solidFill>
                            <a:schemeClr val="tx1"/>
                          </a:solidFill>
                          <a:effectLst/>
                          <a:latin typeface="Arial" charset="0"/>
                          <a:cs typeface="Arial" charset="0"/>
                        </a:rPr>
                        <a:t>N</a:t>
                      </a:r>
                      <a:r>
                        <a:rPr kumimoji="0" lang="ru-RU" sz="2000" b="0" i="0" u="none" strike="noStrike" cap="none" normalizeH="0" baseline="0" smtClean="0">
                          <a:ln>
                            <a:noFill/>
                          </a:ln>
                          <a:solidFill>
                            <a:schemeClr val="tx1"/>
                          </a:solidFill>
                          <a:effectLst/>
                          <a:latin typeface="Arial" charset="0"/>
                          <a:cs typeface="Arial" charset="0"/>
                        </a:rPr>
                        <a:t>=</a:t>
                      </a:r>
                      <a:r>
                        <a:rPr kumimoji="0" lang="en-US" sz="2000" b="0" i="0" u="none" strike="noStrike" cap="none" normalizeH="0" baseline="0" smtClean="0">
                          <a:ln>
                            <a:noFill/>
                          </a:ln>
                          <a:solidFill>
                            <a:schemeClr val="tx1"/>
                          </a:solidFill>
                          <a:effectLst/>
                          <a:latin typeface="Arial" charset="0"/>
                          <a:cs typeface="Arial" charset="0"/>
                        </a:rPr>
                        <a:t>2</a:t>
                      </a:r>
                      <a:r>
                        <a:rPr kumimoji="0" lang="ru-RU" sz="2000" b="0" i="0" u="none" strike="noStrike" cap="none" normalizeH="0" baseline="0" smtClean="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4</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Arial" charset="0"/>
                        </a:rPr>
                        <a:t>2p</a:t>
                      </a:r>
                      <a:endParaRPr kumimoji="0" lang="ru-RU"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71" name="Object 385"/>
          <p:cNvGraphicFramePr>
            <a:graphicFrameLocks noChangeAspect="1"/>
          </p:cNvGraphicFramePr>
          <p:nvPr/>
        </p:nvGraphicFramePr>
        <p:xfrm>
          <a:off x="2868613" y="4459288"/>
          <a:ext cx="709612" cy="398462"/>
        </p:xfrm>
        <a:graphic>
          <a:graphicData uri="http://schemas.openxmlformats.org/presentationml/2006/ole">
            <p:oleObj spid="_x0000_s7171" name="Формула" r:id="rId4" imgW="406080" imgH="228600" progId="Equation.3">
              <p:embed/>
            </p:oleObj>
          </a:graphicData>
        </a:graphic>
      </p:graphicFrame>
      <p:graphicFrame>
        <p:nvGraphicFramePr>
          <p:cNvPr id="7172" name="Object 386"/>
          <p:cNvGraphicFramePr>
            <a:graphicFrameLocks noChangeAspect="1"/>
          </p:cNvGraphicFramePr>
          <p:nvPr/>
        </p:nvGraphicFramePr>
        <p:xfrm>
          <a:off x="4699000" y="5519738"/>
          <a:ext cx="506413" cy="376237"/>
        </p:xfrm>
        <a:graphic>
          <a:graphicData uri="http://schemas.openxmlformats.org/presentationml/2006/ole">
            <p:oleObj spid="_x0000_s7172" name="Формула" r:id="rId5" imgW="342720" imgH="253800" progId="Equation.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a:xfrm>
            <a:off x="415925" y="188913"/>
            <a:ext cx="9082088" cy="561975"/>
          </a:xfrm>
          <a:noFill/>
        </p:spPr>
        <p:txBody>
          <a:bodyPr/>
          <a:lstStyle/>
          <a:p>
            <a:pPr algn="l"/>
            <a:r>
              <a:rPr lang="ru-RU" sz="2600" b="1" smtClean="0"/>
              <a:t>Характеристика системных платформ для построения кластеров…</a:t>
            </a:r>
          </a:p>
        </p:txBody>
      </p:sp>
      <p:sp>
        <p:nvSpPr>
          <p:cNvPr id="52227" name="Rectangle 2"/>
          <p:cNvSpPr>
            <a:spLocks noGrp="1" noChangeArrowheads="1"/>
          </p:cNvSpPr>
          <p:nvPr>
            <p:ph idx="1"/>
          </p:nvPr>
        </p:nvSpPr>
        <p:spPr/>
        <p:txBody>
          <a:bodyPr/>
          <a:lstStyle/>
          <a:p>
            <a:pPr marL="0" indent="355600">
              <a:lnSpc>
                <a:spcPct val="110000"/>
              </a:lnSpc>
            </a:pPr>
            <a:r>
              <a:rPr lang="ru-RU" sz="2600" smtClean="0"/>
              <a:t>В качестве системной платформы для построения кластеров используют обе наиболее распространенные в настоящий момент операционные системы Unix</a:t>
            </a:r>
            <a:r>
              <a:rPr lang="en-US" sz="2600" smtClean="0"/>
              <a:t>/Linux</a:t>
            </a:r>
            <a:r>
              <a:rPr lang="ru-RU" sz="2600" smtClean="0"/>
              <a:t> и Microsoft Windows. </a:t>
            </a:r>
            <a:endParaRPr lang="en-US" sz="2600" smtClean="0"/>
          </a:p>
          <a:p>
            <a:pPr marL="0" indent="355600">
              <a:lnSpc>
                <a:spcPct val="110000"/>
              </a:lnSpc>
            </a:pPr>
            <a:r>
              <a:rPr lang="ru-RU" sz="2600" smtClean="0"/>
              <a:t>Далее подробно будет рассмотрено решение на основе ОС семейства Microsoft Windows; характеристика подхода на базе ОС Unix может быть получена, например, в</a:t>
            </a:r>
            <a:endParaRPr lang="en-US" sz="2600" smtClean="0"/>
          </a:p>
          <a:p>
            <a:pPr marL="0" indent="355600">
              <a:lnSpc>
                <a:spcPct val="110000"/>
              </a:lnSpc>
              <a:buFont typeface="Wingdings" pitchFamily="2" charset="2"/>
              <a:buNone/>
            </a:pPr>
            <a:r>
              <a:rPr lang="en-US" sz="2600" b="1" smtClean="0"/>
              <a:t>Sterling, T.</a:t>
            </a:r>
            <a:r>
              <a:rPr lang="en-US" sz="2600" smtClean="0"/>
              <a:t> (Ed.) Beowulf Cluster Computing with Linux. - Cambridge, MA: The MIT Press, 2002.</a:t>
            </a:r>
            <a:endParaRPr lang="ru-RU" sz="26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title"/>
          </p:nvPr>
        </p:nvSpPr>
        <p:spPr>
          <a:xfrm>
            <a:off x="415925" y="188913"/>
            <a:ext cx="9082088" cy="561975"/>
          </a:xfrm>
          <a:noFill/>
        </p:spPr>
        <p:txBody>
          <a:bodyPr/>
          <a:lstStyle/>
          <a:p>
            <a:pPr algn="l"/>
            <a:r>
              <a:rPr lang="ru-RU" sz="2600" b="1" smtClean="0"/>
              <a:t>Характеристика системных платформ для построения кластеров…</a:t>
            </a:r>
          </a:p>
        </p:txBody>
      </p:sp>
      <p:sp>
        <p:nvSpPr>
          <p:cNvPr id="53251" name="Rectangle 3"/>
          <p:cNvSpPr>
            <a:spLocks noGrp="1" noChangeArrowheads="1"/>
          </p:cNvSpPr>
          <p:nvPr>
            <p:ph idx="1"/>
          </p:nvPr>
        </p:nvSpPr>
        <p:spPr>
          <a:xfrm>
            <a:off x="415925" y="1052513"/>
            <a:ext cx="8915400" cy="4968875"/>
          </a:xfrm>
        </p:spPr>
        <p:txBody>
          <a:bodyPr/>
          <a:lstStyle/>
          <a:p>
            <a:pPr>
              <a:buFont typeface="Wingdings" pitchFamily="2" charset="2"/>
              <a:buNone/>
            </a:pPr>
            <a:r>
              <a:rPr lang="ru-RU" sz="2600" b="1" smtClean="0"/>
              <a:t>Microsoft Compute Cluster Server 2003…</a:t>
            </a:r>
          </a:p>
          <a:p>
            <a:r>
              <a:rPr lang="ru-RU" sz="2600" smtClean="0"/>
              <a:t>Интегрированная платформа для поддержки высокопроизводительных вычислений на кластерных системах</a:t>
            </a:r>
          </a:p>
          <a:p>
            <a:r>
              <a:rPr lang="en-US" sz="2600" smtClean="0"/>
              <a:t>CCS 2003 </a:t>
            </a:r>
            <a:r>
              <a:rPr lang="ru-RU" sz="2600" smtClean="0"/>
              <a:t>состоит из операционной системы Microsoft Windows Server 2003 и Microsoft Compute Cluster Pack (CCP) – набора интерфейсов, утилит и инфраструктуры управления</a:t>
            </a:r>
          </a:p>
          <a:p>
            <a:r>
              <a:rPr lang="ru-RU" sz="2600" smtClean="0"/>
              <a:t>Вместе с CCP поставляется SDK, содержащий необходимые инструменты разработки программ для </a:t>
            </a:r>
            <a:r>
              <a:rPr lang="en-US" sz="2600" smtClean="0"/>
              <a:t>CCS</a:t>
            </a:r>
            <a:r>
              <a:rPr lang="ru-RU" sz="2600" smtClean="0"/>
              <a:t>, включая собственную реализацию MPI (</a:t>
            </a:r>
            <a:r>
              <a:rPr lang="en-US" sz="2600" smtClean="0"/>
              <a:t>Microsoft MPI</a:t>
            </a:r>
            <a:r>
              <a:rPr lang="ru-RU" sz="260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Пути достижения параллелизма…</a:t>
            </a:r>
          </a:p>
        </p:txBody>
      </p:sp>
      <p:sp>
        <p:nvSpPr>
          <p:cNvPr id="15363" name="Rectangle 3"/>
          <p:cNvSpPr>
            <a:spLocks noGrp="1" noChangeArrowheads="1"/>
          </p:cNvSpPr>
          <p:nvPr>
            <p:ph idx="1"/>
          </p:nvPr>
        </p:nvSpPr>
        <p:spPr>
          <a:xfrm>
            <a:off x="495300" y="1196975"/>
            <a:ext cx="9137650" cy="4968875"/>
          </a:xfrm>
        </p:spPr>
        <p:txBody>
          <a:bodyPr/>
          <a:lstStyle/>
          <a:p>
            <a:r>
              <a:rPr lang="ru-RU" sz="2400" smtClean="0"/>
              <a:t>Возможные режимы выполнения независимых частей программы:</a:t>
            </a:r>
          </a:p>
          <a:p>
            <a:pPr lvl="1"/>
            <a:r>
              <a:rPr lang="ru-RU" sz="2000" i="1" smtClean="0"/>
              <a:t>многозадачный режим </a:t>
            </a:r>
            <a:r>
              <a:rPr lang="ru-RU" sz="2000" smtClean="0"/>
              <a:t>(</a:t>
            </a:r>
            <a:r>
              <a:rPr lang="ru-RU" sz="2000" i="1" smtClean="0"/>
              <a:t>режим разделения времени</a:t>
            </a:r>
            <a:r>
              <a:rPr lang="ru-RU" sz="2000" smtClean="0"/>
              <a:t>), при котором для выполнения нескольких процессов используется единственный процессор (данный режим является псевдопараллельным</a:t>
            </a:r>
            <a:r>
              <a:rPr lang="en-US" sz="2000" smtClean="0"/>
              <a:t>, </a:t>
            </a:r>
            <a:r>
              <a:rPr lang="ru-RU" sz="2000" smtClean="0"/>
              <a:t>в каждый момент времени исполняемым может быть единственный процесс),</a:t>
            </a:r>
            <a:endParaRPr lang="en-US" sz="2000" smtClean="0"/>
          </a:p>
          <a:p>
            <a:pPr lvl="1"/>
            <a:r>
              <a:rPr lang="ru-RU" sz="2000" i="1" smtClean="0"/>
              <a:t>параллельное выполнение</a:t>
            </a:r>
            <a:r>
              <a:rPr lang="ru-RU" sz="2000" smtClean="0"/>
              <a:t>, когда в один и тот же момент времени может выполняться несколько команд обработки данных (обеспечивается при наличии нескольких процессоров или при помощи конвейерных и векторных обрабатывающих устройств),</a:t>
            </a:r>
            <a:endParaRPr lang="en-US" sz="2000" smtClean="0"/>
          </a:p>
          <a:p>
            <a:pPr lvl="1"/>
            <a:r>
              <a:rPr lang="ru-RU" sz="2000" i="1" smtClean="0"/>
              <a:t>распределенные вычисления,</a:t>
            </a:r>
            <a:r>
              <a:rPr lang="ru-RU" sz="2000" smtClean="0"/>
              <a:t> при которых для параллельной обработки данных используется несколько обрабатывающих устройств, достаточно удаленных друг от друга, а передача данных по линиям связи приводит к существенным временным задержкам.</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title"/>
          </p:nvPr>
        </p:nvSpPr>
        <p:spPr>
          <a:xfrm>
            <a:off x="415925" y="188913"/>
            <a:ext cx="9082088" cy="561975"/>
          </a:xfrm>
          <a:noFill/>
        </p:spPr>
        <p:txBody>
          <a:bodyPr/>
          <a:lstStyle/>
          <a:p>
            <a:pPr algn="l"/>
            <a:r>
              <a:rPr lang="ru-RU" sz="2600" b="1" smtClean="0"/>
              <a:t>Характеристика системных платформ для построения кластеров…</a:t>
            </a:r>
          </a:p>
        </p:txBody>
      </p:sp>
      <p:sp>
        <p:nvSpPr>
          <p:cNvPr id="54275" name="Rectangle 3"/>
          <p:cNvSpPr>
            <a:spLocks noGrp="1" noChangeArrowheads="1"/>
          </p:cNvSpPr>
          <p:nvPr>
            <p:ph idx="1"/>
          </p:nvPr>
        </p:nvSpPr>
        <p:spPr>
          <a:xfrm>
            <a:off x="344488" y="1125538"/>
            <a:ext cx="8915400" cy="4968875"/>
          </a:xfrm>
        </p:spPr>
        <p:txBody>
          <a:bodyPr/>
          <a:lstStyle/>
          <a:p>
            <a:pPr>
              <a:buFont typeface="Wingdings" pitchFamily="2" charset="2"/>
              <a:buNone/>
            </a:pPr>
            <a:r>
              <a:rPr lang="ru-RU" sz="2600" b="1" smtClean="0"/>
              <a:t>Microsoft Compute Cluster Server 2003…</a:t>
            </a:r>
            <a:endParaRPr lang="ru-RU" smtClean="0"/>
          </a:p>
          <a:p>
            <a:r>
              <a:rPr lang="ru-RU" sz="2600" smtClean="0"/>
              <a:t>В качестве вычислительных узлов кластера могут быть использованы 64-битные процессоры семейства </a:t>
            </a:r>
            <a:r>
              <a:rPr lang="en-US" sz="2600" smtClean="0"/>
              <a:t>x</a:t>
            </a:r>
            <a:r>
              <a:rPr lang="ru-RU" sz="2600" smtClean="0"/>
              <a:t>86 с, как минимум, 512 Мб оперативной памяти и 4 Гб свободного дискового пространства</a:t>
            </a:r>
          </a:p>
          <a:p>
            <a:r>
              <a:rPr lang="ru-RU" sz="2600" smtClean="0"/>
              <a:t>На вычислительных узлах кластера должна быть установлена операционная система </a:t>
            </a:r>
            <a:r>
              <a:rPr lang="en-US" sz="2600" smtClean="0"/>
              <a:t>Microsoft Windows Server</a:t>
            </a:r>
            <a:r>
              <a:rPr lang="ru-RU" sz="2600" smtClean="0"/>
              <a:t> 2003 (</a:t>
            </a:r>
            <a:r>
              <a:rPr lang="en-US" sz="2600" smtClean="0"/>
              <a:t>Standard</a:t>
            </a:r>
            <a:r>
              <a:rPr lang="ru-RU" sz="2600" smtClean="0"/>
              <a:t>, </a:t>
            </a:r>
            <a:r>
              <a:rPr lang="en-US" sz="2600" smtClean="0"/>
              <a:t>Enterprise </a:t>
            </a:r>
            <a:r>
              <a:rPr lang="ru-RU" sz="2600" smtClean="0"/>
              <a:t>или </a:t>
            </a:r>
            <a:r>
              <a:rPr lang="en-US" sz="2600" smtClean="0"/>
              <a:t>Compute Cluster Edition</a:t>
            </a:r>
            <a:r>
              <a:rPr lang="ru-RU" sz="260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title"/>
          </p:nvPr>
        </p:nvSpPr>
        <p:spPr>
          <a:xfrm>
            <a:off x="415925" y="188913"/>
            <a:ext cx="9082088" cy="561975"/>
          </a:xfrm>
          <a:noFill/>
        </p:spPr>
        <p:txBody>
          <a:bodyPr/>
          <a:lstStyle/>
          <a:p>
            <a:pPr algn="l"/>
            <a:r>
              <a:rPr lang="ru-RU" sz="2600" b="1" smtClean="0"/>
              <a:t>Характеристика системных платформ для построения кластеров</a:t>
            </a:r>
          </a:p>
        </p:txBody>
      </p:sp>
      <p:sp>
        <p:nvSpPr>
          <p:cNvPr id="55299" name="Rectangle 3"/>
          <p:cNvSpPr>
            <a:spLocks noGrp="1" noChangeArrowheads="1"/>
          </p:cNvSpPr>
          <p:nvPr>
            <p:ph idx="1"/>
          </p:nvPr>
        </p:nvSpPr>
        <p:spPr>
          <a:xfrm>
            <a:off x="344488" y="981075"/>
            <a:ext cx="9137650" cy="4968875"/>
          </a:xfrm>
        </p:spPr>
        <p:txBody>
          <a:bodyPr/>
          <a:lstStyle/>
          <a:p>
            <a:pPr>
              <a:spcBef>
                <a:spcPct val="15000"/>
              </a:spcBef>
              <a:buFont typeface="Wingdings" pitchFamily="2" charset="2"/>
              <a:buNone/>
            </a:pPr>
            <a:r>
              <a:rPr lang="ru-RU" sz="2600" b="1" smtClean="0"/>
              <a:t>Microsoft Compute Cluster Server 2003</a:t>
            </a:r>
            <a:endParaRPr lang="ru-RU" smtClean="0"/>
          </a:p>
          <a:p>
            <a:pPr>
              <a:spcBef>
                <a:spcPct val="15000"/>
              </a:spcBef>
            </a:pPr>
            <a:r>
              <a:rPr lang="ru-RU" sz="2600" smtClean="0"/>
              <a:t>В состав </a:t>
            </a:r>
            <a:r>
              <a:rPr lang="en-US" sz="2600" smtClean="0"/>
              <a:t>CCP </a:t>
            </a:r>
            <a:r>
              <a:rPr lang="ru-RU" sz="2600" smtClean="0"/>
              <a:t>входит удобная система планирования заданий, позволяющая просматривать состояния всех запущенных задач, собирать статистику, назначать запуски программ на определенное время, завершать "зависшие" задачи и пр. </a:t>
            </a:r>
          </a:p>
          <a:p>
            <a:pPr>
              <a:spcBef>
                <a:spcPct val="15000"/>
              </a:spcBef>
            </a:pPr>
            <a:r>
              <a:rPr lang="ru-RU" sz="2600" smtClean="0"/>
              <a:t>В состав </a:t>
            </a:r>
            <a:r>
              <a:rPr lang="en-US" sz="2600" smtClean="0"/>
              <a:t>CCP </a:t>
            </a:r>
            <a:r>
              <a:rPr lang="ru-RU" sz="2600" smtClean="0"/>
              <a:t>входит </a:t>
            </a:r>
            <a:r>
              <a:rPr lang="en-US" sz="2600" smtClean="0"/>
              <a:t>Microsoft MPI</a:t>
            </a:r>
            <a:r>
              <a:rPr lang="ru-RU" sz="2600" smtClean="0"/>
              <a:t> – версия реализации стандарта </a:t>
            </a:r>
            <a:r>
              <a:rPr lang="en-US" sz="2600" smtClean="0"/>
              <a:t>MPI </a:t>
            </a:r>
            <a:r>
              <a:rPr lang="ru-RU" sz="2600" smtClean="0"/>
              <a:t>2 от </a:t>
            </a:r>
            <a:r>
              <a:rPr lang="en-US" sz="2600" smtClean="0"/>
              <a:t>Argonne National Labs</a:t>
            </a:r>
            <a:r>
              <a:rPr lang="ru-RU" sz="2600" smtClean="0"/>
              <a:t>. </a:t>
            </a:r>
            <a:r>
              <a:rPr lang="en-US" sz="2600" smtClean="0"/>
              <a:t>MS MPI </a:t>
            </a:r>
            <a:r>
              <a:rPr lang="ru-RU" sz="2600" smtClean="0"/>
              <a:t>совместима с </a:t>
            </a:r>
            <a:r>
              <a:rPr lang="en-US" sz="2600" smtClean="0"/>
              <a:t>MPICH </a:t>
            </a:r>
            <a:r>
              <a:rPr lang="ru-RU" sz="2600" smtClean="0"/>
              <a:t>2 и поддерживает полнофункциональный </a:t>
            </a:r>
            <a:r>
              <a:rPr lang="en-US" sz="2600" smtClean="0"/>
              <a:t>API </a:t>
            </a:r>
            <a:r>
              <a:rPr lang="ru-RU" sz="2600" smtClean="0"/>
              <a:t>с более чем 160 функциями</a:t>
            </a:r>
          </a:p>
          <a:p>
            <a:pPr>
              <a:spcBef>
                <a:spcPct val="15000"/>
              </a:spcBef>
            </a:pPr>
            <a:r>
              <a:rPr lang="en-US" sz="2600" smtClean="0"/>
              <a:t>Microsoft Visual Studio</a:t>
            </a:r>
            <a:r>
              <a:rPr lang="ru-RU" sz="2600" smtClean="0"/>
              <a:t> 2005 включает параллельный отладчик, работающий с </a:t>
            </a:r>
            <a:r>
              <a:rPr lang="en-US" sz="2600" smtClean="0"/>
              <a:t>MS MPI</a:t>
            </a:r>
            <a:r>
              <a:rPr lang="ru-RU" sz="2600"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8"/>
          <p:cNvSpPr>
            <a:spLocks noGrp="1" noChangeArrowheads="1"/>
          </p:cNvSpPr>
          <p:nvPr>
            <p:ph type="title"/>
          </p:nvPr>
        </p:nvSpPr>
        <p:spPr>
          <a:xfrm>
            <a:off x="415925" y="188913"/>
            <a:ext cx="8929688" cy="561975"/>
          </a:xfrm>
          <a:noFill/>
        </p:spPr>
        <p:txBody>
          <a:bodyPr/>
          <a:lstStyle/>
          <a:p>
            <a:pPr algn="l"/>
            <a:r>
              <a:rPr lang="ru-RU" b="1" smtClean="0"/>
              <a:t>Заключение</a:t>
            </a:r>
          </a:p>
        </p:txBody>
      </p:sp>
      <p:sp>
        <p:nvSpPr>
          <p:cNvPr id="56323" name="Rectangle 1029"/>
          <p:cNvSpPr>
            <a:spLocks noGrp="1" noChangeArrowheads="1"/>
          </p:cNvSpPr>
          <p:nvPr>
            <p:ph idx="1"/>
          </p:nvPr>
        </p:nvSpPr>
        <p:spPr/>
        <p:txBody>
          <a:bodyPr/>
          <a:lstStyle/>
          <a:p>
            <a:pPr>
              <a:lnSpc>
                <a:spcPct val="80000"/>
              </a:lnSpc>
            </a:pPr>
            <a:r>
              <a:rPr lang="ru-RU" sz="2400" smtClean="0"/>
              <a:t>Приведена общая характеристика способов организации параллельных вычислений</a:t>
            </a:r>
          </a:p>
          <a:p>
            <a:pPr>
              <a:lnSpc>
                <a:spcPct val="80000"/>
              </a:lnSpc>
            </a:pPr>
            <a:r>
              <a:rPr lang="ru-RU" sz="2400" smtClean="0"/>
              <a:t>Рассмотрено различие между многозадачным, параллельным и распределенным режимами выполнения программ </a:t>
            </a:r>
          </a:p>
          <a:p>
            <a:pPr>
              <a:lnSpc>
                <a:spcPct val="80000"/>
              </a:lnSpc>
            </a:pPr>
            <a:r>
              <a:rPr lang="ru-RU" sz="2400" smtClean="0"/>
              <a:t>Приведен ряд примеров параллельных вычислительных систем </a:t>
            </a:r>
          </a:p>
          <a:p>
            <a:pPr>
              <a:lnSpc>
                <a:spcPct val="80000"/>
              </a:lnSpc>
            </a:pPr>
            <a:r>
              <a:rPr lang="ru-RU" sz="2400" smtClean="0"/>
              <a:t>Дано описание одного из наиболее известных способов классификации вычислительных систем – </a:t>
            </a:r>
            <a:r>
              <a:rPr lang="ru-RU" sz="2400" i="1" smtClean="0"/>
              <a:t>систематики Флинна</a:t>
            </a:r>
          </a:p>
          <a:p>
            <a:pPr>
              <a:lnSpc>
                <a:spcPct val="80000"/>
              </a:lnSpc>
            </a:pPr>
            <a:r>
              <a:rPr lang="ru-RU" sz="2400" smtClean="0"/>
              <a:t>Даны ключевые определения </a:t>
            </a:r>
            <a:r>
              <a:rPr lang="ru-RU" sz="2400" i="1" smtClean="0"/>
              <a:t>мультипроцессора</a:t>
            </a:r>
            <a:r>
              <a:rPr lang="ru-RU" sz="2400" smtClean="0"/>
              <a:t> и </a:t>
            </a:r>
            <a:r>
              <a:rPr lang="ru-RU" sz="2400" i="1" smtClean="0"/>
              <a:t>мультикомпьютера</a:t>
            </a:r>
          </a:p>
          <a:p>
            <a:pPr>
              <a:lnSpc>
                <a:spcPct val="80000"/>
              </a:lnSpc>
            </a:pPr>
            <a:r>
              <a:rPr lang="ru-RU" sz="2400" smtClean="0"/>
              <a:t>Рассмотрены основные характеристики сетей передачи данных в многопроцессорных вычислительных системах</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415925" y="203200"/>
            <a:ext cx="9082088" cy="561975"/>
          </a:xfrm>
          <a:noFill/>
        </p:spPr>
        <p:txBody>
          <a:bodyPr/>
          <a:lstStyle/>
          <a:p>
            <a:pPr algn="l"/>
            <a:r>
              <a:rPr lang="ru-RU" b="1" smtClean="0"/>
              <a:t>Вопросы для обсуждения</a:t>
            </a:r>
          </a:p>
        </p:txBody>
      </p:sp>
      <p:sp>
        <p:nvSpPr>
          <p:cNvPr id="57347" name="Rectangle 3"/>
          <p:cNvSpPr>
            <a:spLocks noGrp="1" noChangeArrowheads="1"/>
          </p:cNvSpPr>
          <p:nvPr>
            <p:ph idx="1"/>
          </p:nvPr>
        </p:nvSpPr>
        <p:spPr/>
        <p:txBody>
          <a:bodyPr/>
          <a:lstStyle/>
          <a:p>
            <a:pPr marL="355600" indent="-355600">
              <a:lnSpc>
                <a:spcPct val="90000"/>
              </a:lnSpc>
            </a:pPr>
            <a:r>
              <a:rPr lang="ru-RU" sz="2000" smtClean="0"/>
              <a:t>В чем заключаются основные способы достижения параллелизма?</a:t>
            </a:r>
          </a:p>
          <a:p>
            <a:pPr marL="355600" indent="-355600">
              <a:lnSpc>
                <a:spcPct val="90000"/>
              </a:lnSpc>
            </a:pPr>
            <a:r>
              <a:rPr lang="ru-RU" sz="2000" smtClean="0"/>
              <a:t>В чем могут состоять различия параллельных вычислительных систем?</a:t>
            </a:r>
          </a:p>
          <a:p>
            <a:pPr marL="355600" indent="-355600">
              <a:lnSpc>
                <a:spcPct val="90000"/>
              </a:lnSpc>
            </a:pPr>
            <a:r>
              <a:rPr lang="ru-RU" sz="2000" smtClean="0"/>
              <a:t>Что положено в основу классификация Флинна?</a:t>
            </a:r>
          </a:p>
          <a:p>
            <a:pPr marL="355600" indent="-355600">
              <a:lnSpc>
                <a:spcPct val="90000"/>
              </a:lnSpc>
            </a:pPr>
            <a:r>
              <a:rPr lang="ru-RU" sz="2000" smtClean="0"/>
              <a:t>В чем состоит принцип разделения многопроцессорных систем на мультипроцессоры и мультикомпьютеры?</a:t>
            </a:r>
          </a:p>
          <a:p>
            <a:pPr marL="355600" indent="-355600">
              <a:lnSpc>
                <a:spcPct val="90000"/>
              </a:lnSpc>
            </a:pPr>
            <a:r>
              <a:rPr lang="ru-RU" sz="2000" smtClean="0"/>
              <a:t>В чем состоят положительные и отрицательные стороны кластерных систем?</a:t>
            </a:r>
          </a:p>
          <a:p>
            <a:pPr marL="355600" indent="-355600">
              <a:lnSpc>
                <a:spcPct val="90000"/>
              </a:lnSpc>
            </a:pPr>
            <a:r>
              <a:rPr lang="ru-RU" sz="2000" smtClean="0"/>
              <a:t>Какие топологии сетей передачи данных наиболее широко используются при построении многопроцессорных систем?</a:t>
            </a:r>
          </a:p>
          <a:p>
            <a:pPr marL="355600" indent="-355600">
              <a:lnSpc>
                <a:spcPct val="90000"/>
              </a:lnSpc>
            </a:pPr>
            <a:r>
              <a:rPr lang="ru-RU" sz="2000" smtClean="0"/>
              <a:t>В чем состоят особенности сетей передачи данных для кластеров?</a:t>
            </a:r>
          </a:p>
          <a:p>
            <a:pPr marL="355600" indent="-355600">
              <a:lnSpc>
                <a:spcPct val="90000"/>
              </a:lnSpc>
            </a:pPr>
            <a:r>
              <a:rPr lang="ru-RU" sz="2000" smtClean="0"/>
              <a:t>Каковы основные характеристики сетей передачи данных?</a:t>
            </a:r>
          </a:p>
          <a:p>
            <a:pPr marL="355600" indent="-355600">
              <a:lnSpc>
                <a:spcPct val="90000"/>
              </a:lnSpc>
            </a:pPr>
            <a:r>
              <a:rPr lang="ru-RU" sz="2000" smtClean="0"/>
              <a:t>Какие системные платформы могут быть использованы для построения кластеров?</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2"/>
          <p:cNvSpPr>
            <a:spLocks noGrp="1" noChangeArrowheads="1"/>
          </p:cNvSpPr>
          <p:nvPr>
            <p:ph type="title"/>
          </p:nvPr>
        </p:nvSpPr>
        <p:spPr>
          <a:xfrm>
            <a:off x="415925" y="203200"/>
            <a:ext cx="9082088" cy="561975"/>
          </a:xfrm>
          <a:noFill/>
        </p:spPr>
        <p:txBody>
          <a:bodyPr/>
          <a:lstStyle/>
          <a:p>
            <a:pPr algn="l"/>
            <a:r>
              <a:rPr lang="ru-RU" sz="3600" b="1" dirty="0" smtClean="0"/>
              <a:t>Темы заданий для самостоятельной работы</a:t>
            </a:r>
          </a:p>
        </p:txBody>
      </p:sp>
      <p:sp>
        <p:nvSpPr>
          <p:cNvPr id="58371" name="Rectangle 2051"/>
          <p:cNvSpPr>
            <a:spLocks noGrp="1" noChangeArrowheads="1"/>
          </p:cNvSpPr>
          <p:nvPr>
            <p:ph idx="1"/>
          </p:nvPr>
        </p:nvSpPr>
        <p:spPr>
          <a:xfrm>
            <a:off x="495300" y="1196975"/>
            <a:ext cx="9137650" cy="4968875"/>
          </a:xfrm>
        </p:spPr>
        <p:txBody>
          <a:bodyPr/>
          <a:lstStyle/>
          <a:p>
            <a:pPr marL="355600" indent="-355600">
              <a:lnSpc>
                <a:spcPct val="90000"/>
              </a:lnSpc>
            </a:pPr>
            <a:r>
              <a:rPr lang="ru-RU" sz="2400" dirty="0" smtClean="0"/>
              <a:t>Приведите дополнительные примеры параллельных вычислительных систем</a:t>
            </a:r>
          </a:p>
          <a:p>
            <a:pPr marL="355600" indent="-355600">
              <a:lnSpc>
                <a:spcPct val="90000"/>
              </a:lnSpc>
            </a:pPr>
            <a:r>
              <a:rPr lang="ru-RU" sz="2400" dirty="0" smtClean="0"/>
              <a:t>Выполните рассмотрение дополнительных способов классификации компьютерных систем</a:t>
            </a:r>
          </a:p>
          <a:p>
            <a:pPr marL="355600" indent="-355600">
              <a:lnSpc>
                <a:spcPct val="90000"/>
              </a:lnSpc>
            </a:pPr>
            <a:r>
              <a:rPr lang="ru-RU" sz="2400" dirty="0" smtClean="0"/>
              <a:t>Рассмотрите способы обеспечения когерентности </a:t>
            </a:r>
            <a:r>
              <a:rPr lang="ru-RU" sz="2400" dirty="0" err="1" smtClean="0"/>
              <a:t>кэшей</a:t>
            </a:r>
            <a:r>
              <a:rPr lang="ru-RU" sz="2400" dirty="0" smtClean="0"/>
              <a:t> в системах с общей разделяемой памятью</a:t>
            </a:r>
          </a:p>
          <a:p>
            <a:pPr marL="355600" indent="-355600">
              <a:lnSpc>
                <a:spcPct val="90000"/>
              </a:lnSpc>
            </a:pPr>
            <a:r>
              <a:rPr lang="ru-RU" sz="2400" dirty="0" smtClean="0"/>
              <a:t>Подготовьте обзор программных библиотек, обеспечивающих выполнение операций передачи данных для систем с распределенной памятью</a:t>
            </a:r>
          </a:p>
          <a:p>
            <a:pPr marL="355600" indent="-355600">
              <a:lnSpc>
                <a:spcPct val="90000"/>
              </a:lnSpc>
            </a:pPr>
            <a:r>
              <a:rPr lang="ru-RU" sz="2400" dirty="0" smtClean="0"/>
              <a:t>Рассмотрите топологию сети передачи данных в виде двоичного дерева</a:t>
            </a:r>
          </a:p>
          <a:p>
            <a:pPr marL="355600" indent="-355600">
              <a:lnSpc>
                <a:spcPct val="90000"/>
              </a:lnSpc>
            </a:pPr>
            <a:r>
              <a:rPr lang="ru-RU" sz="2400" dirty="0" smtClean="0"/>
              <a:t>Выделите эффективно реализуемые классы задач для каждого типа топологий сети передачи данных</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p:nvPr>
        </p:nvSpPr>
        <p:spPr>
          <a:xfrm>
            <a:off x="415925" y="203200"/>
            <a:ext cx="9082088" cy="561975"/>
          </a:xfrm>
          <a:noFill/>
        </p:spPr>
        <p:txBody>
          <a:bodyPr/>
          <a:lstStyle/>
          <a:p>
            <a:pPr algn="l"/>
            <a:r>
              <a:rPr lang="ru-RU" b="1" smtClean="0"/>
              <a:t>Литература…</a:t>
            </a:r>
          </a:p>
        </p:txBody>
      </p:sp>
      <p:sp>
        <p:nvSpPr>
          <p:cNvPr id="59395" name="Rectangle 2"/>
          <p:cNvSpPr>
            <a:spLocks noGrp="1" noChangeArrowheads="1"/>
          </p:cNvSpPr>
          <p:nvPr>
            <p:ph idx="1"/>
          </p:nvPr>
        </p:nvSpPr>
        <p:spPr/>
        <p:txBody>
          <a:bodyPr/>
          <a:lstStyle/>
          <a:p>
            <a:r>
              <a:rPr lang="ru-RU" b="1" smtClean="0"/>
              <a:t>Гергель В.П.</a:t>
            </a:r>
            <a:r>
              <a:rPr lang="ru-RU" smtClean="0"/>
              <a:t> Теория и практика параллельных вычислений. - М.: Интернет-Университет, БИНОМ. Лаборатория знаний, 2007.</a:t>
            </a:r>
            <a:endParaRPr lang="en-US" smtClean="0"/>
          </a:p>
          <a:p>
            <a:r>
              <a:rPr lang="ru-RU" b="1" smtClean="0"/>
              <a:t>Воеводин</a:t>
            </a:r>
            <a:r>
              <a:rPr lang="ru-RU" smtClean="0"/>
              <a:t> В.В., Воеводин Вл.В. Параллельные вычисления. – СПб.: БХВ-Петербург, 2002.</a:t>
            </a:r>
          </a:p>
          <a:p>
            <a:r>
              <a:rPr lang="ru-RU" b="1" smtClean="0"/>
              <a:t>Корнеев</a:t>
            </a:r>
            <a:r>
              <a:rPr lang="ru-RU" smtClean="0"/>
              <a:t> В.В. Параллельные вычислительные системы. – М.: Нолидж, 1999.</a:t>
            </a:r>
          </a:p>
          <a:p>
            <a:r>
              <a:rPr lang="ru-RU" b="1" smtClean="0"/>
              <a:t>Таненбаум</a:t>
            </a:r>
            <a:r>
              <a:rPr lang="en-US" smtClean="0"/>
              <a:t> </a:t>
            </a:r>
            <a:r>
              <a:rPr lang="ru-RU" smtClean="0"/>
              <a:t>Э</a:t>
            </a:r>
            <a:r>
              <a:rPr lang="en-US" smtClean="0"/>
              <a:t>. (2002) . </a:t>
            </a:r>
            <a:r>
              <a:rPr lang="ru-RU" smtClean="0"/>
              <a:t>Архитектура</a:t>
            </a:r>
            <a:r>
              <a:rPr lang="en-US" smtClean="0"/>
              <a:t> </a:t>
            </a:r>
            <a:r>
              <a:rPr lang="ru-RU" smtClean="0"/>
              <a:t>компьютера</a:t>
            </a:r>
            <a:r>
              <a:rPr lang="en-US" smtClean="0"/>
              <a:t>. </a:t>
            </a:r>
            <a:r>
              <a:rPr lang="ru-RU" smtClean="0"/>
              <a:t>– СПб.: Питер.</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4"/>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Литература…</a:t>
            </a:r>
          </a:p>
        </p:txBody>
      </p:sp>
      <p:sp>
        <p:nvSpPr>
          <p:cNvPr id="60419" name="Rectangle 3"/>
          <p:cNvSpPr>
            <a:spLocks noGrp="1" noChangeArrowheads="1"/>
          </p:cNvSpPr>
          <p:nvPr>
            <p:ph idx="1"/>
          </p:nvPr>
        </p:nvSpPr>
        <p:spPr/>
        <p:txBody>
          <a:bodyPr/>
          <a:lstStyle/>
          <a:p>
            <a:pPr>
              <a:lnSpc>
                <a:spcPct val="90000"/>
              </a:lnSpc>
            </a:pPr>
            <a:r>
              <a:rPr lang="en-US" sz="2400" b="1" smtClean="0"/>
              <a:t>Barker</a:t>
            </a:r>
            <a:r>
              <a:rPr lang="en-US" sz="2400" smtClean="0"/>
              <a:t>, M. (Ed.) (2000). Cluster Computing Whitepaper  at </a:t>
            </a:r>
            <a:r>
              <a:rPr lang="ru-RU" sz="2400" smtClean="0">
                <a:hlinkClick r:id="rId2"/>
              </a:rPr>
              <a:t>http://www.dcs.port.ac.uk/~mab/tfcc/WhitePaper/</a:t>
            </a:r>
            <a:r>
              <a:rPr lang="ru-RU" sz="2400" smtClean="0"/>
              <a:t>.</a:t>
            </a:r>
          </a:p>
          <a:p>
            <a:pPr>
              <a:lnSpc>
                <a:spcPct val="90000"/>
              </a:lnSpc>
            </a:pPr>
            <a:r>
              <a:rPr lang="en-US" sz="2400" b="1" smtClean="0"/>
              <a:t>Buyya,</a:t>
            </a:r>
            <a:r>
              <a:rPr lang="en-US" sz="2400" smtClean="0"/>
              <a:t> R. (Ed.) (1999). High Performance Cluster Computing. Volume1: Architectures and Systems. Volume 2: Programming and Applications. - Prentice Hall PTR, Prentice-Hall Inc.</a:t>
            </a:r>
            <a:r>
              <a:rPr lang="ru-RU" sz="2400" smtClean="0"/>
              <a:t> </a:t>
            </a:r>
          </a:p>
          <a:p>
            <a:pPr>
              <a:lnSpc>
                <a:spcPct val="90000"/>
              </a:lnSpc>
            </a:pPr>
            <a:r>
              <a:rPr lang="en-US" sz="2400" b="1" smtClean="0"/>
              <a:t>Culler</a:t>
            </a:r>
            <a:r>
              <a:rPr lang="en-US" sz="2400" smtClean="0"/>
              <a:t>, D., Singh, J.P., Gupta, A. (1998) Parallel Computer Architecture: A Hardware/Software Approach. - Morgan Kaufmann.</a:t>
            </a:r>
            <a:endParaRPr lang="ru-RU" sz="2400" smtClean="0"/>
          </a:p>
          <a:p>
            <a:pPr>
              <a:lnSpc>
                <a:spcPct val="90000"/>
              </a:lnSpc>
            </a:pPr>
            <a:r>
              <a:rPr lang="en-US" sz="2400" b="1" smtClean="0"/>
              <a:t>Dally</a:t>
            </a:r>
            <a:r>
              <a:rPr lang="en-US" sz="2400" smtClean="0"/>
              <a:t>, W.J., Towles, B.P. (2003). Principles and Practices of Interconnection Networks. - Morgan Kaufmann.</a:t>
            </a:r>
            <a:endParaRPr lang="ru-RU" sz="2400" smtClean="0"/>
          </a:p>
          <a:p>
            <a:pPr>
              <a:lnSpc>
                <a:spcPct val="90000"/>
              </a:lnSpc>
            </a:pPr>
            <a:r>
              <a:rPr lang="en-US" sz="2400" b="1" smtClean="0"/>
              <a:t>Flynn</a:t>
            </a:r>
            <a:r>
              <a:rPr lang="en-US" sz="2400" smtClean="0"/>
              <a:t>, M.J. (1966) Very high-speed computing systems. Proceedings of the IEEE 54(12): P. 1901-1909.</a:t>
            </a:r>
            <a:endParaRPr lang="ru-RU" sz="24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3"/>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Литература…</a:t>
            </a:r>
          </a:p>
        </p:txBody>
      </p:sp>
      <p:sp>
        <p:nvSpPr>
          <p:cNvPr id="61443" name="Rectangle 2"/>
          <p:cNvSpPr>
            <a:spLocks noGrp="1" noChangeArrowheads="1"/>
          </p:cNvSpPr>
          <p:nvPr>
            <p:ph idx="1"/>
          </p:nvPr>
        </p:nvSpPr>
        <p:spPr/>
        <p:txBody>
          <a:bodyPr/>
          <a:lstStyle/>
          <a:p>
            <a:pPr>
              <a:lnSpc>
                <a:spcPct val="90000"/>
              </a:lnSpc>
            </a:pPr>
            <a:r>
              <a:rPr lang="en-US" sz="2400" b="1" smtClean="0"/>
              <a:t>Hockney</a:t>
            </a:r>
            <a:r>
              <a:rPr lang="en-US" sz="2400" smtClean="0"/>
              <a:t>, R. W., Jesshope, C.R. (1988). Parallel Computers 2. Architecture, Programming and Algorithms. - Adam Hilger, Bristol and Philadelphia. (</a:t>
            </a:r>
            <a:r>
              <a:rPr lang="ru-RU" sz="2400" smtClean="0"/>
              <a:t>русский</a:t>
            </a:r>
            <a:r>
              <a:rPr lang="en-US" sz="2400" smtClean="0"/>
              <a:t> </a:t>
            </a:r>
            <a:r>
              <a:rPr lang="ru-RU" sz="2400" smtClean="0"/>
              <a:t>перевод</a:t>
            </a:r>
            <a:r>
              <a:rPr lang="en-US" sz="2400" smtClean="0"/>
              <a:t> 1 </a:t>
            </a:r>
            <a:r>
              <a:rPr lang="ru-RU" sz="2400" smtClean="0"/>
              <a:t>издания</a:t>
            </a:r>
            <a:r>
              <a:rPr lang="en-US" sz="2400" smtClean="0"/>
              <a:t>: </a:t>
            </a:r>
            <a:r>
              <a:rPr lang="ru-RU" sz="2400" smtClean="0"/>
              <a:t>Хокни</a:t>
            </a:r>
            <a:r>
              <a:rPr lang="en-US" sz="2400" smtClean="0"/>
              <a:t> </a:t>
            </a:r>
            <a:r>
              <a:rPr lang="ru-RU" sz="2400" smtClean="0"/>
              <a:t>Р</a:t>
            </a:r>
            <a:r>
              <a:rPr lang="en-US" sz="2400" smtClean="0"/>
              <a:t>.</a:t>
            </a:r>
            <a:r>
              <a:rPr lang="ru-RU" sz="2400" smtClean="0"/>
              <a:t>, Джессхоуп К</a:t>
            </a:r>
            <a:r>
              <a:rPr lang="en-US" sz="2400" smtClean="0"/>
              <a:t>. </a:t>
            </a:r>
            <a:r>
              <a:rPr lang="ru-RU" sz="2400" smtClean="0"/>
              <a:t>Параллельные</a:t>
            </a:r>
            <a:r>
              <a:rPr lang="en-US" sz="2400" smtClean="0"/>
              <a:t> </a:t>
            </a:r>
            <a:r>
              <a:rPr lang="ru-RU" sz="2400" smtClean="0"/>
              <a:t>ЭВМ</a:t>
            </a:r>
            <a:r>
              <a:rPr lang="en-US" sz="2400" smtClean="0"/>
              <a:t>. </a:t>
            </a:r>
            <a:r>
              <a:rPr lang="ru-RU" sz="2400" smtClean="0"/>
              <a:t>Архитектура, программирование и алгоритмы. - М.: Радио и связь, 1986) </a:t>
            </a:r>
          </a:p>
          <a:p>
            <a:pPr>
              <a:lnSpc>
                <a:spcPct val="90000"/>
              </a:lnSpc>
            </a:pPr>
            <a:r>
              <a:rPr lang="en-US" sz="2400" b="1" smtClean="0"/>
              <a:t>Kumar</a:t>
            </a:r>
            <a:r>
              <a:rPr lang="en-US" sz="2400" smtClean="0"/>
              <a:t> V., Grama A., Gupta A., Karypis G. (1994). Introduction to Parallel Computing. - The Benjamin/Cummings Publishing Company, Inc. </a:t>
            </a:r>
            <a:r>
              <a:rPr lang="ru-RU" sz="2400" smtClean="0"/>
              <a:t>(2nd edn., </a:t>
            </a:r>
            <a:r>
              <a:rPr lang="en-US" sz="2400" smtClean="0"/>
              <a:t>2003</a:t>
            </a:r>
            <a:r>
              <a:rPr lang="ru-RU" sz="2400" smtClean="0"/>
              <a:t>)</a:t>
            </a:r>
          </a:p>
          <a:p>
            <a:pPr>
              <a:lnSpc>
                <a:spcPct val="90000"/>
              </a:lnSpc>
            </a:pPr>
            <a:r>
              <a:rPr lang="en-US" sz="2400" b="1" smtClean="0"/>
              <a:t>Kung</a:t>
            </a:r>
            <a:r>
              <a:rPr lang="en-US" sz="2400" smtClean="0"/>
              <a:t>, H.T. (1982). Why Systolic Architecture? Computer 15 № 1. P. 37-46.</a:t>
            </a:r>
            <a:endParaRPr lang="ru-RU" sz="2400" smtClean="0"/>
          </a:p>
          <a:p>
            <a:pPr>
              <a:lnSpc>
                <a:spcPct val="90000"/>
              </a:lnSpc>
            </a:pPr>
            <a:r>
              <a:rPr lang="en-US" sz="2400" b="1" smtClean="0"/>
              <a:t>Patterson</a:t>
            </a:r>
            <a:r>
              <a:rPr lang="en-US" sz="2400" smtClean="0"/>
              <a:t>, D.A., Hennessy J.L. (1996). Computer Architecture: A Quantitative Approach. 2d ed. - San Francisco: Morgan Kaufmann.</a:t>
            </a:r>
            <a:endParaRPr lang="ru-RU" sz="24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Rectangle 3"/>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Литература</a:t>
            </a:r>
          </a:p>
        </p:txBody>
      </p:sp>
      <p:sp>
        <p:nvSpPr>
          <p:cNvPr id="62467" name="Rectangle 2"/>
          <p:cNvSpPr>
            <a:spLocks noGrp="1" noChangeArrowheads="1"/>
          </p:cNvSpPr>
          <p:nvPr>
            <p:ph idx="1"/>
          </p:nvPr>
        </p:nvSpPr>
        <p:spPr/>
        <p:txBody>
          <a:bodyPr/>
          <a:lstStyle/>
          <a:p>
            <a:r>
              <a:rPr lang="en-US" sz="2400" b="1" smtClean="0"/>
              <a:t>Pfister</a:t>
            </a:r>
            <a:r>
              <a:rPr lang="en-US" sz="2400" smtClean="0"/>
              <a:t>, G. P. (1995). In Search of Clusters. - Prentice Hall PTR, Upper Saddle River, NJ (2nd edn., 1998).</a:t>
            </a:r>
            <a:endParaRPr lang="ru-RU" sz="2400" smtClean="0"/>
          </a:p>
          <a:p>
            <a:r>
              <a:rPr lang="en-US" sz="2400" b="1" smtClean="0"/>
              <a:t>Sterling</a:t>
            </a:r>
            <a:r>
              <a:rPr lang="en-US" sz="2400" smtClean="0"/>
              <a:t>, T. (ed.) (2001). Beowulf Cluster Computing with Windows. - Cambridge, MA: The MIT Press.</a:t>
            </a:r>
            <a:endParaRPr lang="ru-RU" sz="2400" smtClean="0"/>
          </a:p>
          <a:p>
            <a:r>
              <a:rPr lang="en-US" sz="2400" b="1" smtClean="0"/>
              <a:t>Sterling</a:t>
            </a:r>
            <a:r>
              <a:rPr lang="en-US" sz="2400" smtClean="0"/>
              <a:t>, T. (ed.) (2002). Beowulf Cluster Computing with Linux. - Cambridge, MA: The MIT Press</a:t>
            </a:r>
            <a:r>
              <a:rPr lang="ru-RU" sz="2400" smtClean="0"/>
              <a:t> </a:t>
            </a:r>
          </a:p>
          <a:p>
            <a:r>
              <a:rPr lang="en-US" sz="2400" b="1" smtClean="0"/>
              <a:t>Xu</a:t>
            </a:r>
            <a:r>
              <a:rPr lang="en-US" sz="2400" smtClean="0"/>
              <a:t>, Z., Hwang, K. (1998). Scalable Parallel Computing Technology, Architecture, Programming. – Boston: McGraw-Hill.</a:t>
            </a:r>
            <a:endParaRPr lang="ru-RU"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4"/>
          <p:cNvSpPr>
            <a:spLocks noGrp="1" noChangeArrowheads="1"/>
          </p:cNvSpPr>
          <p:nvPr>
            <p:ph type="title"/>
          </p:nvPr>
        </p:nvSpPr>
        <p:spPr>
          <a:xfrm>
            <a:off x="415925" y="188913"/>
            <a:ext cx="9082088" cy="561975"/>
          </a:xfrm>
        </p:spPr>
        <p:txBody>
          <a:bodyPr rtlCol="0">
            <a:normAutofit fontScale="90000"/>
          </a:bodyPr>
          <a:lstStyle/>
          <a:p>
            <a:pPr algn="l" fontAlgn="auto">
              <a:spcAft>
                <a:spcPts val="0"/>
              </a:spcAft>
              <a:defRPr/>
            </a:pPr>
            <a:r>
              <a:rPr lang="ru-RU" b="1" smtClean="0"/>
              <a:t>Пути достижения параллелизма</a:t>
            </a:r>
          </a:p>
        </p:txBody>
      </p:sp>
      <p:sp>
        <p:nvSpPr>
          <p:cNvPr id="16387" name="Text Box 5"/>
          <p:cNvSpPr txBox="1">
            <a:spLocks noChangeArrowheads="1"/>
          </p:cNvSpPr>
          <p:nvPr/>
        </p:nvSpPr>
        <p:spPr bwMode="auto">
          <a:xfrm>
            <a:off x="704850" y="2133600"/>
            <a:ext cx="8351838" cy="1800225"/>
          </a:xfrm>
          <a:prstGeom prst="rect">
            <a:avLst/>
          </a:prstGeom>
          <a:noFill/>
          <a:ln w="9525">
            <a:noFill/>
            <a:miter lim="800000"/>
            <a:headEnd/>
            <a:tailEnd/>
          </a:ln>
        </p:spPr>
        <p:txBody>
          <a:bodyPr>
            <a:spAutoFit/>
          </a:bodyPr>
          <a:lstStyle/>
          <a:p>
            <a:pPr algn="ctr">
              <a:spcBef>
                <a:spcPct val="50000"/>
              </a:spcBef>
            </a:pPr>
            <a:r>
              <a:rPr lang="ru-RU" sz="2800" i="1"/>
              <a:t>Основное внимание будем уделять второму типу организации параллелизма</a:t>
            </a:r>
            <a:r>
              <a:rPr lang="ru-RU" sz="2800" i="1">
                <a:latin typeface="Arial" pitchFamily="34" charset="0"/>
              </a:rPr>
              <a:t>, реализуемому</a:t>
            </a:r>
            <a:r>
              <a:rPr lang="ru-RU" sz="2800" i="1"/>
              <a:t> на многопроцессорных вычислительных системах</a:t>
            </a:r>
            <a:r>
              <a:rPr lang="ru-RU"/>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17411" name="Rectangle 3"/>
          <p:cNvSpPr>
            <a:spLocks noGrp="1" noChangeArrowheads="1"/>
          </p:cNvSpPr>
          <p:nvPr>
            <p:ph idx="1"/>
          </p:nvPr>
        </p:nvSpPr>
        <p:spPr>
          <a:xfrm>
            <a:off x="273050" y="1196975"/>
            <a:ext cx="9432925" cy="3527425"/>
          </a:xfrm>
        </p:spPr>
        <p:txBody>
          <a:bodyPr/>
          <a:lstStyle/>
          <a:p>
            <a:pPr>
              <a:spcAft>
                <a:spcPct val="35000"/>
              </a:spcAft>
            </a:pPr>
            <a:r>
              <a:rPr lang="ru-RU" b="1" smtClean="0"/>
              <a:t>Суперкомпьютеры</a:t>
            </a:r>
          </a:p>
          <a:p>
            <a:pPr algn="ctr">
              <a:buFont typeface="Wingdings" pitchFamily="2" charset="2"/>
              <a:buNone/>
            </a:pPr>
            <a:r>
              <a:rPr lang="ru-RU" i="1" smtClean="0"/>
              <a:t>Суперкомпьютер – это вычислительная система, обладающая предельными характеристиками по производительности среди имеющихся в каждый конкретный момент времени компьютерных систем</a:t>
            </a:r>
            <a:r>
              <a:rPr lang="ru-RU"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18435" name="Rectangle 3"/>
          <p:cNvSpPr>
            <a:spLocks noGrp="1" noChangeArrowheads="1"/>
          </p:cNvSpPr>
          <p:nvPr>
            <p:ph idx="1"/>
          </p:nvPr>
        </p:nvSpPr>
        <p:spPr>
          <a:xfrm>
            <a:off x="495300" y="1196975"/>
            <a:ext cx="9210675" cy="4968875"/>
          </a:xfrm>
        </p:spPr>
        <p:txBody>
          <a:bodyPr/>
          <a:lstStyle/>
          <a:p>
            <a:r>
              <a:rPr lang="ru-RU" b="1" smtClean="0"/>
              <a:t>Суперкомпьютеры.</a:t>
            </a:r>
            <a:r>
              <a:rPr lang="ru-RU" smtClean="0"/>
              <a:t> </a:t>
            </a:r>
            <a:r>
              <a:rPr lang="ru-RU" b="1" smtClean="0"/>
              <a:t>Программа ASCI </a:t>
            </a:r>
          </a:p>
          <a:p>
            <a:pPr>
              <a:buFont typeface="Wingdings" pitchFamily="2" charset="2"/>
              <a:buNone/>
            </a:pPr>
            <a:r>
              <a:rPr lang="ru-RU" sz="2400" smtClean="0"/>
              <a:t>	(</a:t>
            </a:r>
            <a:r>
              <a:rPr lang="en-US" sz="2400" i="1" smtClean="0"/>
              <a:t>Accelerated Strategic Computing Initiative</a:t>
            </a:r>
            <a:r>
              <a:rPr lang="ru-RU" sz="2400" smtClean="0"/>
              <a:t>)</a:t>
            </a:r>
          </a:p>
          <a:p>
            <a:pPr lvl="1"/>
            <a:r>
              <a:rPr lang="ru-RU" b="1" smtClean="0"/>
              <a:t>1996</a:t>
            </a:r>
            <a:r>
              <a:rPr lang="ru-RU" smtClean="0"/>
              <a:t>, система </a:t>
            </a:r>
            <a:r>
              <a:rPr lang="en-US" b="1" smtClean="0"/>
              <a:t>ASCI Red</a:t>
            </a:r>
            <a:r>
              <a:rPr lang="ru-RU" smtClean="0"/>
              <a:t>, построенная </a:t>
            </a:r>
            <a:r>
              <a:rPr lang="en-US" smtClean="0"/>
              <a:t>Intel</a:t>
            </a:r>
            <a:r>
              <a:rPr lang="ru-RU" smtClean="0"/>
              <a:t>, производительность 1 TFlops,</a:t>
            </a:r>
          </a:p>
          <a:p>
            <a:pPr lvl="1"/>
            <a:r>
              <a:rPr lang="ru-RU" b="1" smtClean="0"/>
              <a:t>1999</a:t>
            </a:r>
            <a:r>
              <a:rPr lang="ru-RU" smtClean="0"/>
              <a:t>, </a:t>
            </a:r>
            <a:r>
              <a:rPr lang="ru-RU" b="1" smtClean="0"/>
              <a:t>ASCI </a:t>
            </a:r>
            <a:r>
              <a:rPr lang="en-US" b="1" smtClean="0"/>
              <a:t>Blue Pacific</a:t>
            </a:r>
            <a:r>
              <a:rPr lang="ru-RU" smtClean="0"/>
              <a:t> от IBM и </a:t>
            </a:r>
            <a:r>
              <a:rPr lang="ru-RU" b="1" smtClean="0"/>
              <a:t>ASCI </a:t>
            </a:r>
            <a:r>
              <a:rPr lang="en-US" b="1" smtClean="0"/>
              <a:t>Blue Mountain</a:t>
            </a:r>
            <a:r>
              <a:rPr lang="ru-RU" smtClean="0"/>
              <a:t> от SGI, производительность 3 TFlops,</a:t>
            </a:r>
            <a:endParaRPr lang="en-US" smtClean="0"/>
          </a:p>
          <a:p>
            <a:pPr lvl="1"/>
            <a:r>
              <a:rPr lang="en-US" b="1" smtClean="0"/>
              <a:t>2000</a:t>
            </a:r>
            <a:r>
              <a:rPr lang="en-US" smtClean="0"/>
              <a:t>, </a:t>
            </a:r>
            <a:r>
              <a:rPr lang="en-US" b="1" smtClean="0">
                <a:hlinkClick r:id="rId2"/>
              </a:rPr>
              <a:t>ASCI White</a:t>
            </a:r>
            <a:r>
              <a:rPr lang="en-US" smtClean="0"/>
              <a:t> </a:t>
            </a:r>
            <a:r>
              <a:rPr lang="ru-RU" smtClean="0"/>
              <a:t>с пиковой производительностью свыше 12 TFlops </a:t>
            </a:r>
            <a:r>
              <a:rPr lang="en-US" smtClean="0"/>
              <a:t>(</a:t>
            </a:r>
            <a:r>
              <a:rPr lang="ru-RU" smtClean="0"/>
              <a:t>реально показанная производительность на тесте LINPACK составила на тот момент 4938 GFlops</a:t>
            </a:r>
            <a:r>
              <a:rPr lang="en-US" smtClean="0"/>
              <a:t>)</a:t>
            </a:r>
            <a:endParaRPr lang="ru-RU"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128588" y="188913"/>
            <a:ext cx="9906000" cy="561975"/>
          </a:xfrm>
          <a:noFill/>
        </p:spPr>
        <p:txBody>
          <a:bodyPr/>
          <a:lstStyle/>
          <a:p>
            <a:pPr algn="l"/>
            <a:r>
              <a:rPr lang="ru-RU" sz="2600" b="1" smtClean="0"/>
              <a:t>Примеры параллельных вычислительных систем…</a:t>
            </a:r>
          </a:p>
        </p:txBody>
      </p:sp>
      <p:sp>
        <p:nvSpPr>
          <p:cNvPr id="20485" name="Rectangle 3"/>
          <p:cNvSpPr>
            <a:spLocks noGrp="1" noChangeArrowheads="1"/>
          </p:cNvSpPr>
          <p:nvPr>
            <p:ph idx="1"/>
          </p:nvPr>
        </p:nvSpPr>
        <p:spPr>
          <a:xfrm>
            <a:off x="495300" y="1196975"/>
            <a:ext cx="9210675" cy="5040313"/>
          </a:xfrm>
        </p:spPr>
        <p:txBody>
          <a:bodyPr rtlCol="0">
            <a:normAutofit fontScale="92500" lnSpcReduction="10000"/>
          </a:bodyPr>
          <a:lstStyle/>
          <a:p>
            <a:pPr fontAlgn="auto">
              <a:lnSpc>
                <a:spcPct val="90000"/>
              </a:lnSpc>
              <a:spcAft>
                <a:spcPct val="20000"/>
              </a:spcAft>
              <a:defRPr/>
            </a:pPr>
            <a:r>
              <a:rPr lang="ru-RU" b="1" smtClean="0"/>
              <a:t>Суперкомпьютеры. </a:t>
            </a:r>
            <a:r>
              <a:rPr lang="en-US" b="1" smtClean="0"/>
              <a:t>ASCI White</a:t>
            </a:r>
            <a:r>
              <a:rPr lang="ru-RU" b="1" smtClean="0"/>
              <a:t>…</a:t>
            </a:r>
            <a:endParaRPr lang="en-US" b="1" smtClean="0"/>
          </a:p>
          <a:p>
            <a:pPr lvl="1" fontAlgn="auto">
              <a:lnSpc>
                <a:spcPct val="90000"/>
              </a:lnSpc>
              <a:spcAft>
                <a:spcPct val="20000"/>
              </a:spcAft>
              <a:defRPr/>
            </a:pPr>
            <a:r>
              <a:rPr lang="ru-RU" smtClean="0"/>
              <a:t>система с 512-ю симметричными мультипроцессорными (SMP) узлами, каждый узел имеет 16 процессоров,</a:t>
            </a:r>
          </a:p>
          <a:p>
            <a:pPr lvl="1" fontAlgn="auto">
              <a:lnSpc>
                <a:spcPct val="90000"/>
              </a:lnSpc>
              <a:spcAft>
                <a:spcPct val="20000"/>
              </a:spcAft>
              <a:defRPr/>
            </a:pPr>
            <a:r>
              <a:rPr lang="ru-RU" smtClean="0"/>
              <a:t>процессоры IBM RS/6000 POWER3 с 64-х разрядной архитектурой</a:t>
            </a:r>
            <a:r>
              <a:rPr lang="en-US" smtClean="0"/>
              <a:t>  </a:t>
            </a:r>
            <a:r>
              <a:rPr lang="ru-RU" smtClean="0"/>
              <a:t>и конвейерной организацией </a:t>
            </a:r>
            <a:br>
              <a:rPr lang="ru-RU" smtClean="0"/>
            </a:br>
            <a:r>
              <a:rPr lang="ru-RU" smtClean="0"/>
              <a:t>с 2 устройствами по обработке команд с плавающей запятой и 3 устройствами по обработке целочисленных команд, они способны выполнять до 8 команд за тактовый цикл и до 4 операций с плавающей запятой за такт, тактовая частота 375 MHz,</a:t>
            </a:r>
          </a:p>
          <a:p>
            <a:pPr lvl="1" fontAlgn="auto">
              <a:lnSpc>
                <a:spcPct val="90000"/>
              </a:lnSpc>
              <a:spcAft>
                <a:spcPct val="20000"/>
              </a:spcAft>
              <a:defRPr/>
            </a:pPr>
            <a:r>
              <a:rPr lang="ru-RU" smtClean="0"/>
              <a:t>оперативная память системы – 4 TB,</a:t>
            </a:r>
          </a:p>
          <a:p>
            <a:pPr lvl="1" fontAlgn="auto">
              <a:lnSpc>
                <a:spcPct val="90000"/>
              </a:lnSpc>
              <a:spcAft>
                <a:spcPct val="20000"/>
              </a:spcAft>
              <a:defRPr/>
            </a:pPr>
            <a:r>
              <a:rPr lang="ru-RU" smtClean="0"/>
              <a:t>емкость дискового пространства 180 TB</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Специальное оформление">
  <a:themeElements>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иальное оформление">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Bernard MT Condensed"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Bernard MT Condensed" pitchFamily="18" charset="0"/>
            <a:cs typeface="Arial" charset="0"/>
          </a:defRPr>
        </a:defPPr>
      </a:lstStyle>
    </a:lnDef>
  </a:objectDefaults>
  <a:extraClrSchemeLst>
    <a:extraClrScheme>
      <a:clrScheme name="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4373</TotalTime>
  <Words>2887</Words>
  <Application>Microsoft Office PowerPoint</Application>
  <PresentationFormat>Лист A4 (210x297 мм)</PresentationFormat>
  <Paragraphs>340</Paragraphs>
  <Slides>58</Slides>
  <Notes>1</Notes>
  <HiddenSlides>0</HiddenSlides>
  <MMClips>0</MMClips>
  <ScaleCrop>false</ScaleCrop>
  <HeadingPairs>
    <vt:vector size="6" baseType="variant">
      <vt:variant>
        <vt:lpstr>Тема</vt:lpstr>
      </vt:variant>
      <vt:variant>
        <vt:i4>2</vt:i4>
      </vt:variant>
      <vt:variant>
        <vt:lpstr>Внедренные серверы OLE</vt:lpstr>
      </vt:variant>
      <vt:variant>
        <vt:i4>2</vt:i4>
      </vt:variant>
      <vt:variant>
        <vt:lpstr>Заголовки слайдов</vt:lpstr>
      </vt:variant>
      <vt:variant>
        <vt:i4>58</vt:i4>
      </vt:variant>
    </vt:vector>
  </HeadingPairs>
  <TitlesOfParts>
    <vt:vector size="62" baseType="lpstr">
      <vt:lpstr>Специальное оформление</vt:lpstr>
      <vt:lpstr>Тема Office</vt:lpstr>
      <vt:lpstr>Рисунок</vt:lpstr>
      <vt:lpstr>Формула</vt:lpstr>
      <vt:lpstr>Лекция 2. Принципы построения параллельных ычислительных систем</vt:lpstr>
      <vt:lpstr>Содержание</vt:lpstr>
      <vt:lpstr>Пути достижения параллелизма…</vt:lpstr>
      <vt:lpstr>Пути достижения параллелизма…</vt:lpstr>
      <vt:lpstr>Пути достижения параллелизма…</vt:lpstr>
      <vt:lpstr>Пути достижения параллелизма</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Примеры параллельных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Классификация вычислительных систем</vt:lpstr>
      <vt:lpstr>Характеристика типовых схем коммуникации… </vt:lpstr>
      <vt:lpstr>Характеристика типовых схем коммуникации… </vt:lpstr>
      <vt:lpstr>Характеристика типовых схем коммуникации… </vt:lpstr>
      <vt:lpstr>Характеристика типовых схем коммуникации… </vt:lpstr>
      <vt:lpstr>Характеристика типовых схем коммуникации… </vt:lpstr>
      <vt:lpstr>Характеристика типовых схем коммуникации… </vt:lpstr>
      <vt:lpstr>Характеристика типовых схем коммуникации</vt:lpstr>
      <vt:lpstr>Характеристика системных платформ для построения кластеров…</vt:lpstr>
      <vt:lpstr>Характеристика системных платформ для построения кластеров…</vt:lpstr>
      <vt:lpstr>Характеристика системных платформ для построения кластеров…</vt:lpstr>
      <vt:lpstr>Характеристика системных платформ для построения кластеров</vt:lpstr>
      <vt:lpstr>Заключение</vt:lpstr>
      <vt:lpstr>Вопросы для обсуждения</vt:lpstr>
      <vt:lpstr>Темы заданий для самостоятельной работы</vt:lpstr>
      <vt:lpstr>Литература…</vt:lpstr>
      <vt:lpstr>Литература…</vt:lpstr>
      <vt:lpstr>Литература…</vt:lpstr>
      <vt:lpstr>Литература</vt:lpstr>
    </vt:vector>
  </TitlesOfParts>
  <Company>ННГУ</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методы параллельного программирования</dc:title>
  <dc:subject>1. Принципы построения параллельных вычислительных систем</dc:subject>
  <dc:creator>Гергель В.П.</dc:creator>
  <cp:lastModifiedBy>Александр Кондрашов</cp:lastModifiedBy>
  <cp:revision>214</cp:revision>
  <dcterms:created xsi:type="dcterms:W3CDTF">2004-08-14T10:27:56Z</dcterms:created>
  <dcterms:modified xsi:type="dcterms:W3CDTF">2016-02-11T15:42:26Z</dcterms:modified>
</cp:coreProperties>
</file>