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xls" ContentType="application/vnd.ms-exce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738" r:id="rId2"/>
  </p:sldMasterIdLst>
  <p:notesMasterIdLst>
    <p:notesMasterId r:id="rId60"/>
  </p:notesMasterIdLst>
  <p:handoutMasterIdLst>
    <p:handoutMasterId r:id="rId61"/>
  </p:handoutMasterIdLst>
  <p:sldIdLst>
    <p:sldId id="256" r:id="rId3"/>
    <p:sldId id="321" r:id="rId4"/>
    <p:sldId id="364" r:id="rId5"/>
    <p:sldId id="365" r:id="rId6"/>
    <p:sldId id="366" r:id="rId7"/>
    <p:sldId id="367" r:id="rId8"/>
    <p:sldId id="410" r:id="rId9"/>
    <p:sldId id="368" r:id="rId10"/>
    <p:sldId id="369" r:id="rId11"/>
    <p:sldId id="370" r:id="rId12"/>
    <p:sldId id="411" r:id="rId13"/>
    <p:sldId id="412" r:id="rId14"/>
    <p:sldId id="413" r:id="rId15"/>
    <p:sldId id="414" r:id="rId16"/>
    <p:sldId id="415" r:id="rId17"/>
    <p:sldId id="416" r:id="rId18"/>
    <p:sldId id="417" r:id="rId19"/>
    <p:sldId id="418" r:id="rId20"/>
    <p:sldId id="420" r:id="rId21"/>
    <p:sldId id="421" r:id="rId22"/>
    <p:sldId id="422" r:id="rId23"/>
    <p:sldId id="424" r:id="rId24"/>
    <p:sldId id="423" r:id="rId25"/>
    <p:sldId id="425" r:id="rId26"/>
    <p:sldId id="426" r:id="rId27"/>
    <p:sldId id="427" r:id="rId28"/>
    <p:sldId id="428" r:id="rId29"/>
    <p:sldId id="429" r:id="rId30"/>
    <p:sldId id="430" r:id="rId31"/>
    <p:sldId id="431" r:id="rId32"/>
    <p:sldId id="432" r:id="rId33"/>
    <p:sldId id="433" r:id="rId34"/>
    <p:sldId id="434" r:id="rId35"/>
    <p:sldId id="435" r:id="rId36"/>
    <p:sldId id="436" r:id="rId37"/>
    <p:sldId id="437" r:id="rId38"/>
    <p:sldId id="438" r:id="rId39"/>
    <p:sldId id="439" r:id="rId40"/>
    <p:sldId id="440" r:id="rId41"/>
    <p:sldId id="441" r:id="rId42"/>
    <p:sldId id="442" r:id="rId43"/>
    <p:sldId id="443" r:id="rId44"/>
    <p:sldId id="448" r:id="rId45"/>
    <p:sldId id="449" r:id="rId46"/>
    <p:sldId id="450" r:id="rId47"/>
    <p:sldId id="451" r:id="rId48"/>
    <p:sldId id="452" r:id="rId49"/>
    <p:sldId id="453" r:id="rId50"/>
    <p:sldId id="454" r:id="rId51"/>
    <p:sldId id="359" r:id="rId52"/>
    <p:sldId id="445" r:id="rId53"/>
    <p:sldId id="323" r:id="rId54"/>
    <p:sldId id="446" r:id="rId55"/>
    <p:sldId id="324" r:id="rId56"/>
    <p:sldId id="447" r:id="rId57"/>
    <p:sldId id="325" r:id="rId58"/>
    <p:sldId id="444" r:id="rId59"/>
  </p:sldIdLst>
  <p:sldSz cx="9906000" cy="6858000" type="A4"/>
  <p:notesSz cx="6858000" cy="9144000"/>
  <p:defaultTextStyle>
    <a:defPPr>
      <a:defRPr lang="ru-RU"/>
    </a:defPPr>
    <a:lvl1pPr algn="l" rtl="0" fontAlgn="base">
      <a:spcBef>
        <a:spcPct val="0"/>
      </a:spcBef>
      <a:spcAft>
        <a:spcPct val="0"/>
      </a:spcAft>
      <a:defRPr kern="1200">
        <a:solidFill>
          <a:schemeClr val="tx1"/>
        </a:solidFill>
        <a:latin typeface="Bernard MT Condensed" pitchFamily="18" charset="0"/>
        <a:ea typeface="+mn-ea"/>
        <a:cs typeface="Arial" pitchFamily="34" charset="0"/>
      </a:defRPr>
    </a:lvl1pPr>
    <a:lvl2pPr marL="457200" algn="l" rtl="0" fontAlgn="base">
      <a:spcBef>
        <a:spcPct val="0"/>
      </a:spcBef>
      <a:spcAft>
        <a:spcPct val="0"/>
      </a:spcAft>
      <a:defRPr kern="1200">
        <a:solidFill>
          <a:schemeClr val="tx1"/>
        </a:solidFill>
        <a:latin typeface="Bernard MT Condensed" pitchFamily="18" charset="0"/>
        <a:ea typeface="+mn-ea"/>
        <a:cs typeface="Arial" pitchFamily="34" charset="0"/>
      </a:defRPr>
    </a:lvl2pPr>
    <a:lvl3pPr marL="914400" algn="l" rtl="0" fontAlgn="base">
      <a:spcBef>
        <a:spcPct val="0"/>
      </a:spcBef>
      <a:spcAft>
        <a:spcPct val="0"/>
      </a:spcAft>
      <a:defRPr kern="1200">
        <a:solidFill>
          <a:schemeClr val="tx1"/>
        </a:solidFill>
        <a:latin typeface="Bernard MT Condensed" pitchFamily="18" charset="0"/>
        <a:ea typeface="+mn-ea"/>
        <a:cs typeface="Arial" pitchFamily="34" charset="0"/>
      </a:defRPr>
    </a:lvl3pPr>
    <a:lvl4pPr marL="1371600" algn="l" rtl="0" fontAlgn="base">
      <a:spcBef>
        <a:spcPct val="0"/>
      </a:spcBef>
      <a:spcAft>
        <a:spcPct val="0"/>
      </a:spcAft>
      <a:defRPr kern="1200">
        <a:solidFill>
          <a:schemeClr val="tx1"/>
        </a:solidFill>
        <a:latin typeface="Bernard MT Condensed" pitchFamily="18" charset="0"/>
        <a:ea typeface="+mn-ea"/>
        <a:cs typeface="Arial" pitchFamily="34" charset="0"/>
      </a:defRPr>
    </a:lvl4pPr>
    <a:lvl5pPr marL="1828800" algn="l" rtl="0" fontAlgn="base">
      <a:spcBef>
        <a:spcPct val="0"/>
      </a:spcBef>
      <a:spcAft>
        <a:spcPct val="0"/>
      </a:spcAft>
      <a:defRPr kern="1200">
        <a:solidFill>
          <a:schemeClr val="tx1"/>
        </a:solidFill>
        <a:latin typeface="Bernard MT Condensed" pitchFamily="18" charset="0"/>
        <a:ea typeface="+mn-ea"/>
        <a:cs typeface="Arial" pitchFamily="34" charset="0"/>
      </a:defRPr>
    </a:lvl5pPr>
    <a:lvl6pPr marL="2286000" algn="l" defTabSz="914400" rtl="0" eaLnBrk="1" latinLnBrk="0" hangingPunct="1">
      <a:defRPr kern="1200">
        <a:solidFill>
          <a:schemeClr val="tx1"/>
        </a:solidFill>
        <a:latin typeface="Bernard MT Condensed" pitchFamily="18" charset="0"/>
        <a:ea typeface="+mn-ea"/>
        <a:cs typeface="Arial" pitchFamily="34" charset="0"/>
      </a:defRPr>
    </a:lvl6pPr>
    <a:lvl7pPr marL="2743200" algn="l" defTabSz="914400" rtl="0" eaLnBrk="1" latinLnBrk="0" hangingPunct="1">
      <a:defRPr kern="1200">
        <a:solidFill>
          <a:schemeClr val="tx1"/>
        </a:solidFill>
        <a:latin typeface="Bernard MT Condensed" pitchFamily="18" charset="0"/>
        <a:ea typeface="+mn-ea"/>
        <a:cs typeface="Arial" pitchFamily="34" charset="0"/>
      </a:defRPr>
    </a:lvl7pPr>
    <a:lvl8pPr marL="3200400" algn="l" defTabSz="914400" rtl="0" eaLnBrk="1" latinLnBrk="0" hangingPunct="1">
      <a:defRPr kern="1200">
        <a:solidFill>
          <a:schemeClr val="tx1"/>
        </a:solidFill>
        <a:latin typeface="Bernard MT Condensed" pitchFamily="18" charset="0"/>
        <a:ea typeface="+mn-ea"/>
        <a:cs typeface="Arial" pitchFamily="34" charset="0"/>
      </a:defRPr>
    </a:lvl8pPr>
    <a:lvl9pPr marL="3657600" algn="l" defTabSz="914400" rtl="0" eaLnBrk="1" latinLnBrk="0" hangingPunct="1">
      <a:defRPr kern="1200">
        <a:solidFill>
          <a:schemeClr val="tx1"/>
        </a:solidFill>
        <a:latin typeface="Bernard MT Condensed" pitchFamily="18"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69CD"/>
    <a:srgbClr val="FF0000"/>
    <a:srgbClr val="FFFF00"/>
    <a:srgbClr val="CC0000"/>
    <a:srgbClr val="808080"/>
    <a:srgbClr val="7575D1"/>
    <a:srgbClr val="00E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83" autoAdjust="0"/>
    <p:restoredTop sz="94660"/>
  </p:normalViewPr>
  <p:slideViewPr>
    <p:cSldViewPr>
      <p:cViewPr>
        <p:scale>
          <a:sx n="70" d="100"/>
          <a:sy n="70" d="100"/>
        </p:scale>
        <p:origin x="-1050" y="-84"/>
      </p:cViewPr>
      <p:guideLst>
        <p:guide orient="horz" pos="2160"/>
        <p:guide pos="3120"/>
      </p:guideLst>
    </p:cSldViewPr>
  </p:slideViewPr>
  <p:notesTextViewPr>
    <p:cViewPr>
      <p:scale>
        <a:sx n="100" d="100"/>
        <a:sy n="100" d="100"/>
      </p:scale>
      <p:origin x="0" y="0"/>
    </p:cViewPr>
  </p:notesTextViewPr>
  <p:sorterViewPr>
    <p:cViewPr>
      <p:scale>
        <a:sx n="66" d="100"/>
        <a:sy n="66" d="100"/>
      </p:scale>
      <p:origin x="0" y="846"/>
    </p:cViewPr>
  </p:sorterViewPr>
  <p:notesViewPr>
    <p:cSldViewPr>
      <p:cViewPr varScale="1">
        <p:scale>
          <a:sx n="39" d="100"/>
          <a:sy n="39" d="100"/>
        </p:scale>
        <p:origin x="-1134"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emf"/><Relationship Id="rId1" Type="http://schemas.openxmlformats.org/officeDocument/2006/relationships/image" Target="../media/image29.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5" Type="http://schemas.openxmlformats.org/officeDocument/2006/relationships/image" Target="../media/image54.wmf"/><Relationship Id="rId4" Type="http://schemas.openxmlformats.org/officeDocument/2006/relationships/image" Target="../media/image53.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4" Type="http://schemas.openxmlformats.org/officeDocument/2006/relationships/image" Target="../media/image59.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image" Target="../media/image61.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Arial" charset="0"/>
              </a:defRPr>
            </a:lvl1pPr>
          </a:lstStyle>
          <a:p>
            <a:pPr>
              <a:defRPr/>
            </a:pPr>
            <a:endParaRPr lang="ru-RU"/>
          </a:p>
        </p:txBody>
      </p:sp>
      <p:sp>
        <p:nvSpPr>
          <p:cNvPr id="92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endParaRPr lang="ru-RU"/>
          </a:p>
        </p:txBody>
      </p:sp>
      <p:sp>
        <p:nvSpPr>
          <p:cNvPr id="92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ru-RU"/>
          </a:p>
        </p:txBody>
      </p:sp>
      <p:sp>
        <p:nvSpPr>
          <p:cNvPr id="92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Arial" charset="0"/>
              </a:defRPr>
            </a:lvl1pPr>
          </a:lstStyle>
          <a:p>
            <a:pPr>
              <a:defRPr/>
            </a:pPr>
            <a:fld id="{6E84DCE5-2140-4821-B2E9-BE6494703A14}" type="slidenum">
              <a:rPr lang="ru-RU"/>
              <a:pPr>
                <a:defRPr/>
              </a:pPr>
              <a:t>‹#›</a:t>
            </a:fld>
            <a:endParaRPr lang="ru-RU"/>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Arial" charset="0"/>
              </a:defRPr>
            </a:lvl1pPr>
          </a:lstStyle>
          <a:p>
            <a:pPr>
              <a:defRPr/>
            </a:pPr>
            <a:endParaRPr lang="ru-RU"/>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endParaRPr lang="ru-RU"/>
          </a:p>
        </p:txBody>
      </p:sp>
      <p:sp>
        <p:nvSpPr>
          <p:cNvPr id="63492" name="Rectangle 4"/>
          <p:cNvSpPr>
            <a:spLocks noRo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ru-RU"/>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Arial" charset="0"/>
              </a:defRPr>
            </a:lvl1pPr>
          </a:lstStyle>
          <a:p>
            <a:pPr>
              <a:defRPr/>
            </a:pPr>
            <a:fld id="{38AFE111-0E39-4624-833A-86B435E6461D}" type="slidenum">
              <a:rPr lang="ru-RU"/>
              <a:pPr>
                <a:defRPr/>
              </a:pPr>
              <a:t>‹#›</a:t>
            </a:fld>
            <a:endParaRPr lang="ru-R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FFBBB85D-C73D-4300-AFA4-C3ADBCBCB15A}" type="slidenum">
              <a:rPr lang="ru-RU" smtClean="0">
                <a:latin typeface="Arial" pitchFamily="34" charset="0"/>
                <a:cs typeface="Arial" pitchFamily="34" charset="0"/>
              </a:rPr>
              <a:pPr/>
              <a:t>1</a:t>
            </a:fld>
            <a:endParaRPr lang="ru-RU" smtClean="0">
              <a:latin typeface="Arial" pitchFamily="34" charset="0"/>
              <a:cs typeface="Arial" pitchFamily="34" charset="0"/>
            </a:endParaRPr>
          </a:p>
        </p:txBody>
      </p:sp>
      <p:sp>
        <p:nvSpPr>
          <p:cNvPr id="64515" name="Rectangle 2"/>
          <p:cNvSpPr>
            <a:spLocks noRo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42950" y="2130425"/>
            <a:ext cx="84201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r>
              <a:rPr lang="ru-RU"/>
              <a:t>№ </a:t>
            </a:r>
            <a:fld id="{F53AAAF8-1BFD-4862-A7FE-5B7052EE22DA}" type="slidenum">
              <a:rPr lang="ru-RU"/>
              <a:pPr>
                <a:defRPr/>
              </a:pPr>
              <a:t>‹#›</a:t>
            </a:fld>
            <a:r>
              <a:rPr lang="ru-RU"/>
              <a:t> из </a:t>
            </a:r>
            <a:r>
              <a:rPr lang="en-US"/>
              <a:t>NN</a:t>
            </a:r>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r>
              <a:rPr lang="ru-RU"/>
              <a:t>№ </a:t>
            </a:r>
            <a:fld id="{A76F0615-AF70-4EDB-859A-C5DA66DD55B2}" type="slidenum">
              <a:rPr lang="ru-RU"/>
              <a:pPr>
                <a:defRPr/>
              </a:pPr>
              <a:t>‹#›</a:t>
            </a:fld>
            <a:r>
              <a:rPr lang="ru-RU"/>
              <a:t> из </a:t>
            </a:r>
            <a:r>
              <a:rPr lang="en-US"/>
              <a:t>NN</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194550" y="133350"/>
            <a:ext cx="2232025" cy="6032500"/>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95300" y="133350"/>
            <a:ext cx="6546850" cy="60325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r>
              <a:rPr lang="ru-RU"/>
              <a:t>№ </a:t>
            </a:r>
            <a:fld id="{96BC87D0-13A2-4DDF-B675-BBC95BE7E4CC}" type="slidenum">
              <a:rPr lang="ru-RU"/>
              <a:pPr>
                <a:defRPr/>
              </a:pPr>
              <a:t>‹#›</a:t>
            </a:fld>
            <a:r>
              <a:rPr lang="ru-RU"/>
              <a:t> из </a:t>
            </a:r>
            <a:r>
              <a:rPr lang="en-US"/>
              <a:t>NN</a:t>
            </a:r>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42950" y="2130460"/>
            <a:ext cx="84201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pPr>
              <a:defRPr/>
            </a:pPr>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r>
              <a:rPr lang="ru-RU"/>
              <a:t>№ </a:t>
            </a:r>
            <a:fld id="{B6721E67-A7F3-473D-9AC6-C4B87B36121C}" type="slidenum">
              <a:rPr lang="ru-RU"/>
              <a:pPr>
                <a:defRPr/>
              </a:pPr>
              <a:t>‹#›</a:t>
            </a:fld>
            <a:r>
              <a:rPr lang="ru-RU"/>
              <a:t> из </a:t>
            </a:r>
            <a:r>
              <a:rPr lang="en-US"/>
              <a:t>NN</a:t>
            </a:r>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r>
              <a:rPr lang="ru-RU"/>
              <a:t>№ </a:t>
            </a:r>
            <a:fld id="{9A585576-A112-4B4E-81E3-26AB0F14169F}" type="slidenum">
              <a:rPr lang="ru-RU"/>
              <a:pPr>
                <a:defRPr/>
              </a:pPr>
              <a:t>‹#›</a:t>
            </a:fld>
            <a:r>
              <a:rPr lang="ru-RU"/>
              <a:t> из </a:t>
            </a:r>
            <a:r>
              <a:rPr lang="en-US"/>
              <a:t>NN</a:t>
            </a:r>
            <a:endParaRPr lang="ru-R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82506" y="4406935"/>
            <a:ext cx="84201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pPr>
              <a:defRPr/>
            </a:pPr>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r>
              <a:rPr lang="ru-RU"/>
              <a:t>№ </a:t>
            </a:r>
            <a:fld id="{1BAB278F-9D43-4273-ABD4-2ED4544977C1}" type="slidenum">
              <a:rPr lang="ru-RU"/>
              <a:pPr>
                <a:defRPr/>
              </a:pPr>
              <a:t>‹#›</a:t>
            </a:fld>
            <a:r>
              <a:rPr lang="ru-RU"/>
              <a:t> из </a:t>
            </a:r>
            <a:r>
              <a:rPr lang="en-US"/>
              <a:t>NN</a:t>
            </a:r>
            <a:endParaRPr lang="ru-R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95300" y="1600206"/>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5035550" y="1600206"/>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3"/>
          <p:cNvSpPr>
            <a:spLocks noGrp="1"/>
          </p:cNvSpPr>
          <p:nvPr>
            <p:ph type="dt" sz="half" idx="10"/>
          </p:nvPr>
        </p:nvSpPr>
        <p:spPr/>
        <p:txBody>
          <a:bodyPr/>
          <a:lstStyle>
            <a:lvl1pPr>
              <a:defRPr/>
            </a:lvl1pPr>
          </a:lstStyle>
          <a:p>
            <a:pPr>
              <a:defRPr/>
            </a:pPr>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r>
              <a:rPr lang="ru-RU"/>
              <a:t>№ </a:t>
            </a:r>
            <a:fld id="{B6A7BA6D-F21C-484B-A7F3-2995F0FB742C}" type="slidenum">
              <a:rPr lang="ru-RU"/>
              <a:pPr>
                <a:defRPr/>
              </a:pPr>
              <a:t>‹#›</a:t>
            </a:fld>
            <a:r>
              <a:rPr lang="ru-RU"/>
              <a:t> из </a:t>
            </a:r>
            <a:r>
              <a:rPr lang="en-US"/>
              <a:t>NN</a:t>
            </a:r>
            <a:endParaRPr lang="ru-R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5032115"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3"/>
          <p:cNvSpPr>
            <a:spLocks noGrp="1"/>
          </p:cNvSpPr>
          <p:nvPr>
            <p:ph type="dt" sz="half" idx="10"/>
          </p:nvPr>
        </p:nvSpPr>
        <p:spPr/>
        <p:txBody>
          <a:bodyPr/>
          <a:lstStyle>
            <a:lvl1pPr>
              <a:defRPr/>
            </a:lvl1pPr>
          </a:lstStyle>
          <a:p>
            <a:pPr>
              <a:defRPr/>
            </a:pPr>
            <a:endParaRPr lang="ru-RU"/>
          </a:p>
        </p:txBody>
      </p:sp>
      <p:sp>
        <p:nvSpPr>
          <p:cNvPr id="8" name="Нижний колонтитул 4"/>
          <p:cNvSpPr>
            <a:spLocks noGrp="1"/>
          </p:cNvSpPr>
          <p:nvPr>
            <p:ph type="ftr" sz="quarter" idx="11"/>
          </p:nvPr>
        </p:nvSpPr>
        <p:spPr/>
        <p:txBody>
          <a:bodyPr/>
          <a:lstStyle>
            <a:lvl1pPr>
              <a:defRPr/>
            </a:lvl1pPr>
          </a:lstStyle>
          <a:p>
            <a:pPr>
              <a:defRPr/>
            </a:pPr>
            <a:endParaRPr lang="ru-RU"/>
          </a:p>
        </p:txBody>
      </p:sp>
      <p:sp>
        <p:nvSpPr>
          <p:cNvPr id="9" name="Номер слайда 5"/>
          <p:cNvSpPr>
            <a:spLocks noGrp="1"/>
          </p:cNvSpPr>
          <p:nvPr>
            <p:ph type="sldNum" sz="quarter" idx="12"/>
          </p:nvPr>
        </p:nvSpPr>
        <p:spPr/>
        <p:txBody>
          <a:bodyPr/>
          <a:lstStyle>
            <a:lvl1pPr>
              <a:defRPr/>
            </a:lvl1pPr>
          </a:lstStyle>
          <a:p>
            <a:pPr>
              <a:defRPr/>
            </a:pPr>
            <a:r>
              <a:rPr lang="ru-RU"/>
              <a:t>№ </a:t>
            </a:r>
            <a:fld id="{DEB213FE-1FBD-4937-96DC-C9D8DD91214D}" type="slidenum">
              <a:rPr lang="ru-RU"/>
              <a:pPr>
                <a:defRPr/>
              </a:pPr>
              <a:t>‹#›</a:t>
            </a:fld>
            <a:r>
              <a:rPr lang="ru-RU"/>
              <a:t> из </a:t>
            </a:r>
            <a:r>
              <a:rPr lang="en-US"/>
              <a:t>NN</a:t>
            </a:r>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3"/>
          <p:cNvSpPr>
            <a:spLocks noGrp="1"/>
          </p:cNvSpPr>
          <p:nvPr>
            <p:ph type="dt" sz="half" idx="10"/>
          </p:nvPr>
        </p:nvSpPr>
        <p:spPr/>
        <p:txBody>
          <a:bodyPr/>
          <a:lstStyle>
            <a:lvl1pPr>
              <a:defRPr/>
            </a:lvl1pPr>
          </a:lstStyle>
          <a:p>
            <a:pPr>
              <a:defRPr/>
            </a:pPr>
            <a:endParaRPr lang="ru-RU"/>
          </a:p>
        </p:txBody>
      </p:sp>
      <p:sp>
        <p:nvSpPr>
          <p:cNvPr id="4" name="Нижний колонтитул 4"/>
          <p:cNvSpPr>
            <a:spLocks noGrp="1"/>
          </p:cNvSpPr>
          <p:nvPr>
            <p:ph type="ftr" sz="quarter" idx="11"/>
          </p:nvPr>
        </p:nvSpPr>
        <p:spPr/>
        <p:txBody>
          <a:bodyPr/>
          <a:lstStyle>
            <a:lvl1pPr>
              <a:defRPr/>
            </a:lvl1pPr>
          </a:lstStyle>
          <a:p>
            <a:pPr>
              <a:defRPr/>
            </a:pPr>
            <a:endParaRPr lang="ru-RU"/>
          </a:p>
        </p:txBody>
      </p:sp>
      <p:sp>
        <p:nvSpPr>
          <p:cNvPr id="5" name="Номер слайда 5"/>
          <p:cNvSpPr>
            <a:spLocks noGrp="1"/>
          </p:cNvSpPr>
          <p:nvPr>
            <p:ph type="sldNum" sz="quarter" idx="12"/>
          </p:nvPr>
        </p:nvSpPr>
        <p:spPr/>
        <p:txBody>
          <a:bodyPr/>
          <a:lstStyle>
            <a:lvl1pPr>
              <a:defRPr/>
            </a:lvl1pPr>
          </a:lstStyle>
          <a:p>
            <a:pPr>
              <a:defRPr/>
            </a:pPr>
            <a:r>
              <a:rPr lang="ru-RU"/>
              <a:t>№ </a:t>
            </a:r>
            <a:fld id="{372AE115-BF29-4857-9E40-2B812DD10587}" type="slidenum">
              <a:rPr lang="ru-RU"/>
              <a:pPr>
                <a:defRPr/>
              </a:pPr>
              <a:t>‹#›</a:t>
            </a:fld>
            <a:r>
              <a:rPr lang="ru-RU"/>
              <a:t> из </a:t>
            </a:r>
            <a:r>
              <a:rPr lang="en-US"/>
              <a:t>NN</a:t>
            </a:r>
            <a:endParaRPr lang="ru-R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p:txBody>
          <a:bodyPr/>
          <a:lstStyle>
            <a:lvl1pPr>
              <a:defRPr/>
            </a:lvl1pPr>
          </a:lstStyle>
          <a:p>
            <a:pPr>
              <a:defRPr/>
            </a:pPr>
            <a:endParaRPr lang="ru-RU"/>
          </a:p>
        </p:txBody>
      </p:sp>
      <p:sp>
        <p:nvSpPr>
          <p:cNvPr id="3" name="Нижний колонтитул 4"/>
          <p:cNvSpPr>
            <a:spLocks noGrp="1"/>
          </p:cNvSpPr>
          <p:nvPr>
            <p:ph type="ftr" sz="quarter" idx="11"/>
          </p:nvPr>
        </p:nvSpPr>
        <p:spPr/>
        <p:txBody>
          <a:bodyPr/>
          <a:lstStyle>
            <a:lvl1pPr>
              <a:defRPr/>
            </a:lvl1pPr>
          </a:lstStyle>
          <a:p>
            <a:pPr>
              <a:defRPr/>
            </a:pPr>
            <a:endParaRPr lang="ru-RU"/>
          </a:p>
        </p:txBody>
      </p:sp>
      <p:sp>
        <p:nvSpPr>
          <p:cNvPr id="4" name="Номер слайда 5"/>
          <p:cNvSpPr>
            <a:spLocks noGrp="1"/>
          </p:cNvSpPr>
          <p:nvPr>
            <p:ph type="sldNum" sz="quarter" idx="12"/>
          </p:nvPr>
        </p:nvSpPr>
        <p:spPr/>
        <p:txBody>
          <a:bodyPr/>
          <a:lstStyle>
            <a:lvl1pPr>
              <a:defRPr/>
            </a:lvl1pPr>
          </a:lstStyle>
          <a:p>
            <a:pPr>
              <a:defRPr/>
            </a:pPr>
            <a:r>
              <a:rPr lang="ru-RU"/>
              <a:t>№ </a:t>
            </a:r>
            <a:fld id="{77C3D2D6-6360-459A-9C36-04F3970ED0D9}" type="slidenum">
              <a:rPr lang="ru-RU"/>
              <a:pPr>
                <a:defRPr/>
              </a:pPr>
              <a:t>‹#›</a:t>
            </a:fld>
            <a:r>
              <a:rPr lang="ru-RU"/>
              <a:t> из </a:t>
            </a:r>
            <a:r>
              <a:rPr lang="en-US"/>
              <a:t>NN</a:t>
            </a:r>
            <a:endParaRPr lang="ru-RU"/>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95300" y="273050"/>
            <a:ext cx="3259006"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872972" y="273085"/>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pPr>
              <a:defRPr/>
            </a:pPr>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r>
              <a:rPr lang="ru-RU"/>
              <a:t>№ </a:t>
            </a:r>
            <a:fld id="{6A6A1246-B3E1-4D11-8230-0F7B4E3614D9}" type="slidenum">
              <a:rPr lang="ru-RU"/>
              <a:pPr>
                <a:defRPr/>
              </a:pPr>
              <a:t>‹#›</a:t>
            </a:fld>
            <a:r>
              <a:rPr lang="ru-RU"/>
              <a:t> из </a:t>
            </a:r>
            <a:r>
              <a:rPr lang="en-US"/>
              <a:t>NN</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r>
              <a:rPr lang="ru-RU"/>
              <a:t>№ </a:t>
            </a:r>
            <a:fld id="{95394700-0F33-44EC-AC84-5674C36B0568}" type="slidenum">
              <a:rPr lang="ru-RU"/>
              <a:pPr>
                <a:defRPr/>
              </a:pPr>
              <a:t>‹#›</a:t>
            </a:fld>
            <a:r>
              <a:rPr lang="ru-RU"/>
              <a:t> из </a:t>
            </a:r>
            <a:r>
              <a:rPr lang="en-US"/>
              <a:t>NN</a:t>
            </a:r>
            <a:endParaRPr lang="ru-RU"/>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41645" y="4800600"/>
            <a:ext cx="59436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941645" y="612775"/>
            <a:ext cx="59436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pPr>
              <a:defRPr/>
            </a:pPr>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r>
              <a:rPr lang="ru-RU"/>
              <a:t>№ </a:t>
            </a:r>
            <a:fld id="{9030B53C-43B2-42E8-8265-85F03358BA3E}" type="slidenum">
              <a:rPr lang="ru-RU"/>
              <a:pPr>
                <a:defRPr/>
              </a:pPr>
              <a:t>‹#›</a:t>
            </a:fld>
            <a:r>
              <a:rPr lang="ru-RU"/>
              <a:t> из </a:t>
            </a:r>
            <a:r>
              <a:rPr lang="en-US"/>
              <a:t>NN</a:t>
            </a:r>
            <a:endParaRPr lang="ru-RU"/>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r>
              <a:rPr lang="ru-RU"/>
              <a:t>№ </a:t>
            </a:r>
            <a:fld id="{01642E18-7943-4AEF-BDCA-E68A393BCB0A}" type="slidenum">
              <a:rPr lang="ru-RU"/>
              <a:pPr>
                <a:defRPr/>
              </a:pPr>
              <a:t>‹#›</a:t>
            </a:fld>
            <a:r>
              <a:rPr lang="ru-RU"/>
              <a:t> из </a:t>
            </a:r>
            <a:r>
              <a:rPr lang="en-US"/>
              <a:t>NN</a:t>
            </a:r>
            <a:endParaRPr lang="ru-R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181850" y="274673"/>
            <a:ext cx="222885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95300" y="274673"/>
            <a:ext cx="652145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r>
              <a:rPr lang="ru-RU"/>
              <a:t>№ </a:t>
            </a:r>
            <a:fld id="{668A73D4-D856-4AB0-A42D-58C269FCE1EA}" type="slidenum">
              <a:rPr lang="ru-RU"/>
              <a:pPr>
                <a:defRPr/>
              </a:pPr>
              <a:t>‹#›</a:t>
            </a:fld>
            <a:r>
              <a:rPr lang="ru-RU"/>
              <a:t> из </a:t>
            </a:r>
            <a:r>
              <a:rPr lang="en-US"/>
              <a:t>NN</a:t>
            </a:r>
            <a:endParaRPr lang="ru-RU"/>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Заголовок, текст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44713" y="203200"/>
            <a:ext cx="7281862" cy="561975"/>
          </a:xfrm>
        </p:spPr>
        <p:txBody>
          <a:bodyPr/>
          <a:lstStyle/>
          <a:p>
            <a:r>
              <a:rPr lang="ru-RU" smtClean="0"/>
              <a:t>Образец заголовка</a:t>
            </a:r>
            <a:endParaRPr lang="ru-RU"/>
          </a:p>
        </p:txBody>
      </p:sp>
      <p:sp>
        <p:nvSpPr>
          <p:cNvPr id="3" name="Текст 2"/>
          <p:cNvSpPr>
            <a:spLocks noGrp="1"/>
          </p:cNvSpPr>
          <p:nvPr>
            <p:ph type="body" sz="half" idx="1"/>
          </p:nvPr>
        </p:nvSpPr>
        <p:spPr>
          <a:xfrm>
            <a:off x="495300" y="1196975"/>
            <a:ext cx="4381500" cy="496887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5029200" y="1196975"/>
            <a:ext cx="4381500" cy="496887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4"/>
          <p:cNvSpPr>
            <a:spLocks noGrp="1" noChangeArrowheads="1"/>
          </p:cNvSpPr>
          <p:nvPr>
            <p:ph type="dt" sz="half" idx="10"/>
          </p:nvPr>
        </p:nvSpPr>
        <p:spPr/>
        <p:txBody>
          <a:bodyPr/>
          <a:lstStyle>
            <a:lvl1pPr>
              <a:defRPr/>
            </a:lvl1pPr>
          </a:lstStyle>
          <a:p>
            <a:pPr>
              <a:defRPr/>
            </a:pPr>
            <a:endParaRPr lang="ru-RU"/>
          </a:p>
        </p:txBody>
      </p:sp>
      <p:sp>
        <p:nvSpPr>
          <p:cNvPr id="6" name="Rectangle 5"/>
          <p:cNvSpPr>
            <a:spLocks noGrp="1" noChangeArrowheads="1"/>
          </p:cNvSpPr>
          <p:nvPr>
            <p:ph type="ftr" sz="quarter" idx="11"/>
          </p:nvPr>
        </p:nvSpPr>
        <p:spPr/>
        <p:txBody>
          <a:bodyPr/>
          <a:lstStyle>
            <a:lvl1pPr>
              <a:defRPr/>
            </a:lvl1pPr>
          </a:lstStyle>
          <a:p>
            <a:pPr>
              <a:defRPr/>
            </a:pPr>
            <a:endParaRPr lang="ru-RU"/>
          </a:p>
        </p:txBody>
      </p:sp>
      <p:sp>
        <p:nvSpPr>
          <p:cNvPr id="7" name="Rectangle 6"/>
          <p:cNvSpPr>
            <a:spLocks noGrp="1" noChangeArrowheads="1"/>
          </p:cNvSpPr>
          <p:nvPr>
            <p:ph type="sldNum" sz="quarter" idx="12"/>
          </p:nvPr>
        </p:nvSpPr>
        <p:spPr/>
        <p:txBody>
          <a:bodyPr/>
          <a:lstStyle>
            <a:lvl1pPr>
              <a:defRPr/>
            </a:lvl1pPr>
          </a:lstStyle>
          <a:p>
            <a:pPr>
              <a:defRPr/>
            </a:pPr>
            <a:fld id="{F66DA496-54BF-4100-8692-6DFCCF756873}" type="slidenum">
              <a:rPr lang="ru-RU"/>
              <a:pPr>
                <a:defRPr/>
              </a:pPr>
              <a:t>‹#›</a:t>
            </a:fld>
            <a:r>
              <a:rPr lang="ru-RU"/>
              <a:t> из </a:t>
            </a:r>
            <a:r>
              <a:rPr lang="en-US"/>
              <a:t>60</a:t>
            </a:r>
            <a:endParaRPr lang="ru-RU"/>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cSld name="Заголовок, текст и 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44713" y="203200"/>
            <a:ext cx="7281862" cy="561975"/>
          </a:xfrm>
        </p:spPr>
        <p:txBody>
          <a:bodyPr/>
          <a:lstStyle/>
          <a:p>
            <a:r>
              <a:rPr lang="ru-RU" smtClean="0"/>
              <a:t>Образец заголовка</a:t>
            </a:r>
            <a:endParaRPr lang="ru-RU"/>
          </a:p>
        </p:txBody>
      </p:sp>
      <p:sp>
        <p:nvSpPr>
          <p:cNvPr id="3" name="Текст 2"/>
          <p:cNvSpPr>
            <a:spLocks noGrp="1"/>
          </p:cNvSpPr>
          <p:nvPr>
            <p:ph type="body" sz="half" idx="1"/>
          </p:nvPr>
        </p:nvSpPr>
        <p:spPr>
          <a:xfrm>
            <a:off x="495300" y="1196975"/>
            <a:ext cx="4381500" cy="496887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quarter" idx="2"/>
          </p:nvPr>
        </p:nvSpPr>
        <p:spPr>
          <a:xfrm>
            <a:off x="5029200" y="1196975"/>
            <a:ext cx="4381500" cy="24082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Содержимое 4"/>
          <p:cNvSpPr>
            <a:spLocks noGrp="1"/>
          </p:cNvSpPr>
          <p:nvPr>
            <p:ph sz="quarter" idx="3"/>
          </p:nvPr>
        </p:nvSpPr>
        <p:spPr>
          <a:xfrm>
            <a:off x="5029200" y="3757613"/>
            <a:ext cx="4381500" cy="240823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p:txBody>
          <a:bodyPr/>
          <a:lstStyle>
            <a:lvl1pPr>
              <a:defRPr/>
            </a:lvl1pPr>
          </a:lstStyle>
          <a:p>
            <a:pPr>
              <a:defRPr/>
            </a:pPr>
            <a:fld id="{8F3A7E47-F624-4FC8-A6C6-9FD0C0004403}" type="slidenum">
              <a:rPr lang="ru-RU"/>
              <a:pPr>
                <a:defRPr/>
              </a:pPr>
              <a:t>‹#›</a:t>
            </a:fld>
            <a:r>
              <a:rPr lang="ru-RU"/>
              <a:t> из </a:t>
            </a:r>
            <a:r>
              <a:rPr lang="en-US"/>
              <a:t>60</a:t>
            </a:r>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82638" y="4406900"/>
            <a:ext cx="84201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r>
              <a:rPr lang="ru-RU"/>
              <a:t>№ </a:t>
            </a:r>
            <a:fld id="{9C9DB62A-1B99-44B5-A9E3-BA532BD95457}" type="slidenum">
              <a:rPr lang="ru-RU"/>
              <a:pPr>
                <a:defRPr/>
              </a:pPr>
              <a:t>‹#›</a:t>
            </a:fld>
            <a:r>
              <a:rPr lang="ru-RU"/>
              <a:t> из </a:t>
            </a:r>
            <a:r>
              <a:rPr lang="en-US"/>
              <a:t>NN</a:t>
            </a:r>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95300" y="1341438"/>
            <a:ext cx="4381500"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5029200" y="1341438"/>
            <a:ext cx="4381500"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r>
              <a:rPr lang="ru-RU"/>
              <a:t>№ </a:t>
            </a:r>
            <a:fld id="{BBFD82C9-7830-4802-A4C5-96F4379F6E3C}" type="slidenum">
              <a:rPr lang="ru-RU"/>
              <a:pPr>
                <a:defRPr/>
              </a:pPr>
              <a:t>‹#›</a:t>
            </a:fld>
            <a:r>
              <a:rPr lang="ru-RU"/>
              <a:t> из </a:t>
            </a:r>
            <a:r>
              <a:rPr lang="en-US"/>
              <a:t>NN</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95300" y="274638"/>
            <a:ext cx="89154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4"/>
          <p:cNvSpPr>
            <a:spLocks noGrp="1" noChangeArrowheads="1"/>
          </p:cNvSpPr>
          <p:nvPr>
            <p:ph type="dt" sz="half" idx="10"/>
          </p:nvPr>
        </p:nvSpPr>
        <p:spPr>
          <a:ln/>
        </p:spPr>
        <p:txBody>
          <a:bodyPr/>
          <a:lstStyle>
            <a:lvl1pPr>
              <a:defRPr/>
            </a:lvl1pPr>
          </a:lstStyle>
          <a:p>
            <a:pPr>
              <a:defRPr/>
            </a:pPr>
            <a:endParaRPr lang="ru-RU"/>
          </a:p>
        </p:txBody>
      </p:sp>
      <p:sp>
        <p:nvSpPr>
          <p:cNvPr id="8" name="Rectangle 5"/>
          <p:cNvSpPr>
            <a:spLocks noGrp="1" noChangeArrowheads="1"/>
          </p:cNvSpPr>
          <p:nvPr>
            <p:ph type="ftr" sz="quarter" idx="11"/>
          </p:nvPr>
        </p:nvSpPr>
        <p:spPr>
          <a:ln/>
        </p:spPr>
        <p:txBody>
          <a:bodyPr/>
          <a:lstStyle>
            <a:lvl1pPr>
              <a:defRPr/>
            </a:lvl1pPr>
          </a:lstStyle>
          <a:p>
            <a:pPr>
              <a:defRPr/>
            </a:pPr>
            <a:endParaRPr lang="ru-RU"/>
          </a:p>
        </p:txBody>
      </p:sp>
      <p:sp>
        <p:nvSpPr>
          <p:cNvPr id="9" name="Rectangle 6"/>
          <p:cNvSpPr>
            <a:spLocks noGrp="1" noChangeArrowheads="1"/>
          </p:cNvSpPr>
          <p:nvPr>
            <p:ph type="sldNum" sz="quarter" idx="12"/>
          </p:nvPr>
        </p:nvSpPr>
        <p:spPr>
          <a:ln/>
        </p:spPr>
        <p:txBody>
          <a:bodyPr/>
          <a:lstStyle>
            <a:lvl1pPr>
              <a:defRPr/>
            </a:lvl1pPr>
          </a:lstStyle>
          <a:p>
            <a:pPr>
              <a:defRPr/>
            </a:pPr>
            <a:r>
              <a:rPr lang="ru-RU"/>
              <a:t>№ </a:t>
            </a:r>
            <a:fld id="{483EBFF3-E14E-45AB-B98A-D98F9CF22C5F}" type="slidenum">
              <a:rPr lang="ru-RU"/>
              <a:pPr>
                <a:defRPr/>
              </a:pPr>
              <a:t>‹#›</a:t>
            </a:fld>
            <a:r>
              <a:rPr lang="ru-RU"/>
              <a:t> из </a:t>
            </a:r>
            <a:r>
              <a:rPr lang="en-US"/>
              <a:t>NN</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4"/>
          <p:cNvSpPr>
            <a:spLocks noGrp="1" noChangeArrowheads="1"/>
          </p:cNvSpPr>
          <p:nvPr>
            <p:ph type="dt" sz="half" idx="10"/>
          </p:nvPr>
        </p:nvSpPr>
        <p:spPr>
          <a:ln/>
        </p:spPr>
        <p:txBody>
          <a:bodyPr/>
          <a:lstStyle>
            <a:lvl1pPr>
              <a:defRPr/>
            </a:lvl1pPr>
          </a:lstStyle>
          <a:p>
            <a:pPr>
              <a:defRPr/>
            </a:pPr>
            <a:endParaRPr lang="ru-RU"/>
          </a:p>
        </p:txBody>
      </p:sp>
      <p:sp>
        <p:nvSpPr>
          <p:cNvPr id="4" name="Rectangle 5"/>
          <p:cNvSpPr>
            <a:spLocks noGrp="1" noChangeArrowheads="1"/>
          </p:cNvSpPr>
          <p:nvPr>
            <p:ph type="ftr" sz="quarter" idx="11"/>
          </p:nvPr>
        </p:nvSpPr>
        <p:spPr>
          <a:ln/>
        </p:spPr>
        <p:txBody>
          <a:bodyPr/>
          <a:lstStyle>
            <a:lvl1pPr>
              <a:defRPr/>
            </a:lvl1pPr>
          </a:lstStyle>
          <a:p>
            <a:pPr>
              <a:defRPr/>
            </a:pPr>
            <a:endParaRPr lang="ru-RU"/>
          </a:p>
        </p:txBody>
      </p:sp>
      <p:sp>
        <p:nvSpPr>
          <p:cNvPr id="5" name="Rectangle 6"/>
          <p:cNvSpPr>
            <a:spLocks noGrp="1" noChangeArrowheads="1"/>
          </p:cNvSpPr>
          <p:nvPr>
            <p:ph type="sldNum" sz="quarter" idx="12"/>
          </p:nvPr>
        </p:nvSpPr>
        <p:spPr>
          <a:ln/>
        </p:spPr>
        <p:txBody>
          <a:bodyPr/>
          <a:lstStyle>
            <a:lvl1pPr>
              <a:defRPr/>
            </a:lvl1pPr>
          </a:lstStyle>
          <a:p>
            <a:pPr>
              <a:defRPr/>
            </a:pPr>
            <a:r>
              <a:rPr lang="ru-RU"/>
              <a:t>№ </a:t>
            </a:r>
            <a:fld id="{5964D073-CA97-4E2E-AF25-94A9F120B094}" type="slidenum">
              <a:rPr lang="ru-RU"/>
              <a:pPr>
                <a:defRPr/>
              </a:pPr>
              <a:t>‹#›</a:t>
            </a:fld>
            <a:r>
              <a:rPr lang="ru-RU"/>
              <a:t> из </a:t>
            </a:r>
            <a:r>
              <a:rPr lang="en-US"/>
              <a:t>NN</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ru-RU"/>
          </a:p>
        </p:txBody>
      </p:sp>
      <p:sp>
        <p:nvSpPr>
          <p:cNvPr id="3" name="Rectangle 5"/>
          <p:cNvSpPr>
            <a:spLocks noGrp="1" noChangeArrowheads="1"/>
          </p:cNvSpPr>
          <p:nvPr>
            <p:ph type="ftr" sz="quarter" idx="11"/>
          </p:nvPr>
        </p:nvSpPr>
        <p:spPr>
          <a:ln/>
        </p:spPr>
        <p:txBody>
          <a:bodyPr/>
          <a:lstStyle>
            <a:lvl1pPr>
              <a:defRPr/>
            </a:lvl1pPr>
          </a:lstStyle>
          <a:p>
            <a:pPr>
              <a:defRPr/>
            </a:pPr>
            <a:endParaRPr lang="ru-RU"/>
          </a:p>
        </p:txBody>
      </p:sp>
      <p:sp>
        <p:nvSpPr>
          <p:cNvPr id="4" name="Rectangle 6"/>
          <p:cNvSpPr>
            <a:spLocks noGrp="1" noChangeArrowheads="1"/>
          </p:cNvSpPr>
          <p:nvPr>
            <p:ph type="sldNum" sz="quarter" idx="12"/>
          </p:nvPr>
        </p:nvSpPr>
        <p:spPr>
          <a:ln/>
        </p:spPr>
        <p:txBody>
          <a:bodyPr/>
          <a:lstStyle>
            <a:lvl1pPr>
              <a:defRPr/>
            </a:lvl1pPr>
          </a:lstStyle>
          <a:p>
            <a:pPr>
              <a:defRPr/>
            </a:pPr>
            <a:r>
              <a:rPr lang="ru-RU"/>
              <a:t>№ </a:t>
            </a:r>
            <a:fld id="{8B4402AB-9D86-40BF-BDAE-1B831280FC81}" type="slidenum">
              <a:rPr lang="ru-RU"/>
              <a:pPr>
                <a:defRPr/>
              </a:pPr>
              <a:t>‹#›</a:t>
            </a:fld>
            <a:r>
              <a:rPr lang="ru-RU"/>
              <a:t> из </a:t>
            </a:r>
            <a:r>
              <a:rPr lang="en-US"/>
              <a:t>NN</a:t>
            </a:r>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95300" y="273050"/>
            <a:ext cx="3259138"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r>
              <a:rPr lang="ru-RU"/>
              <a:t>№ </a:t>
            </a:r>
            <a:fld id="{1C9E43EF-93C0-4028-9171-48A3D3F63397}" type="slidenum">
              <a:rPr lang="ru-RU"/>
              <a:pPr>
                <a:defRPr/>
              </a:pPr>
              <a:t>‹#›</a:t>
            </a:fld>
            <a:r>
              <a:rPr lang="ru-RU"/>
              <a:t> из </a:t>
            </a:r>
            <a:r>
              <a:rPr lang="en-US"/>
              <a:t>NN</a:t>
            </a:r>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41513" y="4800600"/>
            <a:ext cx="59436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r>
              <a:rPr lang="ru-RU"/>
              <a:t>№ </a:t>
            </a:r>
            <a:fld id="{5DB784D1-2EE8-4BCD-AB57-EBB6841F17D4}" type="slidenum">
              <a:rPr lang="ru-RU"/>
              <a:pPr>
                <a:defRPr/>
              </a:pPr>
              <a:t>‹#›</a:t>
            </a:fld>
            <a:r>
              <a:rPr lang="ru-RU"/>
              <a:t> из </a:t>
            </a:r>
            <a:r>
              <a:rPr lang="en-US"/>
              <a:t>NN</a:t>
            </a:r>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bwMode="auto">
          <a:xfrm>
            <a:off x="1209675" y="133350"/>
            <a:ext cx="8216900" cy="746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ru-RU" smtClean="0"/>
              <a:t>Образец заголовка</a:t>
            </a:r>
          </a:p>
        </p:txBody>
      </p:sp>
      <p:sp>
        <p:nvSpPr>
          <p:cNvPr id="31747" name="Rectangle 3"/>
          <p:cNvSpPr>
            <a:spLocks noGrp="1" noChangeArrowheads="1"/>
          </p:cNvSpPr>
          <p:nvPr>
            <p:ph type="body" idx="1"/>
          </p:nvPr>
        </p:nvSpPr>
        <p:spPr bwMode="auto">
          <a:xfrm>
            <a:off x="495300" y="1341438"/>
            <a:ext cx="8915400" cy="4824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
        <p:nvSpPr>
          <p:cNvPr id="92164" name="Rectangle 4"/>
          <p:cNvSpPr>
            <a:spLocks noGrp="1" noChangeArrowheads="1"/>
          </p:cNvSpPr>
          <p:nvPr>
            <p:ph type="dt" sz="half" idx="2"/>
          </p:nvPr>
        </p:nvSpPr>
        <p:spPr bwMode="auto">
          <a:xfrm>
            <a:off x="495300" y="6408738"/>
            <a:ext cx="2311400" cy="4492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80000"/>
              </a:lnSpc>
              <a:defRPr sz="1000">
                <a:latin typeface="Times New Roman" pitchFamily="18" charset="0"/>
                <a:cs typeface="Times New Roman" pitchFamily="18" charset="0"/>
              </a:defRPr>
            </a:lvl1pPr>
          </a:lstStyle>
          <a:p>
            <a:pPr>
              <a:defRPr/>
            </a:pPr>
            <a:endParaRPr lang="ru-RU"/>
          </a:p>
        </p:txBody>
      </p:sp>
      <p:sp>
        <p:nvSpPr>
          <p:cNvPr id="92165" name="Rectangle 5"/>
          <p:cNvSpPr>
            <a:spLocks noGrp="1" noChangeArrowheads="1"/>
          </p:cNvSpPr>
          <p:nvPr>
            <p:ph type="ftr" sz="quarter" idx="3"/>
          </p:nvPr>
        </p:nvSpPr>
        <p:spPr bwMode="auto">
          <a:xfrm>
            <a:off x="3003550" y="6408738"/>
            <a:ext cx="5226050" cy="4365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pPr>
              <a:defRPr/>
            </a:pPr>
            <a:endParaRPr lang="ru-RU"/>
          </a:p>
        </p:txBody>
      </p:sp>
      <p:sp>
        <p:nvSpPr>
          <p:cNvPr id="92166" name="Rectangle 6"/>
          <p:cNvSpPr>
            <a:spLocks noGrp="1" noChangeArrowheads="1"/>
          </p:cNvSpPr>
          <p:nvPr>
            <p:ph type="sldNum" sz="quarter" idx="4"/>
          </p:nvPr>
        </p:nvSpPr>
        <p:spPr bwMode="auto">
          <a:xfrm>
            <a:off x="8696325" y="6408738"/>
            <a:ext cx="1209675" cy="4365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50000"/>
              </a:lnSpc>
              <a:defRPr sz="1200">
                <a:latin typeface="Times New Roman" pitchFamily="18" charset="0"/>
                <a:cs typeface="Times New Roman" pitchFamily="18" charset="0"/>
              </a:defRPr>
            </a:lvl1pPr>
          </a:lstStyle>
          <a:p>
            <a:pPr>
              <a:defRPr/>
            </a:pPr>
            <a:r>
              <a:rPr lang="ru-RU"/>
              <a:t>№ </a:t>
            </a:r>
            <a:fld id="{FD26A289-2CDA-4E6F-ACE1-CB9F96923241}" type="slidenum">
              <a:rPr lang="ru-RU"/>
              <a:pPr>
                <a:defRPr/>
              </a:pPr>
              <a:t>‹#›</a:t>
            </a:fld>
            <a:r>
              <a:rPr lang="ru-RU"/>
              <a:t> из </a:t>
            </a:r>
            <a:r>
              <a:rPr lang="en-US"/>
              <a:t>NN</a:t>
            </a:r>
            <a:endParaRPr lang="ru-RU"/>
          </a:p>
        </p:txBody>
      </p:sp>
      <p:sp>
        <p:nvSpPr>
          <p:cNvPr id="92167" name="Line 7"/>
          <p:cNvSpPr>
            <a:spLocks noChangeShapeType="1"/>
          </p:cNvSpPr>
          <p:nvPr/>
        </p:nvSpPr>
        <p:spPr bwMode="auto">
          <a:xfrm>
            <a:off x="271463" y="6381750"/>
            <a:ext cx="9440862" cy="0"/>
          </a:xfrm>
          <a:prstGeom prst="line">
            <a:avLst/>
          </a:prstGeom>
          <a:noFill/>
          <a:ln w="38100">
            <a:solidFill>
              <a:schemeClr val="accent2"/>
            </a:solidFill>
            <a:round/>
            <a:headEnd/>
            <a:tailEnd/>
          </a:ln>
          <a:effectLst/>
        </p:spPr>
        <p:txBody>
          <a:bodyPr/>
          <a:lstStyle/>
          <a:p>
            <a:pPr>
              <a:defRPr/>
            </a:pPr>
            <a:endParaRPr lang="ru-RU">
              <a:cs typeface="Arial" charset="0"/>
            </a:endParaRPr>
          </a:p>
        </p:txBody>
      </p:sp>
      <p:sp>
        <p:nvSpPr>
          <p:cNvPr id="92168" name="Line 8"/>
          <p:cNvSpPr>
            <a:spLocks noChangeShapeType="1"/>
          </p:cNvSpPr>
          <p:nvPr/>
        </p:nvSpPr>
        <p:spPr bwMode="auto">
          <a:xfrm>
            <a:off x="131763" y="109538"/>
            <a:ext cx="3175" cy="838200"/>
          </a:xfrm>
          <a:prstGeom prst="line">
            <a:avLst/>
          </a:prstGeom>
          <a:noFill/>
          <a:ln w="38100">
            <a:solidFill>
              <a:schemeClr val="accent2"/>
            </a:solidFill>
            <a:round/>
            <a:headEnd/>
            <a:tailEnd/>
          </a:ln>
          <a:effectLst/>
        </p:spPr>
        <p:txBody>
          <a:bodyPr/>
          <a:lstStyle/>
          <a:p>
            <a:pPr>
              <a:defRPr/>
            </a:pPr>
            <a:endParaRPr lang="ru-RU">
              <a:cs typeface="Arial" charset="0"/>
            </a:endParaRPr>
          </a:p>
        </p:txBody>
      </p:sp>
      <p:sp>
        <p:nvSpPr>
          <p:cNvPr id="92169" name="Line 9"/>
          <p:cNvSpPr>
            <a:spLocks noChangeShapeType="1"/>
          </p:cNvSpPr>
          <p:nvPr/>
        </p:nvSpPr>
        <p:spPr bwMode="auto">
          <a:xfrm>
            <a:off x="131763" y="960438"/>
            <a:ext cx="9440862" cy="0"/>
          </a:xfrm>
          <a:prstGeom prst="line">
            <a:avLst/>
          </a:prstGeom>
          <a:noFill/>
          <a:ln w="38100">
            <a:solidFill>
              <a:schemeClr val="accent2"/>
            </a:solidFill>
            <a:round/>
            <a:headEnd/>
            <a:tailEnd/>
          </a:ln>
          <a:effectLst/>
        </p:spPr>
        <p:txBody>
          <a:bodyPr/>
          <a:lstStyle/>
          <a:p>
            <a:pPr>
              <a:defRPr/>
            </a:pPr>
            <a:endParaRPr lang="ru-RU">
              <a:cs typeface="Arial" charset="0"/>
            </a:endParaRPr>
          </a:p>
        </p:txBody>
      </p:sp>
    </p:spTree>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hf sldNum="0" hdr="0" ftr="0" dt="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cs typeface="Arial" charset="0"/>
        </a:defRPr>
      </a:lvl2pPr>
      <a:lvl3pPr algn="l" rtl="0" eaLnBrk="0" fontAlgn="base" hangingPunct="0">
        <a:spcBef>
          <a:spcPct val="0"/>
        </a:spcBef>
        <a:spcAft>
          <a:spcPct val="0"/>
        </a:spcAft>
        <a:defRPr sz="3200" b="1">
          <a:solidFill>
            <a:schemeClr val="tx2"/>
          </a:solidFill>
          <a:latin typeface="Arial" charset="0"/>
          <a:cs typeface="Arial" charset="0"/>
        </a:defRPr>
      </a:lvl3pPr>
      <a:lvl4pPr algn="l" rtl="0" eaLnBrk="0" fontAlgn="base" hangingPunct="0">
        <a:spcBef>
          <a:spcPct val="0"/>
        </a:spcBef>
        <a:spcAft>
          <a:spcPct val="0"/>
        </a:spcAft>
        <a:defRPr sz="3200" b="1">
          <a:solidFill>
            <a:schemeClr val="tx2"/>
          </a:solidFill>
          <a:latin typeface="Arial" charset="0"/>
          <a:cs typeface="Arial" charset="0"/>
        </a:defRPr>
      </a:lvl4pPr>
      <a:lvl5pPr algn="l" rtl="0" eaLnBrk="0" fontAlgn="base" hangingPunct="0">
        <a:spcBef>
          <a:spcPct val="0"/>
        </a:spcBef>
        <a:spcAft>
          <a:spcPct val="0"/>
        </a:spcAft>
        <a:defRPr sz="3200" b="1">
          <a:solidFill>
            <a:schemeClr val="tx2"/>
          </a:solidFill>
          <a:latin typeface="Arial" charset="0"/>
          <a:cs typeface="Arial" charset="0"/>
        </a:defRPr>
      </a:lvl5pPr>
      <a:lvl6pPr marL="457200" algn="l" rtl="0" fontAlgn="base">
        <a:spcBef>
          <a:spcPct val="0"/>
        </a:spcBef>
        <a:spcAft>
          <a:spcPct val="0"/>
        </a:spcAft>
        <a:defRPr sz="3200" b="1">
          <a:solidFill>
            <a:schemeClr val="tx2"/>
          </a:solidFill>
          <a:latin typeface="Arial" charset="0"/>
          <a:cs typeface="Arial" charset="0"/>
        </a:defRPr>
      </a:lvl6pPr>
      <a:lvl7pPr marL="914400" algn="l" rtl="0" fontAlgn="base">
        <a:spcBef>
          <a:spcPct val="0"/>
        </a:spcBef>
        <a:spcAft>
          <a:spcPct val="0"/>
        </a:spcAft>
        <a:defRPr sz="3200" b="1">
          <a:solidFill>
            <a:schemeClr val="tx2"/>
          </a:solidFill>
          <a:latin typeface="Arial" charset="0"/>
          <a:cs typeface="Arial" charset="0"/>
        </a:defRPr>
      </a:lvl7pPr>
      <a:lvl8pPr marL="1371600" algn="l" rtl="0" fontAlgn="base">
        <a:spcBef>
          <a:spcPct val="0"/>
        </a:spcBef>
        <a:spcAft>
          <a:spcPct val="0"/>
        </a:spcAft>
        <a:defRPr sz="3200" b="1">
          <a:solidFill>
            <a:schemeClr val="tx2"/>
          </a:solidFill>
          <a:latin typeface="Arial" charset="0"/>
          <a:cs typeface="Arial" charset="0"/>
        </a:defRPr>
      </a:lvl8pPr>
      <a:lvl9pPr marL="1828800" algn="l" rtl="0" fontAlgn="base">
        <a:spcBef>
          <a:spcPct val="0"/>
        </a:spcBef>
        <a:spcAft>
          <a:spcPct val="0"/>
        </a:spcAft>
        <a:defRPr sz="32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770" name="Заголовок 1"/>
          <p:cNvSpPr>
            <a:spLocks noGrp="1"/>
          </p:cNvSpPr>
          <p:nvPr>
            <p:ph type="title"/>
          </p:nvPr>
        </p:nvSpPr>
        <p:spPr bwMode="auto">
          <a:xfrm>
            <a:off x="495300" y="274638"/>
            <a:ext cx="8915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ru-RU" smtClean="0"/>
              <a:t>Образец заголовка</a:t>
            </a:r>
          </a:p>
        </p:txBody>
      </p:sp>
      <p:sp>
        <p:nvSpPr>
          <p:cNvPr id="32771" name="Текст 2"/>
          <p:cNvSpPr>
            <a:spLocks noGrp="1"/>
          </p:cNvSpPr>
          <p:nvPr>
            <p:ph type="body" idx="1"/>
          </p:nvPr>
        </p:nvSpPr>
        <p:spPr bwMode="auto">
          <a:xfrm>
            <a:off x="495300" y="1600200"/>
            <a:ext cx="8915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
        <p:nvSpPr>
          <p:cNvPr id="4" name="Дата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a:defRPr sz="1200">
                <a:solidFill>
                  <a:schemeClr val="tx1">
                    <a:tint val="75000"/>
                  </a:schemeClr>
                </a:solidFill>
                <a:cs typeface="Arial" charset="0"/>
              </a:defRPr>
            </a:lvl1pPr>
          </a:lstStyle>
          <a:p>
            <a:pPr>
              <a:defRPr/>
            </a:pPr>
            <a:endParaRPr lang="ru-RU"/>
          </a:p>
        </p:txBody>
      </p:sp>
      <p:sp>
        <p:nvSpPr>
          <p:cNvPr id="5" name="Нижний колонтитул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a:defRPr sz="1200">
                <a:solidFill>
                  <a:schemeClr val="tx1">
                    <a:tint val="75000"/>
                  </a:schemeClr>
                </a:solidFill>
                <a:cs typeface="Arial" charset="0"/>
              </a:defRPr>
            </a:lvl1pPr>
          </a:lstStyle>
          <a:p>
            <a:pPr>
              <a:defRPr/>
            </a:pPr>
            <a:endParaRPr lang="ru-RU"/>
          </a:p>
        </p:txBody>
      </p:sp>
      <p:sp>
        <p:nvSpPr>
          <p:cNvPr id="6" name="Номер слайда 5"/>
          <p:cNvSpPr>
            <a:spLocks noGrp="1"/>
          </p:cNvSpPr>
          <p:nvPr>
            <p:ph type="sldNum" sz="quarter" idx="4"/>
          </p:nvPr>
        </p:nvSpPr>
        <p:spPr>
          <a:xfrm>
            <a:off x="7099300" y="6356350"/>
            <a:ext cx="2311400" cy="365125"/>
          </a:xfrm>
          <a:prstGeom prst="rect">
            <a:avLst/>
          </a:prstGeom>
        </p:spPr>
        <p:txBody>
          <a:bodyPr vert="horz" lIns="91440" tIns="45720" rIns="91440" bIns="45720" rtlCol="0" anchor="ctr"/>
          <a:lstStyle>
            <a:lvl1pPr algn="r">
              <a:defRPr sz="1200" smtClean="0">
                <a:solidFill>
                  <a:schemeClr val="tx1">
                    <a:tint val="75000"/>
                  </a:schemeClr>
                </a:solidFill>
                <a:cs typeface="Arial" charset="0"/>
              </a:defRPr>
            </a:lvl1pPr>
          </a:lstStyle>
          <a:p>
            <a:pPr>
              <a:defRPr/>
            </a:pPr>
            <a:r>
              <a:rPr lang="ru-RU"/>
              <a:t>№ </a:t>
            </a:r>
            <a:fld id="{E9D1C777-21CD-4289-A896-E1D93C564C2C}" type="slidenum">
              <a:rPr lang="ru-RU"/>
              <a:pPr>
                <a:defRPr/>
              </a:pPr>
              <a:t>‹#›</a:t>
            </a:fld>
            <a:r>
              <a:rPr lang="ru-RU"/>
              <a:t> из </a:t>
            </a:r>
            <a:r>
              <a:rPr lang="en-US"/>
              <a:t>NN</a:t>
            </a:r>
            <a:endParaRPr lang="ru-RU"/>
          </a:p>
        </p:txBody>
      </p:sp>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hf sldNum="0"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oleObject" Target="../embeddings/oleObject13.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3.xml"/><Relationship Id="rId1" Type="http://schemas.openxmlformats.org/officeDocument/2006/relationships/vmlDrawing" Target="../drawings/vmlDrawing6.vml"/><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3.xml"/><Relationship Id="rId1" Type="http://schemas.openxmlformats.org/officeDocument/2006/relationships/vmlDrawing" Target="../drawings/vmlDrawing7.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3.xml"/><Relationship Id="rId1" Type="http://schemas.openxmlformats.org/officeDocument/2006/relationships/vmlDrawing" Target="../drawings/vmlDrawing8.v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3.xml"/><Relationship Id="rId1" Type="http://schemas.openxmlformats.org/officeDocument/2006/relationships/vmlDrawing" Target="../drawings/vmlDrawing9.v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3.xml"/><Relationship Id="rId1" Type="http://schemas.openxmlformats.org/officeDocument/2006/relationships/vmlDrawing" Target="../drawings/vmlDrawing10.v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3.xml"/><Relationship Id="rId1" Type="http://schemas.openxmlformats.org/officeDocument/2006/relationships/vmlDrawing" Target="../drawings/vmlDrawing11.vml"/><Relationship Id="rId4" Type="http://schemas.openxmlformats.org/officeDocument/2006/relationships/oleObject" Target="../embeddings/oleObject22.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3.xml"/><Relationship Id="rId1" Type="http://schemas.openxmlformats.org/officeDocument/2006/relationships/vmlDrawing" Target="../drawings/vmlDrawing12.v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3.xml"/><Relationship Id="rId1" Type="http://schemas.openxmlformats.org/officeDocument/2006/relationships/vmlDrawing" Target="../drawings/vmlDrawing13.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13.xml"/><Relationship Id="rId1" Type="http://schemas.openxmlformats.org/officeDocument/2006/relationships/vmlDrawing" Target="../drawings/vmlDrawing14.v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3.xml"/><Relationship Id="rId1" Type="http://schemas.openxmlformats.org/officeDocument/2006/relationships/vmlDrawing" Target="../drawings/vmlDrawing15.vml"/><Relationship Id="rId4" Type="http://schemas.openxmlformats.org/officeDocument/2006/relationships/oleObject" Target="../embeddings/oleObject27.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3.xml"/><Relationship Id="rId1" Type="http://schemas.openxmlformats.org/officeDocument/2006/relationships/vmlDrawing" Target="../drawings/vmlDrawing16.vml"/><Relationship Id="rId5" Type="http://schemas.openxmlformats.org/officeDocument/2006/relationships/oleObject" Target="../embeddings/oleObject30.bin"/><Relationship Id="rId4" Type="http://schemas.openxmlformats.org/officeDocument/2006/relationships/oleObject" Target="../embeddings/oleObject29.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3.xml"/><Relationship Id="rId1" Type="http://schemas.openxmlformats.org/officeDocument/2006/relationships/vmlDrawing" Target="../drawings/vmlDrawing17.vml"/><Relationship Id="rId4" Type="http://schemas.openxmlformats.org/officeDocument/2006/relationships/oleObject" Target="../embeddings/oleObject32.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3.xml"/><Relationship Id="rId1" Type="http://schemas.openxmlformats.org/officeDocument/2006/relationships/vmlDrawing" Target="../drawings/vmlDrawing18.vml"/><Relationship Id="rId5" Type="http://schemas.openxmlformats.org/officeDocument/2006/relationships/oleObject" Target="../embeddings/oleObject35.bin"/><Relationship Id="rId4" Type="http://schemas.openxmlformats.org/officeDocument/2006/relationships/oleObject" Target="../embeddings/oleObject34.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4.xml"/><Relationship Id="rId1" Type="http://schemas.openxmlformats.org/officeDocument/2006/relationships/vmlDrawing" Target="../drawings/vmlDrawing19.vml"/><Relationship Id="rId4" Type="http://schemas.openxmlformats.org/officeDocument/2006/relationships/oleObject" Target="../embeddings/oleObject37.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3.xml"/><Relationship Id="rId1" Type="http://schemas.openxmlformats.org/officeDocument/2006/relationships/vmlDrawing" Target="../drawings/vmlDrawing20.vml"/></Relationships>
</file>

<file path=ppt/slides/_rels/slide28.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4.xml"/><Relationship Id="rId1" Type="http://schemas.openxmlformats.org/officeDocument/2006/relationships/vmlDrawing" Target="../drawings/vmlDrawing21.vml"/><Relationship Id="rId5" Type="http://schemas.openxmlformats.org/officeDocument/2006/relationships/oleObject" Target="../embeddings/oleObject41.bin"/><Relationship Id="rId4" Type="http://schemas.openxmlformats.org/officeDocument/2006/relationships/oleObject" Target="../embeddings/oleObject40.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13.xml"/><Relationship Id="rId1" Type="http://schemas.openxmlformats.org/officeDocument/2006/relationships/vmlDrawing" Target="../drawings/vmlDrawing22.vml"/><Relationship Id="rId5" Type="http://schemas.openxmlformats.org/officeDocument/2006/relationships/oleObject" Target="../embeddings/oleObject44.bin"/><Relationship Id="rId4" Type="http://schemas.openxmlformats.org/officeDocument/2006/relationships/oleObject" Target="../embeddings/oleObject43.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13.xml"/><Relationship Id="rId1" Type="http://schemas.openxmlformats.org/officeDocument/2006/relationships/vmlDrawing" Target="../drawings/vmlDrawing23.v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6.bin"/><Relationship Id="rId7" Type="http://schemas.openxmlformats.org/officeDocument/2006/relationships/oleObject" Target="../embeddings/oleObject50.bin"/><Relationship Id="rId2" Type="http://schemas.openxmlformats.org/officeDocument/2006/relationships/slideLayout" Target="../slideLayouts/slideLayout23.xml"/><Relationship Id="rId1" Type="http://schemas.openxmlformats.org/officeDocument/2006/relationships/vmlDrawing" Target="../drawings/vmlDrawing24.vml"/><Relationship Id="rId6" Type="http://schemas.openxmlformats.org/officeDocument/2006/relationships/oleObject" Target="../embeddings/oleObject49.bin"/><Relationship Id="rId5" Type="http://schemas.openxmlformats.org/officeDocument/2006/relationships/oleObject" Target="../embeddings/oleObject48.bin"/><Relationship Id="rId4" Type="http://schemas.openxmlformats.org/officeDocument/2006/relationships/oleObject" Target="../embeddings/oleObject47.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13.xml"/><Relationship Id="rId1" Type="http://schemas.openxmlformats.org/officeDocument/2006/relationships/vmlDrawing" Target="../drawings/vmlDrawing25.v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13.xml"/><Relationship Id="rId1" Type="http://schemas.openxmlformats.org/officeDocument/2006/relationships/vmlDrawing" Target="../drawings/vmlDrawing26.vml"/><Relationship Id="rId6" Type="http://schemas.openxmlformats.org/officeDocument/2006/relationships/oleObject" Target="../embeddings/oleObject55.bin"/><Relationship Id="rId5" Type="http://schemas.openxmlformats.org/officeDocument/2006/relationships/oleObject" Target="../embeddings/oleObject54.bin"/><Relationship Id="rId4" Type="http://schemas.openxmlformats.org/officeDocument/2006/relationships/oleObject" Target="../embeddings/oleObject53.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13.xml"/><Relationship Id="rId1" Type="http://schemas.openxmlformats.org/officeDocument/2006/relationships/vmlDrawing" Target="../drawings/vmlDrawing27.v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17.xml"/><Relationship Id="rId1" Type="http://schemas.openxmlformats.org/officeDocument/2006/relationships/vmlDrawing" Target="../drawings/vmlDrawing28.vml"/><Relationship Id="rId4" Type="http://schemas.openxmlformats.org/officeDocument/2006/relationships/oleObject" Target="../embeddings/__________Microsoft_Office_Excel1.xls"/></Relationships>
</file>

<file path=ppt/slides/_rels/slide44.xml.rels><?xml version="1.0" encoding="UTF-8" standalone="yes"?>
<Relationships xmlns="http://schemas.openxmlformats.org/package/2006/relationships"><Relationship Id="rId3" Type="http://schemas.openxmlformats.org/officeDocument/2006/relationships/oleObject" Target="../embeddings/__________Microsoft_Office_Excel2.xls"/><Relationship Id="rId2" Type="http://schemas.openxmlformats.org/officeDocument/2006/relationships/slideLayout" Target="../slideLayouts/slideLayout17.xml"/><Relationship Id="rId1" Type="http://schemas.openxmlformats.org/officeDocument/2006/relationships/vmlDrawing" Target="../drawings/vmlDrawing29.v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13.xml"/><Relationship Id="rId1" Type="http://schemas.openxmlformats.org/officeDocument/2006/relationships/vmlDrawing" Target="../drawings/vmlDrawing30.vml"/><Relationship Id="rId4" Type="http://schemas.openxmlformats.org/officeDocument/2006/relationships/image" Target="../media/image6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hyperlink" Target="http://www.bhv.ru/" TargetMode="Externa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5.xml"/><Relationship Id="rId1" Type="http://schemas.openxmlformats.org/officeDocument/2006/relationships/vmlDrawing" Target="../drawings/vmlDrawing2.vml"/><Relationship Id="rId4"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4.vml"/><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ctrTitle"/>
          </p:nvPr>
        </p:nvSpPr>
        <p:spPr>
          <a:xfrm>
            <a:off x="200025" y="3429000"/>
            <a:ext cx="9434513" cy="1446213"/>
          </a:xfrm>
          <a:noFill/>
        </p:spPr>
        <p:txBody>
          <a:bodyPr>
            <a:spAutoFit/>
          </a:bodyPr>
          <a:lstStyle/>
          <a:p>
            <a:pPr algn="l"/>
            <a:r>
              <a:rPr lang="ru-RU" b="1" smtClean="0"/>
              <a:t>Лекция 3. Моделирование и анализ  	                	параллельных вычислений</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Rectangle 6"/>
          <p:cNvSpPr>
            <a:spLocks noGrp="1" noChangeArrowheads="1"/>
          </p:cNvSpPr>
          <p:nvPr>
            <p:ph type="title"/>
          </p:nvPr>
        </p:nvSpPr>
        <p:spPr>
          <a:xfrm>
            <a:off x="415925" y="188913"/>
            <a:ext cx="8713788" cy="561975"/>
          </a:xfrm>
        </p:spPr>
        <p:txBody>
          <a:bodyPr rtlCol="0">
            <a:normAutofit fontScale="90000"/>
          </a:bodyPr>
          <a:lstStyle/>
          <a:p>
            <a:pPr algn="l" fontAlgn="auto">
              <a:spcAft>
                <a:spcPts val="0"/>
              </a:spcAft>
              <a:defRPr/>
            </a:pPr>
            <a:r>
              <a:rPr lang="ru-RU" sz="2600" b="1" smtClean="0"/>
              <a:t>Определение времени выполнения параллельного алгоритма…</a:t>
            </a:r>
          </a:p>
        </p:txBody>
      </p:sp>
      <p:sp>
        <p:nvSpPr>
          <p:cNvPr id="5124" name="Rectangle 3"/>
          <p:cNvSpPr>
            <a:spLocks noGrp="1" noChangeArrowheads="1"/>
          </p:cNvSpPr>
          <p:nvPr>
            <p:ph idx="1"/>
          </p:nvPr>
        </p:nvSpPr>
        <p:spPr>
          <a:xfrm>
            <a:off x="495300" y="1196975"/>
            <a:ext cx="9210675" cy="5040313"/>
          </a:xfrm>
        </p:spPr>
        <p:txBody>
          <a:bodyPr/>
          <a:lstStyle/>
          <a:p>
            <a:pPr>
              <a:spcAft>
                <a:spcPct val="20000"/>
              </a:spcAft>
            </a:pPr>
            <a:r>
              <a:rPr lang="ru-RU" dirty="0" smtClean="0"/>
              <a:t>Минимально возможное время решения задачи при заданном количестве процессоров (определение </a:t>
            </a:r>
            <a:r>
              <a:rPr lang="ru-RU" i="1" dirty="0" smtClean="0"/>
              <a:t>наилучшей вычислительной схемы</a:t>
            </a:r>
            <a:r>
              <a:rPr lang="ru-RU" dirty="0" smtClean="0"/>
              <a:t>):</a:t>
            </a:r>
          </a:p>
          <a:p>
            <a:pPr>
              <a:spcAft>
                <a:spcPct val="20000"/>
              </a:spcAft>
            </a:pPr>
            <a:endParaRPr lang="ru-RU" dirty="0" smtClean="0"/>
          </a:p>
          <a:p>
            <a:pPr>
              <a:spcAft>
                <a:spcPct val="20000"/>
              </a:spcAft>
            </a:pPr>
            <a:r>
              <a:rPr lang="ru-RU" dirty="0" smtClean="0"/>
              <a:t>Оценка наиболее быстрого исполнения алгоритма (при использовании </a:t>
            </a:r>
            <a:r>
              <a:rPr lang="ru-RU" i="1" dirty="0" err="1" smtClean="0"/>
              <a:t>паракомпьютера</a:t>
            </a:r>
            <a:r>
              <a:rPr lang="ru-RU" dirty="0" smtClean="0"/>
              <a:t> – системы с  неограниченным числом процессоров):</a:t>
            </a:r>
          </a:p>
        </p:txBody>
      </p:sp>
      <p:pic>
        <p:nvPicPr>
          <p:cNvPr id="5126" name="Picture 7"/>
          <p:cNvPicPr>
            <a:picLocks noChangeAspect="1" noChangeArrowheads="1"/>
          </p:cNvPicPr>
          <p:nvPr/>
        </p:nvPicPr>
        <p:blipFill>
          <a:blip r:embed="rId3" cstate="print"/>
          <a:srcRect/>
          <a:stretch>
            <a:fillRect/>
          </a:stretch>
        </p:blipFill>
        <p:spPr bwMode="auto">
          <a:xfrm>
            <a:off x="3296816" y="3068960"/>
            <a:ext cx="2592388" cy="717550"/>
          </a:xfrm>
          <a:prstGeom prst="rect">
            <a:avLst/>
          </a:prstGeom>
          <a:noFill/>
          <a:ln w="9525">
            <a:noFill/>
            <a:miter lim="800000"/>
            <a:headEnd/>
            <a:tailEnd/>
          </a:ln>
        </p:spPr>
      </p:pic>
      <p:sp>
        <p:nvSpPr>
          <p:cNvPr id="5127" name="Rectangle 9"/>
          <p:cNvSpPr>
            <a:spLocks noChangeArrowheads="1"/>
          </p:cNvSpPr>
          <p:nvPr/>
        </p:nvSpPr>
        <p:spPr bwMode="auto">
          <a:xfrm>
            <a:off x="0" y="3281363"/>
            <a:ext cx="9906000" cy="0"/>
          </a:xfrm>
          <a:prstGeom prst="rect">
            <a:avLst/>
          </a:prstGeom>
          <a:noFill/>
          <a:ln w="9525">
            <a:noFill/>
            <a:miter lim="800000"/>
            <a:headEnd/>
            <a:tailEnd/>
          </a:ln>
        </p:spPr>
        <p:txBody>
          <a:bodyPr wrap="none" anchor="ctr">
            <a:spAutoFit/>
          </a:bodyPr>
          <a:lstStyle/>
          <a:p>
            <a:endParaRPr lang="ru-RU"/>
          </a:p>
        </p:txBody>
      </p:sp>
      <p:graphicFrame>
        <p:nvGraphicFramePr>
          <p:cNvPr id="5122" name="Object 8"/>
          <p:cNvGraphicFramePr>
            <a:graphicFrameLocks noChangeAspect="1"/>
          </p:cNvGraphicFramePr>
          <p:nvPr/>
        </p:nvGraphicFramePr>
        <p:xfrm>
          <a:off x="3656856" y="5805264"/>
          <a:ext cx="1871663" cy="725487"/>
        </p:xfrm>
        <a:graphic>
          <a:graphicData uri="http://schemas.openxmlformats.org/presentationml/2006/ole">
            <p:oleObj spid="_x0000_s5122" name="Формула" r:id="rId4" imgW="762000" imgH="292100" progId="Equation.3">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Rectangle 3"/>
          <p:cNvSpPr>
            <a:spLocks noGrp="1" noChangeArrowheads="1"/>
          </p:cNvSpPr>
          <p:nvPr>
            <p:ph type="title"/>
          </p:nvPr>
        </p:nvSpPr>
        <p:spPr>
          <a:xfrm>
            <a:off x="415925" y="188913"/>
            <a:ext cx="8713788" cy="561975"/>
          </a:xfrm>
        </p:spPr>
        <p:txBody>
          <a:bodyPr rtlCol="0">
            <a:normAutofit fontScale="90000"/>
          </a:bodyPr>
          <a:lstStyle/>
          <a:p>
            <a:pPr algn="l" fontAlgn="auto">
              <a:spcAft>
                <a:spcPts val="0"/>
              </a:spcAft>
              <a:defRPr/>
            </a:pPr>
            <a:r>
              <a:rPr lang="ru-RU" sz="2600" b="1" smtClean="0"/>
              <a:t>Определение времени выполнения параллельного алгоритма…</a:t>
            </a:r>
          </a:p>
        </p:txBody>
      </p:sp>
      <p:sp>
        <p:nvSpPr>
          <p:cNvPr id="6150" name="Rectangle 2"/>
          <p:cNvSpPr>
            <a:spLocks noGrp="1" noChangeArrowheads="1"/>
          </p:cNvSpPr>
          <p:nvPr>
            <p:ph idx="1"/>
          </p:nvPr>
        </p:nvSpPr>
        <p:spPr>
          <a:xfrm>
            <a:off x="495300" y="1196975"/>
            <a:ext cx="9210675" cy="5040313"/>
          </a:xfrm>
        </p:spPr>
        <p:txBody>
          <a:bodyPr/>
          <a:lstStyle/>
          <a:p>
            <a:pPr>
              <a:spcAft>
                <a:spcPct val="20000"/>
              </a:spcAft>
            </a:pPr>
            <a:r>
              <a:rPr lang="ru-RU" dirty="0" smtClean="0"/>
              <a:t>Время выполнения последовательного алгоритма для заданной вычислительной схемы:</a:t>
            </a:r>
          </a:p>
          <a:p>
            <a:pPr>
              <a:spcAft>
                <a:spcPct val="20000"/>
              </a:spcAft>
            </a:pPr>
            <a:endParaRPr lang="ru-RU" dirty="0" smtClean="0"/>
          </a:p>
          <a:p>
            <a:pPr>
              <a:spcAft>
                <a:spcPct val="20000"/>
              </a:spcAft>
            </a:pPr>
            <a:r>
              <a:rPr lang="ru-RU" dirty="0" smtClean="0"/>
              <a:t>Время выполнения последовательного алгоритма:</a:t>
            </a:r>
          </a:p>
          <a:p>
            <a:pPr>
              <a:spcAft>
                <a:spcPct val="20000"/>
              </a:spcAft>
            </a:pPr>
            <a:endParaRPr lang="ru-RU" dirty="0" smtClean="0"/>
          </a:p>
          <a:p>
            <a:pPr>
              <a:spcAft>
                <a:spcPct val="20000"/>
              </a:spcAft>
            </a:pPr>
            <a:r>
              <a:rPr lang="ru-RU" dirty="0" smtClean="0"/>
              <a:t>Время </a:t>
            </a:r>
            <a:r>
              <a:rPr lang="ru-RU" dirty="0" smtClean="0"/>
              <a:t>последовательного решения задачи:</a:t>
            </a:r>
          </a:p>
        </p:txBody>
      </p:sp>
      <p:sp>
        <p:nvSpPr>
          <p:cNvPr id="6152" name="Rectangle 5"/>
          <p:cNvSpPr>
            <a:spLocks noChangeArrowheads="1"/>
          </p:cNvSpPr>
          <p:nvPr/>
        </p:nvSpPr>
        <p:spPr bwMode="auto">
          <a:xfrm>
            <a:off x="0" y="3281363"/>
            <a:ext cx="9906000" cy="0"/>
          </a:xfrm>
          <a:prstGeom prst="rect">
            <a:avLst/>
          </a:prstGeom>
          <a:noFill/>
          <a:ln w="9525">
            <a:noFill/>
            <a:miter lim="800000"/>
            <a:headEnd/>
            <a:tailEnd/>
          </a:ln>
        </p:spPr>
        <p:txBody>
          <a:bodyPr wrap="none" anchor="ctr">
            <a:spAutoFit/>
          </a:bodyPr>
          <a:lstStyle/>
          <a:p>
            <a:endParaRPr lang="ru-RU"/>
          </a:p>
        </p:txBody>
      </p:sp>
      <p:graphicFrame>
        <p:nvGraphicFramePr>
          <p:cNvPr id="6146" name="Object 7"/>
          <p:cNvGraphicFramePr>
            <a:graphicFrameLocks noChangeAspect="1"/>
          </p:cNvGraphicFramePr>
          <p:nvPr/>
        </p:nvGraphicFramePr>
        <p:xfrm>
          <a:off x="3728864" y="2276872"/>
          <a:ext cx="1511300" cy="661988"/>
        </p:xfrm>
        <a:graphic>
          <a:graphicData uri="http://schemas.openxmlformats.org/presentationml/2006/ole">
            <p:oleObj spid="_x0000_s6146" name="Формула" r:id="rId3" imgW="698500" imgH="304800" progId="Equation.3">
              <p:embed/>
            </p:oleObj>
          </a:graphicData>
        </a:graphic>
      </p:graphicFrame>
      <p:graphicFrame>
        <p:nvGraphicFramePr>
          <p:cNvPr id="6147" name="Object 9"/>
          <p:cNvGraphicFramePr>
            <a:graphicFrameLocks noChangeAspect="1"/>
          </p:cNvGraphicFramePr>
          <p:nvPr/>
        </p:nvGraphicFramePr>
        <p:xfrm>
          <a:off x="3584848" y="3861048"/>
          <a:ext cx="2089150" cy="611187"/>
        </p:xfrm>
        <a:graphic>
          <a:graphicData uri="http://schemas.openxmlformats.org/presentationml/2006/ole">
            <p:oleObj spid="_x0000_s6147" name="Формула" r:id="rId4" imgW="939800" imgH="279400" progId="Equation.3">
              <p:embed/>
            </p:oleObj>
          </a:graphicData>
        </a:graphic>
      </p:graphicFrame>
      <p:sp>
        <p:nvSpPr>
          <p:cNvPr id="6153" name="Rectangle 12"/>
          <p:cNvSpPr>
            <a:spLocks noChangeArrowheads="1"/>
          </p:cNvSpPr>
          <p:nvPr/>
        </p:nvSpPr>
        <p:spPr bwMode="auto">
          <a:xfrm>
            <a:off x="0" y="3314700"/>
            <a:ext cx="9906000" cy="0"/>
          </a:xfrm>
          <a:prstGeom prst="rect">
            <a:avLst/>
          </a:prstGeom>
          <a:noFill/>
          <a:ln w="9525">
            <a:noFill/>
            <a:miter lim="800000"/>
            <a:headEnd/>
            <a:tailEnd/>
          </a:ln>
        </p:spPr>
        <p:txBody>
          <a:bodyPr wrap="none" anchor="ctr">
            <a:spAutoFit/>
          </a:bodyPr>
          <a:lstStyle/>
          <a:p>
            <a:endParaRPr lang="ru-RU"/>
          </a:p>
        </p:txBody>
      </p:sp>
      <p:graphicFrame>
        <p:nvGraphicFramePr>
          <p:cNvPr id="6148" name="Object 11"/>
          <p:cNvGraphicFramePr>
            <a:graphicFrameLocks noChangeAspect="1"/>
          </p:cNvGraphicFramePr>
          <p:nvPr/>
        </p:nvGraphicFramePr>
        <p:xfrm>
          <a:off x="3872880" y="5517232"/>
          <a:ext cx="1873250" cy="584200"/>
        </p:xfrm>
        <a:graphic>
          <a:graphicData uri="http://schemas.openxmlformats.org/presentationml/2006/ole">
            <p:oleObj spid="_x0000_s6148" name="Формула" r:id="rId5" imgW="736600" imgH="228600" progId="Equation.3">
              <p:embed/>
            </p:oleObj>
          </a:graphicData>
        </a:graphic>
      </p:graphicFrame>
      <p:sp>
        <p:nvSpPr>
          <p:cNvPr id="6154" name="Text Box 13"/>
          <p:cNvSpPr txBox="1">
            <a:spLocks noChangeArrowheads="1"/>
          </p:cNvSpPr>
          <p:nvPr/>
        </p:nvSpPr>
        <p:spPr bwMode="auto">
          <a:xfrm>
            <a:off x="848544" y="6035675"/>
            <a:ext cx="8496300" cy="822325"/>
          </a:xfrm>
          <a:prstGeom prst="rect">
            <a:avLst/>
          </a:prstGeom>
          <a:noFill/>
          <a:ln w="9525">
            <a:noFill/>
            <a:miter lim="800000"/>
            <a:headEnd/>
            <a:tailEnd/>
          </a:ln>
        </p:spPr>
        <p:txBody>
          <a:bodyPr>
            <a:spAutoFit/>
          </a:bodyPr>
          <a:lstStyle/>
          <a:p>
            <a:pPr algn="ctr">
              <a:spcBef>
                <a:spcPct val="50000"/>
              </a:spcBef>
            </a:pPr>
            <a:r>
              <a:rPr lang="ru-RU" sz="2400" i="1" dirty="0"/>
              <a:t>Подобные оценки необходимы для определения эффекта использования параллелизма</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3" name="Rectangle 3"/>
          <p:cNvSpPr>
            <a:spLocks noGrp="1" noChangeArrowheads="1"/>
          </p:cNvSpPr>
          <p:nvPr>
            <p:ph type="title"/>
          </p:nvPr>
        </p:nvSpPr>
        <p:spPr>
          <a:xfrm>
            <a:off x="415925" y="188913"/>
            <a:ext cx="8713788" cy="561975"/>
          </a:xfrm>
        </p:spPr>
        <p:txBody>
          <a:bodyPr rtlCol="0">
            <a:normAutofit fontScale="90000"/>
          </a:bodyPr>
          <a:lstStyle/>
          <a:p>
            <a:pPr algn="l" fontAlgn="auto">
              <a:spcAft>
                <a:spcPts val="0"/>
              </a:spcAft>
              <a:defRPr/>
            </a:pPr>
            <a:r>
              <a:rPr lang="ru-RU" sz="2600" b="1" smtClean="0"/>
              <a:t>Определение времени выполнения параллельного алгоритма…</a:t>
            </a:r>
          </a:p>
        </p:txBody>
      </p:sp>
      <p:sp>
        <p:nvSpPr>
          <p:cNvPr id="7172" name="Rectangle 2"/>
          <p:cNvSpPr>
            <a:spLocks noGrp="1" noChangeArrowheads="1"/>
          </p:cNvSpPr>
          <p:nvPr>
            <p:ph idx="1"/>
          </p:nvPr>
        </p:nvSpPr>
        <p:spPr>
          <a:xfrm>
            <a:off x="495300" y="1196975"/>
            <a:ext cx="9210675" cy="5040313"/>
          </a:xfrm>
        </p:spPr>
        <p:txBody>
          <a:bodyPr/>
          <a:lstStyle/>
          <a:p>
            <a:pPr>
              <a:spcAft>
                <a:spcPct val="20000"/>
              </a:spcAft>
            </a:pPr>
            <a:r>
              <a:rPr lang="ru-RU" b="1" smtClean="0"/>
              <a:t>Теорема 1</a:t>
            </a:r>
          </a:p>
          <a:p>
            <a:pPr>
              <a:spcAft>
                <a:spcPct val="20000"/>
              </a:spcAft>
              <a:buFont typeface="Wingdings" pitchFamily="2" charset="2"/>
              <a:buNone/>
            </a:pPr>
            <a:r>
              <a:rPr lang="ru-RU" smtClean="0"/>
              <a:t>	Минимально возможное время выполнения параллельного алгоритма определяется длиной максимального пути вычислительной схемы алгоритма: </a:t>
            </a:r>
          </a:p>
        </p:txBody>
      </p:sp>
      <p:sp>
        <p:nvSpPr>
          <p:cNvPr id="7174" name="Rectangle 5"/>
          <p:cNvSpPr>
            <a:spLocks noChangeArrowheads="1"/>
          </p:cNvSpPr>
          <p:nvPr/>
        </p:nvSpPr>
        <p:spPr bwMode="auto">
          <a:xfrm>
            <a:off x="0" y="3281363"/>
            <a:ext cx="9906000" cy="0"/>
          </a:xfrm>
          <a:prstGeom prst="rect">
            <a:avLst/>
          </a:prstGeom>
          <a:noFill/>
          <a:ln w="9525">
            <a:noFill/>
            <a:miter lim="800000"/>
            <a:headEnd/>
            <a:tailEnd/>
          </a:ln>
        </p:spPr>
        <p:txBody>
          <a:bodyPr wrap="none" anchor="ctr">
            <a:spAutoFit/>
          </a:bodyPr>
          <a:lstStyle/>
          <a:p>
            <a:endParaRPr lang="ru-RU"/>
          </a:p>
        </p:txBody>
      </p:sp>
      <p:graphicFrame>
        <p:nvGraphicFramePr>
          <p:cNvPr id="7170" name="Object 7"/>
          <p:cNvGraphicFramePr>
            <a:graphicFrameLocks noChangeAspect="1"/>
          </p:cNvGraphicFramePr>
          <p:nvPr/>
        </p:nvGraphicFramePr>
        <p:xfrm>
          <a:off x="3008313" y="3860800"/>
          <a:ext cx="2449512" cy="604838"/>
        </p:xfrm>
        <a:graphic>
          <a:graphicData uri="http://schemas.openxmlformats.org/presentationml/2006/ole">
            <p:oleObj spid="_x0000_s7170" name="Формула" r:id="rId3" imgW="888614" imgH="215806" progId="Equation.3">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Rectangle 3"/>
          <p:cNvSpPr>
            <a:spLocks noGrp="1" noChangeArrowheads="1"/>
          </p:cNvSpPr>
          <p:nvPr>
            <p:ph type="title"/>
          </p:nvPr>
        </p:nvSpPr>
        <p:spPr>
          <a:xfrm>
            <a:off x="415925" y="188913"/>
            <a:ext cx="8713788" cy="561975"/>
          </a:xfrm>
        </p:spPr>
        <p:txBody>
          <a:bodyPr rtlCol="0">
            <a:normAutofit fontScale="90000"/>
          </a:bodyPr>
          <a:lstStyle/>
          <a:p>
            <a:pPr algn="l" fontAlgn="auto">
              <a:spcAft>
                <a:spcPts val="0"/>
              </a:spcAft>
              <a:defRPr/>
            </a:pPr>
            <a:r>
              <a:rPr lang="ru-RU" sz="2600" b="1" smtClean="0"/>
              <a:t>Определение времени выполнения параллельного алгоритма…</a:t>
            </a:r>
          </a:p>
        </p:txBody>
      </p:sp>
      <p:sp>
        <p:nvSpPr>
          <p:cNvPr id="10246" name="Rectangle 2"/>
          <p:cNvSpPr>
            <a:spLocks noGrp="1" noChangeArrowheads="1"/>
          </p:cNvSpPr>
          <p:nvPr>
            <p:ph idx="1"/>
          </p:nvPr>
        </p:nvSpPr>
        <p:spPr>
          <a:xfrm>
            <a:off x="495300" y="1196975"/>
            <a:ext cx="9210675" cy="5040313"/>
          </a:xfrm>
        </p:spPr>
        <p:txBody>
          <a:bodyPr rtlCol="0">
            <a:normAutofit fontScale="92500" lnSpcReduction="10000"/>
          </a:bodyPr>
          <a:lstStyle/>
          <a:p>
            <a:pPr fontAlgn="auto">
              <a:lnSpc>
                <a:spcPct val="90000"/>
              </a:lnSpc>
              <a:spcAft>
                <a:spcPct val="20000"/>
              </a:spcAft>
              <a:defRPr/>
            </a:pPr>
            <a:r>
              <a:rPr lang="ru-RU" b="1" smtClean="0"/>
              <a:t>Теорема 2</a:t>
            </a:r>
          </a:p>
          <a:p>
            <a:pPr fontAlgn="auto">
              <a:lnSpc>
                <a:spcPct val="90000"/>
              </a:lnSpc>
              <a:spcAft>
                <a:spcPct val="20000"/>
              </a:spcAft>
              <a:buFont typeface="Wingdings" pitchFamily="2" charset="2"/>
              <a:buNone/>
              <a:defRPr/>
            </a:pPr>
            <a:r>
              <a:rPr lang="ru-RU" smtClean="0"/>
              <a:t>	Пусть для некоторой вершины вывода в вычислительной схеме алгоритма существует путь из каждой вершины ввода. Кроме того, пусть входная степень вершин схемы (количество входящих дуг) не превышает 2. Тогда минимально возможное время выполнения параллельного алгоритма ограничено снизу значением: </a:t>
            </a:r>
          </a:p>
          <a:p>
            <a:pPr fontAlgn="auto">
              <a:lnSpc>
                <a:spcPct val="90000"/>
              </a:lnSpc>
              <a:spcAft>
                <a:spcPct val="20000"/>
              </a:spcAft>
              <a:buFont typeface="Wingdings" pitchFamily="2" charset="2"/>
              <a:buNone/>
              <a:defRPr/>
            </a:pPr>
            <a:endParaRPr lang="ru-RU" smtClean="0"/>
          </a:p>
          <a:p>
            <a:pPr fontAlgn="auto">
              <a:lnSpc>
                <a:spcPct val="90000"/>
              </a:lnSpc>
              <a:spcAft>
                <a:spcPct val="20000"/>
              </a:spcAft>
              <a:buFont typeface="Wingdings" pitchFamily="2" charset="2"/>
              <a:buNone/>
              <a:defRPr/>
            </a:pPr>
            <a:r>
              <a:rPr lang="ru-RU" smtClean="0"/>
              <a:t>	где </a:t>
            </a:r>
            <a:r>
              <a:rPr lang="en-US" b="1" i="1" smtClean="0"/>
              <a:t>n</a:t>
            </a:r>
            <a:r>
              <a:rPr lang="en-US" smtClean="0"/>
              <a:t> </a:t>
            </a:r>
            <a:r>
              <a:rPr lang="ru-RU" smtClean="0"/>
              <a:t>есть количество вершин ввода в схеме алгоритма </a:t>
            </a:r>
          </a:p>
        </p:txBody>
      </p:sp>
      <p:sp>
        <p:nvSpPr>
          <p:cNvPr id="8198" name="Rectangle 4"/>
          <p:cNvSpPr>
            <a:spLocks noChangeArrowheads="1"/>
          </p:cNvSpPr>
          <p:nvPr/>
        </p:nvSpPr>
        <p:spPr bwMode="auto">
          <a:xfrm>
            <a:off x="0" y="3281363"/>
            <a:ext cx="9906000" cy="0"/>
          </a:xfrm>
          <a:prstGeom prst="rect">
            <a:avLst/>
          </a:prstGeom>
          <a:noFill/>
          <a:ln w="9525">
            <a:noFill/>
            <a:miter lim="800000"/>
            <a:headEnd/>
            <a:tailEnd/>
          </a:ln>
        </p:spPr>
        <p:txBody>
          <a:bodyPr wrap="none" anchor="ctr">
            <a:spAutoFit/>
          </a:bodyPr>
          <a:lstStyle/>
          <a:p>
            <a:endParaRPr lang="ru-RU"/>
          </a:p>
        </p:txBody>
      </p:sp>
      <p:sp>
        <p:nvSpPr>
          <p:cNvPr id="8199" name="Rectangle 7"/>
          <p:cNvSpPr>
            <a:spLocks noChangeArrowheads="1"/>
          </p:cNvSpPr>
          <p:nvPr/>
        </p:nvSpPr>
        <p:spPr bwMode="auto">
          <a:xfrm>
            <a:off x="0" y="3319463"/>
            <a:ext cx="9906000" cy="0"/>
          </a:xfrm>
          <a:prstGeom prst="rect">
            <a:avLst/>
          </a:prstGeom>
          <a:noFill/>
          <a:ln w="9525">
            <a:noFill/>
            <a:miter lim="800000"/>
            <a:headEnd/>
            <a:tailEnd/>
          </a:ln>
        </p:spPr>
        <p:txBody>
          <a:bodyPr wrap="none" anchor="ctr">
            <a:spAutoFit/>
          </a:bodyPr>
          <a:lstStyle/>
          <a:p>
            <a:endParaRPr lang="ru-RU"/>
          </a:p>
        </p:txBody>
      </p:sp>
      <p:graphicFrame>
        <p:nvGraphicFramePr>
          <p:cNvPr id="8194" name="Object 6"/>
          <p:cNvGraphicFramePr>
            <a:graphicFrameLocks noChangeAspect="1"/>
          </p:cNvGraphicFramePr>
          <p:nvPr/>
        </p:nvGraphicFramePr>
        <p:xfrm>
          <a:off x="3627438" y="4652963"/>
          <a:ext cx="2117725" cy="481012"/>
        </p:xfrm>
        <a:graphic>
          <a:graphicData uri="http://schemas.openxmlformats.org/presentationml/2006/ole">
            <p:oleObj spid="_x0000_s8194" name="Формула" r:id="rId3" imgW="965160" imgH="215640" progId="Equation.3">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Rectangle 3"/>
          <p:cNvSpPr>
            <a:spLocks noGrp="1" noChangeArrowheads="1"/>
          </p:cNvSpPr>
          <p:nvPr>
            <p:ph type="title"/>
          </p:nvPr>
        </p:nvSpPr>
        <p:spPr>
          <a:xfrm>
            <a:off x="415925" y="188913"/>
            <a:ext cx="8713788" cy="561975"/>
          </a:xfrm>
        </p:spPr>
        <p:txBody>
          <a:bodyPr rtlCol="0">
            <a:normAutofit fontScale="90000"/>
          </a:bodyPr>
          <a:lstStyle/>
          <a:p>
            <a:pPr algn="l" fontAlgn="auto">
              <a:spcAft>
                <a:spcPts val="0"/>
              </a:spcAft>
              <a:defRPr/>
            </a:pPr>
            <a:r>
              <a:rPr lang="ru-RU" sz="2600" b="1" smtClean="0"/>
              <a:t>Определение времени выполнения параллельного алгоритма…</a:t>
            </a:r>
          </a:p>
        </p:txBody>
      </p:sp>
      <p:sp>
        <p:nvSpPr>
          <p:cNvPr id="9220" name="Rectangle 2"/>
          <p:cNvSpPr>
            <a:spLocks noGrp="1" noChangeArrowheads="1"/>
          </p:cNvSpPr>
          <p:nvPr>
            <p:ph idx="1"/>
          </p:nvPr>
        </p:nvSpPr>
        <p:spPr>
          <a:xfrm>
            <a:off x="495300" y="1196975"/>
            <a:ext cx="9210675" cy="5040313"/>
          </a:xfrm>
        </p:spPr>
        <p:txBody>
          <a:bodyPr/>
          <a:lstStyle/>
          <a:p>
            <a:pPr>
              <a:spcAft>
                <a:spcPct val="20000"/>
              </a:spcAft>
            </a:pPr>
            <a:r>
              <a:rPr lang="ru-RU" b="1" smtClean="0"/>
              <a:t>Теорема </a:t>
            </a:r>
            <a:r>
              <a:rPr lang="en-US" b="1" smtClean="0"/>
              <a:t>3</a:t>
            </a:r>
            <a:endParaRPr lang="ru-RU" b="1" smtClean="0"/>
          </a:p>
          <a:p>
            <a:pPr>
              <a:spcAft>
                <a:spcPct val="20000"/>
              </a:spcAft>
              <a:buFont typeface="Wingdings" pitchFamily="2" charset="2"/>
              <a:buNone/>
            </a:pPr>
            <a:r>
              <a:rPr lang="ru-RU" smtClean="0"/>
              <a:t>	При уменьшении числа используемых процессоров время выполнения алгоритма увеличивается пропорционально величине уменьшения количества процессоров, т.е. : </a:t>
            </a:r>
          </a:p>
        </p:txBody>
      </p:sp>
      <p:sp>
        <p:nvSpPr>
          <p:cNvPr id="9222" name="Rectangle 4"/>
          <p:cNvSpPr>
            <a:spLocks noChangeArrowheads="1"/>
          </p:cNvSpPr>
          <p:nvPr/>
        </p:nvSpPr>
        <p:spPr bwMode="auto">
          <a:xfrm>
            <a:off x="0" y="3281363"/>
            <a:ext cx="9906000" cy="0"/>
          </a:xfrm>
          <a:prstGeom prst="rect">
            <a:avLst/>
          </a:prstGeom>
          <a:noFill/>
          <a:ln w="9525">
            <a:noFill/>
            <a:miter lim="800000"/>
            <a:headEnd/>
            <a:tailEnd/>
          </a:ln>
        </p:spPr>
        <p:txBody>
          <a:bodyPr wrap="none" anchor="ctr">
            <a:spAutoFit/>
          </a:bodyPr>
          <a:lstStyle/>
          <a:p>
            <a:endParaRPr lang="ru-RU"/>
          </a:p>
        </p:txBody>
      </p:sp>
      <p:graphicFrame>
        <p:nvGraphicFramePr>
          <p:cNvPr id="9218" name="Object 6"/>
          <p:cNvGraphicFramePr>
            <a:graphicFrameLocks noChangeAspect="1"/>
          </p:cNvGraphicFramePr>
          <p:nvPr/>
        </p:nvGraphicFramePr>
        <p:xfrm>
          <a:off x="2649538" y="3770313"/>
          <a:ext cx="4103687" cy="514350"/>
        </p:xfrm>
        <a:graphic>
          <a:graphicData uri="http://schemas.openxmlformats.org/presentationml/2006/ole">
            <p:oleObj spid="_x0000_s9218" name="Формула" r:id="rId3" imgW="1905000" imgH="241300" progId="Equation.3">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5" name="Rectangle 3"/>
          <p:cNvSpPr>
            <a:spLocks noGrp="1" noChangeArrowheads="1"/>
          </p:cNvSpPr>
          <p:nvPr>
            <p:ph type="title"/>
          </p:nvPr>
        </p:nvSpPr>
        <p:spPr>
          <a:xfrm>
            <a:off x="415925" y="188913"/>
            <a:ext cx="8713788" cy="561975"/>
          </a:xfrm>
        </p:spPr>
        <p:txBody>
          <a:bodyPr rtlCol="0">
            <a:normAutofit fontScale="90000"/>
          </a:bodyPr>
          <a:lstStyle/>
          <a:p>
            <a:pPr algn="l" fontAlgn="auto">
              <a:spcAft>
                <a:spcPts val="0"/>
              </a:spcAft>
              <a:defRPr/>
            </a:pPr>
            <a:r>
              <a:rPr lang="ru-RU" sz="2600" b="1" smtClean="0"/>
              <a:t>Определение времени выполнения параллельного алгоритма…</a:t>
            </a:r>
          </a:p>
        </p:txBody>
      </p:sp>
      <p:sp>
        <p:nvSpPr>
          <p:cNvPr id="10244" name="Rectangle 2"/>
          <p:cNvSpPr>
            <a:spLocks noGrp="1" noChangeArrowheads="1"/>
          </p:cNvSpPr>
          <p:nvPr>
            <p:ph idx="1"/>
          </p:nvPr>
        </p:nvSpPr>
        <p:spPr>
          <a:xfrm>
            <a:off x="495300" y="1196975"/>
            <a:ext cx="9210675" cy="5040313"/>
          </a:xfrm>
        </p:spPr>
        <p:txBody>
          <a:bodyPr/>
          <a:lstStyle/>
          <a:p>
            <a:pPr>
              <a:spcAft>
                <a:spcPct val="20000"/>
              </a:spcAft>
            </a:pPr>
            <a:r>
              <a:rPr lang="ru-RU" b="1" smtClean="0"/>
              <a:t>Теорема </a:t>
            </a:r>
            <a:r>
              <a:rPr lang="en-US" b="1" smtClean="0"/>
              <a:t>4</a:t>
            </a:r>
            <a:endParaRPr lang="ru-RU" b="1" smtClean="0"/>
          </a:p>
          <a:p>
            <a:pPr>
              <a:spcAft>
                <a:spcPct val="20000"/>
              </a:spcAft>
              <a:buFont typeface="Wingdings" pitchFamily="2" charset="2"/>
              <a:buNone/>
            </a:pPr>
            <a:r>
              <a:rPr lang="ru-RU" smtClean="0"/>
              <a:t>	Для любого количества используемых процессоров справедлива следующая верхняя оценка для времени выполнения параллельного алгоритма: </a:t>
            </a:r>
          </a:p>
        </p:txBody>
      </p:sp>
      <p:sp>
        <p:nvSpPr>
          <p:cNvPr id="10246" name="Rectangle 4"/>
          <p:cNvSpPr>
            <a:spLocks noChangeArrowheads="1"/>
          </p:cNvSpPr>
          <p:nvPr/>
        </p:nvSpPr>
        <p:spPr bwMode="auto">
          <a:xfrm>
            <a:off x="0" y="3281363"/>
            <a:ext cx="9906000" cy="0"/>
          </a:xfrm>
          <a:prstGeom prst="rect">
            <a:avLst/>
          </a:prstGeom>
          <a:noFill/>
          <a:ln w="9525">
            <a:noFill/>
            <a:miter lim="800000"/>
            <a:headEnd/>
            <a:tailEnd/>
          </a:ln>
        </p:spPr>
        <p:txBody>
          <a:bodyPr wrap="none" anchor="ctr">
            <a:spAutoFit/>
          </a:bodyPr>
          <a:lstStyle/>
          <a:p>
            <a:endParaRPr lang="ru-RU"/>
          </a:p>
        </p:txBody>
      </p:sp>
      <p:sp>
        <p:nvSpPr>
          <p:cNvPr id="10247" name="Rectangle 7"/>
          <p:cNvSpPr>
            <a:spLocks noChangeArrowheads="1"/>
          </p:cNvSpPr>
          <p:nvPr/>
        </p:nvSpPr>
        <p:spPr bwMode="auto">
          <a:xfrm>
            <a:off x="0" y="3309938"/>
            <a:ext cx="9906000" cy="0"/>
          </a:xfrm>
          <a:prstGeom prst="rect">
            <a:avLst/>
          </a:prstGeom>
          <a:noFill/>
          <a:ln w="9525">
            <a:noFill/>
            <a:miter lim="800000"/>
            <a:headEnd/>
            <a:tailEnd/>
          </a:ln>
        </p:spPr>
        <p:txBody>
          <a:bodyPr wrap="none" anchor="ctr">
            <a:spAutoFit/>
          </a:bodyPr>
          <a:lstStyle/>
          <a:p>
            <a:endParaRPr lang="ru-RU"/>
          </a:p>
        </p:txBody>
      </p:sp>
      <p:graphicFrame>
        <p:nvGraphicFramePr>
          <p:cNvPr id="10242" name="Object 6"/>
          <p:cNvGraphicFramePr>
            <a:graphicFrameLocks noChangeAspect="1"/>
          </p:cNvGraphicFramePr>
          <p:nvPr/>
        </p:nvGraphicFramePr>
        <p:xfrm>
          <a:off x="3009900" y="3429000"/>
          <a:ext cx="3311525" cy="571500"/>
        </p:xfrm>
        <a:graphic>
          <a:graphicData uri="http://schemas.openxmlformats.org/presentationml/2006/ole">
            <p:oleObj spid="_x0000_s10242" name="Формула" r:id="rId3" imgW="1384300" imgH="241300" progId="Equation.3">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Rectangle 3"/>
          <p:cNvSpPr>
            <a:spLocks noGrp="1" noChangeArrowheads="1"/>
          </p:cNvSpPr>
          <p:nvPr>
            <p:ph type="title"/>
          </p:nvPr>
        </p:nvSpPr>
        <p:spPr>
          <a:xfrm>
            <a:off x="415925" y="188913"/>
            <a:ext cx="8713788" cy="561975"/>
          </a:xfrm>
        </p:spPr>
        <p:txBody>
          <a:bodyPr rtlCol="0">
            <a:normAutofit fontScale="90000"/>
          </a:bodyPr>
          <a:lstStyle/>
          <a:p>
            <a:pPr algn="l" fontAlgn="auto">
              <a:spcAft>
                <a:spcPts val="0"/>
              </a:spcAft>
              <a:defRPr/>
            </a:pPr>
            <a:r>
              <a:rPr lang="ru-RU" sz="2600" b="1" smtClean="0"/>
              <a:t>Определение времени выполнения параллельного алгоритма…</a:t>
            </a:r>
          </a:p>
        </p:txBody>
      </p:sp>
      <p:sp>
        <p:nvSpPr>
          <p:cNvPr id="11269" name="Rectangle 2"/>
          <p:cNvSpPr>
            <a:spLocks noGrp="1" noChangeArrowheads="1"/>
          </p:cNvSpPr>
          <p:nvPr>
            <p:ph idx="1"/>
          </p:nvPr>
        </p:nvSpPr>
        <p:spPr>
          <a:xfrm>
            <a:off x="495300" y="1196975"/>
            <a:ext cx="9210675" cy="5040313"/>
          </a:xfrm>
        </p:spPr>
        <p:txBody>
          <a:bodyPr/>
          <a:lstStyle/>
          <a:p>
            <a:pPr>
              <a:spcAft>
                <a:spcPct val="20000"/>
              </a:spcAft>
            </a:pPr>
            <a:r>
              <a:rPr lang="ru-RU" b="1" smtClean="0"/>
              <a:t>Теорема </a:t>
            </a:r>
            <a:r>
              <a:rPr lang="en-US" b="1" smtClean="0"/>
              <a:t>5</a:t>
            </a:r>
            <a:endParaRPr lang="ru-RU" b="1" smtClean="0"/>
          </a:p>
          <a:p>
            <a:pPr>
              <a:spcAft>
                <a:spcPct val="20000"/>
              </a:spcAft>
              <a:buFont typeface="Wingdings" pitchFamily="2" charset="2"/>
              <a:buNone/>
            </a:pPr>
            <a:r>
              <a:rPr lang="ru-RU" smtClean="0"/>
              <a:t>	</a:t>
            </a:r>
            <a:r>
              <a:rPr lang="ru-RU" sz="2400" smtClean="0"/>
              <a:t>Времени выполнения алгоритма, которое сопоставимо с минимально возможным временем </a:t>
            </a:r>
            <a:r>
              <a:rPr lang="en-US" sz="2400" i="1" smtClean="0"/>
              <a:t>T</a:t>
            </a:r>
            <a:r>
              <a:rPr lang="en-US" sz="2400" i="1" baseline="-25000" smtClean="0"/>
              <a:t>∞</a:t>
            </a:r>
            <a:r>
              <a:rPr lang="ru-RU" sz="2400" smtClean="0"/>
              <a:t>, можно достичь при количестве процессоров порядка </a:t>
            </a:r>
            <a:r>
              <a:rPr lang="en-US" sz="2400" i="1" smtClean="0"/>
              <a:t>p~T</a:t>
            </a:r>
            <a:r>
              <a:rPr lang="en-US" sz="2400" i="1" baseline="-25000" smtClean="0"/>
              <a:t>1</a:t>
            </a:r>
            <a:r>
              <a:rPr lang="en-US" sz="2400" i="1" smtClean="0"/>
              <a:t>/T</a:t>
            </a:r>
            <a:r>
              <a:rPr lang="en-US" sz="2400" i="1" baseline="-25000" smtClean="0"/>
              <a:t>∞</a:t>
            </a:r>
            <a:r>
              <a:rPr lang="ru-RU" sz="2400" smtClean="0"/>
              <a:t>, а именно:</a:t>
            </a:r>
            <a:r>
              <a:rPr lang="ru-RU" smtClean="0"/>
              <a:t> </a:t>
            </a:r>
            <a:endParaRPr lang="en-US" smtClean="0"/>
          </a:p>
          <a:p>
            <a:pPr>
              <a:spcAft>
                <a:spcPct val="20000"/>
              </a:spcAft>
              <a:buFont typeface="Wingdings" pitchFamily="2" charset="2"/>
              <a:buNone/>
            </a:pPr>
            <a:endParaRPr lang="en-US" smtClean="0"/>
          </a:p>
          <a:p>
            <a:pPr>
              <a:spcAft>
                <a:spcPct val="20000"/>
              </a:spcAft>
              <a:buFont typeface="Wingdings" pitchFamily="2" charset="2"/>
              <a:buNone/>
            </a:pPr>
            <a:r>
              <a:rPr lang="en-US" sz="2400" smtClean="0"/>
              <a:t>	</a:t>
            </a:r>
            <a:r>
              <a:rPr lang="ru-RU" sz="2400" smtClean="0"/>
              <a:t>При меньшем количестве процессоров время выполнения алгоритма не может превышать более, чем в 2 раза, наилучшее время вычислений при имеющемся числе процессоров, т.е.:</a:t>
            </a:r>
          </a:p>
        </p:txBody>
      </p:sp>
      <p:sp>
        <p:nvSpPr>
          <p:cNvPr id="11271" name="Rectangle 4"/>
          <p:cNvSpPr>
            <a:spLocks noChangeArrowheads="1"/>
          </p:cNvSpPr>
          <p:nvPr/>
        </p:nvSpPr>
        <p:spPr bwMode="auto">
          <a:xfrm>
            <a:off x="0" y="3281363"/>
            <a:ext cx="9906000" cy="0"/>
          </a:xfrm>
          <a:prstGeom prst="rect">
            <a:avLst/>
          </a:prstGeom>
          <a:noFill/>
          <a:ln w="9525">
            <a:noFill/>
            <a:miter lim="800000"/>
            <a:headEnd/>
            <a:tailEnd/>
          </a:ln>
        </p:spPr>
        <p:txBody>
          <a:bodyPr wrap="none" anchor="ctr">
            <a:spAutoFit/>
          </a:bodyPr>
          <a:lstStyle/>
          <a:p>
            <a:endParaRPr lang="ru-RU"/>
          </a:p>
        </p:txBody>
      </p:sp>
      <p:graphicFrame>
        <p:nvGraphicFramePr>
          <p:cNvPr id="11266" name="Object 7"/>
          <p:cNvGraphicFramePr>
            <a:graphicFrameLocks noChangeAspect="1"/>
          </p:cNvGraphicFramePr>
          <p:nvPr/>
        </p:nvGraphicFramePr>
        <p:xfrm>
          <a:off x="3008313" y="3284538"/>
          <a:ext cx="3095625" cy="512762"/>
        </p:xfrm>
        <a:graphic>
          <a:graphicData uri="http://schemas.openxmlformats.org/presentationml/2006/ole">
            <p:oleObj spid="_x0000_s11266" name="Формула" r:id="rId3" imgW="1435100" imgH="241300" progId="Equation.3">
              <p:embed/>
            </p:oleObj>
          </a:graphicData>
        </a:graphic>
      </p:graphicFrame>
      <p:sp>
        <p:nvSpPr>
          <p:cNvPr id="11272" name="Rectangle 10"/>
          <p:cNvSpPr>
            <a:spLocks noChangeArrowheads="1"/>
          </p:cNvSpPr>
          <p:nvPr/>
        </p:nvSpPr>
        <p:spPr bwMode="auto">
          <a:xfrm>
            <a:off x="0" y="3214688"/>
            <a:ext cx="9906000" cy="0"/>
          </a:xfrm>
          <a:prstGeom prst="rect">
            <a:avLst/>
          </a:prstGeom>
          <a:noFill/>
          <a:ln w="9525">
            <a:noFill/>
            <a:miter lim="800000"/>
            <a:headEnd/>
            <a:tailEnd/>
          </a:ln>
        </p:spPr>
        <p:txBody>
          <a:bodyPr wrap="none" anchor="ctr">
            <a:spAutoFit/>
          </a:bodyPr>
          <a:lstStyle/>
          <a:p>
            <a:endParaRPr lang="ru-RU"/>
          </a:p>
        </p:txBody>
      </p:sp>
      <p:graphicFrame>
        <p:nvGraphicFramePr>
          <p:cNvPr id="11267" name="Object 9"/>
          <p:cNvGraphicFramePr>
            <a:graphicFrameLocks noChangeAspect="1"/>
          </p:cNvGraphicFramePr>
          <p:nvPr/>
        </p:nvGraphicFramePr>
        <p:xfrm>
          <a:off x="2865438" y="5300663"/>
          <a:ext cx="3455987" cy="839787"/>
        </p:xfrm>
        <a:graphic>
          <a:graphicData uri="http://schemas.openxmlformats.org/presentationml/2006/ole">
            <p:oleObj spid="_x0000_s11267" name="Формула" r:id="rId4" imgW="1765300" imgH="431800" progId="Equation.3">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6" name="Rectangle 3"/>
          <p:cNvSpPr>
            <a:spLocks noGrp="1" noChangeArrowheads="1"/>
          </p:cNvSpPr>
          <p:nvPr>
            <p:ph type="title"/>
          </p:nvPr>
        </p:nvSpPr>
        <p:spPr>
          <a:xfrm>
            <a:off x="415925" y="188913"/>
            <a:ext cx="8713788" cy="561975"/>
          </a:xfrm>
        </p:spPr>
        <p:txBody>
          <a:bodyPr rtlCol="0">
            <a:normAutofit fontScale="90000"/>
          </a:bodyPr>
          <a:lstStyle/>
          <a:p>
            <a:pPr algn="l" fontAlgn="auto">
              <a:spcAft>
                <a:spcPts val="0"/>
              </a:spcAft>
              <a:defRPr/>
            </a:pPr>
            <a:r>
              <a:rPr lang="ru-RU" sz="2600" b="1" smtClean="0"/>
              <a:t>Определение времени выполнения параллельного алгоритма…</a:t>
            </a:r>
          </a:p>
        </p:txBody>
      </p:sp>
      <p:sp>
        <p:nvSpPr>
          <p:cNvPr id="40965" name="Rectangle 2"/>
          <p:cNvSpPr>
            <a:spLocks noGrp="1" noChangeArrowheads="1"/>
          </p:cNvSpPr>
          <p:nvPr>
            <p:ph idx="1"/>
          </p:nvPr>
        </p:nvSpPr>
        <p:spPr>
          <a:xfrm>
            <a:off x="495300" y="1196975"/>
            <a:ext cx="9210675" cy="5040313"/>
          </a:xfrm>
        </p:spPr>
        <p:txBody>
          <a:bodyPr rtlCol="0">
            <a:normAutofit lnSpcReduction="10000"/>
          </a:bodyPr>
          <a:lstStyle/>
          <a:p>
            <a:pPr marL="457200" indent="-457200" fontAlgn="auto">
              <a:spcAft>
                <a:spcPct val="20000"/>
              </a:spcAft>
              <a:defRPr/>
            </a:pPr>
            <a:r>
              <a:rPr lang="ru-RU" b="1" smtClean="0"/>
              <a:t>Рекомендации</a:t>
            </a:r>
          </a:p>
          <a:p>
            <a:pPr marL="838200" lvl="1" indent="-381000" fontAlgn="auto">
              <a:spcAft>
                <a:spcPct val="20000"/>
              </a:spcAft>
              <a:defRPr/>
            </a:pPr>
            <a:r>
              <a:rPr lang="ru-RU" smtClean="0"/>
              <a:t>при выборе вычислительной схемы алгоритма должен использоваться граф с минимально возможным диаметром (теорема 1),</a:t>
            </a:r>
          </a:p>
          <a:p>
            <a:pPr marL="838200" lvl="1" indent="-381000" fontAlgn="auto">
              <a:spcAft>
                <a:spcPct val="20000"/>
              </a:spcAft>
              <a:defRPr/>
            </a:pPr>
            <a:r>
              <a:rPr lang="ru-RU" smtClean="0"/>
              <a:t>для параллельного выполнения целесообразное количество процессоров определяется величиной </a:t>
            </a:r>
            <a:r>
              <a:rPr lang="en-US" i="1" smtClean="0"/>
              <a:t>p~T</a:t>
            </a:r>
            <a:r>
              <a:rPr lang="en-US" i="1" baseline="-25000" smtClean="0"/>
              <a:t>1</a:t>
            </a:r>
            <a:r>
              <a:rPr lang="en-US" i="1" smtClean="0"/>
              <a:t>/T</a:t>
            </a:r>
            <a:r>
              <a:rPr lang="en-US" i="1" baseline="-25000" smtClean="0"/>
              <a:t>∞</a:t>
            </a:r>
            <a:r>
              <a:rPr lang="ru-RU" i="1" baseline="-25000" smtClean="0"/>
              <a:t> </a:t>
            </a:r>
            <a:r>
              <a:rPr lang="ru-RU" smtClean="0"/>
              <a:t>(теорема 5),</a:t>
            </a:r>
          </a:p>
          <a:p>
            <a:pPr marL="838200" lvl="1" indent="-381000" fontAlgn="auto">
              <a:spcAft>
                <a:spcPct val="20000"/>
              </a:spcAft>
              <a:defRPr/>
            </a:pPr>
            <a:r>
              <a:rPr lang="ru-RU" smtClean="0"/>
              <a:t>время выполнения параллельного алгоритма ограничивается сверху величинами, приведенными в теоремах 4 и 5.</a:t>
            </a:r>
          </a:p>
          <a:p>
            <a:pPr marL="457200" indent="-457200" fontAlgn="auto">
              <a:spcAft>
                <a:spcPct val="20000"/>
              </a:spcAft>
              <a:buFont typeface="Wingdings" pitchFamily="2" charset="2"/>
              <a:buNone/>
              <a:defRPr/>
            </a:pPr>
            <a:r>
              <a:rPr lang="ru-RU" sz="2400" smtClean="0"/>
              <a:t>	</a:t>
            </a:r>
          </a:p>
        </p:txBody>
      </p:sp>
      <p:sp>
        <p:nvSpPr>
          <p:cNvPr id="2" name="Rectangle 4"/>
          <p:cNvSpPr>
            <a:spLocks noChangeArrowheads="1"/>
          </p:cNvSpPr>
          <p:nvPr/>
        </p:nvSpPr>
        <p:spPr bwMode="auto">
          <a:xfrm>
            <a:off x="0" y="3281363"/>
            <a:ext cx="9906000" cy="0"/>
          </a:xfrm>
          <a:prstGeom prst="rect">
            <a:avLst/>
          </a:prstGeom>
          <a:noFill/>
          <a:ln w="9525">
            <a:noFill/>
            <a:miter lim="800000"/>
            <a:headEnd/>
            <a:tailEnd/>
          </a:ln>
        </p:spPr>
        <p:txBody>
          <a:bodyPr wrap="none" anchor="ctr">
            <a:spAutoFit/>
          </a:bodyPr>
          <a:lstStyle/>
          <a:p>
            <a:endParaRPr lang="ru-RU"/>
          </a:p>
        </p:txBody>
      </p:sp>
      <p:sp>
        <p:nvSpPr>
          <p:cNvPr id="3" name="Rectangle 6"/>
          <p:cNvSpPr>
            <a:spLocks noChangeArrowheads="1"/>
          </p:cNvSpPr>
          <p:nvPr/>
        </p:nvSpPr>
        <p:spPr bwMode="auto">
          <a:xfrm>
            <a:off x="0" y="3214688"/>
            <a:ext cx="9906000" cy="0"/>
          </a:xfrm>
          <a:prstGeom prst="rect">
            <a:avLst/>
          </a:prstGeom>
          <a:noFill/>
          <a:ln w="9525">
            <a:noFill/>
            <a:miter lim="800000"/>
            <a:headEnd/>
            <a:tailEnd/>
          </a:ln>
        </p:spPr>
        <p:txBody>
          <a:bodyPr wrap="none" anchor="ctr">
            <a:spAutoFit/>
          </a:bodyPr>
          <a:lstStyle/>
          <a:p>
            <a:endParaRPr lang="ru-RU"/>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7"/>
          <p:cNvSpPr>
            <a:spLocks noGrp="1" noChangeArrowheads="1"/>
          </p:cNvSpPr>
          <p:nvPr>
            <p:ph type="title"/>
          </p:nvPr>
        </p:nvSpPr>
        <p:spPr>
          <a:xfrm>
            <a:off x="200025" y="188913"/>
            <a:ext cx="9705975" cy="561975"/>
          </a:xfrm>
          <a:noFill/>
        </p:spPr>
        <p:txBody>
          <a:bodyPr/>
          <a:lstStyle/>
          <a:p>
            <a:pPr algn="l"/>
            <a:r>
              <a:rPr lang="ru-RU" sz="2600" b="1" smtClean="0"/>
              <a:t>Показатели эффективности параллельного алгоритма…</a:t>
            </a:r>
          </a:p>
        </p:txBody>
      </p:sp>
      <p:sp>
        <p:nvSpPr>
          <p:cNvPr id="12292" name="Rectangle 2"/>
          <p:cNvSpPr>
            <a:spLocks noGrp="1" noChangeArrowheads="1"/>
          </p:cNvSpPr>
          <p:nvPr>
            <p:ph idx="1"/>
          </p:nvPr>
        </p:nvSpPr>
        <p:spPr>
          <a:xfrm>
            <a:off x="495300" y="1196975"/>
            <a:ext cx="9210675" cy="5040313"/>
          </a:xfrm>
        </p:spPr>
        <p:txBody>
          <a:bodyPr/>
          <a:lstStyle/>
          <a:p>
            <a:pPr marL="457200" indent="-457200">
              <a:spcAft>
                <a:spcPct val="20000"/>
              </a:spcAft>
            </a:pPr>
            <a:r>
              <a:rPr lang="ru-RU" b="1" dirty="0" smtClean="0"/>
              <a:t>Ускорение (</a:t>
            </a:r>
            <a:r>
              <a:rPr lang="en-US" b="1" i="1" dirty="0" smtClean="0"/>
              <a:t>speedup</a:t>
            </a:r>
            <a:r>
              <a:rPr lang="ru-RU" b="1" dirty="0" smtClean="0"/>
              <a:t>)</a:t>
            </a:r>
            <a:endParaRPr lang="en-US" b="1" dirty="0" smtClean="0"/>
          </a:p>
          <a:p>
            <a:pPr marL="457200" indent="-457200">
              <a:spcAft>
                <a:spcPct val="20000"/>
              </a:spcAft>
              <a:buFont typeface="Wingdings" pitchFamily="2" charset="2"/>
              <a:buNone/>
            </a:pPr>
            <a:r>
              <a:rPr lang="en-US" sz="2400" b="1" dirty="0" smtClean="0"/>
              <a:t>	</a:t>
            </a:r>
            <a:r>
              <a:rPr lang="ru-RU" sz="2400" dirty="0" smtClean="0"/>
              <a:t>получаемое при использовании параллельного алгоритма для </a:t>
            </a:r>
            <a:r>
              <a:rPr lang="en-US" sz="2400" b="1" i="1" dirty="0" smtClean="0"/>
              <a:t>p</a:t>
            </a:r>
            <a:r>
              <a:rPr lang="ru-RU" sz="2400" dirty="0" smtClean="0"/>
              <a:t> процессоров, по сравнению с последовательным вариантом выполнения вычислений, определяется величиной </a:t>
            </a:r>
            <a:endParaRPr lang="ru-RU" dirty="0" smtClean="0"/>
          </a:p>
          <a:p>
            <a:pPr marL="457200" indent="-457200">
              <a:spcAft>
                <a:spcPct val="20000"/>
              </a:spcAft>
              <a:buFont typeface="Wingdings" pitchFamily="2" charset="2"/>
              <a:buNone/>
            </a:pPr>
            <a:r>
              <a:rPr lang="ru-RU" sz="2400" dirty="0" smtClean="0"/>
              <a:t>	</a:t>
            </a:r>
            <a:endParaRPr lang="en-US" sz="2400" dirty="0" smtClean="0"/>
          </a:p>
          <a:p>
            <a:pPr marL="457200" indent="-457200">
              <a:spcAft>
                <a:spcPct val="20000"/>
              </a:spcAft>
              <a:buFont typeface="Wingdings" pitchFamily="2" charset="2"/>
              <a:buNone/>
            </a:pPr>
            <a:r>
              <a:rPr lang="en-US" sz="2400" dirty="0" smtClean="0"/>
              <a:t>	(</a:t>
            </a:r>
            <a:r>
              <a:rPr lang="ru-RU" sz="2400" dirty="0" smtClean="0"/>
              <a:t>величина </a:t>
            </a:r>
            <a:r>
              <a:rPr lang="en-US" sz="2400" b="1" i="1" dirty="0" smtClean="0"/>
              <a:t>n</a:t>
            </a:r>
            <a:r>
              <a:rPr lang="ru-RU" sz="2400" dirty="0" smtClean="0"/>
              <a:t>  используется для параметризации вычислительной сложности решаемой задачи и может пониматься, например, как количество входных данных задачи</a:t>
            </a:r>
            <a:r>
              <a:rPr lang="en-US" sz="2400" dirty="0" smtClean="0"/>
              <a:t>)</a:t>
            </a:r>
            <a:endParaRPr lang="ru-RU" sz="2400" dirty="0" smtClean="0"/>
          </a:p>
        </p:txBody>
      </p:sp>
      <p:sp>
        <p:nvSpPr>
          <p:cNvPr id="12294" name="Rectangle 4"/>
          <p:cNvSpPr>
            <a:spLocks noChangeArrowheads="1"/>
          </p:cNvSpPr>
          <p:nvPr/>
        </p:nvSpPr>
        <p:spPr bwMode="auto">
          <a:xfrm>
            <a:off x="0" y="3281363"/>
            <a:ext cx="9906000" cy="0"/>
          </a:xfrm>
          <a:prstGeom prst="rect">
            <a:avLst/>
          </a:prstGeom>
          <a:noFill/>
          <a:ln w="9525">
            <a:noFill/>
            <a:miter lim="800000"/>
            <a:headEnd/>
            <a:tailEnd/>
          </a:ln>
        </p:spPr>
        <p:txBody>
          <a:bodyPr wrap="none" anchor="ctr">
            <a:spAutoFit/>
          </a:bodyPr>
          <a:lstStyle/>
          <a:p>
            <a:endParaRPr lang="ru-RU"/>
          </a:p>
        </p:txBody>
      </p:sp>
      <p:graphicFrame>
        <p:nvGraphicFramePr>
          <p:cNvPr id="12290" name="Object 8"/>
          <p:cNvGraphicFramePr>
            <a:graphicFrameLocks noChangeAspect="1"/>
          </p:cNvGraphicFramePr>
          <p:nvPr/>
        </p:nvGraphicFramePr>
        <p:xfrm>
          <a:off x="3008784" y="3140968"/>
          <a:ext cx="2951163" cy="538162"/>
        </p:xfrm>
        <a:graphic>
          <a:graphicData uri="http://schemas.openxmlformats.org/presentationml/2006/ole">
            <p:oleObj spid="_x0000_s12290" name="Формула" r:id="rId3" imgW="1308100" imgH="241300" progId="Equation.3">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4"/>
          <p:cNvSpPr>
            <a:spLocks noGrp="1" noChangeArrowheads="1"/>
          </p:cNvSpPr>
          <p:nvPr>
            <p:ph type="title"/>
          </p:nvPr>
        </p:nvSpPr>
        <p:spPr>
          <a:xfrm>
            <a:off x="273050" y="188913"/>
            <a:ext cx="9632950" cy="561975"/>
          </a:xfrm>
          <a:noFill/>
        </p:spPr>
        <p:txBody>
          <a:bodyPr/>
          <a:lstStyle/>
          <a:p>
            <a:pPr algn="l"/>
            <a:r>
              <a:rPr lang="ru-RU" sz="2600" b="1" smtClean="0"/>
              <a:t>Показатели эффективности параллельного алгоритма…</a:t>
            </a:r>
          </a:p>
        </p:txBody>
      </p:sp>
      <p:sp>
        <p:nvSpPr>
          <p:cNvPr id="13316" name="Rectangle 2"/>
          <p:cNvSpPr>
            <a:spLocks noGrp="1" noChangeArrowheads="1"/>
          </p:cNvSpPr>
          <p:nvPr>
            <p:ph idx="1"/>
          </p:nvPr>
        </p:nvSpPr>
        <p:spPr>
          <a:xfrm>
            <a:off x="495300" y="1196975"/>
            <a:ext cx="9210675" cy="5040313"/>
          </a:xfrm>
        </p:spPr>
        <p:txBody>
          <a:bodyPr/>
          <a:lstStyle/>
          <a:p>
            <a:pPr marL="457200" indent="-457200">
              <a:spcAft>
                <a:spcPct val="20000"/>
              </a:spcAft>
            </a:pPr>
            <a:r>
              <a:rPr lang="ru-RU" b="1" smtClean="0"/>
              <a:t>Эффективность (</a:t>
            </a:r>
            <a:r>
              <a:rPr lang="en-US" b="1" i="1" smtClean="0"/>
              <a:t>efficiency</a:t>
            </a:r>
            <a:r>
              <a:rPr lang="ru-RU" b="1" smtClean="0"/>
              <a:t>)</a:t>
            </a:r>
            <a:endParaRPr lang="en-US" b="1" smtClean="0"/>
          </a:p>
          <a:p>
            <a:pPr marL="457200" indent="-457200">
              <a:spcAft>
                <a:spcPct val="20000"/>
              </a:spcAft>
              <a:buFont typeface="Wingdings" pitchFamily="2" charset="2"/>
              <a:buNone/>
            </a:pPr>
            <a:r>
              <a:rPr lang="en-US" sz="2400" b="1" smtClean="0"/>
              <a:t>	</a:t>
            </a:r>
            <a:r>
              <a:rPr lang="ru-RU" sz="2400" smtClean="0"/>
              <a:t>использования параллельным алгоритмом процессоров при решении задачи определяется соотношением:</a:t>
            </a:r>
            <a:endParaRPr lang="ru-RU" smtClean="0"/>
          </a:p>
          <a:p>
            <a:pPr marL="457200" indent="-457200">
              <a:spcAft>
                <a:spcPct val="20000"/>
              </a:spcAft>
              <a:buFont typeface="Wingdings" pitchFamily="2" charset="2"/>
              <a:buNone/>
            </a:pPr>
            <a:r>
              <a:rPr lang="ru-RU" sz="2400" smtClean="0"/>
              <a:t>	</a:t>
            </a:r>
            <a:endParaRPr lang="en-US" sz="2400" smtClean="0"/>
          </a:p>
          <a:p>
            <a:pPr marL="457200" indent="-457200">
              <a:spcAft>
                <a:spcPct val="20000"/>
              </a:spcAft>
              <a:buFont typeface="Wingdings" pitchFamily="2" charset="2"/>
              <a:buNone/>
            </a:pPr>
            <a:endParaRPr lang="en-US" sz="2400" smtClean="0"/>
          </a:p>
          <a:p>
            <a:pPr marL="457200" indent="-457200">
              <a:spcAft>
                <a:spcPct val="20000"/>
              </a:spcAft>
              <a:buFont typeface="Wingdings" pitchFamily="2" charset="2"/>
              <a:buNone/>
            </a:pPr>
            <a:r>
              <a:rPr lang="en-US" sz="2400" smtClean="0"/>
              <a:t>	(</a:t>
            </a:r>
            <a:r>
              <a:rPr lang="ru-RU" sz="2400" smtClean="0"/>
              <a:t>величина эффективности определяет среднюю долю времени выполнения параллельного алгоритма, в течение которого процессоры реально используются для решения задачи</a:t>
            </a:r>
            <a:r>
              <a:rPr lang="en-US" sz="2400" smtClean="0"/>
              <a:t>)</a:t>
            </a:r>
            <a:endParaRPr lang="ru-RU" sz="2400" smtClean="0"/>
          </a:p>
        </p:txBody>
      </p:sp>
      <p:sp>
        <p:nvSpPr>
          <p:cNvPr id="13318" name="Rectangle 3"/>
          <p:cNvSpPr>
            <a:spLocks noChangeArrowheads="1"/>
          </p:cNvSpPr>
          <p:nvPr/>
        </p:nvSpPr>
        <p:spPr bwMode="auto">
          <a:xfrm>
            <a:off x="0" y="3281363"/>
            <a:ext cx="9906000" cy="0"/>
          </a:xfrm>
          <a:prstGeom prst="rect">
            <a:avLst/>
          </a:prstGeom>
          <a:noFill/>
          <a:ln w="9525">
            <a:noFill/>
            <a:miter lim="800000"/>
            <a:headEnd/>
            <a:tailEnd/>
          </a:ln>
        </p:spPr>
        <p:txBody>
          <a:bodyPr wrap="none" anchor="ctr">
            <a:spAutoFit/>
          </a:bodyPr>
          <a:lstStyle/>
          <a:p>
            <a:endParaRPr lang="ru-RU"/>
          </a:p>
        </p:txBody>
      </p:sp>
      <p:sp>
        <p:nvSpPr>
          <p:cNvPr id="13319" name="Rectangle 7"/>
          <p:cNvSpPr>
            <a:spLocks noChangeArrowheads="1"/>
          </p:cNvSpPr>
          <p:nvPr/>
        </p:nvSpPr>
        <p:spPr bwMode="auto">
          <a:xfrm>
            <a:off x="0" y="3309938"/>
            <a:ext cx="9906000" cy="0"/>
          </a:xfrm>
          <a:prstGeom prst="rect">
            <a:avLst/>
          </a:prstGeom>
          <a:noFill/>
          <a:ln w="9525">
            <a:noFill/>
            <a:miter lim="800000"/>
            <a:headEnd/>
            <a:tailEnd/>
          </a:ln>
        </p:spPr>
        <p:txBody>
          <a:bodyPr wrap="none" anchor="ctr">
            <a:spAutoFit/>
          </a:bodyPr>
          <a:lstStyle/>
          <a:p>
            <a:endParaRPr lang="ru-RU"/>
          </a:p>
        </p:txBody>
      </p:sp>
      <p:graphicFrame>
        <p:nvGraphicFramePr>
          <p:cNvPr id="13314" name="Object 6"/>
          <p:cNvGraphicFramePr>
            <a:graphicFrameLocks noChangeAspect="1"/>
          </p:cNvGraphicFramePr>
          <p:nvPr/>
        </p:nvGraphicFramePr>
        <p:xfrm>
          <a:off x="2289175" y="2917825"/>
          <a:ext cx="4681538" cy="511175"/>
        </p:xfrm>
        <a:graphic>
          <a:graphicData uri="http://schemas.openxmlformats.org/presentationml/2006/ole">
            <p:oleObj spid="_x0000_s13314" name="Формула" r:id="rId3" imgW="2184400" imgH="241300" progId="Equation.3">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0" name="Rectangle 4"/>
          <p:cNvSpPr>
            <a:spLocks noGrp="1" noChangeArrowheads="1"/>
          </p:cNvSpPr>
          <p:nvPr>
            <p:ph type="title"/>
          </p:nvPr>
        </p:nvSpPr>
        <p:spPr>
          <a:xfrm>
            <a:off x="415925" y="188913"/>
            <a:ext cx="9082088" cy="561975"/>
          </a:xfrm>
        </p:spPr>
        <p:txBody>
          <a:bodyPr rtlCol="0">
            <a:normAutofit fontScale="90000"/>
          </a:bodyPr>
          <a:lstStyle/>
          <a:p>
            <a:pPr algn="l" fontAlgn="auto">
              <a:spcAft>
                <a:spcPts val="0"/>
              </a:spcAft>
              <a:defRPr/>
            </a:pPr>
            <a:r>
              <a:rPr lang="ru-RU" b="1" smtClean="0"/>
              <a:t>Содержание</a:t>
            </a:r>
          </a:p>
        </p:txBody>
      </p:sp>
      <p:sp>
        <p:nvSpPr>
          <p:cNvPr id="36867" name="Rectangle 3"/>
          <p:cNvSpPr>
            <a:spLocks noGrp="1" noChangeArrowheads="1"/>
          </p:cNvSpPr>
          <p:nvPr>
            <p:ph idx="1"/>
          </p:nvPr>
        </p:nvSpPr>
        <p:spPr/>
        <p:txBody>
          <a:bodyPr/>
          <a:lstStyle/>
          <a:p>
            <a:r>
              <a:rPr lang="ru-RU" sz="2400" smtClean="0"/>
              <a:t>Модель вычислений в виде графа "операции-операнды"</a:t>
            </a:r>
          </a:p>
          <a:p>
            <a:r>
              <a:rPr lang="ru-RU" sz="2400" smtClean="0"/>
              <a:t>Схема параллельного выполнения алгоритма</a:t>
            </a:r>
          </a:p>
          <a:p>
            <a:r>
              <a:rPr lang="ru-RU" sz="2400" smtClean="0"/>
              <a:t>Определение времени выполнения параллельного алгоритма</a:t>
            </a:r>
          </a:p>
          <a:p>
            <a:r>
              <a:rPr lang="ru-RU" sz="2400" smtClean="0"/>
              <a:t>Показатели эффективности параллельного алгоритма </a:t>
            </a:r>
          </a:p>
          <a:p>
            <a:r>
              <a:rPr lang="ru-RU" sz="2400" smtClean="0"/>
              <a:t>Пример: Вычисление частных сумм последовательности числовых значений </a:t>
            </a:r>
          </a:p>
          <a:p>
            <a:r>
              <a:rPr lang="ru-RU" sz="2400" smtClean="0"/>
              <a:t>Оценка максимально достижимого параллелизма </a:t>
            </a:r>
          </a:p>
          <a:p>
            <a:r>
              <a:rPr lang="ru-RU" sz="2400" smtClean="0"/>
              <a:t>Анализ масштабируемости параллельных вычислений  </a:t>
            </a:r>
          </a:p>
          <a:p>
            <a:r>
              <a:rPr lang="ru-RU" sz="2400" smtClean="0"/>
              <a:t>Примеры</a:t>
            </a:r>
          </a:p>
          <a:p>
            <a:r>
              <a:rPr lang="ru-RU" sz="2400" smtClean="0"/>
              <a:t>Заключение</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a:xfrm>
            <a:off x="273050" y="188913"/>
            <a:ext cx="9632950" cy="561975"/>
          </a:xfrm>
          <a:noFill/>
        </p:spPr>
        <p:txBody>
          <a:bodyPr/>
          <a:lstStyle/>
          <a:p>
            <a:pPr algn="l"/>
            <a:r>
              <a:rPr lang="ru-RU" sz="2600" b="1" smtClean="0"/>
              <a:t>Показатели эффективности параллельного алгоритма…</a:t>
            </a:r>
          </a:p>
        </p:txBody>
      </p:sp>
      <p:sp>
        <p:nvSpPr>
          <p:cNvPr id="41989" name="Rectangle 2"/>
          <p:cNvSpPr>
            <a:spLocks noGrp="1" noChangeArrowheads="1"/>
          </p:cNvSpPr>
          <p:nvPr>
            <p:ph idx="1"/>
          </p:nvPr>
        </p:nvSpPr>
        <p:spPr>
          <a:xfrm>
            <a:off x="495300" y="908050"/>
            <a:ext cx="9210675" cy="5040313"/>
          </a:xfrm>
        </p:spPr>
        <p:txBody>
          <a:bodyPr rtlCol="0">
            <a:normAutofit fontScale="85000" lnSpcReduction="20000"/>
          </a:bodyPr>
          <a:lstStyle/>
          <a:p>
            <a:pPr marL="457200" indent="-457200" fontAlgn="auto">
              <a:spcBef>
                <a:spcPct val="0"/>
              </a:spcBef>
              <a:spcAft>
                <a:spcPts val="0"/>
              </a:spcAft>
              <a:defRPr/>
            </a:pPr>
            <a:r>
              <a:rPr lang="ru-RU" b="1" smtClean="0"/>
              <a:t>Замечания</a:t>
            </a:r>
          </a:p>
          <a:p>
            <a:pPr marL="838200" lvl="1" indent="-381000" fontAlgn="auto">
              <a:spcBef>
                <a:spcPct val="0"/>
              </a:spcBef>
              <a:spcAft>
                <a:spcPct val="20000"/>
              </a:spcAft>
              <a:defRPr/>
            </a:pPr>
            <a:r>
              <a:rPr lang="ru-RU" smtClean="0"/>
              <a:t>Сверхлинейное (</a:t>
            </a:r>
            <a:r>
              <a:rPr lang="en-US" i="1" smtClean="0"/>
              <a:t>superlinear</a:t>
            </a:r>
            <a:r>
              <a:rPr lang="ru-RU" smtClean="0"/>
              <a:t>) ускорение</a:t>
            </a:r>
            <a:r>
              <a:rPr lang="ru-RU" i="1" smtClean="0"/>
              <a:t> </a:t>
            </a:r>
            <a:r>
              <a:rPr lang="en-US" i="1" smtClean="0"/>
              <a:t>S</a:t>
            </a:r>
            <a:r>
              <a:rPr lang="en-US" i="1" baseline="-25000" smtClean="0"/>
              <a:t>p</a:t>
            </a:r>
            <a:r>
              <a:rPr lang="en-US" i="1" smtClean="0"/>
              <a:t>(n)&gt;p</a:t>
            </a:r>
            <a:r>
              <a:rPr lang="ru-RU" i="1" smtClean="0"/>
              <a:t> </a:t>
            </a:r>
            <a:r>
              <a:rPr lang="ru-RU" smtClean="0"/>
              <a:t>может иметь место в силу следующего ряда причин:</a:t>
            </a:r>
            <a:endParaRPr lang="en-US" smtClean="0"/>
          </a:p>
          <a:p>
            <a:pPr marL="1257300" lvl="2" indent="-342900" fontAlgn="auto">
              <a:spcBef>
                <a:spcPct val="0"/>
              </a:spcBef>
              <a:spcAft>
                <a:spcPct val="20000"/>
              </a:spcAft>
              <a:defRPr/>
            </a:pPr>
            <a:r>
              <a:rPr lang="ru-RU" smtClean="0"/>
              <a:t>неравноправность выполнения последовательной и параллельной программ (например, недостаток оперативной памяти),</a:t>
            </a:r>
          </a:p>
          <a:p>
            <a:pPr marL="1257300" lvl="2" indent="-342900" fontAlgn="auto">
              <a:spcBef>
                <a:spcPct val="0"/>
              </a:spcBef>
              <a:spcAft>
                <a:spcPct val="20000"/>
              </a:spcAft>
              <a:defRPr/>
            </a:pPr>
            <a:r>
              <a:rPr lang="ru-RU" smtClean="0"/>
              <a:t>нелинейный характер зависимости сложности решения задачи от объема обрабатываемых данных,</a:t>
            </a:r>
          </a:p>
          <a:p>
            <a:pPr marL="1257300" lvl="2" indent="-342900" fontAlgn="auto">
              <a:spcBef>
                <a:spcPct val="0"/>
              </a:spcBef>
              <a:spcAft>
                <a:spcPct val="20000"/>
              </a:spcAft>
              <a:defRPr/>
            </a:pPr>
            <a:r>
              <a:rPr lang="ru-RU" smtClean="0"/>
              <a:t>различие вычислительных схем последовательного и параллельного методов.</a:t>
            </a:r>
          </a:p>
          <a:p>
            <a:pPr marL="838200" lvl="1" indent="-381000" fontAlgn="auto">
              <a:spcBef>
                <a:spcPct val="0"/>
              </a:spcBef>
              <a:spcAft>
                <a:spcPct val="20000"/>
              </a:spcAft>
              <a:defRPr/>
            </a:pPr>
            <a:r>
              <a:rPr lang="ru-RU" smtClean="0"/>
              <a:t>Показатели качества параллельных вычислений являются противоречивыми: попытки повышения качества параллельных вычислений по одному из показателей (ускорению или эффективности) может привести к ухудшению ситуации по другому показателю</a:t>
            </a:r>
            <a:r>
              <a:rPr lang="ru-RU" sz="2000" smtClean="0"/>
              <a:t>.</a:t>
            </a:r>
            <a:r>
              <a:rPr lang="ru-RU" smtClean="0"/>
              <a:t> </a:t>
            </a:r>
            <a:endParaRPr lang="en-US" smtClean="0"/>
          </a:p>
          <a:p>
            <a:pPr marL="457200" indent="-457200" fontAlgn="auto">
              <a:spcAft>
                <a:spcPct val="20000"/>
              </a:spcAft>
              <a:buFont typeface="Wingdings" pitchFamily="2" charset="2"/>
              <a:buNone/>
              <a:defRPr/>
            </a:pPr>
            <a:r>
              <a:rPr lang="en-US" sz="2400" b="1" smtClean="0"/>
              <a:t>	</a:t>
            </a:r>
            <a:endParaRPr lang="ru-RU" sz="2400" b="1" smtClean="0"/>
          </a:p>
        </p:txBody>
      </p:sp>
      <p:sp>
        <p:nvSpPr>
          <p:cNvPr id="3" name="Rectangle 3"/>
          <p:cNvSpPr>
            <a:spLocks noChangeArrowheads="1"/>
          </p:cNvSpPr>
          <p:nvPr/>
        </p:nvSpPr>
        <p:spPr bwMode="auto">
          <a:xfrm>
            <a:off x="0" y="3281363"/>
            <a:ext cx="9906000" cy="0"/>
          </a:xfrm>
          <a:prstGeom prst="rect">
            <a:avLst/>
          </a:prstGeom>
          <a:noFill/>
          <a:ln w="9525">
            <a:noFill/>
            <a:miter lim="800000"/>
            <a:headEnd/>
            <a:tailEnd/>
          </a:ln>
        </p:spPr>
        <p:txBody>
          <a:bodyPr wrap="none" anchor="ctr">
            <a:spAutoFit/>
          </a:bodyPr>
          <a:lstStyle/>
          <a:p>
            <a:endParaRPr lang="ru-RU"/>
          </a:p>
        </p:txBody>
      </p:sp>
      <p:sp>
        <p:nvSpPr>
          <p:cNvPr id="41990" name="Rectangle 5"/>
          <p:cNvSpPr>
            <a:spLocks noChangeArrowheads="1"/>
          </p:cNvSpPr>
          <p:nvPr/>
        </p:nvSpPr>
        <p:spPr bwMode="auto">
          <a:xfrm>
            <a:off x="0" y="3309938"/>
            <a:ext cx="9906000" cy="0"/>
          </a:xfrm>
          <a:prstGeom prst="rect">
            <a:avLst/>
          </a:prstGeom>
          <a:noFill/>
          <a:ln w="9525">
            <a:noFill/>
            <a:miter lim="800000"/>
            <a:headEnd/>
            <a:tailEnd/>
          </a:ln>
        </p:spPr>
        <p:txBody>
          <a:bodyPr wrap="none" anchor="ctr">
            <a:spAutoFit/>
          </a:bodyPr>
          <a:lstStyle/>
          <a:p>
            <a:endParaRPr lang="ru-RU"/>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4"/>
          <p:cNvSpPr>
            <a:spLocks noGrp="1" noChangeArrowheads="1"/>
          </p:cNvSpPr>
          <p:nvPr>
            <p:ph type="title"/>
          </p:nvPr>
        </p:nvSpPr>
        <p:spPr>
          <a:xfrm>
            <a:off x="273050" y="188913"/>
            <a:ext cx="9632950" cy="561975"/>
          </a:xfrm>
          <a:noFill/>
        </p:spPr>
        <p:txBody>
          <a:bodyPr/>
          <a:lstStyle/>
          <a:p>
            <a:pPr algn="l"/>
            <a:r>
              <a:rPr lang="ru-RU" sz="2600" b="1" smtClean="0"/>
              <a:t>Показатели эффективности параллельного алгоритма…</a:t>
            </a:r>
          </a:p>
        </p:txBody>
      </p:sp>
      <p:sp>
        <p:nvSpPr>
          <p:cNvPr id="14340" name="Rectangle 2"/>
          <p:cNvSpPr>
            <a:spLocks noGrp="1" noChangeArrowheads="1"/>
          </p:cNvSpPr>
          <p:nvPr>
            <p:ph idx="1"/>
          </p:nvPr>
        </p:nvSpPr>
        <p:spPr>
          <a:xfrm>
            <a:off x="495300" y="1196975"/>
            <a:ext cx="9210675" cy="5040313"/>
          </a:xfrm>
        </p:spPr>
        <p:txBody>
          <a:bodyPr/>
          <a:lstStyle/>
          <a:p>
            <a:pPr marL="457200" indent="-457200">
              <a:spcBef>
                <a:spcPct val="0"/>
              </a:spcBef>
              <a:spcAft>
                <a:spcPct val="20000"/>
              </a:spcAft>
            </a:pPr>
            <a:r>
              <a:rPr lang="ru-RU" b="1" smtClean="0"/>
              <a:t>Стоимость (</a:t>
            </a:r>
            <a:r>
              <a:rPr lang="en-US" b="1" i="1" smtClean="0"/>
              <a:t>cost</a:t>
            </a:r>
            <a:r>
              <a:rPr lang="ru-RU" b="1" smtClean="0"/>
              <a:t>)</a:t>
            </a:r>
            <a:r>
              <a:rPr lang="en-US" smtClean="0"/>
              <a:t> </a:t>
            </a:r>
            <a:r>
              <a:rPr lang="ru-RU" smtClean="0"/>
              <a:t>вычислений </a:t>
            </a:r>
          </a:p>
          <a:p>
            <a:pPr marL="457200" indent="-457200">
              <a:spcBef>
                <a:spcPct val="0"/>
              </a:spcBef>
              <a:spcAft>
                <a:spcPct val="20000"/>
              </a:spcAft>
            </a:pPr>
            <a:endParaRPr lang="ru-RU" smtClean="0"/>
          </a:p>
          <a:p>
            <a:pPr marL="457200" indent="-457200">
              <a:spcBef>
                <a:spcPct val="0"/>
              </a:spcBef>
              <a:spcAft>
                <a:spcPct val="20000"/>
              </a:spcAft>
            </a:pPr>
            <a:endParaRPr lang="ru-RU" smtClean="0"/>
          </a:p>
          <a:p>
            <a:pPr marL="457200" indent="-457200">
              <a:spcBef>
                <a:spcPct val="0"/>
              </a:spcBef>
              <a:spcAft>
                <a:spcPct val="20000"/>
              </a:spcAft>
            </a:pPr>
            <a:r>
              <a:rPr lang="ru-RU" b="1" smtClean="0"/>
              <a:t>Стоимостно-оптимальный</a:t>
            </a:r>
            <a:r>
              <a:rPr lang="ru-RU" smtClean="0"/>
              <a:t> (</a:t>
            </a:r>
            <a:r>
              <a:rPr lang="en-US" b="1" i="1" smtClean="0"/>
              <a:t>cost</a:t>
            </a:r>
            <a:r>
              <a:rPr lang="ru-RU" b="1" i="1" smtClean="0"/>
              <a:t>-</a:t>
            </a:r>
            <a:r>
              <a:rPr lang="en-US" b="1" i="1" smtClean="0"/>
              <a:t>optimal</a:t>
            </a:r>
            <a:r>
              <a:rPr lang="ru-RU" smtClean="0"/>
              <a:t>) параллельный алгоритм - метод, стоимость которого является пропорциональной времени выполнения наилучшего последовательного алгоритма. </a:t>
            </a:r>
            <a:endParaRPr lang="en-US" smtClean="0"/>
          </a:p>
          <a:p>
            <a:pPr marL="457200" indent="-457200">
              <a:spcAft>
                <a:spcPct val="20000"/>
              </a:spcAft>
              <a:buFont typeface="Wingdings" pitchFamily="2" charset="2"/>
              <a:buNone/>
            </a:pPr>
            <a:r>
              <a:rPr lang="en-US" sz="2400" b="1" smtClean="0"/>
              <a:t>	</a:t>
            </a:r>
            <a:endParaRPr lang="ru-RU" sz="2400" b="1" smtClean="0"/>
          </a:p>
        </p:txBody>
      </p:sp>
      <p:sp>
        <p:nvSpPr>
          <p:cNvPr id="14342" name="Rectangle 3"/>
          <p:cNvSpPr>
            <a:spLocks noChangeArrowheads="1"/>
          </p:cNvSpPr>
          <p:nvPr/>
        </p:nvSpPr>
        <p:spPr bwMode="auto">
          <a:xfrm>
            <a:off x="0" y="3281363"/>
            <a:ext cx="9906000" cy="0"/>
          </a:xfrm>
          <a:prstGeom prst="rect">
            <a:avLst/>
          </a:prstGeom>
          <a:noFill/>
          <a:ln w="9525">
            <a:noFill/>
            <a:miter lim="800000"/>
            <a:headEnd/>
            <a:tailEnd/>
          </a:ln>
        </p:spPr>
        <p:txBody>
          <a:bodyPr wrap="none" anchor="ctr">
            <a:spAutoFit/>
          </a:bodyPr>
          <a:lstStyle/>
          <a:p>
            <a:endParaRPr lang="ru-RU"/>
          </a:p>
        </p:txBody>
      </p:sp>
      <p:sp>
        <p:nvSpPr>
          <p:cNvPr id="14343" name="Rectangle 5"/>
          <p:cNvSpPr>
            <a:spLocks noChangeArrowheads="1"/>
          </p:cNvSpPr>
          <p:nvPr/>
        </p:nvSpPr>
        <p:spPr bwMode="auto">
          <a:xfrm>
            <a:off x="0" y="3309938"/>
            <a:ext cx="9906000" cy="0"/>
          </a:xfrm>
          <a:prstGeom prst="rect">
            <a:avLst/>
          </a:prstGeom>
          <a:noFill/>
          <a:ln w="9525">
            <a:noFill/>
            <a:miter lim="800000"/>
            <a:headEnd/>
            <a:tailEnd/>
          </a:ln>
        </p:spPr>
        <p:txBody>
          <a:bodyPr wrap="none" anchor="ctr">
            <a:spAutoFit/>
          </a:bodyPr>
          <a:lstStyle/>
          <a:p>
            <a:endParaRPr lang="ru-RU"/>
          </a:p>
        </p:txBody>
      </p:sp>
      <p:graphicFrame>
        <p:nvGraphicFramePr>
          <p:cNvPr id="14338" name="Object 6"/>
          <p:cNvGraphicFramePr>
            <a:graphicFrameLocks noChangeAspect="1"/>
          </p:cNvGraphicFramePr>
          <p:nvPr/>
        </p:nvGraphicFramePr>
        <p:xfrm>
          <a:off x="3800475" y="1890713"/>
          <a:ext cx="1728788" cy="674687"/>
        </p:xfrm>
        <a:graphic>
          <a:graphicData uri="http://schemas.openxmlformats.org/presentationml/2006/ole">
            <p:oleObj spid="_x0000_s14338" name="Формула" r:id="rId3" imgW="558558" imgH="215806" progId="Equation.3">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 name="Rectangle 7"/>
          <p:cNvSpPr>
            <a:spLocks noGrp="1" noChangeArrowheads="1"/>
          </p:cNvSpPr>
          <p:nvPr>
            <p:ph type="title"/>
          </p:nvPr>
        </p:nvSpPr>
        <p:spPr>
          <a:xfrm>
            <a:off x="415925" y="188913"/>
            <a:ext cx="9082088" cy="561975"/>
          </a:xfrm>
        </p:spPr>
        <p:txBody>
          <a:bodyPr rtlCol="0">
            <a:normAutofit fontScale="90000"/>
          </a:bodyPr>
          <a:lstStyle/>
          <a:p>
            <a:pPr algn="l" fontAlgn="auto">
              <a:spcAft>
                <a:spcPts val="0"/>
              </a:spcAft>
              <a:defRPr/>
            </a:pPr>
            <a:r>
              <a:rPr lang="ru-RU" b="1" u="sng" smtClean="0"/>
              <a:t>Пример</a:t>
            </a:r>
            <a:r>
              <a:rPr lang="ru-RU" b="1" smtClean="0"/>
              <a:t>: Вычисление частных сумм…</a:t>
            </a:r>
          </a:p>
        </p:txBody>
      </p:sp>
      <p:sp>
        <p:nvSpPr>
          <p:cNvPr id="15365" name="Rectangle 3"/>
          <p:cNvSpPr>
            <a:spLocks noGrp="1" noChangeArrowheads="1"/>
          </p:cNvSpPr>
          <p:nvPr>
            <p:ph type="body" sz="half" idx="1"/>
          </p:nvPr>
        </p:nvSpPr>
        <p:spPr>
          <a:xfrm>
            <a:off x="495300" y="1196975"/>
            <a:ext cx="9137650" cy="4968875"/>
          </a:xfrm>
        </p:spPr>
        <p:txBody>
          <a:bodyPr/>
          <a:lstStyle/>
          <a:p>
            <a:r>
              <a:rPr lang="ru-RU" smtClean="0"/>
              <a:t>Задача нахождения частных сумм последовательности числовых значений </a:t>
            </a:r>
          </a:p>
          <a:p>
            <a:pPr>
              <a:buFont typeface="Wingdings" pitchFamily="2" charset="2"/>
              <a:buNone/>
            </a:pPr>
            <a:r>
              <a:rPr lang="ru-RU" smtClean="0"/>
              <a:t>	(</a:t>
            </a:r>
            <a:r>
              <a:rPr lang="en-US" i="1" smtClean="0"/>
              <a:t>prefix sum problem</a:t>
            </a:r>
            <a:r>
              <a:rPr lang="ru-RU" smtClean="0"/>
              <a:t>):</a:t>
            </a:r>
            <a:endParaRPr lang="en-US" smtClean="0"/>
          </a:p>
          <a:p>
            <a:endParaRPr lang="en-US" smtClean="0"/>
          </a:p>
          <a:p>
            <a:endParaRPr lang="en-US" smtClean="0"/>
          </a:p>
          <a:p>
            <a:r>
              <a:rPr lang="ru-RU" smtClean="0"/>
              <a:t>Задача вычисления общей суммы имеющегося набора значений:</a:t>
            </a:r>
          </a:p>
        </p:txBody>
      </p:sp>
      <p:graphicFrame>
        <p:nvGraphicFramePr>
          <p:cNvPr id="15362" name="Object 5"/>
          <p:cNvGraphicFramePr>
            <a:graphicFrameLocks noChangeAspect="1"/>
          </p:cNvGraphicFramePr>
          <p:nvPr>
            <p:ph sz="half" idx="2"/>
          </p:nvPr>
        </p:nvGraphicFramePr>
        <p:xfrm>
          <a:off x="2936776" y="2852936"/>
          <a:ext cx="2803525" cy="1014413"/>
        </p:xfrm>
        <a:graphic>
          <a:graphicData uri="http://schemas.openxmlformats.org/presentationml/2006/ole">
            <p:oleObj spid="_x0000_s15362" name="Формула" r:id="rId3" imgW="1193760" imgH="431640" progId="Equation.3">
              <p:embed/>
            </p:oleObj>
          </a:graphicData>
        </a:graphic>
      </p:graphicFrame>
      <p:sp>
        <p:nvSpPr>
          <p:cNvPr id="15367" name="Rectangle 2"/>
          <p:cNvSpPr>
            <a:spLocks noChangeArrowheads="1"/>
          </p:cNvSpPr>
          <p:nvPr/>
        </p:nvSpPr>
        <p:spPr bwMode="auto">
          <a:xfrm>
            <a:off x="0" y="3281363"/>
            <a:ext cx="9906000" cy="0"/>
          </a:xfrm>
          <a:prstGeom prst="rect">
            <a:avLst/>
          </a:prstGeom>
          <a:noFill/>
          <a:ln w="9525">
            <a:noFill/>
            <a:miter lim="800000"/>
            <a:headEnd/>
            <a:tailEnd/>
          </a:ln>
        </p:spPr>
        <p:txBody>
          <a:bodyPr wrap="none" anchor="ctr">
            <a:spAutoFit/>
          </a:bodyPr>
          <a:lstStyle/>
          <a:p>
            <a:endParaRPr lang="ru-RU"/>
          </a:p>
        </p:txBody>
      </p:sp>
      <p:sp>
        <p:nvSpPr>
          <p:cNvPr id="15368" name="Rectangle 4"/>
          <p:cNvSpPr>
            <a:spLocks noChangeArrowheads="1"/>
          </p:cNvSpPr>
          <p:nvPr/>
        </p:nvSpPr>
        <p:spPr bwMode="auto">
          <a:xfrm>
            <a:off x="0" y="3309938"/>
            <a:ext cx="9906000" cy="0"/>
          </a:xfrm>
          <a:prstGeom prst="rect">
            <a:avLst/>
          </a:prstGeom>
          <a:noFill/>
          <a:ln w="9525">
            <a:noFill/>
            <a:miter lim="800000"/>
            <a:headEnd/>
            <a:tailEnd/>
          </a:ln>
        </p:spPr>
        <p:txBody>
          <a:bodyPr wrap="none" anchor="ctr">
            <a:spAutoFit/>
          </a:bodyPr>
          <a:lstStyle/>
          <a:p>
            <a:endParaRPr lang="ru-RU"/>
          </a:p>
        </p:txBody>
      </p:sp>
      <p:graphicFrame>
        <p:nvGraphicFramePr>
          <p:cNvPr id="15363" name="Object 6"/>
          <p:cNvGraphicFramePr>
            <a:graphicFrameLocks noChangeAspect="1"/>
          </p:cNvGraphicFramePr>
          <p:nvPr/>
        </p:nvGraphicFramePr>
        <p:xfrm>
          <a:off x="3848100" y="4710113"/>
          <a:ext cx="1281113" cy="1042987"/>
        </p:xfrm>
        <a:graphic>
          <a:graphicData uri="http://schemas.openxmlformats.org/presentationml/2006/ole">
            <p:oleObj spid="_x0000_s15363" name="Формула" r:id="rId4" imgW="545760" imgH="444240" progId="Equation.3">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Rectangle 14"/>
          <p:cNvSpPr>
            <a:spLocks noGrp="1" noChangeArrowheads="1"/>
          </p:cNvSpPr>
          <p:nvPr>
            <p:ph type="title"/>
          </p:nvPr>
        </p:nvSpPr>
        <p:spPr>
          <a:xfrm>
            <a:off x="415925" y="188913"/>
            <a:ext cx="9082088" cy="561975"/>
          </a:xfrm>
        </p:spPr>
        <p:txBody>
          <a:bodyPr rtlCol="0">
            <a:normAutofit fontScale="90000"/>
          </a:bodyPr>
          <a:lstStyle/>
          <a:p>
            <a:pPr algn="l" fontAlgn="auto">
              <a:spcAft>
                <a:spcPts val="0"/>
              </a:spcAft>
              <a:defRPr/>
            </a:pPr>
            <a:r>
              <a:rPr lang="ru-RU" b="1" u="sng" smtClean="0"/>
              <a:t>Пример</a:t>
            </a:r>
            <a:r>
              <a:rPr lang="ru-RU" b="1" smtClean="0"/>
              <a:t>: Вычисление частных сумм…</a:t>
            </a:r>
          </a:p>
        </p:txBody>
      </p:sp>
      <p:sp>
        <p:nvSpPr>
          <p:cNvPr id="18441" name="Rectangle 7"/>
          <p:cNvSpPr>
            <a:spLocks noGrp="1" noChangeArrowheads="1"/>
          </p:cNvSpPr>
          <p:nvPr>
            <p:ph type="body" sz="half" idx="1"/>
          </p:nvPr>
        </p:nvSpPr>
        <p:spPr>
          <a:xfrm>
            <a:off x="495300" y="1196975"/>
            <a:ext cx="9137650" cy="936625"/>
          </a:xfrm>
        </p:spPr>
        <p:txBody>
          <a:bodyPr rtlCol="0">
            <a:normAutofit lnSpcReduction="10000"/>
          </a:bodyPr>
          <a:lstStyle/>
          <a:p>
            <a:pPr fontAlgn="auto">
              <a:lnSpc>
                <a:spcPct val="90000"/>
              </a:lnSpc>
              <a:spcAft>
                <a:spcPts val="0"/>
              </a:spcAft>
              <a:defRPr/>
            </a:pPr>
            <a:r>
              <a:rPr lang="ru-RU" smtClean="0"/>
              <a:t>Последовательный алгоритм суммирования элементов числового вектора</a:t>
            </a:r>
          </a:p>
        </p:txBody>
      </p:sp>
      <p:sp>
        <p:nvSpPr>
          <p:cNvPr id="16392" name="Rectangle 3"/>
          <p:cNvSpPr>
            <a:spLocks noChangeArrowheads="1"/>
          </p:cNvSpPr>
          <p:nvPr/>
        </p:nvSpPr>
        <p:spPr bwMode="auto">
          <a:xfrm>
            <a:off x="0" y="3281363"/>
            <a:ext cx="9906000" cy="0"/>
          </a:xfrm>
          <a:prstGeom prst="rect">
            <a:avLst/>
          </a:prstGeom>
          <a:noFill/>
          <a:ln w="9525">
            <a:noFill/>
            <a:miter lim="800000"/>
            <a:headEnd/>
            <a:tailEnd/>
          </a:ln>
        </p:spPr>
        <p:txBody>
          <a:bodyPr wrap="none" anchor="ctr">
            <a:spAutoFit/>
          </a:bodyPr>
          <a:lstStyle/>
          <a:p>
            <a:endParaRPr lang="ru-RU"/>
          </a:p>
        </p:txBody>
      </p:sp>
      <p:sp>
        <p:nvSpPr>
          <p:cNvPr id="16393" name="Rectangle 5"/>
          <p:cNvSpPr>
            <a:spLocks noChangeArrowheads="1"/>
          </p:cNvSpPr>
          <p:nvPr/>
        </p:nvSpPr>
        <p:spPr bwMode="auto">
          <a:xfrm>
            <a:off x="0" y="3309938"/>
            <a:ext cx="9906000" cy="0"/>
          </a:xfrm>
          <a:prstGeom prst="rect">
            <a:avLst/>
          </a:prstGeom>
          <a:noFill/>
          <a:ln w="9525">
            <a:noFill/>
            <a:miter lim="800000"/>
            <a:headEnd/>
            <a:tailEnd/>
          </a:ln>
        </p:spPr>
        <p:txBody>
          <a:bodyPr wrap="none" anchor="ctr">
            <a:spAutoFit/>
          </a:bodyPr>
          <a:lstStyle/>
          <a:p>
            <a:endParaRPr lang="ru-RU"/>
          </a:p>
        </p:txBody>
      </p:sp>
      <p:graphicFrame>
        <p:nvGraphicFramePr>
          <p:cNvPr id="16386" name="Object 12"/>
          <p:cNvGraphicFramePr>
            <a:graphicFrameLocks noChangeAspect="1"/>
          </p:cNvGraphicFramePr>
          <p:nvPr/>
        </p:nvGraphicFramePr>
        <p:xfrm>
          <a:off x="969963" y="2984500"/>
          <a:ext cx="1204912" cy="936625"/>
        </p:xfrm>
        <a:graphic>
          <a:graphicData uri="http://schemas.openxmlformats.org/presentationml/2006/ole">
            <p:oleObj spid="_x0000_s16386" name="Формула" r:id="rId3" imgW="571320" imgH="444240" progId="Equation.3">
              <p:embed/>
            </p:oleObj>
          </a:graphicData>
        </a:graphic>
      </p:graphicFrame>
      <p:sp>
        <p:nvSpPr>
          <p:cNvPr id="16394" name="Rectangle 17"/>
          <p:cNvSpPr>
            <a:spLocks noChangeArrowheads="1"/>
          </p:cNvSpPr>
          <p:nvPr/>
        </p:nvSpPr>
        <p:spPr bwMode="auto">
          <a:xfrm>
            <a:off x="0" y="2557463"/>
            <a:ext cx="9906000" cy="0"/>
          </a:xfrm>
          <a:prstGeom prst="rect">
            <a:avLst/>
          </a:prstGeom>
          <a:noFill/>
          <a:ln w="9525">
            <a:noFill/>
            <a:miter lim="800000"/>
            <a:headEnd/>
            <a:tailEnd/>
          </a:ln>
        </p:spPr>
        <p:txBody>
          <a:bodyPr wrap="none" anchor="ctr">
            <a:spAutoFit/>
          </a:bodyPr>
          <a:lstStyle/>
          <a:p>
            <a:endParaRPr lang="ru-RU"/>
          </a:p>
        </p:txBody>
      </p:sp>
      <p:graphicFrame>
        <p:nvGraphicFramePr>
          <p:cNvPr id="16387" name="Object 16"/>
          <p:cNvGraphicFramePr>
            <a:graphicFrameLocks noChangeAspect="1"/>
          </p:cNvGraphicFramePr>
          <p:nvPr/>
        </p:nvGraphicFramePr>
        <p:xfrm>
          <a:off x="4305300" y="2205038"/>
          <a:ext cx="4824413" cy="2252662"/>
        </p:xfrm>
        <a:graphic>
          <a:graphicData uri="http://schemas.openxmlformats.org/presentationml/2006/ole">
            <p:oleObj spid="_x0000_s16387" name="Рисунок" r:id="rId4" imgW="3775436" imgH="1753683" progId="Word.Picture.8">
              <p:embed/>
            </p:oleObj>
          </a:graphicData>
        </a:graphic>
      </p:graphicFrame>
      <p:sp>
        <p:nvSpPr>
          <p:cNvPr id="16395" name="Text Box 18"/>
          <p:cNvSpPr txBox="1">
            <a:spLocks noChangeArrowheads="1"/>
          </p:cNvSpPr>
          <p:nvPr/>
        </p:nvSpPr>
        <p:spPr bwMode="auto">
          <a:xfrm>
            <a:off x="992188" y="4797425"/>
            <a:ext cx="8064500" cy="1187450"/>
          </a:xfrm>
          <a:prstGeom prst="rect">
            <a:avLst/>
          </a:prstGeom>
          <a:noFill/>
          <a:ln w="9525">
            <a:noFill/>
            <a:miter lim="800000"/>
            <a:headEnd/>
            <a:tailEnd/>
          </a:ln>
        </p:spPr>
        <p:txBody>
          <a:bodyPr>
            <a:spAutoFit/>
          </a:bodyPr>
          <a:lstStyle/>
          <a:p>
            <a:pPr algn="ctr">
              <a:spcBef>
                <a:spcPct val="50000"/>
              </a:spcBef>
            </a:pPr>
            <a:r>
              <a:rPr lang="ru-RU" sz="2400" i="1"/>
              <a:t>Данный "стандартный" алгоритм суммирования допускает только </a:t>
            </a:r>
            <a:r>
              <a:rPr lang="ru-RU" sz="2400" b="1" i="1"/>
              <a:t>строго последовательное исполнение</a:t>
            </a:r>
            <a:r>
              <a:rPr lang="ru-RU" sz="2400" i="1"/>
              <a:t> и не может быть распараллелен</a:t>
            </a:r>
            <a:r>
              <a:rPr lang="ru-RU"/>
              <a:t> </a:t>
            </a:r>
          </a:p>
        </p:txBody>
      </p:sp>
      <p:graphicFrame>
        <p:nvGraphicFramePr>
          <p:cNvPr id="16388" name="Object 20"/>
          <p:cNvGraphicFramePr>
            <a:graphicFrameLocks noChangeAspect="1"/>
          </p:cNvGraphicFramePr>
          <p:nvPr/>
        </p:nvGraphicFramePr>
        <p:xfrm>
          <a:off x="2525713" y="3224213"/>
          <a:ext cx="1635125" cy="455612"/>
        </p:xfrm>
        <a:graphic>
          <a:graphicData uri="http://schemas.openxmlformats.org/presentationml/2006/ole">
            <p:oleObj spid="_x0000_s16388" name="Формула" r:id="rId5" imgW="774360" imgH="215640" progId="Equation.3">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4" name="Rectangle 7"/>
          <p:cNvSpPr>
            <a:spLocks noGrp="1" noChangeArrowheads="1"/>
          </p:cNvSpPr>
          <p:nvPr>
            <p:ph type="title"/>
          </p:nvPr>
        </p:nvSpPr>
        <p:spPr>
          <a:xfrm>
            <a:off x="415925" y="188913"/>
            <a:ext cx="9082088" cy="561975"/>
          </a:xfrm>
        </p:spPr>
        <p:txBody>
          <a:bodyPr rtlCol="0">
            <a:normAutofit fontScale="90000"/>
          </a:bodyPr>
          <a:lstStyle/>
          <a:p>
            <a:pPr algn="l" fontAlgn="auto">
              <a:spcAft>
                <a:spcPts val="0"/>
              </a:spcAft>
              <a:defRPr/>
            </a:pPr>
            <a:r>
              <a:rPr lang="ru-RU" b="1" u="sng" smtClean="0"/>
              <a:t>Пример</a:t>
            </a:r>
            <a:r>
              <a:rPr lang="ru-RU" b="1" smtClean="0"/>
              <a:t>: Вычисление частных сумм…</a:t>
            </a:r>
          </a:p>
        </p:txBody>
      </p:sp>
      <p:sp>
        <p:nvSpPr>
          <p:cNvPr id="19465" name="Rectangle 3"/>
          <p:cNvSpPr>
            <a:spLocks noGrp="1" noChangeArrowheads="1"/>
          </p:cNvSpPr>
          <p:nvPr>
            <p:ph type="body" sz="half" idx="1"/>
          </p:nvPr>
        </p:nvSpPr>
        <p:spPr>
          <a:xfrm>
            <a:off x="495300" y="1196975"/>
            <a:ext cx="9137650" cy="576263"/>
          </a:xfrm>
        </p:spPr>
        <p:txBody>
          <a:bodyPr rtlCol="0">
            <a:normAutofit lnSpcReduction="10000"/>
          </a:bodyPr>
          <a:lstStyle/>
          <a:p>
            <a:pPr fontAlgn="auto">
              <a:spcAft>
                <a:spcPts val="0"/>
              </a:spcAft>
              <a:defRPr/>
            </a:pPr>
            <a:r>
              <a:rPr lang="ru-RU" b="1" smtClean="0"/>
              <a:t>Каскадная схема суммирования</a:t>
            </a:r>
          </a:p>
        </p:txBody>
      </p:sp>
      <p:graphicFrame>
        <p:nvGraphicFramePr>
          <p:cNvPr id="17411" name="Object 11"/>
          <p:cNvGraphicFramePr>
            <a:graphicFrameLocks noChangeAspect="1"/>
          </p:cNvGraphicFramePr>
          <p:nvPr>
            <p:ph sz="half" idx="2"/>
          </p:nvPr>
        </p:nvGraphicFramePr>
        <p:xfrm>
          <a:off x="1712913" y="2708275"/>
          <a:ext cx="1655762" cy="433388"/>
        </p:xfrm>
        <a:graphic>
          <a:graphicData uri="http://schemas.openxmlformats.org/presentationml/2006/ole">
            <p:oleObj spid="_x0000_s17411" name="Формула" r:id="rId3" imgW="825480" imgH="215640" progId="Equation.3">
              <p:embed/>
            </p:oleObj>
          </a:graphicData>
        </a:graphic>
      </p:graphicFrame>
      <p:sp>
        <p:nvSpPr>
          <p:cNvPr id="17415" name="Rectangle 2"/>
          <p:cNvSpPr>
            <a:spLocks noChangeArrowheads="1"/>
          </p:cNvSpPr>
          <p:nvPr/>
        </p:nvSpPr>
        <p:spPr bwMode="auto">
          <a:xfrm>
            <a:off x="0" y="3281363"/>
            <a:ext cx="9906000" cy="0"/>
          </a:xfrm>
          <a:prstGeom prst="rect">
            <a:avLst/>
          </a:prstGeom>
          <a:noFill/>
          <a:ln w="9525">
            <a:noFill/>
            <a:miter lim="800000"/>
            <a:headEnd/>
            <a:tailEnd/>
          </a:ln>
        </p:spPr>
        <p:txBody>
          <a:bodyPr wrap="none" anchor="ctr">
            <a:spAutoFit/>
          </a:bodyPr>
          <a:lstStyle/>
          <a:p>
            <a:endParaRPr lang="ru-RU"/>
          </a:p>
        </p:txBody>
      </p:sp>
      <p:sp>
        <p:nvSpPr>
          <p:cNvPr id="17416" name="Rectangle 4"/>
          <p:cNvSpPr>
            <a:spLocks noChangeArrowheads="1"/>
          </p:cNvSpPr>
          <p:nvPr/>
        </p:nvSpPr>
        <p:spPr bwMode="auto">
          <a:xfrm>
            <a:off x="0" y="3309938"/>
            <a:ext cx="9906000" cy="0"/>
          </a:xfrm>
          <a:prstGeom prst="rect">
            <a:avLst/>
          </a:prstGeom>
          <a:noFill/>
          <a:ln w="9525">
            <a:noFill/>
            <a:miter lim="800000"/>
            <a:headEnd/>
            <a:tailEnd/>
          </a:ln>
        </p:spPr>
        <p:txBody>
          <a:bodyPr wrap="none" anchor="ctr">
            <a:spAutoFit/>
          </a:bodyPr>
          <a:lstStyle/>
          <a:p>
            <a:endParaRPr lang="ru-RU"/>
          </a:p>
        </p:txBody>
      </p:sp>
      <p:sp>
        <p:nvSpPr>
          <p:cNvPr id="17417" name="Rectangle 10"/>
          <p:cNvSpPr>
            <a:spLocks noChangeArrowheads="1"/>
          </p:cNvSpPr>
          <p:nvPr/>
        </p:nvSpPr>
        <p:spPr bwMode="auto">
          <a:xfrm>
            <a:off x="0" y="2881313"/>
            <a:ext cx="9906000" cy="0"/>
          </a:xfrm>
          <a:prstGeom prst="rect">
            <a:avLst/>
          </a:prstGeom>
          <a:noFill/>
          <a:ln w="9525">
            <a:noFill/>
            <a:miter lim="800000"/>
            <a:headEnd/>
            <a:tailEnd/>
          </a:ln>
        </p:spPr>
        <p:txBody>
          <a:bodyPr wrap="none" anchor="ctr">
            <a:spAutoFit/>
          </a:bodyPr>
          <a:lstStyle/>
          <a:p>
            <a:endParaRPr lang="ru-RU"/>
          </a:p>
        </p:txBody>
      </p:sp>
      <p:graphicFrame>
        <p:nvGraphicFramePr>
          <p:cNvPr id="17410" name="Object 9"/>
          <p:cNvGraphicFramePr>
            <a:graphicFrameLocks noChangeAspect="1"/>
          </p:cNvGraphicFramePr>
          <p:nvPr/>
        </p:nvGraphicFramePr>
        <p:xfrm>
          <a:off x="4232275" y="1700213"/>
          <a:ext cx="4608513" cy="2378075"/>
        </p:xfrm>
        <a:graphic>
          <a:graphicData uri="http://schemas.openxmlformats.org/presentationml/2006/ole">
            <p:oleObj spid="_x0000_s17410" name="Рисунок" r:id="rId4" imgW="2125732" imgH="1096097" progId="Word.Picture.8">
              <p:embed/>
            </p:oleObj>
          </a:graphicData>
        </a:graphic>
      </p:graphicFrame>
      <p:sp>
        <p:nvSpPr>
          <p:cNvPr id="17418" name="Rectangle 17"/>
          <p:cNvSpPr>
            <a:spLocks noChangeArrowheads="1"/>
          </p:cNvSpPr>
          <p:nvPr/>
        </p:nvSpPr>
        <p:spPr bwMode="auto">
          <a:xfrm>
            <a:off x="488950" y="4221163"/>
            <a:ext cx="9137650" cy="1655762"/>
          </a:xfrm>
          <a:prstGeom prst="rect">
            <a:avLst/>
          </a:prstGeom>
          <a:noFill/>
          <a:ln w="9525">
            <a:noFill/>
            <a:miter lim="800000"/>
            <a:headEnd/>
            <a:tailEnd/>
          </a:ln>
        </p:spPr>
        <p:txBody>
          <a:bodyPr/>
          <a:lstStyle/>
          <a:p>
            <a:pPr marL="742950" lvl="1" indent="-285750">
              <a:spcBef>
                <a:spcPct val="20000"/>
              </a:spcBef>
              <a:buFontTx/>
              <a:buChar char="–"/>
            </a:pPr>
            <a:r>
              <a:rPr lang="en-US" sz="2000" i="1">
                <a:latin typeface="Arial" pitchFamily="34" charset="0"/>
              </a:rPr>
              <a:t>V</a:t>
            </a:r>
            <a:r>
              <a:rPr lang="en-US" sz="2000" i="1" baseline="-25000">
                <a:latin typeface="Arial" pitchFamily="34" charset="0"/>
              </a:rPr>
              <a:t>2 </a:t>
            </a:r>
            <a:r>
              <a:rPr lang="en-US" sz="2000" i="1">
                <a:latin typeface="Arial" pitchFamily="34" charset="0"/>
              </a:rPr>
              <a:t>= </a:t>
            </a:r>
            <a:r>
              <a:rPr lang="en-US" sz="2000">
                <a:latin typeface="Arial" pitchFamily="34" charset="0"/>
              </a:rPr>
              <a:t>{</a:t>
            </a:r>
            <a:r>
              <a:rPr lang="ru-RU" sz="2000" i="1">
                <a:latin typeface="Arial" pitchFamily="34" charset="0"/>
              </a:rPr>
              <a:t> </a:t>
            </a:r>
            <a:r>
              <a:rPr lang="en-US" sz="2000">
                <a:latin typeface="Arial" pitchFamily="34" charset="0"/>
              </a:rPr>
              <a:t>(v</a:t>
            </a:r>
            <a:r>
              <a:rPr lang="en-US" sz="2000" baseline="-25000">
                <a:latin typeface="Arial" pitchFamily="34" charset="0"/>
              </a:rPr>
              <a:t>i1</a:t>
            </a:r>
            <a:r>
              <a:rPr lang="en-US" sz="2000">
                <a:latin typeface="Arial" pitchFamily="34" charset="0"/>
              </a:rPr>
              <a:t>,…,v</a:t>
            </a:r>
            <a:r>
              <a:rPr lang="en-US" sz="2000" baseline="-25000">
                <a:latin typeface="Arial" pitchFamily="34" charset="0"/>
              </a:rPr>
              <a:t>ili</a:t>
            </a:r>
            <a:r>
              <a:rPr lang="en-US" sz="2000">
                <a:latin typeface="Arial" pitchFamily="34" charset="0"/>
              </a:rPr>
              <a:t>), 0≤i≤k, 1≤l</a:t>
            </a:r>
            <a:r>
              <a:rPr lang="en-US" sz="2000" baseline="-25000">
                <a:latin typeface="Arial" pitchFamily="34" charset="0"/>
              </a:rPr>
              <a:t>i</a:t>
            </a:r>
            <a:r>
              <a:rPr lang="en-US" sz="2000">
                <a:latin typeface="Arial" pitchFamily="34" charset="0"/>
              </a:rPr>
              <a:t>≤2</a:t>
            </a:r>
            <a:r>
              <a:rPr lang="en-US" sz="2000" baseline="30000">
                <a:latin typeface="Arial" pitchFamily="34" charset="0"/>
              </a:rPr>
              <a:t>-i</a:t>
            </a:r>
            <a:r>
              <a:rPr lang="en-US" sz="2000">
                <a:latin typeface="Arial" pitchFamily="34" charset="0"/>
              </a:rPr>
              <a:t>n</a:t>
            </a:r>
            <a:r>
              <a:rPr lang="ru-RU" sz="2000">
                <a:latin typeface="Arial" pitchFamily="34" charset="0"/>
              </a:rPr>
              <a:t> </a:t>
            </a:r>
            <a:r>
              <a:rPr lang="en-US" sz="2000">
                <a:latin typeface="Arial" pitchFamily="34" charset="0"/>
              </a:rPr>
              <a:t>} </a:t>
            </a:r>
            <a:r>
              <a:rPr lang="ru-RU" sz="2000">
                <a:latin typeface="Arial" pitchFamily="34" charset="0"/>
              </a:rPr>
              <a:t>есть вершины графа,</a:t>
            </a:r>
          </a:p>
          <a:p>
            <a:pPr marL="742950" lvl="1" indent="-285750">
              <a:spcBef>
                <a:spcPct val="20000"/>
              </a:spcBef>
              <a:buFontTx/>
              <a:buChar char="–"/>
            </a:pPr>
            <a:r>
              <a:rPr lang="en-US" sz="2000">
                <a:latin typeface="Arial" pitchFamily="34" charset="0"/>
              </a:rPr>
              <a:t>(v</a:t>
            </a:r>
            <a:r>
              <a:rPr lang="en-US" sz="2000" baseline="-25000">
                <a:latin typeface="Arial" pitchFamily="34" charset="0"/>
              </a:rPr>
              <a:t>01</a:t>
            </a:r>
            <a:r>
              <a:rPr lang="en-US" sz="2000">
                <a:latin typeface="Arial" pitchFamily="34" charset="0"/>
              </a:rPr>
              <a:t>,…</a:t>
            </a:r>
            <a:r>
              <a:rPr lang="ru-RU" sz="2000">
                <a:latin typeface="Arial" pitchFamily="34" charset="0"/>
              </a:rPr>
              <a:t>, </a:t>
            </a:r>
            <a:r>
              <a:rPr lang="en-US" sz="2000">
                <a:latin typeface="Arial" pitchFamily="34" charset="0"/>
              </a:rPr>
              <a:t>v</a:t>
            </a:r>
            <a:r>
              <a:rPr lang="en-US" sz="2000" baseline="-25000">
                <a:latin typeface="Arial" pitchFamily="34" charset="0"/>
              </a:rPr>
              <a:t>0n</a:t>
            </a:r>
            <a:r>
              <a:rPr lang="en-US" sz="2000">
                <a:latin typeface="Arial" pitchFamily="34" charset="0"/>
              </a:rPr>
              <a:t>) </a:t>
            </a:r>
            <a:r>
              <a:rPr lang="ru-RU" sz="2000">
                <a:latin typeface="Arial" pitchFamily="34" charset="0"/>
              </a:rPr>
              <a:t> есть операции ввода,</a:t>
            </a:r>
          </a:p>
          <a:p>
            <a:pPr marL="742950" lvl="1" indent="-285750">
              <a:spcBef>
                <a:spcPct val="20000"/>
              </a:spcBef>
              <a:buFontTx/>
              <a:buChar char="–"/>
            </a:pPr>
            <a:r>
              <a:rPr lang="en-US" sz="2000">
                <a:latin typeface="Arial" pitchFamily="34" charset="0"/>
              </a:rPr>
              <a:t>(v</a:t>
            </a:r>
            <a:r>
              <a:rPr lang="en-US" sz="2000" baseline="-25000">
                <a:latin typeface="Arial" pitchFamily="34" charset="0"/>
              </a:rPr>
              <a:t>11</a:t>
            </a:r>
            <a:r>
              <a:rPr lang="en-US" sz="2000">
                <a:latin typeface="Arial" pitchFamily="34" charset="0"/>
              </a:rPr>
              <a:t>,…,v</a:t>
            </a:r>
            <a:r>
              <a:rPr lang="en-US" sz="2000" baseline="-25000">
                <a:latin typeface="Arial" pitchFamily="34" charset="0"/>
              </a:rPr>
              <a:t>1n/2</a:t>
            </a:r>
            <a:r>
              <a:rPr lang="en-US" sz="2000">
                <a:latin typeface="Arial" pitchFamily="34" charset="0"/>
              </a:rPr>
              <a:t>) </a:t>
            </a:r>
            <a:r>
              <a:rPr lang="ru-RU" sz="2000">
                <a:latin typeface="Arial" pitchFamily="34" charset="0"/>
              </a:rPr>
              <a:t>есть операции первой итерации и т.д., </a:t>
            </a:r>
          </a:p>
          <a:p>
            <a:pPr marL="742950" lvl="1" indent="-285750">
              <a:spcBef>
                <a:spcPct val="20000"/>
              </a:spcBef>
              <a:buFontTx/>
              <a:buChar char="–"/>
            </a:pPr>
            <a:r>
              <a:rPr lang="en-US" sz="2000">
                <a:latin typeface="Arial" pitchFamily="34" charset="0"/>
              </a:rPr>
              <a:t>R</a:t>
            </a:r>
            <a:r>
              <a:rPr lang="en-US" sz="2000" baseline="-25000">
                <a:latin typeface="Arial" pitchFamily="34" charset="0"/>
              </a:rPr>
              <a:t>2</a:t>
            </a:r>
            <a:r>
              <a:rPr lang="en-US" sz="2000">
                <a:latin typeface="Arial" pitchFamily="34" charset="0"/>
              </a:rPr>
              <a:t> = { (v</a:t>
            </a:r>
            <a:r>
              <a:rPr lang="en-US" sz="2000" baseline="-25000">
                <a:latin typeface="Arial" pitchFamily="34" charset="0"/>
              </a:rPr>
              <a:t>i-1</a:t>
            </a:r>
            <a:r>
              <a:rPr lang="ru-RU" sz="2000" baseline="-25000">
                <a:latin typeface="Arial" pitchFamily="34" charset="0"/>
              </a:rPr>
              <a:t>,</a:t>
            </a:r>
            <a:r>
              <a:rPr lang="en-US" sz="2000" baseline="-25000">
                <a:latin typeface="Arial" pitchFamily="34" charset="0"/>
              </a:rPr>
              <a:t>2j-1</a:t>
            </a:r>
            <a:r>
              <a:rPr lang="en-US" sz="2000">
                <a:latin typeface="Arial" pitchFamily="34" charset="0"/>
              </a:rPr>
              <a:t>v</a:t>
            </a:r>
            <a:r>
              <a:rPr lang="en-US" sz="2000" baseline="-25000">
                <a:latin typeface="Arial" pitchFamily="34" charset="0"/>
              </a:rPr>
              <a:t>ij</a:t>
            </a:r>
            <a:r>
              <a:rPr lang="en-US" sz="2000">
                <a:latin typeface="Arial" pitchFamily="34" charset="0"/>
              </a:rPr>
              <a:t>),(v</a:t>
            </a:r>
            <a:r>
              <a:rPr lang="en-US" sz="2000" baseline="-25000">
                <a:latin typeface="Arial" pitchFamily="34" charset="0"/>
              </a:rPr>
              <a:t>i-1,2j</a:t>
            </a:r>
            <a:r>
              <a:rPr lang="en-US" sz="2000">
                <a:latin typeface="Arial" pitchFamily="34" charset="0"/>
              </a:rPr>
              <a:t>v</a:t>
            </a:r>
            <a:r>
              <a:rPr lang="en-US" sz="2000" baseline="-25000">
                <a:latin typeface="Arial" pitchFamily="34" charset="0"/>
              </a:rPr>
              <a:t>ij</a:t>
            </a:r>
            <a:r>
              <a:rPr lang="en-US" sz="2000">
                <a:latin typeface="Arial" pitchFamily="34" charset="0"/>
              </a:rPr>
              <a:t>), </a:t>
            </a:r>
            <a:r>
              <a:rPr lang="en-US" sz="2000" i="1">
                <a:latin typeface="Arial" pitchFamily="34" charset="0"/>
              </a:rPr>
              <a:t>1≤i≤k, 1≤l</a:t>
            </a:r>
            <a:r>
              <a:rPr lang="en-US" sz="2000" i="1" baseline="-25000">
                <a:latin typeface="Arial" pitchFamily="34" charset="0"/>
              </a:rPr>
              <a:t>i</a:t>
            </a:r>
            <a:r>
              <a:rPr lang="en-US" sz="2000" i="1">
                <a:latin typeface="Arial" pitchFamily="34" charset="0"/>
              </a:rPr>
              <a:t>≤2</a:t>
            </a:r>
            <a:r>
              <a:rPr lang="en-US" sz="2000" i="1" baseline="30000">
                <a:latin typeface="Arial" pitchFamily="34" charset="0"/>
              </a:rPr>
              <a:t>-i</a:t>
            </a:r>
            <a:r>
              <a:rPr lang="en-US" sz="2000" i="1">
                <a:latin typeface="Arial" pitchFamily="34" charset="0"/>
              </a:rPr>
              <a:t>n </a:t>
            </a:r>
            <a:r>
              <a:rPr lang="en-US" sz="2000">
                <a:latin typeface="Arial" pitchFamily="34" charset="0"/>
              </a:rPr>
              <a:t>} </a:t>
            </a:r>
            <a:r>
              <a:rPr lang="ru-RU" sz="2000">
                <a:latin typeface="Arial" pitchFamily="34" charset="0"/>
              </a:rPr>
              <a:t>есть множество дуг графа.</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9" name="Rectangle 3"/>
          <p:cNvSpPr>
            <a:spLocks noGrp="1" noChangeArrowheads="1"/>
          </p:cNvSpPr>
          <p:nvPr>
            <p:ph type="title"/>
          </p:nvPr>
        </p:nvSpPr>
        <p:spPr>
          <a:xfrm>
            <a:off x="415925" y="188913"/>
            <a:ext cx="9082088" cy="561975"/>
          </a:xfrm>
        </p:spPr>
        <p:txBody>
          <a:bodyPr rtlCol="0">
            <a:normAutofit fontScale="90000"/>
          </a:bodyPr>
          <a:lstStyle/>
          <a:p>
            <a:pPr algn="l" fontAlgn="auto">
              <a:spcAft>
                <a:spcPts val="0"/>
              </a:spcAft>
              <a:defRPr/>
            </a:pPr>
            <a:r>
              <a:rPr lang="ru-RU" b="1" u="sng" smtClean="0"/>
              <a:t>Пример</a:t>
            </a:r>
            <a:r>
              <a:rPr lang="ru-RU" b="1" smtClean="0"/>
              <a:t>: Вычисление частных сумм…</a:t>
            </a:r>
          </a:p>
        </p:txBody>
      </p:sp>
      <p:sp>
        <p:nvSpPr>
          <p:cNvPr id="18438" name="Rectangle 4"/>
          <p:cNvSpPr>
            <a:spLocks noGrp="1" noChangeArrowheads="1"/>
          </p:cNvSpPr>
          <p:nvPr>
            <p:ph type="body" sz="half" idx="1"/>
          </p:nvPr>
        </p:nvSpPr>
        <p:spPr>
          <a:xfrm>
            <a:off x="495300" y="1196975"/>
            <a:ext cx="9137650" cy="4824413"/>
          </a:xfrm>
        </p:spPr>
        <p:txBody>
          <a:bodyPr/>
          <a:lstStyle/>
          <a:p>
            <a:r>
              <a:rPr lang="ru-RU" sz="2400" smtClean="0"/>
              <a:t>Количество итераций каскадной схемы суммирования:</a:t>
            </a:r>
          </a:p>
          <a:p>
            <a:endParaRPr lang="ru-RU" smtClean="0"/>
          </a:p>
          <a:p>
            <a:r>
              <a:rPr lang="ru-RU" sz="2400" smtClean="0"/>
              <a:t>Общее количество операций суммирования:</a:t>
            </a:r>
          </a:p>
          <a:p>
            <a:endParaRPr lang="ru-RU" smtClean="0"/>
          </a:p>
          <a:p>
            <a:r>
              <a:rPr lang="ru-RU" sz="2400" smtClean="0"/>
              <a:t>При параллельном исполнении отдельных итераций каскадной схемы общее количество параллельных операций суммирования является равным:</a:t>
            </a:r>
          </a:p>
        </p:txBody>
      </p:sp>
      <p:sp>
        <p:nvSpPr>
          <p:cNvPr id="18440" name="Rectangle 2"/>
          <p:cNvSpPr>
            <a:spLocks noChangeArrowheads="1"/>
          </p:cNvSpPr>
          <p:nvPr/>
        </p:nvSpPr>
        <p:spPr bwMode="auto">
          <a:xfrm>
            <a:off x="0" y="3281363"/>
            <a:ext cx="9906000" cy="0"/>
          </a:xfrm>
          <a:prstGeom prst="rect">
            <a:avLst/>
          </a:prstGeom>
          <a:noFill/>
          <a:ln w="9525">
            <a:noFill/>
            <a:miter lim="800000"/>
            <a:headEnd/>
            <a:tailEnd/>
          </a:ln>
        </p:spPr>
        <p:txBody>
          <a:bodyPr wrap="none" anchor="ctr">
            <a:spAutoFit/>
          </a:bodyPr>
          <a:lstStyle/>
          <a:p>
            <a:endParaRPr lang="ru-RU"/>
          </a:p>
        </p:txBody>
      </p:sp>
      <p:sp>
        <p:nvSpPr>
          <p:cNvPr id="18441" name="Rectangle 5"/>
          <p:cNvSpPr>
            <a:spLocks noChangeArrowheads="1"/>
          </p:cNvSpPr>
          <p:nvPr/>
        </p:nvSpPr>
        <p:spPr bwMode="auto">
          <a:xfrm>
            <a:off x="0" y="3309938"/>
            <a:ext cx="9906000" cy="0"/>
          </a:xfrm>
          <a:prstGeom prst="rect">
            <a:avLst/>
          </a:prstGeom>
          <a:noFill/>
          <a:ln w="9525">
            <a:noFill/>
            <a:miter lim="800000"/>
            <a:headEnd/>
            <a:tailEnd/>
          </a:ln>
        </p:spPr>
        <p:txBody>
          <a:bodyPr wrap="none" anchor="ctr">
            <a:spAutoFit/>
          </a:bodyPr>
          <a:lstStyle/>
          <a:p>
            <a:endParaRPr lang="ru-RU"/>
          </a:p>
        </p:txBody>
      </p:sp>
      <p:sp>
        <p:nvSpPr>
          <p:cNvPr id="18442" name="Rectangle 6"/>
          <p:cNvSpPr>
            <a:spLocks noChangeArrowheads="1"/>
          </p:cNvSpPr>
          <p:nvPr/>
        </p:nvSpPr>
        <p:spPr bwMode="auto">
          <a:xfrm>
            <a:off x="0" y="2881313"/>
            <a:ext cx="9906000" cy="0"/>
          </a:xfrm>
          <a:prstGeom prst="rect">
            <a:avLst/>
          </a:prstGeom>
          <a:noFill/>
          <a:ln w="9525">
            <a:noFill/>
            <a:miter lim="800000"/>
            <a:headEnd/>
            <a:tailEnd/>
          </a:ln>
        </p:spPr>
        <p:txBody>
          <a:bodyPr wrap="none" anchor="ctr">
            <a:spAutoFit/>
          </a:bodyPr>
          <a:lstStyle/>
          <a:p>
            <a:endParaRPr lang="ru-RU"/>
          </a:p>
        </p:txBody>
      </p:sp>
      <p:graphicFrame>
        <p:nvGraphicFramePr>
          <p:cNvPr id="18434" name="Object 11"/>
          <p:cNvGraphicFramePr>
            <a:graphicFrameLocks noChangeAspect="1"/>
          </p:cNvGraphicFramePr>
          <p:nvPr/>
        </p:nvGraphicFramePr>
        <p:xfrm>
          <a:off x="3297238" y="1717675"/>
          <a:ext cx="1439862" cy="487363"/>
        </p:xfrm>
        <a:graphic>
          <a:graphicData uri="http://schemas.openxmlformats.org/presentationml/2006/ole">
            <p:oleObj spid="_x0000_s18434" name="Формула" r:id="rId3" imgW="647419" imgH="215806" progId="Equation.3">
              <p:embed/>
            </p:oleObj>
          </a:graphicData>
        </a:graphic>
      </p:graphicFrame>
      <p:graphicFrame>
        <p:nvGraphicFramePr>
          <p:cNvPr id="18435" name="Object 13"/>
          <p:cNvGraphicFramePr>
            <a:graphicFrameLocks noChangeAspect="1"/>
          </p:cNvGraphicFramePr>
          <p:nvPr/>
        </p:nvGraphicFramePr>
        <p:xfrm>
          <a:off x="2576513" y="2706688"/>
          <a:ext cx="3744912" cy="434975"/>
        </p:xfrm>
        <a:graphic>
          <a:graphicData uri="http://schemas.openxmlformats.org/presentationml/2006/ole">
            <p:oleObj spid="_x0000_s18435" name="Формула" r:id="rId4" imgW="1968500" imgH="228600" progId="Equation.3">
              <p:embed/>
            </p:oleObj>
          </a:graphicData>
        </a:graphic>
      </p:graphicFrame>
      <p:graphicFrame>
        <p:nvGraphicFramePr>
          <p:cNvPr id="18436" name="Object 15"/>
          <p:cNvGraphicFramePr>
            <a:graphicFrameLocks noChangeAspect="1"/>
          </p:cNvGraphicFramePr>
          <p:nvPr/>
        </p:nvGraphicFramePr>
        <p:xfrm>
          <a:off x="3657600" y="4365625"/>
          <a:ext cx="1871663" cy="514350"/>
        </p:xfrm>
        <a:graphic>
          <a:graphicData uri="http://schemas.openxmlformats.org/presentationml/2006/ole">
            <p:oleObj spid="_x0000_s18436" name="Формула" r:id="rId5" imgW="863225" imgH="241195" progId="Equation.3">
              <p:embed/>
            </p:oleObj>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5" name="Rectangle 17"/>
          <p:cNvSpPr>
            <a:spLocks noGrp="1" noChangeArrowheads="1"/>
          </p:cNvSpPr>
          <p:nvPr>
            <p:ph type="title"/>
          </p:nvPr>
        </p:nvSpPr>
        <p:spPr>
          <a:xfrm>
            <a:off x="415925" y="188913"/>
            <a:ext cx="9082088" cy="561975"/>
          </a:xfrm>
        </p:spPr>
        <p:txBody>
          <a:bodyPr rtlCol="0">
            <a:normAutofit fontScale="90000"/>
          </a:bodyPr>
          <a:lstStyle/>
          <a:p>
            <a:pPr algn="l" fontAlgn="auto">
              <a:spcAft>
                <a:spcPts val="0"/>
              </a:spcAft>
              <a:defRPr/>
            </a:pPr>
            <a:r>
              <a:rPr lang="ru-RU" b="1" u="sng" smtClean="0"/>
              <a:t>Пример</a:t>
            </a:r>
            <a:r>
              <a:rPr lang="ru-RU" b="1" smtClean="0"/>
              <a:t>: Вычисление частных сумм…</a:t>
            </a:r>
          </a:p>
        </p:txBody>
      </p:sp>
      <p:sp>
        <p:nvSpPr>
          <p:cNvPr id="19461" name="Rectangle 4"/>
          <p:cNvSpPr>
            <a:spLocks noGrp="1" noChangeArrowheads="1"/>
          </p:cNvSpPr>
          <p:nvPr>
            <p:ph type="body" sz="half" idx="1"/>
          </p:nvPr>
        </p:nvSpPr>
        <p:spPr>
          <a:xfrm>
            <a:off x="495300" y="1196975"/>
            <a:ext cx="8921750" cy="4968875"/>
          </a:xfrm>
        </p:spPr>
        <p:txBody>
          <a:bodyPr/>
          <a:lstStyle/>
          <a:p>
            <a:r>
              <a:rPr lang="ru-RU" sz="2400" smtClean="0"/>
              <a:t>Показатели ускорения и эффективности каскадной схемы алгоритма суммирования:</a:t>
            </a:r>
            <a:r>
              <a:rPr lang="en-US" sz="2400" smtClean="0"/>
              <a:t> </a:t>
            </a:r>
          </a:p>
          <a:p>
            <a:pPr>
              <a:buFont typeface="Wingdings" pitchFamily="2" charset="2"/>
              <a:buNone/>
            </a:pPr>
            <a:r>
              <a:rPr lang="en-US" sz="2400" smtClean="0"/>
              <a:t>	</a:t>
            </a:r>
          </a:p>
          <a:p>
            <a:pPr>
              <a:buFont typeface="Wingdings" pitchFamily="2" charset="2"/>
              <a:buNone/>
            </a:pPr>
            <a:endParaRPr lang="en-US" sz="2400" smtClean="0"/>
          </a:p>
          <a:p>
            <a:pPr>
              <a:buFont typeface="Wingdings" pitchFamily="2" charset="2"/>
              <a:buNone/>
            </a:pPr>
            <a:endParaRPr lang="en-US" sz="2400" smtClean="0"/>
          </a:p>
          <a:p>
            <a:pPr>
              <a:buFont typeface="Wingdings" pitchFamily="2" charset="2"/>
              <a:buNone/>
            </a:pPr>
            <a:r>
              <a:rPr lang="en-US" sz="2400" smtClean="0"/>
              <a:t>	</a:t>
            </a:r>
            <a:r>
              <a:rPr lang="ru-RU" sz="2400" smtClean="0"/>
              <a:t>где </a:t>
            </a:r>
            <a:r>
              <a:rPr lang="en-US" sz="2400" i="1" smtClean="0"/>
              <a:t>p=n/2</a:t>
            </a:r>
            <a:r>
              <a:rPr lang="ru-RU" sz="2400" smtClean="0"/>
              <a:t> есть необходимое для выполнения каскадной схемы количество процессоров</a:t>
            </a:r>
            <a:r>
              <a:rPr lang="en-US" sz="2400" smtClean="0"/>
              <a:t>.</a:t>
            </a:r>
          </a:p>
          <a:p>
            <a:pPr lvl="1">
              <a:spcBef>
                <a:spcPct val="50000"/>
              </a:spcBef>
            </a:pPr>
            <a:r>
              <a:rPr lang="ru-RU" sz="2000" smtClean="0"/>
              <a:t>время параллельного выполнения каскадной схемы совпадает с оценкой для паракомпьютера </a:t>
            </a:r>
            <a:r>
              <a:rPr lang="en-US" sz="2000" smtClean="0"/>
              <a:t>(</a:t>
            </a:r>
            <a:r>
              <a:rPr lang="ru-RU" sz="2000" smtClean="0"/>
              <a:t>теорема 2), </a:t>
            </a:r>
            <a:endParaRPr lang="en-US" sz="2000" smtClean="0"/>
          </a:p>
          <a:p>
            <a:pPr lvl="1"/>
            <a:r>
              <a:rPr lang="ru-RU" sz="2000" smtClean="0"/>
              <a:t>эффективность использования процессоров уменьшается при увеличении количества суммируемых значений:</a:t>
            </a:r>
          </a:p>
        </p:txBody>
      </p:sp>
      <p:graphicFrame>
        <p:nvGraphicFramePr>
          <p:cNvPr id="19458" name="Object 11"/>
          <p:cNvGraphicFramePr>
            <a:graphicFrameLocks noChangeAspect="1"/>
          </p:cNvGraphicFramePr>
          <p:nvPr>
            <p:ph sz="quarter" idx="2"/>
          </p:nvPr>
        </p:nvGraphicFramePr>
        <p:xfrm>
          <a:off x="1784350" y="2239963"/>
          <a:ext cx="6407150" cy="901700"/>
        </p:xfrm>
        <a:graphic>
          <a:graphicData uri="http://schemas.openxmlformats.org/presentationml/2006/ole">
            <p:oleObj spid="_x0000_s19458" name="Формула" r:id="rId3" imgW="3429000" imgH="482400" progId="Equation.3">
              <p:embed/>
            </p:oleObj>
          </a:graphicData>
        </a:graphic>
      </p:graphicFrame>
      <p:graphicFrame>
        <p:nvGraphicFramePr>
          <p:cNvPr id="19459" name="Object 14"/>
          <p:cNvGraphicFramePr>
            <a:graphicFrameLocks noChangeAspect="1"/>
          </p:cNvGraphicFramePr>
          <p:nvPr>
            <p:ph sz="quarter" idx="3"/>
          </p:nvPr>
        </p:nvGraphicFramePr>
        <p:xfrm>
          <a:off x="2708275" y="5616575"/>
          <a:ext cx="3468688" cy="549275"/>
        </p:xfrm>
        <a:graphic>
          <a:graphicData uri="http://schemas.openxmlformats.org/presentationml/2006/ole">
            <p:oleObj spid="_x0000_s19459" name="Формула" r:id="rId4" imgW="1523880" imgH="241200" progId="Equation.3">
              <p:embed/>
            </p:oleObj>
          </a:graphicData>
        </a:graphic>
      </p:graphicFrame>
      <p:sp>
        <p:nvSpPr>
          <p:cNvPr id="19463" name="Rectangle 2"/>
          <p:cNvSpPr>
            <a:spLocks noChangeArrowheads="1"/>
          </p:cNvSpPr>
          <p:nvPr/>
        </p:nvSpPr>
        <p:spPr bwMode="auto">
          <a:xfrm>
            <a:off x="0" y="3281363"/>
            <a:ext cx="9906000" cy="0"/>
          </a:xfrm>
          <a:prstGeom prst="rect">
            <a:avLst/>
          </a:prstGeom>
          <a:noFill/>
          <a:ln w="9525">
            <a:noFill/>
            <a:miter lim="800000"/>
            <a:headEnd/>
            <a:tailEnd/>
          </a:ln>
        </p:spPr>
        <p:txBody>
          <a:bodyPr wrap="none" anchor="ctr">
            <a:spAutoFit/>
          </a:bodyPr>
          <a:lstStyle/>
          <a:p>
            <a:endParaRPr lang="ru-RU"/>
          </a:p>
        </p:txBody>
      </p:sp>
      <p:sp>
        <p:nvSpPr>
          <p:cNvPr id="19464" name="Rectangle 5"/>
          <p:cNvSpPr>
            <a:spLocks noChangeArrowheads="1"/>
          </p:cNvSpPr>
          <p:nvPr/>
        </p:nvSpPr>
        <p:spPr bwMode="auto">
          <a:xfrm>
            <a:off x="0" y="3309938"/>
            <a:ext cx="9906000" cy="0"/>
          </a:xfrm>
          <a:prstGeom prst="rect">
            <a:avLst/>
          </a:prstGeom>
          <a:noFill/>
          <a:ln w="9525">
            <a:noFill/>
            <a:miter lim="800000"/>
            <a:headEnd/>
            <a:tailEnd/>
          </a:ln>
        </p:spPr>
        <p:txBody>
          <a:bodyPr wrap="none" anchor="ctr">
            <a:spAutoFit/>
          </a:bodyPr>
          <a:lstStyle/>
          <a:p>
            <a:endParaRPr lang="ru-RU"/>
          </a:p>
        </p:txBody>
      </p:sp>
      <p:sp>
        <p:nvSpPr>
          <p:cNvPr id="19465" name="Rectangle 6"/>
          <p:cNvSpPr>
            <a:spLocks noChangeArrowheads="1"/>
          </p:cNvSpPr>
          <p:nvPr/>
        </p:nvSpPr>
        <p:spPr bwMode="auto">
          <a:xfrm>
            <a:off x="0" y="2881313"/>
            <a:ext cx="9906000" cy="0"/>
          </a:xfrm>
          <a:prstGeom prst="rect">
            <a:avLst/>
          </a:prstGeom>
          <a:noFill/>
          <a:ln w="9525">
            <a:noFill/>
            <a:miter lim="800000"/>
            <a:headEnd/>
            <a:tailEnd/>
          </a:ln>
        </p:spPr>
        <p:txBody>
          <a:bodyPr wrap="none" anchor="ctr">
            <a:spAutoFit/>
          </a:bodyPr>
          <a:lstStyle/>
          <a:p>
            <a:endParaRPr lang="ru-RU"/>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5" name="Rectangle 3"/>
          <p:cNvSpPr>
            <a:spLocks noGrp="1" noChangeArrowheads="1"/>
          </p:cNvSpPr>
          <p:nvPr>
            <p:ph type="title"/>
          </p:nvPr>
        </p:nvSpPr>
        <p:spPr>
          <a:xfrm>
            <a:off x="415925" y="188913"/>
            <a:ext cx="9082088" cy="561975"/>
          </a:xfrm>
        </p:spPr>
        <p:txBody>
          <a:bodyPr rtlCol="0">
            <a:normAutofit fontScale="90000"/>
          </a:bodyPr>
          <a:lstStyle/>
          <a:p>
            <a:pPr algn="l" fontAlgn="auto">
              <a:spcAft>
                <a:spcPts val="0"/>
              </a:spcAft>
              <a:defRPr/>
            </a:pPr>
            <a:r>
              <a:rPr lang="ru-RU" b="1" u="sng" smtClean="0"/>
              <a:t>Пример</a:t>
            </a:r>
            <a:r>
              <a:rPr lang="ru-RU" b="1" smtClean="0"/>
              <a:t>: Вычисление частных сумм…</a:t>
            </a:r>
          </a:p>
        </p:txBody>
      </p:sp>
      <p:sp>
        <p:nvSpPr>
          <p:cNvPr id="20484" name="Rectangle 4"/>
          <p:cNvSpPr>
            <a:spLocks noGrp="1" noChangeArrowheads="1"/>
          </p:cNvSpPr>
          <p:nvPr>
            <p:ph type="body" sz="half" idx="1"/>
          </p:nvPr>
        </p:nvSpPr>
        <p:spPr>
          <a:xfrm>
            <a:off x="495300" y="1196975"/>
            <a:ext cx="9137650" cy="4824413"/>
          </a:xfrm>
        </p:spPr>
        <p:txBody>
          <a:bodyPr/>
          <a:lstStyle/>
          <a:p>
            <a:r>
              <a:rPr lang="ru-RU" sz="2400" b="1" smtClean="0"/>
              <a:t>Модифицированная каскадная схема</a:t>
            </a:r>
            <a:r>
              <a:rPr lang="ru-RU" sz="2400" smtClean="0"/>
              <a:t>:</a:t>
            </a:r>
          </a:p>
          <a:p>
            <a:pPr lvl="1"/>
            <a:r>
              <a:rPr lang="ru-RU" sz="2000" smtClean="0"/>
              <a:t>Все суммируемые значения подразделяются на </a:t>
            </a:r>
            <a:r>
              <a:rPr lang="en-US" sz="2000" i="1" smtClean="0"/>
              <a:t>(n/log</a:t>
            </a:r>
            <a:r>
              <a:rPr lang="en-US" sz="2000" i="1" baseline="-25000" smtClean="0"/>
              <a:t>2</a:t>
            </a:r>
            <a:r>
              <a:rPr lang="en-US" sz="2000" i="1" smtClean="0"/>
              <a:t>n)</a:t>
            </a:r>
            <a:r>
              <a:rPr lang="ru-RU" sz="2000" smtClean="0"/>
              <a:t>  групп, в каждой из которых содержится </a:t>
            </a:r>
            <a:r>
              <a:rPr lang="en-US" sz="2000" i="1" smtClean="0"/>
              <a:t>(log</a:t>
            </a:r>
            <a:r>
              <a:rPr lang="en-US" sz="2000" i="1" baseline="-25000" smtClean="0"/>
              <a:t>2</a:t>
            </a:r>
            <a:r>
              <a:rPr lang="en-US" sz="2000" i="1" smtClean="0"/>
              <a:t>n)</a:t>
            </a:r>
            <a:r>
              <a:rPr lang="ru-RU" sz="2000" smtClean="0"/>
              <a:t> элементов</a:t>
            </a:r>
            <a:r>
              <a:rPr lang="en-US" sz="2000" smtClean="0"/>
              <a:t>; </a:t>
            </a:r>
            <a:r>
              <a:rPr lang="ru-RU" sz="2000" smtClean="0"/>
              <a:t>для каждой группы вычисляется сумма значений при помощи последовательного алгоритма суммирования; </a:t>
            </a:r>
            <a:endParaRPr lang="en-US" sz="2000" smtClean="0"/>
          </a:p>
          <a:p>
            <a:pPr lvl="1"/>
            <a:r>
              <a:rPr lang="ru-RU" sz="2000" smtClean="0"/>
              <a:t>На втором этапе для полученных </a:t>
            </a:r>
            <a:r>
              <a:rPr lang="en-US" sz="2000" smtClean="0"/>
              <a:t>(n/log</a:t>
            </a:r>
            <a:r>
              <a:rPr lang="en-US" sz="2000" baseline="-25000" smtClean="0"/>
              <a:t>2</a:t>
            </a:r>
            <a:r>
              <a:rPr lang="en-US" sz="2000" smtClean="0"/>
              <a:t>n)</a:t>
            </a:r>
            <a:r>
              <a:rPr lang="ru-RU" sz="2000" smtClean="0"/>
              <a:t> сумм отдельных групп применяется обычная каскадная схема:</a:t>
            </a:r>
          </a:p>
        </p:txBody>
      </p:sp>
      <p:sp>
        <p:nvSpPr>
          <p:cNvPr id="20486" name="Rectangle 2"/>
          <p:cNvSpPr>
            <a:spLocks noChangeArrowheads="1"/>
          </p:cNvSpPr>
          <p:nvPr/>
        </p:nvSpPr>
        <p:spPr bwMode="auto">
          <a:xfrm>
            <a:off x="0" y="3281363"/>
            <a:ext cx="9906000" cy="0"/>
          </a:xfrm>
          <a:prstGeom prst="rect">
            <a:avLst/>
          </a:prstGeom>
          <a:noFill/>
          <a:ln w="9525">
            <a:noFill/>
            <a:miter lim="800000"/>
            <a:headEnd/>
            <a:tailEnd/>
          </a:ln>
        </p:spPr>
        <p:txBody>
          <a:bodyPr wrap="none" anchor="ctr">
            <a:spAutoFit/>
          </a:bodyPr>
          <a:lstStyle/>
          <a:p>
            <a:endParaRPr lang="ru-RU"/>
          </a:p>
        </p:txBody>
      </p:sp>
      <p:sp>
        <p:nvSpPr>
          <p:cNvPr id="20487" name="Rectangle 5"/>
          <p:cNvSpPr>
            <a:spLocks noChangeArrowheads="1"/>
          </p:cNvSpPr>
          <p:nvPr/>
        </p:nvSpPr>
        <p:spPr bwMode="auto">
          <a:xfrm>
            <a:off x="0" y="3309938"/>
            <a:ext cx="9906000" cy="0"/>
          </a:xfrm>
          <a:prstGeom prst="rect">
            <a:avLst/>
          </a:prstGeom>
          <a:noFill/>
          <a:ln w="9525">
            <a:noFill/>
            <a:miter lim="800000"/>
            <a:headEnd/>
            <a:tailEnd/>
          </a:ln>
        </p:spPr>
        <p:txBody>
          <a:bodyPr wrap="none" anchor="ctr">
            <a:spAutoFit/>
          </a:bodyPr>
          <a:lstStyle/>
          <a:p>
            <a:endParaRPr lang="ru-RU"/>
          </a:p>
        </p:txBody>
      </p:sp>
      <p:sp>
        <p:nvSpPr>
          <p:cNvPr id="20488" name="Rectangle 6"/>
          <p:cNvSpPr>
            <a:spLocks noChangeArrowheads="1"/>
          </p:cNvSpPr>
          <p:nvPr/>
        </p:nvSpPr>
        <p:spPr bwMode="auto">
          <a:xfrm>
            <a:off x="0" y="2881313"/>
            <a:ext cx="9906000" cy="0"/>
          </a:xfrm>
          <a:prstGeom prst="rect">
            <a:avLst/>
          </a:prstGeom>
          <a:noFill/>
          <a:ln w="9525">
            <a:noFill/>
            <a:miter lim="800000"/>
            <a:headEnd/>
            <a:tailEnd/>
          </a:ln>
        </p:spPr>
        <p:txBody>
          <a:bodyPr wrap="none" anchor="ctr">
            <a:spAutoFit/>
          </a:bodyPr>
          <a:lstStyle/>
          <a:p>
            <a:endParaRPr lang="ru-RU"/>
          </a:p>
        </p:txBody>
      </p:sp>
      <p:sp>
        <p:nvSpPr>
          <p:cNvPr id="20489" name="Rectangle 11"/>
          <p:cNvSpPr>
            <a:spLocks noChangeArrowheads="1"/>
          </p:cNvSpPr>
          <p:nvPr/>
        </p:nvSpPr>
        <p:spPr bwMode="auto">
          <a:xfrm>
            <a:off x="0" y="2495550"/>
            <a:ext cx="9906000" cy="0"/>
          </a:xfrm>
          <a:prstGeom prst="rect">
            <a:avLst/>
          </a:prstGeom>
          <a:noFill/>
          <a:ln w="9525">
            <a:noFill/>
            <a:miter lim="800000"/>
            <a:headEnd/>
            <a:tailEnd/>
          </a:ln>
        </p:spPr>
        <p:txBody>
          <a:bodyPr wrap="none" anchor="ctr">
            <a:spAutoFit/>
          </a:bodyPr>
          <a:lstStyle/>
          <a:p>
            <a:endParaRPr lang="ru-RU"/>
          </a:p>
        </p:txBody>
      </p:sp>
      <p:graphicFrame>
        <p:nvGraphicFramePr>
          <p:cNvPr id="20482" name="Object 10"/>
          <p:cNvGraphicFramePr>
            <a:graphicFrameLocks noChangeAspect="1"/>
          </p:cNvGraphicFramePr>
          <p:nvPr/>
        </p:nvGraphicFramePr>
        <p:xfrm>
          <a:off x="2144713" y="3644900"/>
          <a:ext cx="5472112" cy="2609850"/>
        </p:xfrm>
        <a:graphic>
          <a:graphicData uri="http://schemas.openxmlformats.org/presentationml/2006/ole">
            <p:oleObj spid="_x0000_s20482" name="Рисунок" r:id="rId3" imgW="3918136" imgH="1868265" progId="Word.Picture.8">
              <p:embed/>
            </p:oleObj>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4" name="Rectangle 3"/>
          <p:cNvSpPr>
            <a:spLocks noGrp="1" noChangeArrowheads="1"/>
          </p:cNvSpPr>
          <p:nvPr>
            <p:ph type="title"/>
          </p:nvPr>
        </p:nvSpPr>
        <p:spPr>
          <a:xfrm>
            <a:off x="415925" y="188913"/>
            <a:ext cx="9082088" cy="561975"/>
          </a:xfrm>
        </p:spPr>
        <p:txBody>
          <a:bodyPr rtlCol="0">
            <a:normAutofit fontScale="90000"/>
          </a:bodyPr>
          <a:lstStyle/>
          <a:p>
            <a:pPr algn="l" fontAlgn="auto">
              <a:spcAft>
                <a:spcPts val="0"/>
              </a:spcAft>
              <a:defRPr/>
            </a:pPr>
            <a:r>
              <a:rPr lang="ru-RU" b="1" u="sng" smtClean="0"/>
              <a:t>Пример</a:t>
            </a:r>
            <a:r>
              <a:rPr lang="ru-RU" b="1" smtClean="0"/>
              <a:t>: Вычисление частных сумм…</a:t>
            </a:r>
          </a:p>
        </p:txBody>
      </p:sp>
      <p:sp>
        <p:nvSpPr>
          <p:cNvPr id="43011" name="Rectangle 4"/>
          <p:cNvSpPr>
            <a:spLocks noGrp="1" noChangeArrowheads="1"/>
          </p:cNvSpPr>
          <p:nvPr>
            <p:ph type="body" sz="half" idx="1"/>
          </p:nvPr>
        </p:nvSpPr>
        <p:spPr>
          <a:xfrm>
            <a:off x="495300" y="1196975"/>
            <a:ext cx="9137650" cy="4824413"/>
          </a:xfrm>
        </p:spPr>
        <p:txBody>
          <a:bodyPr/>
          <a:lstStyle/>
          <a:p>
            <a:r>
              <a:rPr lang="ru-RU" sz="2400" dirty="0" smtClean="0"/>
              <a:t>Для выполнения первого этапа требуется </a:t>
            </a:r>
            <a:r>
              <a:rPr lang="en-US" sz="2400" i="1" dirty="0" smtClean="0"/>
              <a:t>(log</a:t>
            </a:r>
            <a:r>
              <a:rPr lang="en-US" sz="2400" i="1" baseline="-25000" dirty="0" smtClean="0"/>
              <a:t>2</a:t>
            </a:r>
            <a:r>
              <a:rPr lang="en-US" sz="2400" i="1" dirty="0" smtClean="0"/>
              <a:t>n)</a:t>
            </a:r>
            <a:r>
              <a:rPr lang="ru-RU" sz="2400" dirty="0" smtClean="0"/>
              <a:t> выполнение  параллельных операций при использовании  </a:t>
            </a:r>
            <a:r>
              <a:rPr lang="ru-RU" sz="2400" i="1" dirty="0" smtClean="0"/>
              <a:t> </a:t>
            </a:r>
            <a:r>
              <a:rPr lang="en-US" sz="2400" i="1" dirty="0" smtClean="0"/>
              <a:t>p= (n/log</a:t>
            </a:r>
            <a:r>
              <a:rPr lang="en-US" sz="2400" i="1" baseline="-25000" dirty="0" smtClean="0"/>
              <a:t>2</a:t>
            </a:r>
            <a:r>
              <a:rPr lang="en-US" sz="2400" i="1" dirty="0" smtClean="0"/>
              <a:t>n)</a:t>
            </a:r>
            <a:r>
              <a:rPr lang="ru-RU" sz="2400" i="1" dirty="0" smtClean="0"/>
              <a:t> </a:t>
            </a:r>
            <a:r>
              <a:rPr lang="ru-RU" sz="2400" dirty="0" smtClean="0"/>
              <a:t>процессоров</a:t>
            </a:r>
            <a:endParaRPr lang="en-US" sz="2400" dirty="0" smtClean="0"/>
          </a:p>
          <a:p>
            <a:r>
              <a:rPr lang="ru-RU" sz="2400" dirty="0" smtClean="0"/>
              <a:t>Для выполнения второго этапа необходимо </a:t>
            </a:r>
            <a:r>
              <a:rPr lang="en-US" sz="2400" i="1" dirty="0" smtClean="0"/>
              <a:t>log</a:t>
            </a:r>
            <a:r>
              <a:rPr lang="en-US" sz="2400" i="1" baseline="-25000" dirty="0" smtClean="0"/>
              <a:t>2</a:t>
            </a:r>
            <a:r>
              <a:rPr lang="en-US" sz="2400" i="1" dirty="0" smtClean="0"/>
              <a:t>(n/log</a:t>
            </a:r>
            <a:r>
              <a:rPr lang="en-US" sz="2400" i="1" baseline="-25000" dirty="0" smtClean="0"/>
              <a:t>2</a:t>
            </a:r>
            <a:r>
              <a:rPr lang="en-US" sz="2400" i="1" dirty="0" smtClean="0"/>
              <a:t>n)≤log</a:t>
            </a:r>
            <a:r>
              <a:rPr lang="en-US" sz="2400" i="1" baseline="-25000" dirty="0" smtClean="0"/>
              <a:t>2</a:t>
            </a:r>
            <a:r>
              <a:rPr lang="en-US" sz="2400" i="1" dirty="0" smtClean="0"/>
              <a:t>n</a:t>
            </a:r>
            <a:r>
              <a:rPr lang="en-US" sz="2400" dirty="0" smtClean="0"/>
              <a:t> </a:t>
            </a:r>
            <a:r>
              <a:rPr lang="ru-RU" sz="2400" dirty="0" smtClean="0"/>
              <a:t>параллельных операций для </a:t>
            </a:r>
            <a:r>
              <a:rPr lang="en-US" sz="2400" i="1" dirty="0" smtClean="0"/>
              <a:t>p=(n/log</a:t>
            </a:r>
            <a:r>
              <a:rPr lang="en-US" sz="2400" i="1" baseline="-25000" dirty="0" smtClean="0"/>
              <a:t>2</a:t>
            </a:r>
            <a:r>
              <a:rPr lang="en-US" sz="2400" i="1" dirty="0" smtClean="0"/>
              <a:t>n)</a:t>
            </a:r>
            <a:r>
              <a:rPr lang="ru-RU" sz="2400" i="1" dirty="0" smtClean="0"/>
              <a:t>/2 </a:t>
            </a:r>
            <a:r>
              <a:rPr lang="ru-RU" sz="2400" dirty="0" smtClean="0"/>
              <a:t>процессоров</a:t>
            </a:r>
          </a:p>
          <a:p>
            <a:r>
              <a:rPr lang="ru-RU" sz="2400" dirty="0" smtClean="0"/>
              <a:t>Время выполнения параллельного алгоритма составляет</a:t>
            </a:r>
          </a:p>
          <a:p>
            <a:endParaRPr lang="ru-RU" sz="2400" dirty="0" smtClean="0"/>
          </a:p>
          <a:p>
            <a:pPr>
              <a:buFont typeface="Wingdings" pitchFamily="2" charset="2"/>
              <a:buNone/>
            </a:pPr>
            <a:r>
              <a:rPr lang="ru-RU" sz="2400" dirty="0" smtClean="0"/>
              <a:t>	</a:t>
            </a:r>
            <a:endParaRPr lang="ru-RU" sz="2400" dirty="0" smtClean="0"/>
          </a:p>
          <a:p>
            <a:pPr>
              <a:buFont typeface="Wingdings" pitchFamily="2" charset="2"/>
              <a:buNone/>
            </a:pPr>
            <a:r>
              <a:rPr lang="ru-RU" sz="2400" dirty="0" smtClean="0"/>
              <a:t> </a:t>
            </a:r>
            <a:r>
              <a:rPr lang="ru-RU" sz="2400" dirty="0" smtClean="0"/>
              <a:t>     для </a:t>
            </a:r>
            <a:r>
              <a:rPr lang="en-US" sz="2400" i="1" dirty="0" smtClean="0"/>
              <a:t>p= (n/log</a:t>
            </a:r>
            <a:r>
              <a:rPr lang="en-US" sz="2400" i="1" baseline="-25000" dirty="0" smtClean="0"/>
              <a:t>2</a:t>
            </a:r>
            <a:r>
              <a:rPr lang="en-US" sz="2400" i="1" dirty="0" smtClean="0"/>
              <a:t>n)</a:t>
            </a:r>
            <a:r>
              <a:rPr lang="ru-RU" sz="2400" i="1" dirty="0" smtClean="0"/>
              <a:t> </a:t>
            </a:r>
            <a:r>
              <a:rPr lang="ru-RU" sz="2400" dirty="0" smtClean="0"/>
              <a:t>процессоров</a:t>
            </a:r>
            <a:r>
              <a:rPr lang="en-US" sz="2400" dirty="0" smtClean="0"/>
              <a:t>.</a:t>
            </a:r>
          </a:p>
        </p:txBody>
      </p:sp>
      <p:sp>
        <p:nvSpPr>
          <p:cNvPr id="43013" name="Rectangle 2"/>
          <p:cNvSpPr>
            <a:spLocks noChangeArrowheads="1"/>
          </p:cNvSpPr>
          <p:nvPr/>
        </p:nvSpPr>
        <p:spPr bwMode="auto">
          <a:xfrm>
            <a:off x="0" y="3281363"/>
            <a:ext cx="9906000" cy="0"/>
          </a:xfrm>
          <a:prstGeom prst="rect">
            <a:avLst/>
          </a:prstGeom>
          <a:noFill/>
          <a:ln w="9525">
            <a:noFill/>
            <a:miter lim="800000"/>
            <a:headEnd/>
            <a:tailEnd/>
          </a:ln>
        </p:spPr>
        <p:txBody>
          <a:bodyPr wrap="none" anchor="ctr">
            <a:spAutoFit/>
          </a:bodyPr>
          <a:lstStyle/>
          <a:p>
            <a:endParaRPr lang="ru-RU"/>
          </a:p>
        </p:txBody>
      </p:sp>
      <p:sp>
        <p:nvSpPr>
          <p:cNvPr id="2" name="Rectangle 5"/>
          <p:cNvSpPr>
            <a:spLocks noChangeArrowheads="1"/>
          </p:cNvSpPr>
          <p:nvPr/>
        </p:nvSpPr>
        <p:spPr bwMode="auto">
          <a:xfrm>
            <a:off x="0" y="3309938"/>
            <a:ext cx="9906000" cy="0"/>
          </a:xfrm>
          <a:prstGeom prst="rect">
            <a:avLst/>
          </a:prstGeom>
          <a:noFill/>
          <a:ln w="9525">
            <a:noFill/>
            <a:miter lim="800000"/>
            <a:headEnd/>
            <a:tailEnd/>
          </a:ln>
        </p:spPr>
        <p:txBody>
          <a:bodyPr wrap="none" anchor="ctr">
            <a:spAutoFit/>
          </a:bodyPr>
          <a:lstStyle/>
          <a:p>
            <a:endParaRPr lang="ru-RU"/>
          </a:p>
        </p:txBody>
      </p:sp>
      <p:pic>
        <p:nvPicPr>
          <p:cNvPr id="43015" name="Picture 10"/>
          <p:cNvPicPr>
            <a:picLocks noChangeAspect="1" noChangeArrowheads="1"/>
          </p:cNvPicPr>
          <p:nvPr/>
        </p:nvPicPr>
        <p:blipFill>
          <a:blip r:embed="rId2" cstate="print"/>
          <a:srcRect/>
          <a:stretch>
            <a:fillRect/>
          </a:stretch>
        </p:blipFill>
        <p:spPr bwMode="auto">
          <a:xfrm>
            <a:off x="3800872" y="3861048"/>
            <a:ext cx="1871662" cy="48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3" name="Rectangle 13"/>
          <p:cNvSpPr>
            <a:spLocks noGrp="1" noChangeArrowheads="1"/>
          </p:cNvSpPr>
          <p:nvPr>
            <p:ph type="title"/>
          </p:nvPr>
        </p:nvSpPr>
        <p:spPr>
          <a:xfrm>
            <a:off x="415925" y="188913"/>
            <a:ext cx="9082088" cy="561975"/>
          </a:xfrm>
        </p:spPr>
        <p:txBody>
          <a:bodyPr rtlCol="0">
            <a:normAutofit fontScale="90000"/>
          </a:bodyPr>
          <a:lstStyle/>
          <a:p>
            <a:pPr algn="l" fontAlgn="auto">
              <a:spcAft>
                <a:spcPts val="0"/>
              </a:spcAft>
              <a:defRPr/>
            </a:pPr>
            <a:r>
              <a:rPr lang="ru-RU" b="1" u="sng" smtClean="0"/>
              <a:t>Пример</a:t>
            </a:r>
            <a:r>
              <a:rPr lang="ru-RU" b="1" smtClean="0"/>
              <a:t>: Вычисление частных сумм…</a:t>
            </a:r>
          </a:p>
        </p:txBody>
      </p:sp>
      <p:sp>
        <p:nvSpPr>
          <p:cNvPr id="21510" name="Rectangle 4"/>
          <p:cNvSpPr>
            <a:spLocks noGrp="1" noChangeArrowheads="1"/>
          </p:cNvSpPr>
          <p:nvPr>
            <p:ph type="body" sz="half" idx="1"/>
          </p:nvPr>
        </p:nvSpPr>
        <p:spPr>
          <a:xfrm>
            <a:off x="495300" y="1196975"/>
            <a:ext cx="8850313" cy="1152525"/>
          </a:xfrm>
        </p:spPr>
        <p:txBody>
          <a:bodyPr/>
          <a:lstStyle/>
          <a:p>
            <a:pPr>
              <a:lnSpc>
                <a:spcPct val="90000"/>
              </a:lnSpc>
            </a:pPr>
            <a:r>
              <a:rPr lang="ru-RU" sz="2400" smtClean="0"/>
              <a:t>С учетом полученных оценок показатели ускорения и эффективности модифицированной каскадной схемы определяются соотношениями: </a:t>
            </a:r>
          </a:p>
        </p:txBody>
      </p:sp>
      <p:graphicFrame>
        <p:nvGraphicFramePr>
          <p:cNvPr id="21506" name="Object 8"/>
          <p:cNvGraphicFramePr>
            <a:graphicFrameLocks noChangeAspect="1"/>
          </p:cNvGraphicFramePr>
          <p:nvPr>
            <p:ph sz="quarter" idx="2"/>
          </p:nvPr>
        </p:nvGraphicFramePr>
        <p:xfrm>
          <a:off x="1785938" y="2262188"/>
          <a:ext cx="6621462" cy="960437"/>
        </p:xfrm>
        <a:graphic>
          <a:graphicData uri="http://schemas.openxmlformats.org/presentationml/2006/ole">
            <p:oleObj spid="_x0000_s21506" name="Формула" r:id="rId3" imgW="3327120" imgH="482400" progId="Equation.3">
              <p:embed/>
            </p:oleObj>
          </a:graphicData>
        </a:graphic>
      </p:graphicFrame>
      <p:graphicFrame>
        <p:nvGraphicFramePr>
          <p:cNvPr id="21507" name="Object 10"/>
          <p:cNvGraphicFramePr>
            <a:graphicFrameLocks noChangeAspect="1"/>
          </p:cNvGraphicFramePr>
          <p:nvPr>
            <p:ph sz="quarter" idx="3"/>
          </p:nvPr>
        </p:nvGraphicFramePr>
        <p:xfrm>
          <a:off x="2144713" y="4149725"/>
          <a:ext cx="5545137" cy="450850"/>
        </p:xfrm>
        <a:graphic>
          <a:graphicData uri="http://schemas.openxmlformats.org/presentationml/2006/ole">
            <p:oleObj spid="_x0000_s21507" name="Формула" r:id="rId4" imgW="2971800" imgH="241200" progId="Equation.3">
              <p:embed/>
            </p:oleObj>
          </a:graphicData>
        </a:graphic>
      </p:graphicFrame>
      <p:sp>
        <p:nvSpPr>
          <p:cNvPr id="21512" name="Rectangle 2"/>
          <p:cNvSpPr>
            <a:spLocks noChangeArrowheads="1"/>
          </p:cNvSpPr>
          <p:nvPr/>
        </p:nvSpPr>
        <p:spPr bwMode="auto">
          <a:xfrm>
            <a:off x="0" y="3281363"/>
            <a:ext cx="9906000" cy="0"/>
          </a:xfrm>
          <a:prstGeom prst="rect">
            <a:avLst/>
          </a:prstGeom>
          <a:noFill/>
          <a:ln w="9525">
            <a:noFill/>
            <a:miter lim="800000"/>
            <a:headEnd/>
            <a:tailEnd/>
          </a:ln>
        </p:spPr>
        <p:txBody>
          <a:bodyPr wrap="none" anchor="ctr">
            <a:spAutoFit/>
          </a:bodyPr>
          <a:lstStyle/>
          <a:p>
            <a:endParaRPr lang="ru-RU"/>
          </a:p>
        </p:txBody>
      </p:sp>
      <p:sp>
        <p:nvSpPr>
          <p:cNvPr id="21513" name="Rectangle 5"/>
          <p:cNvSpPr>
            <a:spLocks noChangeArrowheads="1"/>
          </p:cNvSpPr>
          <p:nvPr/>
        </p:nvSpPr>
        <p:spPr bwMode="auto">
          <a:xfrm>
            <a:off x="0" y="3309938"/>
            <a:ext cx="9906000" cy="0"/>
          </a:xfrm>
          <a:prstGeom prst="rect">
            <a:avLst/>
          </a:prstGeom>
          <a:noFill/>
          <a:ln w="9525">
            <a:noFill/>
            <a:miter lim="800000"/>
            <a:headEnd/>
            <a:tailEnd/>
          </a:ln>
        </p:spPr>
        <p:txBody>
          <a:bodyPr wrap="none" anchor="ctr">
            <a:spAutoFit/>
          </a:bodyPr>
          <a:lstStyle/>
          <a:p>
            <a:endParaRPr lang="ru-RU"/>
          </a:p>
        </p:txBody>
      </p:sp>
      <p:sp>
        <p:nvSpPr>
          <p:cNvPr id="21514" name="Rectangle 14"/>
          <p:cNvSpPr>
            <a:spLocks noChangeArrowheads="1"/>
          </p:cNvSpPr>
          <p:nvPr/>
        </p:nvSpPr>
        <p:spPr bwMode="auto">
          <a:xfrm>
            <a:off x="488950" y="3213100"/>
            <a:ext cx="9417050" cy="1223963"/>
          </a:xfrm>
          <a:prstGeom prst="rect">
            <a:avLst/>
          </a:prstGeom>
          <a:noFill/>
          <a:ln w="9525">
            <a:noFill/>
            <a:miter lim="800000"/>
            <a:headEnd/>
            <a:tailEnd/>
          </a:ln>
        </p:spPr>
        <p:txBody>
          <a:bodyPr/>
          <a:lstStyle/>
          <a:p>
            <a:pPr marL="742950" lvl="1" indent="-285750">
              <a:spcBef>
                <a:spcPct val="20000"/>
              </a:spcBef>
              <a:buFontTx/>
              <a:buChar char="–"/>
            </a:pPr>
            <a:r>
              <a:rPr lang="ru-RU">
                <a:latin typeface="Arial" pitchFamily="34" charset="0"/>
              </a:rPr>
              <a:t>По сравнению с обычной каскадной схемой ускорение уменьшилось в 2 раза,</a:t>
            </a:r>
          </a:p>
          <a:p>
            <a:pPr marL="742950" lvl="1" indent="-285750">
              <a:spcBef>
                <a:spcPct val="20000"/>
              </a:spcBef>
              <a:buFontTx/>
              <a:buChar char="–"/>
            </a:pPr>
            <a:r>
              <a:rPr lang="ru-RU">
                <a:latin typeface="Arial" pitchFamily="34" charset="0"/>
              </a:rPr>
              <a:t>Для эффективности нового метода суммирования можно получить асимптотически ненулевую оценку снизу:</a:t>
            </a:r>
          </a:p>
        </p:txBody>
      </p:sp>
      <p:sp>
        <p:nvSpPr>
          <p:cNvPr id="21515" name="Rectangle 15"/>
          <p:cNvSpPr>
            <a:spLocks noChangeArrowheads="1"/>
          </p:cNvSpPr>
          <p:nvPr/>
        </p:nvSpPr>
        <p:spPr bwMode="auto">
          <a:xfrm>
            <a:off x="488950" y="4581525"/>
            <a:ext cx="8850313" cy="865188"/>
          </a:xfrm>
          <a:prstGeom prst="rect">
            <a:avLst/>
          </a:prstGeom>
          <a:noFill/>
          <a:ln w="9525">
            <a:noFill/>
            <a:miter lim="800000"/>
            <a:headEnd/>
            <a:tailEnd/>
          </a:ln>
        </p:spPr>
        <p:txBody>
          <a:bodyPr/>
          <a:lstStyle/>
          <a:p>
            <a:pPr marL="742950" lvl="1" indent="-285750">
              <a:spcBef>
                <a:spcPct val="20000"/>
              </a:spcBef>
              <a:buFontTx/>
              <a:buChar char="–"/>
            </a:pPr>
            <a:r>
              <a:rPr lang="ru-RU">
                <a:latin typeface="Arial" pitchFamily="34" charset="0"/>
              </a:rPr>
              <a:t>Модифицированный каскадный алгоритм является стоимостно-оптимальным</a:t>
            </a:r>
            <a:r>
              <a:rPr lang="en-US">
                <a:latin typeface="Arial" pitchFamily="34" charset="0"/>
              </a:rPr>
              <a:t> (</a:t>
            </a:r>
            <a:r>
              <a:rPr lang="ru-RU">
                <a:latin typeface="Arial" pitchFamily="34" charset="0"/>
              </a:rPr>
              <a:t>стоимость вычислений пропорциональна времени выполнения последовательного алгоритма): </a:t>
            </a:r>
          </a:p>
        </p:txBody>
      </p:sp>
      <p:sp>
        <p:nvSpPr>
          <p:cNvPr id="21516" name="Rectangle 17"/>
          <p:cNvSpPr>
            <a:spLocks noChangeArrowheads="1"/>
          </p:cNvSpPr>
          <p:nvPr/>
        </p:nvSpPr>
        <p:spPr bwMode="auto">
          <a:xfrm>
            <a:off x="0" y="3314700"/>
            <a:ext cx="9906000" cy="0"/>
          </a:xfrm>
          <a:prstGeom prst="rect">
            <a:avLst/>
          </a:prstGeom>
          <a:noFill/>
          <a:ln w="9525">
            <a:noFill/>
            <a:miter lim="800000"/>
            <a:headEnd/>
            <a:tailEnd/>
          </a:ln>
        </p:spPr>
        <p:txBody>
          <a:bodyPr wrap="none" anchor="ctr">
            <a:spAutoFit/>
          </a:bodyPr>
          <a:lstStyle/>
          <a:p>
            <a:endParaRPr lang="ru-RU"/>
          </a:p>
        </p:txBody>
      </p:sp>
      <p:graphicFrame>
        <p:nvGraphicFramePr>
          <p:cNvPr id="21508" name="Object 16"/>
          <p:cNvGraphicFramePr>
            <a:graphicFrameLocks noChangeAspect="1"/>
          </p:cNvGraphicFramePr>
          <p:nvPr/>
        </p:nvGraphicFramePr>
        <p:xfrm>
          <a:off x="2400300" y="5516563"/>
          <a:ext cx="4529138" cy="485775"/>
        </p:xfrm>
        <a:graphic>
          <a:graphicData uri="http://schemas.openxmlformats.org/presentationml/2006/ole">
            <p:oleObj spid="_x0000_s21508" name="Формула" r:id="rId5" imgW="1968480" imgH="215640" progId="Equation.3">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4"/>
          <p:cNvSpPr>
            <a:spLocks noGrp="1" noChangeArrowheads="1"/>
          </p:cNvSpPr>
          <p:nvPr>
            <p:ph type="title"/>
          </p:nvPr>
        </p:nvSpPr>
        <p:spPr>
          <a:xfrm>
            <a:off x="415925" y="188913"/>
            <a:ext cx="9082088" cy="561975"/>
          </a:xfrm>
        </p:spPr>
        <p:txBody>
          <a:bodyPr rtlCol="0">
            <a:normAutofit fontScale="90000"/>
          </a:bodyPr>
          <a:lstStyle/>
          <a:p>
            <a:pPr algn="l" fontAlgn="auto">
              <a:spcAft>
                <a:spcPts val="0"/>
              </a:spcAft>
              <a:defRPr/>
            </a:pPr>
            <a:r>
              <a:rPr lang="ru-RU" b="1" smtClean="0"/>
              <a:t>Введение</a:t>
            </a:r>
          </a:p>
        </p:txBody>
      </p:sp>
      <p:sp>
        <p:nvSpPr>
          <p:cNvPr id="37891" name="Rectangle 6"/>
          <p:cNvSpPr>
            <a:spLocks noGrp="1" noChangeArrowheads="1"/>
          </p:cNvSpPr>
          <p:nvPr>
            <p:ph idx="1"/>
          </p:nvPr>
        </p:nvSpPr>
        <p:spPr/>
        <p:txBody>
          <a:bodyPr/>
          <a:lstStyle/>
          <a:p>
            <a:r>
              <a:rPr lang="ru-RU" sz="2400" smtClean="0"/>
              <a:t>Принципиальный момент при разработке параллельных алгоритмов - </a:t>
            </a:r>
            <a:r>
              <a:rPr lang="ru-RU" sz="2400" b="1" smtClean="0"/>
              <a:t>анализ эффективности использования параллелизма</a:t>
            </a:r>
            <a:r>
              <a:rPr lang="ru-RU" sz="2400" smtClean="0"/>
              <a:t>:</a:t>
            </a:r>
          </a:p>
          <a:p>
            <a:pPr lvl="1"/>
            <a:r>
              <a:rPr lang="ru-RU" smtClean="0"/>
              <a:t>Оценка эффективности распараллеливания конкретных выбранных методов выполнения вычислений,</a:t>
            </a:r>
          </a:p>
          <a:p>
            <a:pPr lvl="1"/>
            <a:r>
              <a:rPr lang="ru-RU" smtClean="0"/>
              <a:t>Оценка максимально возможного ускорения процесса решения рассматриваемой задачи (анализ всех возможных способов выполнения вычислений)</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8" name="Rectangle 4"/>
          <p:cNvSpPr>
            <a:spLocks noGrp="1" noChangeArrowheads="1"/>
          </p:cNvSpPr>
          <p:nvPr>
            <p:ph type="title"/>
          </p:nvPr>
        </p:nvSpPr>
        <p:spPr>
          <a:xfrm>
            <a:off x="415925" y="188913"/>
            <a:ext cx="9082088" cy="561975"/>
          </a:xfrm>
        </p:spPr>
        <p:txBody>
          <a:bodyPr rtlCol="0">
            <a:normAutofit fontScale="90000"/>
          </a:bodyPr>
          <a:lstStyle/>
          <a:p>
            <a:pPr algn="l" fontAlgn="auto">
              <a:spcAft>
                <a:spcPts val="0"/>
              </a:spcAft>
              <a:defRPr/>
            </a:pPr>
            <a:r>
              <a:rPr lang="ru-RU" b="1" u="sng" smtClean="0"/>
              <a:t>Пример</a:t>
            </a:r>
            <a:r>
              <a:rPr lang="ru-RU" b="1" smtClean="0"/>
              <a:t>: Вычисление частных сумм…</a:t>
            </a:r>
          </a:p>
        </p:txBody>
      </p:sp>
      <p:sp>
        <p:nvSpPr>
          <p:cNvPr id="44037" name="Rectangle 3"/>
          <p:cNvSpPr>
            <a:spLocks noGrp="1" noChangeArrowheads="1"/>
          </p:cNvSpPr>
          <p:nvPr>
            <p:ph idx="1"/>
          </p:nvPr>
        </p:nvSpPr>
        <p:spPr>
          <a:xfrm>
            <a:off x="495300" y="1196975"/>
            <a:ext cx="8915400" cy="2879725"/>
          </a:xfrm>
        </p:spPr>
        <p:txBody>
          <a:bodyPr rtlCol="0">
            <a:normAutofit lnSpcReduction="10000"/>
          </a:bodyPr>
          <a:lstStyle/>
          <a:p>
            <a:pPr fontAlgn="auto">
              <a:lnSpc>
                <a:spcPct val="90000"/>
              </a:lnSpc>
              <a:spcAft>
                <a:spcPts val="0"/>
              </a:spcAft>
              <a:defRPr/>
            </a:pPr>
            <a:r>
              <a:rPr lang="ru-RU" b="1" smtClean="0"/>
              <a:t>Вычисление всех частных сумм…</a:t>
            </a:r>
          </a:p>
          <a:p>
            <a:pPr lvl="1" fontAlgn="auto">
              <a:lnSpc>
                <a:spcPct val="90000"/>
              </a:lnSpc>
              <a:spcAft>
                <a:spcPts val="0"/>
              </a:spcAft>
              <a:defRPr/>
            </a:pPr>
            <a:r>
              <a:rPr lang="ru-RU" sz="2000" smtClean="0"/>
              <a:t>Вычисление всех частных сумм на скалярном компьютере может быть получено при помощи обычного последовательного алгоритма суммирования при том же количестве операций</a:t>
            </a:r>
            <a:r>
              <a:rPr lang="ru-RU" smtClean="0"/>
              <a:t> </a:t>
            </a:r>
          </a:p>
          <a:p>
            <a:pPr lvl="1" fontAlgn="auto">
              <a:lnSpc>
                <a:spcPct val="90000"/>
              </a:lnSpc>
              <a:spcAft>
                <a:spcPts val="0"/>
              </a:spcAft>
              <a:defRPr/>
            </a:pPr>
            <a:endParaRPr lang="ru-RU" smtClean="0"/>
          </a:p>
          <a:p>
            <a:pPr lvl="1" fontAlgn="auto">
              <a:lnSpc>
                <a:spcPct val="90000"/>
              </a:lnSpc>
              <a:spcAft>
                <a:spcPts val="0"/>
              </a:spcAft>
              <a:defRPr/>
            </a:pPr>
            <a:endParaRPr lang="ru-RU" sz="2000" smtClean="0"/>
          </a:p>
          <a:p>
            <a:pPr lvl="1" fontAlgn="auto">
              <a:lnSpc>
                <a:spcPct val="90000"/>
              </a:lnSpc>
              <a:spcAft>
                <a:spcPts val="0"/>
              </a:spcAft>
              <a:defRPr/>
            </a:pPr>
            <a:r>
              <a:rPr lang="ru-RU" sz="2000" smtClean="0"/>
              <a:t>При параллельном исполнении применение каскадной схемы в явном виде не приводит к желаемым результатам.</a:t>
            </a:r>
            <a:r>
              <a:rPr lang="ru-RU" smtClean="0"/>
              <a:t> </a:t>
            </a:r>
          </a:p>
        </p:txBody>
      </p:sp>
      <p:sp>
        <p:nvSpPr>
          <p:cNvPr id="2" name="Text Box 6"/>
          <p:cNvSpPr txBox="1">
            <a:spLocks noChangeArrowheads="1"/>
          </p:cNvSpPr>
          <p:nvPr/>
        </p:nvSpPr>
        <p:spPr bwMode="auto">
          <a:xfrm>
            <a:off x="776288" y="4349750"/>
            <a:ext cx="8712200" cy="1311275"/>
          </a:xfrm>
          <a:prstGeom prst="rect">
            <a:avLst/>
          </a:prstGeom>
          <a:noFill/>
          <a:ln w="9525">
            <a:noFill/>
            <a:miter lim="800000"/>
            <a:headEnd/>
            <a:tailEnd/>
          </a:ln>
        </p:spPr>
        <p:txBody>
          <a:bodyPr>
            <a:spAutoFit/>
          </a:bodyPr>
          <a:lstStyle/>
          <a:p>
            <a:pPr algn="ctr">
              <a:spcBef>
                <a:spcPct val="50000"/>
              </a:spcBef>
            </a:pPr>
            <a:r>
              <a:rPr lang="ru-RU" sz="2000" i="1">
                <a:latin typeface="Arial" pitchFamily="34" charset="0"/>
              </a:rPr>
              <a:t>Достижение эффективного распараллеливания требует привлечения новых подходов (может быть, даже не имеющих аналогов при последовательном программировании) для разработки новых параллельно-ориентированных алгоритмов решения задач</a:t>
            </a:r>
            <a:r>
              <a:rPr lang="ru-RU">
                <a:latin typeface="Arial" pitchFamily="34" charset="0"/>
              </a:rPr>
              <a:t> </a:t>
            </a:r>
          </a:p>
        </p:txBody>
      </p:sp>
      <p:pic>
        <p:nvPicPr>
          <p:cNvPr id="3" name="Picture 7"/>
          <p:cNvPicPr>
            <a:picLocks noChangeAspect="1" noChangeArrowheads="1"/>
          </p:cNvPicPr>
          <p:nvPr/>
        </p:nvPicPr>
        <p:blipFill>
          <a:blip r:embed="rId2" cstate="print"/>
          <a:srcRect/>
          <a:stretch>
            <a:fillRect/>
          </a:stretch>
        </p:blipFill>
        <p:spPr bwMode="auto">
          <a:xfrm>
            <a:off x="3800475" y="2636838"/>
            <a:ext cx="865188" cy="4683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2" name="Rectangle 3"/>
          <p:cNvSpPr>
            <a:spLocks noGrp="1" noChangeArrowheads="1"/>
          </p:cNvSpPr>
          <p:nvPr>
            <p:ph type="title"/>
          </p:nvPr>
        </p:nvSpPr>
        <p:spPr>
          <a:xfrm>
            <a:off x="415925" y="188913"/>
            <a:ext cx="9082088" cy="561975"/>
          </a:xfrm>
        </p:spPr>
        <p:txBody>
          <a:bodyPr rtlCol="0">
            <a:normAutofit fontScale="90000"/>
          </a:bodyPr>
          <a:lstStyle/>
          <a:p>
            <a:pPr algn="l" fontAlgn="auto">
              <a:spcAft>
                <a:spcPts val="0"/>
              </a:spcAft>
              <a:defRPr/>
            </a:pPr>
            <a:r>
              <a:rPr lang="ru-RU" b="1" u="sng" smtClean="0"/>
              <a:t>Пример</a:t>
            </a:r>
            <a:r>
              <a:rPr lang="ru-RU" b="1" smtClean="0"/>
              <a:t>: Вычисление частных сумм…</a:t>
            </a:r>
          </a:p>
        </p:txBody>
      </p:sp>
      <p:sp>
        <p:nvSpPr>
          <p:cNvPr id="45061" name="Rectangle 2"/>
          <p:cNvSpPr>
            <a:spLocks noGrp="1" noChangeArrowheads="1"/>
          </p:cNvSpPr>
          <p:nvPr>
            <p:ph idx="1"/>
          </p:nvPr>
        </p:nvSpPr>
        <p:spPr/>
        <p:txBody>
          <a:bodyPr rtlCol="0">
            <a:normAutofit lnSpcReduction="10000"/>
          </a:bodyPr>
          <a:lstStyle/>
          <a:p>
            <a:pPr fontAlgn="auto">
              <a:spcAft>
                <a:spcPts val="0"/>
              </a:spcAft>
              <a:defRPr/>
            </a:pPr>
            <a:r>
              <a:rPr lang="ru-RU" b="1" smtClean="0"/>
              <a:t>Вычисление всех частных сумм…</a:t>
            </a:r>
          </a:p>
          <a:p>
            <a:pPr lvl="1" fontAlgn="auto">
              <a:spcAft>
                <a:spcPts val="0"/>
              </a:spcAft>
              <a:defRPr/>
            </a:pPr>
            <a:r>
              <a:rPr lang="ru-RU" smtClean="0"/>
              <a:t>Алгоритм, обеспечивающий получение результатов за </a:t>
            </a:r>
            <a:r>
              <a:rPr lang="en-US" i="1" smtClean="0"/>
              <a:t>log</a:t>
            </a:r>
            <a:r>
              <a:rPr lang="en-US" i="1" baseline="-25000" smtClean="0"/>
              <a:t>2</a:t>
            </a:r>
            <a:r>
              <a:rPr lang="en-US" i="1" smtClean="0"/>
              <a:t>n</a:t>
            </a:r>
            <a:r>
              <a:rPr lang="ru-RU" smtClean="0"/>
              <a:t> параллельных операций:</a:t>
            </a:r>
          </a:p>
          <a:p>
            <a:pPr lvl="2" fontAlgn="auto">
              <a:spcAft>
                <a:spcPts val="0"/>
              </a:spcAft>
              <a:defRPr/>
            </a:pPr>
            <a:r>
              <a:rPr lang="ru-RU" smtClean="0"/>
              <a:t>Перед началом вычислений создается копия</a:t>
            </a:r>
            <a:r>
              <a:rPr lang="en-US" smtClean="0"/>
              <a:t> </a:t>
            </a:r>
            <a:r>
              <a:rPr lang="en-US" i="1" smtClean="0"/>
              <a:t>S</a:t>
            </a:r>
            <a:r>
              <a:rPr lang="ru-RU" smtClean="0"/>
              <a:t> вектора суммируемых значений (</a:t>
            </a:r>
            <a:r>
              <a:rPr lang="en-US" i="1" smtClean="0"/>
              <a:t>S=x</a:t>
            </a:r>
            <a:r>
              <a:rPr lang="ru-RU" smtClean="0"/>
              <a:t>), </a:t>
            </a:r>
            <a:endParaRPr lang="en-US" smtClean="0"/>
          </a:p>
          <a:p>
            <a:pPr lvl="2" fontAlgn="auto">
              <a:spcAft>
                <a:spcPts val="0"/>
              </a:spcAft>
              <a:defRPr/>
            </a:pPr>
            <a:r>
              <a:rPr lang="ru-RU" smtClean="0"/>
              <a:t>Далее на каждой итерации суммирования </a:t>
            </a:r>
            <a:r>
              <a:rPr lang="en-US" i="1" smtClean="0"/>
              <a:t>i, 1≤i≤log</a:t>
            </a:r>
            <a:r>
              <a:rPr lang="en-US" i="1" baseline="-25000" smtClean="0"/>
              <a:t>2</a:t>
            </a:r>
            <a:r>
              <a:rPr lang="en-US" i="1" smtClean="0"/>
              <a:t>n</a:t>
            </a:r>
            <a:r>
              <a:rPr lang="ru-RU" smtClean="0"/>
              <a:t>, формируется вспомогательный вектор </a:t>
            </a:r>
            <a:r>
              <a:rPr lang="en-US" i="1" smtClean="0"/>
              <a:t>Q</a:t>
            </a:r>
            <a:r>
              <a:rPr lang="ru-RU" smtClean="0"/>
              <a:t> путем сдвига вправо вектора </a:t>
            </a:r>
            <a:r>
              <a:rPr lang="en-US" i="1" smtClean="0"/>
              <a:t>S</a:t>
            </a:r>
            <a:r>
              <a:rPr lang="ru-RU" smtClean="0"/>
              <a:t> на </a:t>
            </a:r>
            <a:r>
              <a:rPr lang="en-US" i="1" smtClean="0"/>
              <a:t>2</a:t>
            </a:r>
            <a:r>
              <a:rPr lang="en-US" i="1" baseline="30000" smtClean="0"/>
              <a:t>i-1</a:t>
            </a:r>
            <a:r>
              <a:rPr lang="ru-RU" smtClean="0"/>
              <a:t> позиций (освобождающиеся при сдвиге позиции слева устанавливаются в нулевые значения); итерация алгоритма завершается параллельной операцией суммирования векторов </a:t>
            </a:r>
            <a:r>
              <a:rPr lang="en-US" i="1" smtClean="0"/>
              <a:t>S</a:t>
            </a:r>
            <a:r>
              <a:rPr lang="ru-RU" smtClean="0"/>
              <a:t> и </a:t>
            </a:r>
            <a:r>
              <a:rPr lang="en-US" i="1" smtClean="0"/>
              <a:t>Q</a:t>
            </a:r>
            <a:r>
              <a:rPr lang="ru-RU" smtClean="0"/>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6" name="Rectangle 3"/>
          <p:cNvSpPr>
            <a:spLocks noGrp="1" noChangeArrowheads="1"/>
          </p:cNvSpPr>
          <p:nvPr>
            <p:ph type="title"/>
          </p:nvPr>
        </p:nvSpPr>
        <p:spPr>
          <a:xfrm>
            <a:off x="415925" y="188913"/>
            <a:ext cx="9082088" cy="561975"/>
          </a:xfrm>
        </p:spPr>
        <p:txBody>
          <a:bodyPr rtlCol="0">
            <a:normAutofit fontScale="90000"/>
          </a:bodyPr>
          <a:lstStyle/>
          <a:p>
            <a:pPr algn="l" fontAlgn="auto">
              <a:spcAft>
                <a:spcPts val="0"/>
              </a:spcAft>
              <a:defRPr/>
            </a:pPr>
            <a:r>
              <a:rPr lang="ru-RU" b="1" u="sng" smtClean="0"/>
              <a:t>Пример</a:t>
            </a:r>
            <a:r>
              <a:rPr lang="ru-RU" b="1" smtClean="0"/>
              <a:t>: Вычисление частных сумм…</a:t>
            </a:r>
          </a:p>
        </p:txBody>
      </p:sp>
      <p:sp>
        <p:nvSpPr>
          <p:cNvPr id="46085" name="Rectangle 2"/>
          <p:cNvSpPr>
            <a:spLocks noGrp="1" noChangeArrowheads="1"/>
          </p:cNvSpPr>
          <p:nvPr>
            <p:ph idx="1"/>
          </p:nvPr>
        </p:nvSpPr>
        <p:spPr>
          <a:xfrm>
            <a:off x="495300" y="1196975"/>
            <a:ext cx="8915400" cy="576263"/>
          </a:xfrm>
        </p:spPr>
        <p:txBody>
          <a:bodyPr rtlCol="0">
            <a:normAutofit lnSpcReduction="10000"/>
          </a:bodyPr>
          <a:lstStyle/>
          <a:p>
            <a:pPr fontAlgn="auto">
              <a:spcAft>
                <a:spcPts val="0"/>
              </a:spcAft>
              <a:defRPr/>
            </a:pPr>
            <a:r>
              <a:rPr lang="ru-RU" b="1" smtClean="0"/>
              <a:t>Вычисление всех частных сумм…</a:t>
            </a:r>
          </a:p>
        </p:txBody>
      </p:sp>
      <p:pic>
        <p:nvPicPr>
          <p:cNvPr id="2" name="Picture 7"/>
          <p:cNvPicPr>
            <a:picLocks noChangeAspect="1" noChangeArrowheads="1"/>
          </p:cNvPicPr>
          <p:nvPr/>
        </p:nvPicPr>
        <p:blipFill>
          <a:blip r:embed="rId2" cstate="print"/>
          <a:srcRect/>
          <a:stretch>
            <a:fillRect/>
          </a:stretch>
        </p:blipFill>
        <p:spPr bwMode="auto">
          <a:xfrm>
            <a:off x="1700213" y="1920875"/>
            <a:ext cx="6637337" cy="4029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5" name="Rectangle 3"/>
          <p:cNvSpPr>
            <a:spLocks noGrp="1" noChangeArrowheads="1"/>
          </p:cNvSpPr>
          <p:nvPr>
            <p:ph type="title"/>
          </p:nvPr>
        </p:nvSpPr>
        <p:spPr>
          <a:xfrm>
            <a:off x="415925" y="188913"/>
            <a:ext cx="9082088" cy="561975"/>
          </a:xfrm>
        </p:spPr>
        <p:txBody>
          <a:bodyPr rtlCol="0">
            <a:normAutofit fontScale="90000"/>
          </a:bodyPr>
          <a:lstStyle/>
          <a:p>
            <a:pPr algn="l" fontAlgn="auto">
              <a:spcAft>
                <a:spcPts val="0"/>
              </a:spcAft>
              <a:defRPr/>
            </a:pPr>
            <a:r>
              <a:rPr lang="ru-RU" b="1" u="sng" smtClean="0"/>
              <a:t>Пример</a:t>
            </a:r>
            <a:r>
              <a:rPr lang="ru-RU" b="1" smtClean="0"/>
              <a:t>: Вычисление частных сумм</a:t>
            </a:r>
          </a:p>
        </p:txBody>
      </p:sp>
      <p:sp>
        <p:nvSpPr>
          <p:cNvPr id="22534" name="Rectangle 2"/>
          <p:cNvSpPr>
            <a:spLocks noGrp="1" noChangeArrowheads="1"/>
          </p:cNvSpPr>
          <p:nvPr>
            <p:ph idx="1"/>
          </p:nvPr>
        </p:nvSpPr>
        <p:spPr/>
        <p:txBody>
          <a:bodyPr/>
          <a:lstStyle/>
          <a:p>
            <a:r>
              <a:rPr lang="ru-RU" b="1" dirty="0" smtClean="0"/>
              <a:t>Вычисление всех частных сумм</a:t>
            </a:r>
            <a:endParaRPr lang="en-US" b="1" dirty="0" smtClean="0"/>
          </a:p>
          <a:p>
            <a:pPr lvl="1"/>
            <a:r>
              <a:rPr lang="ru-RU" dirty="0" smtClean="0"/>
              <a:t>Общее количество выполняемых алгоритмом скалярных операций определяется величиной:</a:t>
            </a:r>
          </a:p>
          <a:p>
            <a:pPr lvl="1"/>
            <a:endParaRPr lang="ru-RU" dirty="0" smtClean="0"/>
          </a:p>
          <a:p>
            <a:pPr lvl="1"/>
            <a:r>
              <a:rPr lang="ru-RU" dirty="0" smtClean="0"/>
              <a:t>Необходимое количество процессоров определяется количеством суммируемых значений: </a:t>
            </a:r>
          </a:p>
          <a:p>
            <a:pPr lvl="1">
              <a:buNone/>
            </a:pPr>
            <a:endParaRPr lang="ru-RU" dirty="0" smtClean="0"/>
          </a:p>
          <a:p>
            <a:pPr lvl="1"/>
            <a:r>
              <a:rPr lang="ru-RU" dirty="0" smtClean="0"/>
              <a:t>Показатели ускорения и эффективности:</a:t>
            </a:r>
          </a:p>
        </p:txBody>
      </p:sp>
      <p:sp>
        <p:nvSpPr>
          <p:cNvPr id="22536" name="Rectangle 5"/>
          <p:cNvSpPr>
            <a:spLocks noChangeArrowheads="1"/>
          </p:cNvSpPr>
          <p:nvPr/>
        </p:nvSpPr>
        <p:spPr bwMode="auto">
          <a:xfrm>
            <a:off x="0" y="3309938"/>
            <a:ext cx="9906000" cy="0"/>
          </a:xfrm>
          <a:prstGeom prst="rect">
            <a:avLst/>
          </a:prstGeom>
          <a:noFill/>
          <a:ln w="9525">
            <a:noFill/>
            <a:miter lim="800000"/>
            <a:headEnd/>
            <a:tailEnd/>
          </a:ln>
        </p:spPr>
        <p:txBody>
          <a:bodyPr wrap="none" anchor="ctr">
            <a:spAutoFit/>
          </a:bodyPr>
          <a:lstStyle/>
          <a:p>
            <a:endParaRPr lang="ru-RU"/>
          </a:p>
        </p:txBody>
      </p:sp>
      <p:graphicFrame>
        <p:nvGraphicFramePr>
          <p:cNvPr id="22530" name="Object 4"/>
          <p:cNvGraphicFramePr>
            <a:graphicFrameLocks noChangeAspect="1"/>
          </p:cNvGraphicFramePr>
          <p:nvPr/>
        </p:nvGraphicFramePr>
        <p:xfrm>
          <a:off x="3656856" y="3212976"/>
          <a:ext cx="1697038" cy="369887"/>
        </p:xfrm>
        <a:graphic>
          <a:graphicData uri="http://schemas.openxmlformats.org/presentationml/2006/ole">
            <p:oleObj spid="_x0000_s22530" name="Формула" r:id="rId3" imgW="863280" imgH="190440" progId="Equation.3">
              <p:embed/>
            </p:oleObj>
          </a:graphicData>
        </a:graphic>
      </p:graphicFrame>
      <p:graphicFrame>
        <p:nvGraphicFramePr>
          <p:cNvPr id="22531" name="Object 6"/>
          <p:cNvGraphicFramePr>
            <a:graphicFrameLocks noChangeAspect="1"/>
          </p:cNvGraphicFramePr>
          <p:nvPr/>
        </p:nvGraphicFramePr>
        <p:xfrm>
          <a:off x="4160912" y="4653136"/>
          <a:ext cx="720080" cy="376237"/>
        </p:xfrm>
        <a:graphic>
          <a:graphicData uri="http://schemas.openxmlformats.org/presentationml/2006/ole">
            <p:oleObj spid="_x0000_s22531" name="Формула" r:id="rId4" imgW="380880" imgH="164880" progId="Equation.3">
              <p:embed/>
            </p:oleObj>
          </a:graphicData>
        </a:graphic>
      </p:graphicFrame>
      <p:graphicFrame>
        <p:nvGraphicFramePr>
          <p:cNvPr id="22532" name="Object 8"/>
          <p:cNvGraphicFramePr>
            <a:graphicFrameLocks noChangeAspect="1"/>
          </p:cNvGraphicFramePr>
          <p:nvPr/>
        </p:nvGraphicFramePr>
        <p:xfrm>
          <a:off x="2432720" y="5517232"/>
          <a:ext cx="5903913" cy="960438"/>
        </p:xfrm>
        <a:graphic>
          <a:graphicData uri="http://schemas.openxmlformats.org/presentationml/2006/ole">
            <p:oleObj spid="_x0000_s22532" name="Формула" r:id="rId5" imgW="3035160" imgH="482400" progId="Equation.3">
              <p:embed/>
            </p:oleObj>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title"/>
          </p:nvPr>
        </p:nvSpPr>
        <p:spPr>
          <a:xfrm>
            <a:off x="415925" y="188913"/>
            <a:ext cx="9490075" cy="561975"/>
          </a:xfrm>
          <a:noFill/>
        </p:spPr>
        <p:txBody>
          <a:bodyPr/>
          <a:lstStyle/>
          <a:p>
            <a:pPr algn="l"/>
            <a:r>
              <a:rPr lang="ru-RU" sz="2600" b="1" smtClean="0"/>
              <a:t>Оценка максимально достижимого параллелизма…</a:t>
            </a:r>
          </a:p>
        </p:txBody>
      </p:sp>
      <p:sp>
        <p:nvSpPr>
          <p:cNvPr id="47107" name="Rectangle 2"/>
          <p:cNvSpPr>
            <a:spLocks noGrp="1" noChangeArrowheads="1"/>
          </p:cNvSpPr>
          <p:nvPr>
            <p:ph idx="1"/>
          </p:nvPr>
        </p:nvSpPr>
        <p:spPr>
          <a:xfrm>
            <a:off x="495300" y="1196975"/>
            <a:ext cx="9137650" cy="4968875"/>
          </a:xfrm>
        </p:spPr>
        <p:txBody>
          <a:bodyPr/>
          <a:lstStyle/>
          <a:p>
            <a:r>
              <a:rPr lang="ru-RU" smtClean="0"/>
              <a:t>Оценка качества параллельных вычислений предполагает знание </a:t>
            </a:r>
            <a:r>
              <a:rPr lang="ru-RU" i="1" smtClean="0"/>
              <a:t>наилучших</a:t>
            </a:r>
            <a:r>
              <a:rPr lang="ru-RU" smtClean="0"/>
              <a:t> (</a:t>
            </a:r>
            <a:r>
              <a:rPr lang="ru-RU" i="1" smtClean="0"/>
              <a:t>максимально достижимых</a:t>
            </a:r>
            <a:r>
              <a:rPr lang="ru-RU" smtClean="0"/>
              <a:t>) значений показателей ускорения и эффективности </a:t>
            </a:r>
          </a:p>
          <a:p>
            <a:r>
              <a:rPr lang="ru-RU" smtClean="0"/>
              <a:t>Получение идеальных величин </a:t>
            </a:r>
            <a:r>
              <a:rPr lang="en-US" i="1" smtClean="0"/>
              <a:t>S</a:t>
            </a:r>
            <a:r>
              <a:rPr lang="en-US" i="1" baseline="-25000" smtClean="0"/>
              <a:t>p</a:t>
            </a:r>
            <a:r>
              <a:rPr lang="ru-RU" i="1" smtClean="0"/>
              <a:t>=p</a:t>
            </a:r>
            <a:r>
              <a:rPr lang="ru-RU" smtClean="0"/>
              <a:t>  для ускорения и  </a:t>
            </a:r>
            <a:r>
              <a:rPr lang="en-US" i="1" smtClean="0"/>
              <a:t>E</a:t>
            </a:r>
            <a:r>
              <a:rPr lang="en-US" i="1" baseline="-25000" smtClean="0"/>
              <a:t>p</a:t>
            </a:r>
            <a:r>
              <a:rPr lang="ru-RU" i="1" smtClean="0"/>
              <a:t>=</a:t>
            </a:r>
            <a:r>
              <a:rPr lang="ru-RU" smtClean="0"/>
              <a:t>1  для эффективности может быть обеспечено не для всех вычислительно трудоемких задач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title"/>
          </p:nvPr>
        </p:nvSpPr>
        <p:spPr>
          <a:xfrm>
            <a:off x="415925" y="188913"/>
            <a:ext cx="9490075" cy="561975"/>
          </a:xfrm>
          <a:noFill/>
        </p:spPr>
        <p:txBody>
          <a:bodyPr/>
          <a:lstStyle/>
          <a:p>
            <a:pPr algn="l"/>
            <a:r>
              <a:rPr lang="ru-RU" sz="2600" b="1" smtClean="0"/>
              <a:t>Оценка максимально достижимого параллелизма…</a:t>
            </a:r>
          </a:p>
        </p:txBody>
      </p:sp>
      <p:sp>
        <p:nvSpPr>
          <p:cNvPr id="23556" name="Rectangle 2"/>
          <p:cNvSpPr>
            <a:spLocks noGrp="1" noChangeArrowheads="1"/>
          </p:cNvSpPr>
          <p:nvPr>
            <p:ph idx="1"/>
          </p:nvPr>
        </p:nvSpPr>
        <p:spPr>
          <a:xfrm>
            <a:off x="495300" y="1196975"/>
            <a:ext cx="9137650" cy="647700"/>
          </a:xfrm>
        </p:spPr>
        <p:txBody>
          <a:bodyPr/>
          <a:lstStyle/>
          <a:p>
            <a:r>
              <a:rPr lang="ru-RU" b="1" smtClean="0"/>
              <a:t>Закон Амдаля (</a:t>
            </a:r>
            <a:r>
              <a:rPr lang="ru-RU" b="1" i="1" smtClean="0"/>
              <a:t>Amdahl</a:t>
            </a:r>
            <a:r>
              <a:rPr lang="ru-RU" b="1" smtClean="0"/>
              <a:t>)</a:t>
            </a:r>
            <a:r>
              <a:rPr lang="ru-RU" smtClean="0"/>
              <a:t> </a:t>
            </a:r>
          </a:p>
        </p:txBody>
      </p:sp>
      <p:sp>
        <p:nvSpPr>
          <p:cNvPr id="23558" name="Text Box 4"/>
          <p:cNvSpPr txBox="1">
            <a:spLocks noChangeArrowheads="1"/>
          </p:cNvSpPr>
          <p:nvPr/>
        </p:nvSpPr>
        <p:spPr bwMode="auto">
          <a:xfrm>
            <a:off x="560388" y="1844675"/>
            <a:ext cx="9217025" cy="3378200"/>
          </a:xfrm>
          <a:prstGeom prst="rect">
            <a:avLst/>
          </a:prstGeom>
          <a:noFill/>
          <a:ln w="9525">
            <a:noFill/>
            <a:miter lim="800000"/>
            <a:headEnd/>
            <a:tailEnd/>
          </a:ln>
        </p:spPr>
        <p:txBody>
          <a:bodyPr>
            <a:spAutoFit/>
          </a:bodyPr>
          <a:lstStyle/>
          <a:p>
            <a:pPr indent="355600">
              <a:spcBef>
                <a:spcPct val="50000"/>
              </a:spcBef>
            </a:pPr>
            <a:r>
              <a:rPr lang="ru-RU" sz="2400"/>
              <a:t>Достижению максимального ускорения может препятствовать существование в выполняемых вычислениях последовательных расчетов, которые не могут быть распараллелены.</a:t>
            </a:r>
          </a:p>
          <a:p>
            <a:pPr indent="355600">
              <a:spcBef>
                <a:spcPct val="50000"/>
              </a:spcBef>
            </a:pPr>
            <a:r>
              <a:rPr lang="ru-RU" sz="2400"/>
              <a:t>Пусть </a:t>
            </a:r>
            <a:r>
              <a:rPr lang="ru-RU" sz="2400" b="1" i="1">
                <a:latin typeface="Arial" pitchFamily="34" charset="0"/>
              </a:rPr>
              <a:t>f</a:t>
            </a:r>
            <a:r>
              <a:rPr lang="ru-RU" sz="2400">
                <a:latin typeface="Arial" pitchFamily="34" charset="0"/>
              </a:rPr>
              <a:t> есть </a:t>
            </a:r>
            <a:r>
              <a:rPr lang="ru-RU" sz="2400" i="1">
                <a:latin typeface="Arial" pitchFamily="34" charset="0"/>
              </a:rPr>
              <a:t>доля последовательных вычислений</a:t>
            </a:r>
            <a:r>
              <a:rPr lang="ru-RU" sz="2400">
                <a:latin typeface="Arial" pitchFamily="34" charset="0"/>
              </a:rPr>
              <a:t> в применяемом алгоритме обработки данных.</a:t>
            </a:r>
          </a:p>
          <a:p>
            <a:pPr indent="355600">
              <a:spcBef>
                <a:spcPct val="50000"/>
              </a:spcBef>
            </a:pPr>
            <a:r>
              <a:rPr lang="ru-RU" sz="2400">
                <a:latin typeface="Arial" pitchFamily="34" charset="0"/>
              </a:rPr>
              <a:t>Ускорение процесса вычислений при использовании </a:t>
            </a:r>
            <a:r>
              <a:rPr lang="ru-RU" sz="2400" b="1" i="1">
                <a:latin typeface="Arial" pitchFamily="34" charset="0"/>
              </a:rPr>
              <a:t>p</a:t>
            </a:r>
            <a:r>
              <a:rPr lang="ru-RU" sz="2400">
                <a:latin typeface="Arial" pitchFamily="34" charset="0"/>
              </a:rPr>
              <a:t> процессоров ограничивается величиной:</a:t>
            </a:r>
          </a:p>
        </p:txBody>
      </p:sp>
      <p:sp>
        <p:nvSpPr>
          <p:cNvPr id="23559" name="Rectangle 6"/>
          <p:cNvSpPr>
            <a:spLocks noChangeArrowheads="1"/>
          </p:cNvSpPr>
          <p:nvPr/>
        </p:nvSpPr>
        <p:spPr bwMode="auto">
          <a:xfrm>
            <a:off x="0" y="3243263"/>
            <a:ext cx="9906000" cy="0"/>
          </a:xfrm>
          <a:prstGeom prst="rect">
            <a:avLst/>
          </a:prstGeom>
          <a:noFill/>
          <a:ln w="9525">
            <a:noFill/>
            <a:miter lim="800000"/>
            <a:headEnd/>
            <a:tailEnd/>
          </a:ln>
        </p:spPr>
        <p:txBody>
          <a:bodyPr wrap="none" anchor="ctr">
            <a:spAutoFit/>
          </a:bodyPr>
          <a:lstStyle/>
          <a:p>
            <a:endParaRPr lang="ru-RU"/>
          </a:p>
        </p:txBody>
      </p:sp>
      <p:graphicFrame>
        <p:nvGraphicFramePr>
          <p:cNvPr id="23554" name="Object 5"/>
          <p:cNvGraphicFramePr>
            <a:graphicFrameLocks noChangeAspect="1"/>
          </p:cNvGraphicFramePr>
          <p:nvPr/>
        </p:nvGraphicFramePr>
        <p:xfrm>
          <a:off x="2576513" y="5229225"/>
          <a:ext cx="4176712" cy="963613"/>
        </p:xfrm>
        <a:graphic>
          <a:graphicData uri="http://schemas.openxmlformats.org/presentationml/2006/ole">
            <p:oleObj spid="_x0000_s23554" name="Формула" r:id="rId3" imgW="1612900" imgH="368300" progId="Equation.3">
              <p:embed/>
            </p:oleObj>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title"/>
          </p:nvPr>
        </p:nvSpPr>
        <p:spPr>
          <a:xfrm>
            <a:off x="415925" y="188913"/>
            <a:ext cx="9490075" cy="561975"/>
          </a:xfrm>
          <a:noFill/>
        </p:spPr>
        <p:txBody>
          <a:bodyPr/>
          <a:lstStyle/>
          <a:p>
            <a:pPr algn="l"/>
            <a:r>
              <a:rPr lang="ru-RU" sz="2600" b="1" smtClean="0"/>
              <a:t>Оценка максимально достижимого параллелизма…</a:t>
            </a:r>
          </a:p>
        </p:txBody>
      </p:sp>
      <p:sp>
        <p:nvSpPr>
          <p:cNvPr id="48133" name="Rectangle 2"/>
          <p:cNvSpPr>
            <a:spLocks noGrp="1" noChangeArrowheads="1"/>
          </p:cNvSpPr>
          <p:nvPr>
            <p:ph idx="1"/>
          </p:nvPr>
        </p:nvSpPr>
        <p:spPr>
          <a:xfrm>
            <a:off x="495300" y="1196975"/>
            <a:ext cx="9137650" cy="2160588"/>
          </a:xfrm>
        </p:spPr>
        <p:txBody>
          <a:bodyPr rtlCol="0">
            <a:normAutofit fontScale="92500" lnSpcReduction="10000"/>
          </a:bodyPr>
          <a:lstStyle/>
          <a:p>
            <a:pPr fontAlgn="auto">
              <a:spcAft>
                <a:spcPts val="0"/>
              </a:spcAft>
              <a:defRPr/>
            </a:pPr>
            <a:r>
              <a:rPr lang="ru-RU" b="1" smtClean="0"/>
              <a:t>Закон Амдаля. Замечания</a:t>
            </a:r>
          </a:p>
          <a:p>
            <a:pPr lvl="1" fontAlgn="auto">
              <a:spcAft>
                <a:spcPts val="0"/>
              </a:spcAft>
              <a:defRPr/>
            </a:pPr>
            <a:r>
              <a:rPr lang="ru-RU" smtClean="0"/>
              <a:t>Доля последовательных вычислений может быть существенно снижена при выборе более подходящих для распараллеливания методов,</a:t>
            </a:r>
          </a:p>
          <a:p>
            <a:pPr lvl="1" fontAlgn="auto">
              <a:spcAft>
                <a:spcPts val="0"/>
              </a:spcAft>
              <a:defRPr/>
            </a:pPr>
            <a:r>
              <a:rPr lang="ru-RU" smtClean="0"/>
              <a:t>Эффект Амдаля</a:t>
            </a:r>
          </a:p>
        </p:txBody>
      </p:sp>
      <p:sp>
        <p:nvSpPr>
          <p:cNvPr id="3" name="Text Box 4"/>
          <p:cNvSpPr txBox="1">
            <a:spLocks noChangeArrowheads="1"/>
          </p:cNvSpPr>
          <p:nvPr/>
        </p:nvSpPr>
        <p:spPr bwMode="auto">
          <a:xfrm>
            <a:off x="1352550" y="3357563"/>
            <a:ext cx="7993063" cy="2378075"/>
          </a:xfrm>
          <a:prstGeom prst="rect">
            <a:avLst/>
          </a:prstGeom>
          <a:noFill/>
          <a:ln w="9525">
            <a:noFill/>
            <a:miter lim="800000"/>
            <a:headEnd/>
            <a:tailEnd/>
          </a:ln>
        </p:spPr>
        <p:txBody>
          <a:bodyPr>
            <a:spAutoFit/>
          </a:bodyPr>
          <a:lstStyle/>
          <a:p>
            <a:pPr indent="266700">
              <a:spcBef>
                <a:spcPct val="50000"/>
              </a:spcBef>
            </a:pPr>
            <a:r>
              <a:rPr lang="ru-RU" sz="2000"/>
              <a:t>Для большого ряда задач доля последовательных вычислений </a:t>
            </a:r>
            <a:r>
              <a:rPr lang="ru-RU" sz="2000" b="1" i="1">
                <a:latin typeface="Arial" pitchFamily="34" charset="0"/>
              </a:rPr>
              <a:t>f=</a:t>
            </a:r>
            <a:r>
              <a:rPr lang="en-US" sz="2000" b="1" i="1">
                <a:latin typeface="Arial" pitchFamily="34" charset="0"/>
              </a:rPr>
              <a:t>f</a:t>
            </a:r>
            <a:r>
              <a:rPr lang="ru-RU" sz="2000" b="1" i="1">
                <a:latin typeface="Arial" pitchFamily="34" charset="0"/>
              </a:rPr>
              <a:t>(</a:t>
            </a:r>
            <a:r>
              <a:rPr lang="en-US" sz="2000" b="1" i="1">
                <a:latin typeface="Arial" pitchFamily="34" charset="0"/>
              </a:rPr>
              <a:t>n</a:t>
            </a:r>
            <a:r>
              <a:rPr lang="ru-RU" sz="2000" b="1" i="1">
                <a:latin typeface="Arial" pitchFamily="34" charset="0"/>
              </a:rPr>
              <a:t>)</a:t>
            </a:r>
            <a:r>
              <a:rPr lang="ru-RU" sz="2000"/>
              <a:t>  является убывающей функцией </a:t>
            </a:r>
            <a:r>
              <a:rPr lang="ru-RU" sz="2000">
                <a:latin typeface="Arial" pitchFamily="34" charset="0"/>
              </a:rPr>
              <a:t>от </a:t>
            </a:r>
            <a:r>
              <a:rPr lang="ru-RU" sz="2000" b="1" i="1">
                <a:latin typeface="Arial" pitchFamily="34" charset="0"/>
              </a:rPr>
              <a:t>n</a:t>
            </a:r>
            <a:r>
              <a:rPr lang="ru-RU" sz="2000" i="1">
                <a:latin typeface="Arial" pitchFamily="34" charset="0"/>
              </a:rPr>
              <a:t>,</a:t>
            </a:r>
            <a:r>
              <a:rPr lang="ru-RU" sz="2000">
                <a:latin typeface="Arial" pitchFamily="34" charset="0"/>
              </a:rPr>
              <a:t> и в</a:t>
            </a:r>
            <a:r>
              <a:rPr lang="ru-RU" sz="2000"/>
              <a:t> этом случае ускорение для фиксированного числа процессоров может быть увеличено за счет увеличения вычислительной сложности решаемой задачи. </a:t>
            </a:r>
          </a:p>
          <a:p>
            <a:pPr indent="266700">
              <a:spcBef>
                <a:spcPct val="50000"/>
              </a:spcBef>
            </a:pPr>
            <a:r>
              <a:rPr lang="ru-RU" sz="2000"/>
              <a:t>В этом случае, ускорение </a:t>
            </a:r>
            <a:r>
              <a:rPr lang="ru-RU" sz="2000" i="1">
                <a:latin typeface="Arial" pitchFamily="34" charset="0"/>
              </a:rPr>
              <a:t>S</a:t>
            </a:r>
            <a:r>
              <a:rPr lang="ru-RU" sz="2000" i="1" baseline="-25000">
                <a:latin typeface="Arial" pitchFamily="34" charset="0"/>
              </a:rPr>
              <a:t>p</a:t>
            </a:r>
            <a:r>
              <a:rPr lang="ru-RU" sz="2000" i="1">
                <a:latin typeface="Arial" pitchFamily="34" charset="0"/>
              </a:rPr>
              <a:t>= S</a:t>
            </a:r>
            <a:r>
              <a:rPr lang="ru-RU" sz="2000" i="1" baseline="-25000">
                <a:latin typeface="Arial" pitchFamily="34" charset="0"/>
              </a:rPr>
              <a:t>p</a:t>
            </a:r>
            <a:r>
              <a:rPr lang="ru-RU" sz="2000" i="1">
                <a:latin typeface="Arial" pitchFamily="34" charset="0"/>
              </a:rPr>
              <a:t>(n)</a:t>
            </a:r>
            <a:r>
              <a:rPr lang="ru-RU" sz="2000" i="1"/>
              <a:t> </a:t>
            </a:r>
            <a:r>
              <a:rPr lang="ru-RU" sz="2000"/>
              <a:t>является возрастающей функцией от параметра </a:t>
            </a:r>
            <a:r>
              <a:rPr lang="ru-RU" sz="2000" i="1">
                <a:latin typeface="Arial" pitchFamily="34" charset="0"/>
              </a:rPr>
              <a:t>n</a:t>
            </a:r>
            <a:r>
              <a:rPr lang="ru-RU" sz="2000"/>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3" name="Rectangle 16"/>
          <p:cNvSpPr>
            <a:spLocks noGrp="1" noChangeArrowheads="1"/>
          </p:cNvSpPr>
          <p:nvPr>
            <p:ph type="title"/>
          </p:nvPr>
        </p:nvSpPr>
        <p:spPr>
          <a:xfrm>
            <a:off x="415925" y="188913"/>
            <a:ext cx="9490075" cy="561975"/>
          </a:xfrm>
          <a:noFill/>
        </p:spPr>
        <p:txBody>
          <a:bodyPr/>
          <a:lstStyle/>
          <a:p>
            <a:pPr algn="l"/>
            <a:r>
              <a:rPr lang="ru-RU" sz="2600" b="1" smtClean="0"/>
              <a:t>Оценка максимально достижимого параллелизма…</a:t>
            </a:r>
          </a:p>
        </p:txBody>
      </p:sp>
      <p:sp>
        <p:nvSpPr>
          <p:cNvPr id="26634" name="Rectangle 2"/>
          <p:cNvSpPr>
            <a:spLocks noGrp="1" noChangeArrowheads="1"/>
          </p:cNvSpPr>
          <p:nvPr>
            <p:ph type="body" sz="half" idx="1"/>
          </p:nvPr>
        </p:nvSpPr>
        <p:spPr>
          <a:xfrm>
            <a:off x="495300" y="1196975"/>
            <a:ext cx="8921750" cy="576263"/>
          </a:xfrm>
        </p:spPr>
        <p:txBody>
          <a:bodyPr rtlCol="0">
            <a:normAutofit lnSpcReduction="10000"/>
          </a:bodyPr>
          <a:lstStyle/>
          <a:p>
            <a:pPr fontAlgn="auto">
              <a:spcAft>
                <a:spcPts val="0"/>
              </a:spcAft>
              <a:defRPr/>
            </a:pPr>
            <a:r>
              <a:rPr lang="ru-RU" b="1" smtClean="0"/>
              <a:t>Закон Густавсона – Барсиса…</a:t>
            </a:r>
            <a:r>
              <a:rPr lang="ru-RU" smtClean="0"/>
              <a:t> </a:t>
            </a:r>
          </a:p>
        </p:txBody>
      </p:sp>
      <p:graphicFrame>
        <p:nvGraphicFramePr>
          <p:cNvPr id="24581" name="Object 11"/>
          <p:cNvGraphicFramePr>
            <a:graphicFrameLocks noChangeAspect="1"/>
          </p:cNvGraphicFramePr>
          <p:nvPr>
            <p:ph sz="half" idx="2"/>
          </p:nvPr>
        </p:nvGraphicFramePr>
        <p:xfrm>
          <a:off x="1424608" y="5013176"/>
          <a:ext cx="6905625" cy="381000"/>
        </p:xfrm>
        <a:graphic>
          <a:graphicData uri="http://schemas.openxmlformats.org/presentationml/2006/ole">
            <p:oleObj spid="_x0000_s24581" name="Формула" r:id="rId3" imgW="3682800" imgH="203040" progId="Equation.3">
              <p:embed/>
            </p:oleObj>
          </a:graphicData>
        </a:graphic>
      </p:graphicFrame>
      <p:sp>
        <p:nvSpPr>
          <p:cNvPr id="24586" name="Text Box 4"/>
          <p:cNvSpPr txBox="1">
            <a:spLocks noChangeArrowheads="1"/>
          </p:cNvSpPr>
          <p:nvPr/>
        </p:nvSpPr>
        <p:spPr bwMode="auto">
          <a:xfrm>
            <a:off x="848544" y="1772816"/>
            <a:ext cx="8569325" cy="3939540"/>
          </a:xfrm>
          <a:prstGeom prst="rect">
            <a:avLst/>
          </a:prstGeom>
          <a:noFill/>
          <a:ln w="9525">
            <a:noFill/>
            <a:miter lim="800000"/>
            <a:headEnd/>
            <a:tailEnd/>
          </a:ln>
        </p:spPr>
        <p:txBody>
          <a:bodyPr wrap="square">
            <a:spAutoFit/>
          </a:bodyPr>
          <a:lstStyle/>
          <a:p>
            <a:pPr>
              <a:spcBef>
                <a:spcPct val="50000"/>
              </a:spcBef>
            </a:pPr>
            <a:r>
              <a:rPr lang="ru-RU" sz="2000" dirty="0"/>
              <a:t>Оценим максимально достижимое ускорение исходя из имеющейся доли последовательных расчетов в выполняемых параллельных вычислениях: </a:t>
            </a:r>
          </a:p>
          <a:p>
            <a:pPr>
              <a:spcBef>
                <a:spcPct val="50000"/>
              </a:spcBef>
            </a:pPr>
            <a:endParaRPr lang="ru-RU" sz="2000" dirty="0"/>
          </a:p>
          <a:p>
            <a:endParaRPr lang="ru-RU" sz="2000" dirty="0" smtClean="0"/>
          </a:p>
          <a:p>
            <a:r>
              <a:rPr lang="ru-RU" sz="2000" dirty="0" smtClean="0"/>
              <a:t>где </a:t>
            </a:r>
            <a:r>
              <a:rPr lang="ru-RU" sz="2000" i="1" dirty="0">
                <a:latin typeface="Arial" pitchFamily="34" charset="0"/>
                <a:sym typeface="Symbol" pitchFamily="18" charset="2"/>
              </a:rPr>
              <a:t></a:t>
            </a:r>
            <a:r>
              <a:rPr lang="ru-RU" sz="2000" i="1" dirty="0">
                <a:latin typeface="Arial" pitchFamily="34" charset="0"/>
              </a:rPr>
              <a:t>(</a:t>
            </a:r>
            <a:r>
              <a:rPr lang="ru-RU" sz="2000" i="1" dirty="0" err="1">
                <a:latin typeface="Arial" pitchFamily="34" charset="0"/>
              </a:rPr>
              <a:t>n</a:t>
            </a:r>
            <a:r>
              <a:rPr lang="ru-RU" sz="2000" i="1" dirty="0">
                <a:latin typeface="Arial" pitchFamily="34" charset="0"/>
              </a:rPr>
              <a:t>)</a:t>
            </a:r>
            <a:r>
              <a:rPr lang="ru-RU" sz="2000" dirty="0">
                <a:latin typeface="Arial" pitchFamily="34" charset="0"/>
              </a:rPr>
              <a:t> и </a:t>
            </a:r>
            <a:r>
              <a:rPr lang="ru-RU" sz="2000" i="1" dirty="0">
                <a:latin typeface="Arial" pitchFamily="34" charset="0"/>
                <a:sym typeface="Symbol" pitchFamily="18" charset="2"/>
              </a:rPr>
              <a:t></a:t>
            </a:r>
            <a:r>
              <a:rPr lang="ru-RU" sz="2000" i="1" dirty="0">
                <a:latin typeface="Arial" pitchFamily="34" charset="0"/>
              </a:rPr>
              <a:t>(</a:t>
            </a:r>
            <a:r>
              <a:rPr lang="ru-RU" sz="2000" i="1" dirty="0" err="1">
                <a:latin typeface="Arial" pitchFamily="34" charset="0"/>
              </a:rPr>
              <a:t>n</a:t>
            </a:r>
            <a:r>
              <a:rPr lang="ru-RU" sz="2000" i="1" dirty="0">
                <a:latin typeface="Arial" pitchFamily="34" charset="0"/>
              </a:rPr>
              <a:t>)</a:t>
            </a:r>
            <a:r>
              <a:rPr lang="ru-RU" sz="2000" dirty="0">
                <a:latin typeface="Arial" pitchFamily="34" charset="0"/>
              </a:rPr>
              <a:t> есть</a:t>
            </a:r>
            <a:r>
              <a:rPr lang="ru-RU" sz="2000" dirty="0"/>
              <a:t> времена последовательной и параллельной </a:t>
            </a:r>
            <a:r>
              <a:rPr lang="ru-RU" sz="2000" dirty="0" smtClean="0"/>
              <a:t>частей </a:t>
            </a:r>
            <a:r>
              <a:rPr lang="ru-RU" sz="2000" dirty="0"/>
              <a:t>выполняемых вычислений соответственно, т.е.</a:t>
            </a:r>
          </a:p>
          <a:p>
            <a:pPr>
              <a:spcBef>
                <a:spcPct val="50000"/>
              </a:spcBef>
            </a:pPr>
            <a:endParaRPr lang="ru-RU" sz="2000" dirty="0"/>
          </a:p>
          <a:p>
            <a:r>
              <a:rPr lang="ru-RU" sz="2000" dirty="0"/>
              <a:t>С учетом введенной величины </a:t>
            </a:r>
            <a:r>
              <a:rPr lang="ru-RU" sz="2000" i="1" dirty="0" err="1">
                <a:latin typeface="Arial" pitchFamily="34" charset="0"/>
              </a:rPr>
              <a:t>g</a:t>
            </a:r>
            <a:r>
              <a:rPr lang="ru-RU" sz="2000" dirty="0">
                <a:latin typeface="Arial" pitchFamily="34" charset="0"/>
              </a:rPr>
              <a:t> </a:t>
            </a:r>
            <a:r>
              <a:rPr lang="ru-RU" sz="2000" dirty="0"/>
              <a:t>можно получить </a:t>
            </a:r>
          </a:p>
          <a:p>
            <a:pPr>
              <a:spcBef>
                <a:spcPct val="50000"/>
              </a:spcBef>
            </a:pPr>
            <a:endParaRPr lang="ru-RU" sz="2000" dirty="0" smtClean="0"/>
          </a:p>
          <a:p>
            <a:r>
              <a:rPr lang="ru-RU" sz="2000" dirty="0" smtClean="0"/>
              <a:t>что </a:t>
            </a:r>
            <a:r>
              <a:rPr lang="ru-RU" sz="2000" dirty="0"/>
              <a:t>позволяет построить оценку для ускорения</a:t>
            </a:r>
            <a:endParaRPr lang="ru-RU" dirty="0"/>
          </a:p>
        </p:txBody>
      </p:sp>
      <p:sp>
        <p:nvSpPr>
          <p:cNvPr id="24587" name="Rectangle 6"/>
          <p:cNvSpPr>
            <a:spLocks noChangeArrowheads="1"/>
          </p:cNvSpPr>
          <p:nvPr/>
        </p:nvSpPr>
        <p:spPr bwMode="auto">
          <a:xfrm>
            <a:off x="0" y="3252788"/>
            <a:ext cx="9906000" cy="0"/>
          </a:xfrm>
          <a:prstGeom prst="rect">
            <a:avLst/>
          </a:prstGeom>
          <a:noFill/>
          <a:ln w="9525">
            <a:noFill/>
            <a:miter lim="800000"/>
            <a:headEnd/>
            <a:tailEnd/>
          </a:ln>
        </p:spPr>
        <p:txBody>
          <a:bodyPr wrap="none" anchor="ctr">
            <a:spAutoFit/>
          </a:bodyPr>
          <a:lstStyle/>
          <a:p>
            <a:endParaRPr lang="ru-RU"/>
          </a:p>
        </p:txBody>
      </p:sp>
      <p:graphicFrame>
        <p:nvGraphicFramePr>
          <p:cNvPr id="24578" name="Object 5"/>
          <p:cNvGraphicFramePr>
            <a:graphicFrameLocks noChangeAspect="1"/>
          </p:cNvGraphicFramePr>
          <p:nvPr/>
        </p:nvGraphicFramePr>
        <p:xfrm>
          <a:off x="4160912" y="2636912"/>
          <a:ext cx="2160587" cy="747713"/>
        </p:xfrm>
        <a:graphic>
          <a:graphicData uri="http://schemas.openxmlformats.org/presentationml/2006/ole">
            <p:oleObj spid="_x0000_s24578" name="Формула" r:id="rId4" imgW="1015559" imgH="355446" progId="Equation.3">
              <p:embed/>
            </p:oleObj>
          </a:graphicData>
        </a:graphic>
      </p:graphicFrame>
      <p:sp>
        <p:nvSpPr>
          <p:cNvPr id="24588" name="Rectangle 8"/>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graphicFrame>
        <p:nvGraphicFramePr>
          <p:cNvPr id="24579" name="Object 7"/>
          <p:cNvGraphicFramePr>
            <a:graphicFrameLocks noChangeAspect="1"/>
          </p:cNvGraphicFramePr>
          <p:nvPr/>
        </p:nvGraphicFramePr>
        <p:xfrm>
          <a:off x="2432720" y="4077072"/>
          <a:ext cx="2065338" cy="431800"/>
        </p:xfrm>
        <a:graphic>
          <a:graphicData uri="http://schemas.openxmlformats.org/presentationml/2006/ole">
            <p:oleObj spid="_x0000_s24579" name="Формула" r:id="rId5" imgW="1028520" imgH="215640" progId="Equation.3">
              <p:embed/>
            </p:oleObj>
          </a:graphicData>
        </a:graphic>
      </p:graphicFrame>
      <p:sp>
        <p:nvSpPr>
          <p:cNvPr id="24589" name="Rectangle 10"/>
          <p:cNvSpPr>
            <a:spLocks noChangeArrowheads="1"/>
          </p:cNvSpPr>
          <p:nvPr/>
        </p:nvSpPr>
        <p:spPr bwMode="auto">
          <a:xfrm>
            <a:off x="0" y="3319463"/>
            <a:ext cx="9906000" cy="0"/>
          </a:xfrm>
          <a:prstGeom prst="rect">
            <a:avLst/>
          </a:prstGeom>
          <a:noFill/>
          <a:ln w="9525">
            <a:noFill/>
            <a:miter lim="800000"/>
            <a:headEnd/>
            <a:tailEnd/>
          </a:ln>
        </p:spPr>
        <p:txBody>
          <a:bodyPr wrap="none" anchor="ctr">
            <a:spAutoFit/>
          </a:bodyPr>
          <a:lstStyle/>
          <a:p>
            <a:endParaRPr lang="ru-RU"/>
          </a:p>
        </p:txBody>
      </p:sp>
      <p:graphicFrame>
        <p:nvGraphicFramePr>
          <p:cNvPr id="24580" name="Object 9"/>
          <p:cNvGraphicFramePr>
            <a:graphicFrameLocks noChangeAspect="1"/>
          </p:cNvGraphicFramePr>
          <p:nvPr/>
        </p:nvGraphicFramePr>
        <p:xfrm>
          <a:off x="5025008" y="4077072"/>
          <a:ext cx="2160587" cy="444500"/>
        </p:xfrm>
        <a:graphic>
          <a:graphicData uri="http://schemas.openxmlformats.org/presentationml/2006/ole">
            <p:oleObj spid="_x0000_s24580" name="Формула" r:id="rId6" imgW="1066337" imgH="215806" progId="Equation.3">
              <p:embed/>
            </p:oleObj>
          </a:graphicData>
        </a:graphic>
      </p:graphicFrame>
      <p:sp>
        <p:nvSpPr>
          <p:cNvPr id="24590" name="Rectangle 14"/>
          <p:cNvSpPr>
            <a:spLocks noChangeArrowheads="1"/>
          </p:cNvSpPr>
          <p:nvPr/>
        </p:nvSpPr>
        <p:spPr bwMode="auto">
          <a:xfrm>
            <a:off x="0" y="3233738"/>
            <a:ext cx="9906000" cy="0"/>
          </a:xfrm>
          <a:prstGeom prst="rect">
            <a:avLst/>
          </a:prstGeom>
          <a:noFill/>
          <a:ln w="9525">
            <a:noFill/>
            <a:miter lim="800000"/>
            <a:headEnd/>
            <a:tailEnd/>
          </a:ln>
        </p:spPr>
        <p:txBody>
          <a:bodyPr wrap="none" anchor="ctr">
            <a:spAutoFit/>
          </a:bodyPr>
          <a:lstStyle/>
          <a:p>
            <a:endParaRPr lang="ru-RU"/>
          </a:p>
        </p:txBody>
      </p:sp>
      <p:graphicFrame>
        <p:nvGraphicFramePr>
          <p:cNvPr id="24582" name="Object 13"/>
          <p:cNvGraphicFramePr>
            <a:graphicFrameLocks noChangeAspect="1"/>
          </p:cNvGraphicFramePr>
          <p:nvPr/>
        </p:nvGraphicFramePr>
        <p:xfrm>
          <a:off x="2216696" y="5877272"/>
          <a:ext cx="5903912" cy="744537"/>
        </p:xfrm>
        <a:graphic>
          <a:graphicData uri="http://schemas.openxmlformats.org/presentationml/2006/ole">
            <p:oleObj spid="_x0000_s24582" name="Формула" r:id="rId7" imgW="3098800" imgH="393700" progId="Equation.3">
              <p:embed/>
            </p:oleObj>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title"/>
          </p:nvPr>
        </p:nvSpPr>
        <p:spPr>
          <a:xfrm>
            <a:off x="415925" y="188913"/>
            <a:ext cx="9490075" cy="561975"/>
          </a:xfrm>
          <a:noFill/>
        </p:spPr>
        <p:txBody>
          <a:bodyPr/>
          <a:lstStyle/>
          <a:p>
            <a:pPr algn="l"/>
            <a:r>
              <a:rPr lang="ru-RU" sz="2600" b="1" smtClean="0"/>
              <a:t>Оценка максимально достижимого параллелизма</a:t>
            </a:r>
          </a:p>
        </p:txBody>
      </p:sp>
      <p:sp>
        <p:nvSpPr>
          <p:cNvPr id="25604" name="Rectangle 2"/>
          <p:cNvSpPr>
            <a:spLocks noGrp="1" noChangeArrowheads="1"/>
          </p:cNvSpPr>
          <p:nvPr>
            <p:ph idx="1"/>
          </p:nvPr>
        </p:nvSpPr>
        <p:spPr>
          <a:xfrm>
            <a:off x="495300" y="1196975"/>
            <a:ext cx="9137650" cy="576263"/>
          </a:xfrm>
        </p:spPr>
        <p:txBody>
          <a:bodyPr/>
          <a:lstStyle/>
          <a:p>
            <a:pPr>
              <a:lnSpc>
                <a:spcPct val="90000"/>
              </a:lnSpc>
            </a:pPr>
            <a:r>
              <a:rPr lang="ru-RU" b="1" smtClean="0"/>
              <a:t>Закон Густавсона - Барсиса</a:t>
            </a:r>
            <a:r>
              <a:rPr lang="ru-RU" smtClean="0"/>
              <a:t> </a:t>
            </a:r>
          </a:p>
        </p:txBody>
      </p:sp>
      <p:sp>
        <p:nvSpPr>
          <p:cNvPr id="25606" name="Text Box 5"/>
          <p:cNvSpPr txBox="1">
            <a:spLocks noChangeArrowheads="1"/>
          </p:cNvSpPr>
          <p:nvPr/>
        </p:nvSpPr>
        <p:spPr bwMode="auto">
          <a:xfrm>
            <a:off x="920750" y="1916113"/>
            <a:ext cx="8496300" cy="457200"/>
          </a:xfrm>
          <a:prstGeom prst="rect">
            <a:avLst/>
          </a:prstGeom>
          <a:noFill/>
          <a:ln w="9525">
            <a:noFill/>
            <a:miter lim="800000"/>
            <a:headEnd/>
            <a:tailEnd/>
          </a:ln>
        </p:spPr>
        <p:txBody>
          <a:bodyPr>
            <a:spAutoFit/>
          </a:bodyPr>
          <a:lstStyle/>
          <a:p>
            <a:pPr>
              <a:spcBef>
                <a:spcPct val="50000"/>
              </a:spcBef>
            </a:pPr>
            <a:r>
              <a:rPr lang="ru-RU" sz="2400"/>
              <a:t>Упрощение последней оценки для ускорения</a:t>
            </a:r>
          </a:p>
        </p:txBody>
      </p:sp>
      <p:sp>
        <p:nvSpPr>
          <p:cNvPr id="25607" name="Rectangle 7"/>
          <p:cNvSpPr>
            <a:spLocks noChangeArrowheads="1"/>
          </p:cNvSpPr>
          <p:nvPr/>
        </p:nvSpPr>
        <p:spPr bwMode="auto">
          <a:xfrm>
            <a:off x="0" y="3319463"/>
            <a:ext cx="9906000" cy="0"/>
          </a:xfrm>
          <a:prstGeom prst="rect">
            <a:avLst/>
          </a:prstGeom>
          <a:noFill/>
          <a:ln w="9525">
            <a:noFill/>
            <a:miter lim="800000"/>
            <a:headEnd/>
            <a:tailEnd/>
          </a:ln>
        </p:spPr>
        <p:txBody>
          <a:bodyPr wrap="none" anchor="ctr">
            <a:spAutoFit/>
          </a:bodyPr>
          <a:lstStyle/>
          <a:p>
            <a:endParaRPr lang="ru-RU"/>
          </a:p>
        </p:txBody>
      </p:sp>
      <p:graphicFrame>
        <p:nvGraphicFramePr>
          <p:cNvPr id="25602" name="Object 6"/>
          <p:cNvGraphicFramePr>
            <a:graphicFrameLocks noChangeAspect="1"/>
          </p:cNvGraphicFramePr>
          <p:nvPr/>
        </p:nvGraphicFramePr>
        <p:xfrm>
          <a:off x="2073275" y="2492375"/>
          <a:ext cx="5113338" cy="665163"/>
        </p:xfrm>
        <a:graphic>
          <a:graphicData uri="http://schemas.openxmlformats.org/presentationml/2006/ole">
            <p:oleObj spid="_x0000_s25602" name="Формула" r:id="rId3" imgW="1688367" imgH="215806" progId="Equation.3">
              <p:embed/>
            </p:oleObj>
          </a:graphicData>
        </a:graphic>
      </p:graphicFrame>
      <p:sp>
        <p:nvSpPr>
          <p:cNvPr id="25608" name="Text Box 8"/>
          <p:cNvSpPr txBox="1">
            <a:spLocks noChangeArrowheads="1"/>
          </p:cNvSpPr>
          <p:nvPr/>
        </p:nvSpPr>
        <p:spPr bwMode="auto">
          <a:xfrm>
            <a:off x="992188" y="3284538"/>
            <a:ext cx="8353425" cy="2282825"/>
          </a:xfrm>
          <a:prstGeom prst="rect">
            <a:avLst/>
          </a:prstGeom>
          <a:noFill/>
          <a:ln w="9525">
            <a:noFill/>
            <a:miter lim="800000"/>
            <a:headEnd/>
            <a:tailEnd/>
          </a:ln>
        </p:spPr>
        <p:txBody>
          <a:bodyPr>
            <a:spAutoFit/>
          </a:bodyPr>
          <a:lstStyle/>
          <a:p>
            <a:pPr>
              <a:spcBef>
                <a:spcPct val="50000"/>
              </a:spcBef>
            </a:pPr>
            <a:r>
              <a:rPr lang="ru-RU" sz="2400"/>
              <a:t>Оценку ускорения, получаемую в соответствии с законом Густавсона-Барсиса, еще называют </a:t>
            </a:r>
            <a:r>
              <a:rPr lang="ru-RU" sz="2400" i="1"/>
              <a:t>ускорением масштабирования</a:t>
            </a:r>
            <a:r>
              <a:rPr lang="ru-RU" sz="2400"/>
              <a:t> </a:t>
            </a:r>
            <a:r>
              <a:rPr lang="ru-RU" sz="2400">
                <a:latin typeface="Arial" pitchFamily="34" charset="0"/>
              </a:rPr>
              <a:t>(</a:t>
            </a:r>
            <a:r>
              <a:rPr lang="en-US" sz="2400" i="1">
                <a:latin typeface="Arial" pitchFamily="34" charset="0"/>
              </a:rPr>
              <a:t>scaled speedup</a:t>
            </a:r>
            <a:r>
              <a:rPr lang="ru-RU" sz="2400">
                <a:latin typeface="Arial" pitchFamily="34" charset="0"/>
              </a:rPr>
              <a:t>),</a:t>
            </a:r>
            <a:r>
              <a:rPr lang="ru-RU" sz="2400"/>
              <a:t> поскольку данная характеристика может показать, насколько эффективно могут быть организованы параллельные вычисления при увеличении сложности решаемых задач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title"/>
          </p:nvPr>
        </p:nvSpPr>
        <p:spPr>
          <a:xfrm>
            <a:off x="415925" y="188913"/>
            <a:ext cx="9490075" cy="561975"/>
          </a:xfrm>
          <a:noFill/>
        </p:spPr>
        <p:txBody>
          <a:bodyPr/>
          <a:lstStyle/>
          <a:p>
            <a:pPr algn="l">
              <a:lnSpc>
                <a:spcPct val="90000"/>
              </a:lnSpc>
            </a:pPr>
            <a:r>
              <a:rPr lang="ru-RU" sz="2600" b="1" smtClean="0"/>
              <a:t>Анализ масштабируемости параллельных вычислений...</a:t>
            </a:r>
          </a:p>
        </p:txBody>
      </p:sp>
      <p:sp>
        <p:nvSpPr>
          <p:cNvPr id="49156" name="Text Box 8"/>
          <p:cNvSpPr txBox="1">
            <a:spLocks noChangeArrowheads="1"/>
          </p:cNvSpPr>
          <p:nvPr/>
        </p:nvSpPr>
        <p:spPr bwMode="auto">
          <a:xfrm>
            <a:off x="560388" y="2281238"/>
            <a:ext cx="8929687" cy="2227262"/>
          </a:xfrm>
          <a:prstGeom prst="rect">
            <a:avLst/>
          </a:prstGeom>
          <a:noFill/>
          <a:ln w="9525">
            <a:noFill/>
            <a:miter lim="800000"/>
            <a:headEnd/>
            <a:tailEnd/>
          </a:ln>
        </p:spPr>
        <p:txBody>
          <a:bodyPr>
            <a:spAutoFit/>
          </a:bodyPr>
          <a:lstStyle/>
          <a:p>
            <a:pPr>
              <a:spcBef>
                <a:spcPct val="50000"/>
              </a:spcBef>
            </a:pPr>
            <a:r>
              <a:rPr lang="ru-RU" sz="2800" i="1" dirty="0">
                <a:latin typeface="Arial" pitchFamily="34" charset="0"/>
              </a:rPr>
              <a:t>Параллельный алгоритм называют </a:t>
            </a:r>
            <a:r>
              <a:rPr lang="ru-RU" sz="2800" b="1" i="1" dirty="0">
                <a:latin typeface="Arial" pitchFamily="34" charset="0"/>
              </a:rPr>
              <a:t>масштабируемым (</a:t>
            </a:r>
            <a:r>
              <a:rPr lang="en-US" sz="2800" b="1" i="1" dirty="0">
                <a:latin typeface="Arial" pitchFamily="34" charset="0"/>
              </a:rPr>
              <a:t>scalable</a:t>
            </a:r>
            <a:r>
              <a:rPr lang="ru-RU" sz="2800" b="1" i="1" dirty="0">
                <a:latin typeface="Arial" pitchFamily="34" charset="0"/>
              </a:rPr>
              <a:t>),</a:t>
            </a:r>
            <a:r>
              <a:rPr lang="ru-RU" sz="2800" i="1" dirty="0">
                <a:latin typeface="Arial" pitchFamily="34" charset="0"/>
              </a:rPr>
              <a:t> если</a:t>
            </a:r>
            <a:r>
              <a:rPr lang="ru-RU" sz="2800" i="1" dirty="0"/>
              <a:t> при росте числа процессоров он обеспечивает увеличение ускорения при сохранении постоянного уровня эффективности использования процессоров</a:t>
            </a:r>
            <a:r>
              <a:rPr lang="ru-RU" dirty="0"/>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8" name="Rectangle 4"/>
          <p:cNvSpPr>
            <a:spLocks noGrp="1" noChangeArrowheads="1"/>
          </p:cNvSpPr>
          <p:nvPr>
            <p:ph type="title"/>
          </p:nvPr>
        </p:nvSpPr>
        <p:spPr>
          <a:xfrm>
            <a:off x="415925" y="188913"/>
            <a:ext cx="9082088" cy="561975"/>
          </a:xfrm>
        </p:spPr>
        <p:txBody>
          <a:bodyPr rtlCol="0">
            <a:normAutofit fontScale="90000"/>
          </a:bodyPr>
          <a:lstStyle/>
          <a:p>
            <a:pPr algn="l" fontAlgn="auto">
              <a:spcAft>
                <a:spcPts val="0"/>
              </a:spcAft>
              <a:defRPr/>
            </a:pPr>
            <a:r>
              <a:rPr lang="ru-RU" b="1" smtClean="0"/>
              <a:t>Граф "операции-операнды"…</a:t>
            </a:r>
          </a:p>
        </p:txBody>
      </p:sp>
      <p:sp>
        <p:nvSpPr>
          <p:cNvPr id="38917" name="Rectangle 3"/>
          <p:cNvSpPr>
            <a:spLocks noGrp="1" noChangeArrowheads="1"/>
          </p:cNvSpPr>
          <p:nvPr>
            <p:ph idx="1"/>
          </p:nvPr>
        </p:nvSpPr>
        <p:spPr/>
        <p:txBody>
          <a:bodyPr rtlCol="0">
            <a:normAutofit fontScale="92500" lnSpcReduction="20000"/>
          </a:bodyPr>
          <a:lstStyle/>
          <a:p>
            <a:pPr fontAlgn="auto">
              <a:spcAft>
                <a:spcPts val="0"/>
              </a:spcAft>
              <a:defRPr/>
            </a:pPr>
            <a:r>
              <a:rPr lang="ru-RU" smtClean="0"/>
              <a:t>Модель в виде графа "операции-операнды" используется для описания существующих информационных зависимостей в выбираемых алгоритмах</a:t>
            </a:r>
          </a:p>
          <a:p>
            <a:pPr fontAlgn="auto">
              <a:spcAft>
                <a:spcPts val="0"/>
              </a:spcAft>
              <a:defRPr/>
            </a:pPr>
            <a:r>
              <a:rPr lang="ru-RU" smtClean="0"/>
              <a:t>В наиболее простом виде модель основывается на предположениях:</a:t>
            </a:r>
          </a:p>
          <a:p>
            <a:pPr lvl="1" fontAlgn="auto">
              <a:spcAft>
                <a:spcPts val="0"/>
              </a:spcAft>
              <a:defRPr/>
            </a:pPr>
            <a:r>
              <a:rPr lang="ru-RU" smtClean="0"/>
              <a:t>время выполнения любых вычислительных операций является одинаковым и равняется 1, </a:t>
            </a:r>
          </a:p>
          <a:p>
            <a:pPr lvl="1" fontAlgn="auto">
              <a:spcAft>
                <a:spcPts val="0"/>
              </a:spcAft>
              <a:defRPr/>
            </a:pPr>
            <a:r>
              <a:rPr lang="ru-RU" smtClean="0"/>
              <a:t>передача данных между вычислительными устройствами выполняется мгновенно без каких-либо затрат времени.</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Rectangle 2"/>
          <p:cNvSpPr>
            <a:spLocks noGrp="1" noChangeArrowheads="1"/>
          </p:cNvSpPr>
          <p:nvPr>
            <p:ph type="title"/>
          </p:nvPr>
        </p:nvSpPr>
        <p:spPr>
          <a:xfrm>
            <a:off x="415925" y="188913"/>
            <a:ext cx="9490075" cy="561975"/>
          </a:xfrm>
          <a:noFill/>
        </p:spPr>
        <p:txBody>
          <a:bodyPr/>
          <a:lstStyle/>
          <a:p>
            <a:pPr algn="l">
              <a:lnSpc>
                <a:spcPct val="80000"/>
              </a:lnSpc>
            </a:pPr>
            <a:r>
              <a:rPr lang="ru-RU" sz="2600" b="1" smtClean="0"/>
              <a:t>Анализ масштабируемости параллельных вычислений…</a:t>
            </a:r>
          </a:p>
        </p:txBody>
      </p:sp>
      <p:sp>
        <p:nvSpPr>
          <p:cNvPr id="26631" name="Rectangle 4"/>
          <p:cNvSpPr>
            <a:spLocks noGrp="1" noChangeArrowheads="1"/>
          </p:cNvSpPr>
          <p:nvPr>
            <p:ph idx="1"/>
          </p:nvPr>
        </p:nvSpPr>
        <p:spPr>
          <a:xfrm>
            <a:off x="495300" y="1196975"/>
            <a:ext cx="9137650" cy="4608513"/>
          </a:xfrm>
        </p:spPr>
        <p:txBody>
          <a:bodyPr/>
          <a:lstStyle/>
          <a:p>
            <a:pPr>
              <a:lnSpc>
                <a:spcPct val="90000"/>
              </a:lnSpc>
              <a:buFont typeface="Wingdings" pitchFamily="2" charset="2"/>
              <a:buNone/>
            </a:pPr>
            <a:r>
              <a:rPr lang="ru-RU" smtClean="0"/>
              <a:t>	</a:t>
            </a:r>
            <a:r>
              <a:rPr lang="ru-RU" sz="2400" smtClean="0"/>
              <a:t>Накладные расходы (</a:t>
            </a:r>
            <a:r>
              <a:rPr lang="en-US" sz="2400" i="1" smtClean="0"/>
              <a:t>total overhead</a:t>
            </a:r>
            <a:r>
              <a:rPr lang="ru-RU" sz="2400" smtClean="0"/>
              <a:t>) появляются за счет необходимости организации взаимодействия процессоров, выполнения некоторых дополнительных действий, синхронизации параллельных вычислений и т.п. </a:t>
            </a:r>
          </a:p>
          <a:p>
            <a:pPr>
              <a:lnSpc>
                <a:spcPct val="90000"/>
              </a:lnSpc>
              <a:buFont typeface="Wingdings" pitchFamily="2" charset="2"/>
              <a:buNone/>
            </a:pPr>
            <a:endParaRPr lang="ru-RU" sz="2400" smtClean="0"/>
          </a:p>
          <a:p>
            <a:pPr>
              <a:lnSpc>
                <a:spcPct val="90000"/>
              </a:lnSpc>
              <a:spcBef>
                <a:spcPct val="50000"/>
              </a:spcBef>
              <a:buFont typeface="Wingdings" pitchFamily="2" charset="2"/>
              <a:buNone/>
            </a:pPr>
            <a:r>
              <a:rPr lang="ru-RU" sz="2400" smtClean="0"/>
              <a:t>	Новые выражения для времени параллельного решения задачи и получаемого при этом ускорения: </a:t>
            </a:r>
          </a:p>
          <a:p>
            <a:pPr>
              <a:lnSpc>
                <a:spcPct val="90000"/>
              </a:lnSpc>
              <a:buFont typeface="Wingdings" pitchFamily="2" charset="2"/>
              <a:buNone/>
            </a:pPr>
            <a:endParaRPr lang="ru-RU" sz="2400" smtClean="0"/>
          </a:p>
          <a:p>
            <a:pPr>
              <a:lnSpc>
                <a:spcPct val="90000"/>
              </a:lnSpc>
              <a:buFont typeface="Wingdings" pitchFamily="2" charset="2"/>
              <a:buNone/>
            </a:pPr>
            <a:endParaRPr lang="ru-RU" sz="2400" smtClean="0"/>
          </a:p>
          <a:p>
            <a:pPr>
              <a:lnSpc>
                <a:spcPct val="90000"/>
              </a:lnSpc>
              <a:buFont typeface="Wingdings" pitchFamily="2" charset="2"/>
              <a:buNone/>
            </a:pPr>
            <a:r>
              <a:rPr lang="ru-RU" sz="2400" smtClean="0"/>
              <a:t>	Тогда эффективность использования процессоров можно выразить как </a:t>
            </a:r>
          </a:p>
        </p:txBody>
      </p:sp>
      <p:sp>
        <p:nvSpPr>
          <p:cNvPr id="26633" name="Rectangle 6"/>
          <p:cNvSpPr>
            <a:spLocks noChangeArrowheads="1"/>
          </p:cNvSpPr>
          <p:nvPr/>
        </p:nvSpPr>
        <p:spPr bwMode="auto">
          <a:xfrm>
            <a:off x="0" y="3233738"/>
            <a:ext cx="9906000" cy="0"/>
          </a:xfrm>
          <a:prstGeom prst="rect">
            <a:avLst/>
          </a:prstGeom>
          <a:noFill/>
          <a:ln w="9525">
            <a:noFill/>
            <a:miter lim="800000"/>
            <a:headEnd/>
            <a:tailEnd/>
          </a:ln>
        </p:spPr>
        <p:txBody>
          <a:bodyPr wrap="none" anchor="ctr">
            <a:spAutoFit/>
          </a:bodyPr>
          <a:lstStyle/>
          <a:p>
            <a:endParaRPr lang="ru-RU"/>
          </a:p>
        </p:txBody>
      </p:sp>
      <p:graphicFrame>
        <p:nvGraphicFramePr>
          <p:cNvPr id="26626" name="Object 5"/>
          <p:cNvGraphicFramePr>
            <a:graphicFrameLocks noChangeAspect="1"/>
          </p:cNvGraphicFramePr>
          <p:nvPr/>
        </p:nvGraphicFramePr>
        <p:xfrm>
          <a:off x="2505075" y="5332413"/>
          <a:ext cx="3600450" cy="833437"/>
        </p:xfrm>
        <a:graphic>
          <a:graphicData uri="http://schemas.openxmlformats.org/presentationml/2006/ole">
            <p:oleObj spid="_x0000_s26626" name="Формула" r:id="rId3" imgW="1688367" imgH="393529" progId="Equation.3">
              <p:embed/>
            </p:oleObj>
          </a:graphicData>
        </a:graphic>
      </p:graphicFrame>
      <p:sp>
        <p:nvSpPr>
          <p:cNvPr id="26634" name="Rectangle 8"/>
          <p:cNvSpPr>
            <a:spLocks noChangeArrowheads="1"/>
          </p:cNvSpPr>
          <p:nvPr/>
        </p:nvSpPr>
        <p:spPr bwMode="auto">
          <a:xfrm>
            <a:off x="0" y="3243263"/>
            <a:ext cx="9906000" cy="0"/>
          </a:xfrm>
          <a:prstGeom prst="rect">
            <a:avLst/>
          </a:prstGeom>
          <a:noFill/>
          <a:ln w="9525">
            <a:noFill/>
            <a:miter lim="800000"/>
            <a:headEnd/>
            <a:tailEnd/>
          </a:ln>
        </p:spPr>
        <p:txBody>
          <a:bodyPr wrap="none" anchor="ctr">
            <a:spAutoFit/>
          </a:bodyPr>
          <a:lstStyle/>
          <a:p>
            <a:endParaRPr lang="ru-RU"/>
          </a:p>
        </p:txBody>
      </p:sp>
      <p:graphicFrame>
        <p:nvGraphicFramePr>
          <p:cNvPr id="26627" name="Object 7"/>
          <p:cNvGraphicFramePr>
            <a:graphicFrameLocks noChangeAspect="1"/>
          </p:cNvGraphicFramePr>
          <p:nvPr/>
        </p:nvGraphicFramePr>
        <p:xfrm>
          <a:off x="2482850" y="3946525"/>
          <a:ext cx="1390650" cy="736600"/>
        </p:xfrm>
        <a:graphic>
          <a:graphicData uri="http://schemas.openxmlformats.org/presentationml/2006/ole">
            <p:oleObj spid="_x0000_s26627" name="Формула" r:id="rId4" imgW="799920" imgH="419040" progId="Equation.3">
              <p:embed/>
            </p:oleObj>
          </a:graphicData>
        </a:graphic>
      </p:graphicFrame>
      <p:sp>
        <p:nvSpPr>
          <p:cNvPr id="26635" name="Rectangle 10"/>
          <p:cNvSpPr>
            <a:spLocks noChangeArrowheads="1"/>
          </p:cNvSpPr>
          <p:nvPr/>
        </p:nvSpPr>
        <p:spPr bwMode="auto">
          <a:xfrm>
            <a:off x="0" y="3233738"/>
            <a:ext cx="9906000" cy="0"/>
          </a:xfrm>
          <a:prstGeom prst="rect">
            <a:avLst/>
          </a:prstGeom>
          <a:noFill/>
          <a:ln w="9525">
            <a:noFill/>
            <a:miter lim="800000"/>
            <a:headEnd/>
            <a:tailEnd/>
          </a:ln>
        </p:spPr>
        <p:txBody>
          <a:bodyPr wrap="none" anchor="ctr">
            <a:spAutoFit/>
          </a:bodyPr>
          <a:lstStyle/>
          <a:p>
            <a:endParaRPr lang="ru-RU"/>
          </a:p>
        </p:txBody>
      </p:sp>
      <p:graphicFrame>
        <p:nvGraphicFramePr>
          <p:cNvPr id="26628" name="Object 9"/>
          <p:cNvGraphicFramePr>
            <a:graphicFrameLocks noChangeAspect="1"/>
          </p:cNvGraphicFramePr>
          <p:nvPr/>
        </p:nvGraphicFramePr>
        <p:xfrm>
          <a:off x="4229100" y="3948113"/>
          <a:ext cx="1881188" cy="762000"/>
        </p:xfrm>
        <a:graphic>
          <a:graphicData uri="http://schemas.openxmlformats.org/presentationml/2006/ole">
            <p:oleObj spid="_x0000_s26628" name="Формула" r:id="rId5" imgW="1091880" imgH="444240" progId="Equation.3">
              <p:embed/>
            </p:oleObj>
          </a:graphicData>
        </a:graphic>
      </p:graphicFrame>
      <p:sp>
        <p:nvSpPr>
          <p:cNvPr id="26636" name="Rectangle 12"/>
          <p:cNvSpPr>
            <a:spLocks noChangeArrowheads="1"/>
          </p:cNvSpPr>
          <p:nvPr/>
        </p:nvSpPr>
        <p:spPr bwMode="auto">
          <a:xfrm>
            <a:off x="0" y="3319463"/>
            <a:ext cx="9906000" cy="0"/>
          </a:xfrm>
          <a:prstGeom prst="rect">
            <a:avLst/>
          </a:prstGeom>
          <a:noFill/>
          <a:ln w="9525">
            <a:noFill/>
            <a:miter lim="800000"/>
            <a:headEnd/>
            <a:tailEnd/>
          </a:ln>
        </p:spPr>
        <p:txBody>
          <a:bodyPr wrap="none" anchor="ctr">
            <a:spAutoFit/>
          </a:bodyPr>
          <a:lstStyle/>
          <a:p>
            <a:endParaRPr lang="ru-RU"/>
          </a:p>
        </p:txBody>
      </p:sp>
      <p:graphicFrame>
        <p:nvGraphicFramePr>
          <p:cNvPr id="26629" name="Object 11"/>
          <p:cNvGraphicFramePr>
            <a:graphicFrameLocks noChangeAspect="1"/>
          </p:cNvGraphicFramePr>
          <p:nvPr/>
        </p:nvGraphicFramePr>
        <p:xfrm>
          <a:off x="3586163" y="2636838"/>
          <a:ext cx="1727200" cy="503237"/>
        </p:xfrm>
        <a:graphic>
          <a:graphicData uri="http://schemas.openxmlformats.org/presentationml/2006/ole">
            <p:oleObj spid="_x0000_s26629" name="Формула" r:id="rId6" imgW="748975" imgH="215806" progId="Equation.3">
              <p:embed/>
            </p:oleObj>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15925" y="188913"/>
            <a:ext cx="9490075" cy="561975"/>
          </a:xfrm>
          <a:noFill/>
        </p:spPr>
        <p:txBody>
          <a:bodyPr/>
          <a:lstStyle/>
          <a:p>
            <a:pPr algn="l">
              <a:lnSpc>
                <a:spcPct val="80000"/>
              </a:lnSpc>
            </a:pPr>
            <a:r>
              <a:rPr lang="ru-RU" sz="2600" b="1" smtClean="0"/>
              <a:t>Анализ масштабируемости параллельных вычислений…</a:t>
            </a:r>
          </a:p>
        </p:txBody>
      </p:sp>
      <p:sp>
        <p:nvSpPr>
          <p:cNvPr id="50179" name="Rectangle 12"/>
          <p:cNvSpPr>
            <a:spLocks noGrp="1" noChangeArrowheads="1"/>
          </p:cNvSpPr>
          <p:nvPr>
            <p:ph idx="1"/>
          </p:nvPr>
        </p:nvSpPr>
        <p:spPr>
          <a:xfrm>
            <a:off x="495300" y="1196975"/>
            <a:ext cx="9137650" cy="4895850"/>
          </a:xfrm>
        </p:spPr>
        <p:txBody>
          <a:bodyPr/>
          <a:lstStyle/>
          <a:p>
            <a:pPr lvl="1">
              <a:lnSpc>
                <a:spcPct val="90000"/>
              </a:lnSpc>
              <a:spcBef>
                <a:spcPct val="50000"/>
              </a:spcBef>
            </a:pPr>
            <a:r>
              <a:rPr lang="ru-RU" smtClean="0"/>
              <a:t>Если сложность решаемой задачи является фиксированной (</a:t>
            </a:r>
            <a:r>
              <a:rPr lang="ru-RU" i="1" smtClean="0"/>
              <a:t>T</a:t>
            </a:r>
            <a:r>
              <a:rPr lang="ru-RU" i="1" baseline="-25000" smtClean="0"/>
              <a:t>1</a:t>
            </a:r>
            <a:r>
              <a:rPr lang="ru-RU" i="1" smtClean="0"/>
              <a:t>=const</a:t>
            </a:r>
            <a:r>
              <a:rPr lang="ru-RU" smtClean="0"/>
              <a:t>), то при росте числа процессоров эффективность, как правило, будет убывать за счет роста накладных расходов </a:t>
            </a:r>
            <a:r>
              <a:rPr lang="ru-RU" i="1" smtClean="0"/>
              <a:t>T</a:t>
            </a:r>
            <a:r>
              <a:rPr lang="ru-RU" i="1" baseline="-25000" smtClean="0"/>
              <a:t>0</a:t>
            </a:r>
            <a:r>
              <a:rPr lang="ru-RU" smtClean="0"/>
              <a:t>, </a:t>
            </a:r>
          </a:p>
          <a:p>
            <a:pPr lvl="1">
              <a:lnSpc>
                <a:spcPct val="90000"/>
              </a:lnSpc>
              <a:spcBef>
                <a:spcPct val="50000"/>
              </a:spcBef>
            </a:pPr>
            <a:r>
              <a:rPr lang="ru-RU" smtClean="0"/>
              <a:t>При фиксации числа процессоров эффективность использования процессоров можно улучшить путем повышения сложности решаемой задачи </a:t>
            </a:r>
            <a:r>
              <a:rPr lang="ru-RU" i="1" smtClean="0"/>
              <a:t>T</a:t>
            </a:r>
            <a:r>
              <a:rPr lang="ru-RU" i="1" baseline="-25000" smtClean="0"/>
              <a:t>1</a:t>
            </a:r>
            <a:r>
              <a:rPr lang="ru-RU" i="1" smtClean="0"/>
              <a:t>,</a:t>
            </a:r>
            <a:r>
              <a:rPr lang="ru-RU" smtClean="0"/>
              <a:t> </a:t>
            </a:r>
          </a:p>
          <a:p>
            <a:pPr lvl="1">
              <a:lnSpc>
                <a:spcPct val="90000"/>
              </a:lnSpc>
              <a:spcBef>
                <a:spcPct val="50000"/>
              </a:spcBef>
            </a:pPr>
            <a:r>
              <a:rPr lang="ru-RU" smtClean="0"/>
              <a:t>При увеличении числа процессоров в большинстве случаев можно обеспечить определенный уровень эффективности при помощи соответствующего повышения сложности решаемых задач. </a:t>
            </a:r>
          </a:p>
        </p:txBody>
      </p:sp>
      <p:sp>
        <p:nvSpPr>
          <p:cNvPr id="50181" name="Rectangle 4"/>
          <p:cNvSpPr>
            <a:spLocks noChangeArrowheads="1"/>
          </p:cNvSpPr>
          <p:nvPr/>
        </p:nvSpPr>
        <p:spPr bwMode="auto">
          <a:xfrm>
            <a:off x="0" y="3233738"/>
            <a:ext cx="9906000" cy="0"/>
          </a:xfrm>
          <a:prstGeom prst="rect">
            <a:avLst/>
          </a:prstGeom>
          <a:noFill/>
          <a:ln w="9525">
            <a:noFill/>
            <a:miter lim="800000"/>
            <a:headEnd/>
            <a:tailEnd/>
          </a:ln>
        </p:spPr>
        <p:txBody>
          <a:bodyPr wrap="none" anchor="ctr">
            <a:spAutoFit/>
          </a:bodyPr>
          <a:lstStyle/>
          <a:p>
            <a:endParaRPr lang="ru-RU"/>
          </a:p>
        </p:txBody>
      </p:sp>
      <p:sp>
        <p:nvSpPr>
          <p:cNvPr id="50182" name="Rectangle 6"/>
          <p:cNvSpPr>
            <a:spLocks noChangeArrowheads="1"/>
          </p:cNvSpPr>
          <p:nvPr/>
        </p:nvSpPr>
        <p:spPr bwMode="auto">
          <a:xfrm>
            <a:off x="0" y="3243263"/>
            <a:ext cx="9906000" cy="0"/>
          </a:xfrm>
          <a:prstGeom prst="rect">
            <a:avLst/>
          </a:prstGeom>
          <a:noFill/>
          <a:ln w="9525">
            <a:noFill/>
            <a:miter lim="800000"/>
            <a:headEnd/>
            <a:tailEnd/>
          </a:ln>
        </p:spPr>
        <p:txBody>
          <a:bodyPr wrap="none" anchor="ctr">
            <a:spAutoFit/>
          </a:bodyPr>
          <a:lstStyle/>
          <a:p>
            <a:endParaRPr lang="ru-RU"/>
          </a:p>
        </p:txBody>
      </p:sp>
      <p:sp>
        <p:nvSpPr>
          <p:cNvPr id="50183" name="Rectangle 8"/>
          <p:cNvSpPr>
            <a:spLocks noChangeArrowheads="1"/>
          </p:cNvSpPr>
          <p:nvPr/>
        </p:nvSpPr>
        <p:spPr bwMode="auto">
          <a:xfrm>
            <a:off x="0" y="3233738"/>
            <a:ext cx="9906000" cy="0"/>
          </a:xfrm>
          <a:prstGeom prst="rect">
            <a:avLst/>
          </a:prstGeom>
          <a:noFill/>
          <a:ln w="9525">
            <a:noFill/>
            <a:miter lim="800000"/>
            <a:headEnd/>
            <a:tailEnd/>
          </a:ln>
        </p:spPr>
        <p:txBody>
          <a:bodyPr wrap="none" anchor="ctr">
            <a:spAutoFit/>
          </a:bodyPr>
          <a:lstStyle/>
          <a:p>
            <a:endParaRPr lang="ru-RU"/>
          </a:p>
        </p:txBody>
      </p:sp>
      <p:sp>
        <p:nvSpPr>
          <p:cNvPr id="50184" name="Rectangle 10"/>
          <p:cNvSpPr>
            <a:spLocks noChangeArrowheads="1"/>
          </p:cNvSpPr>
          <p:nvPr/>
        </p:nvSpPr>
        <p:spPr bwMode="auto">
          <a:xfrm>
            <a:off x="0" y="3319463"/>
            <a:ext cx="9906000" cy="0"/>
          </a:xfrm>
          <a:prstGeom prst="rect">
            <a:avLst/>
          </a:prstGeom>
          <a:noFill/>
          <a:ln w="9525">
            <a:noFill/>
            <a:miter lim="800000"/>
            <a:headEnd/>
            <a:tailEnd/>
          </a:ln>
        </p:spPr>
        <p:txBody>
          <a:bodyPr wrap="none" anchor="ctr">
            <a:spAutoFit/>
          </a:bodyPr>
          <a:lstStyle/>
          <a:p>
            <a:endParaRPr lang="ru-RU"/>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15925" y="188913"/>
            <a:ext cx="9490075" cy="561975"/>
          </a:xfrm>
          <a:noFill/>
        </p:spPr>
        <p:txBody>
          <a:bodyPr/>
          <a:lstStyle/>
          <a:p>
            <a:pPr algn="l"/>
            <a:r>
              <a:rPr lang="ru-RU" sz="2600" b="1" smtClean="0"/>
              <a:t>Анализ масштабируемости параллельных вычислений</a:t>
            </a:r>
          </a:p>
        </p:txBody>
      </p:sp>
      <p:sp>
        <p:nvSpPr>
          <p:cNvPr id="27652" name="Rectangle 7"/>
          <p:cNvSpPr>
            <a:spLocks noGrp="1" noChangeArrowheads="1"/>
          </p:cNvSpPr>
          <p:nvPr>
            <p:ph idx="1"/>
          </p:nvPr>
        </p:nvSpPr>
        <p:spPr>
          <a:xfrm>
            <a:off x="495300" y="1196975"/>
            <a:ext cx="9137650" cy="4895850"/>
          </a:xfrm>
        </p:spPr>
        <p:txBody>
          <a:bodyPr/>
          <a:lstStyle/>
          <a:p>
            <a:pPr lvl="1" algn="just">
              <a:lnSpc>
                <a:spcPct val="90000"/>
              </a:lnSpc>
              <a:spcBef>
                <a:spcPct val="50000"/>
              </a:spcBef>
            </a:pPr>
            <a:r>
              <a:rPr lang="ru-RU" smtClean="0"/>
              <a:t>Пусть </a:t>
            </a:r>
            <a:r>
              <a:rPr lang="en-US" i="1" smtClean="0"/>
              <a:t>E</a:t>
            </a:r>
            <a:r>
              <a:rPr lang="ru-RU" i="1" smtClean="0"/>
              <a:t>=</a:t>
            </a:r>
            <a:r>
              <a:rPr lang="en-US" i="1" smtClean="0"/>
              <a:t>const</a:t>
            </a:r>
            <a:r>
              <a:rPr lang="ru-RU" smtClean="0"/>
              <a:t> есть желаемый уровень эффективности выполняемых вычислений. Из выражения для эффективности можно получить</a:t>
            </a:r>
          </a:p>
          <a:p>
            <a:pPr lvl="1" algn="just">
              <a:lnSpc>
                <a:spcPct val="90000"/>
              </a:lnSpc>
              <a:spcBef>
                <a:spcPct val="50000"/>
              </a:spcBef>
            </a:pPr>
            <a:endParaRPr lang="ru-RU" smtClean="0"/>
          </a:p>
          <a:p>
            <a:pPr lvl="1" algn="just">
              <a:lnSpc>
                <a:spcPct val="90000"/>
              </a:lnSpc>
              <a:spcBef>
                <a:spcPct val="50000"/>
              </a:spcBef>
            </a:pPr>
            <a:endParaRPr lang="ru-RU" smtClean="0"/>
          </a:p>
          <a:p>
            <a:pPr lvl="1" algn="just">
              <a:lnSpc>
                <a:spcPct val="90000"/>
              </a:lnSpc>
              <a:spcBef>
                <a:spcPct val="50000"/>
              </a:spcBef>
            </a:pPr>
            <a:r>
              <a:rPr lang="ru-RU" smtClean="0"/>
              <a:t>Порождаемую последним соотношением зависимость </a:t>
            </a:r>
            <a:r>
              <a:rPr lang="ru-RU" i="1" smtClean="0"/>
              <a:t>n=F(p) </a:t>
            </a:r>
            <a:r>
              <a:rPr lang="ru-RU" smtClean="0"/>
              <a:t>между сложностью решаемой задачи и числом процессоров обычно называют </a:t>
            </a:r>
            <a:r>
              <a:rPr lang="ru-RU" i="1" smtClean="0"/>
              <a:t>функцией изоэффективности</a:t>
            </a:r>
            <a:r>
              <a:rPr lang="ru-RU" smtClean="0"/>
              <a:t> (</a:t>
            </a:r>
            <a:r>
              <a:rPr lang="en-US" i="1" smtClean="0"/>
              <a:t>isoefficiency function</a:t>
            </a:r>
            <a:r>
              <a:rPr lang="ru-RU" smtClean="0"/>
              <a:t>).</a:t>
            </a:r>
          </a:p>
        </p:txBody>
      </p:sp>
      <p:sp>
        <p:nvSpPr>
          <p:cNvPr id="27654" name="Rectangle 3"/>
          <p:cNvSpPr>
            <a:spLocks noChangeArrowheads="1"/>
          </p:cNvSpPr>
          <p:nvPr/>
        </p:nvSpPr>
        <p:spPr bwMode="auto">
          <a:xfrm>
            <a:off x="0" y="3233738"/>
            <a:ext cx="9906000" cy="0"/>
          </a:xfrm>
          <a:prstGeom prst="rect">
            <a:avLst/>
          </a:prstGeom>
          <a:noFill/>
          <a:ln w="9525">
            <a:noFill/>
            <a:miter lim="800000"/>
            <a:headEnd/>
            <a:tailEnd/>
          </a:ln>
        </p:spPr>
        <p:txBody>
          <a:bodyPr wrap="none" anchor="ctr">
            <a:spAutoFit/>
          </a:bodyPr>
          <a:lstStyle/>
          <a:p>
            <a:endParaRPr lang="ru-RU"/>
          </a:p>
        </p:txBody>
      </p:sp>
      <p:sp>
        <p:nvSpPr>
          <p:cNvPr id="27655" name="Rectangle 4"/>
          <p:cNvSpPr>
            <a:spLocks noChangeArrowheads="1"/>
          </p:cNvSpPr>
          <p:nvPr/>
        </p:nvSpPr>
        <p:spPr bwMode="auto">
          <a:xfrm>
            <a:off x="0" y="3243263"/>
            <a:ext cx="9906000" cy="0"/>
          </a:xfrm>
          <a:prstGeom prst="rect">
            <a:avLst/>
          </a:prstGeom>
          <a:noFill/>
          <a:ln w="9525">
            <a:noFill/>
            <a:miter lim="800000"/>
            <a:headEnd/>
            <a:tailEnd/>
          </a:ln>
        </p:spPr>
        <p:txBody>
          <a:bodyPr wrap="none" anchor="ctr">
            <a:spAutoFit/>
          </a:bodyPr>
          <a:lstStyle/>
          <a:p>
            <a:endParaRPr lang="ru-RU"/>
          </a:p>
        </p:txBody>
      </p:sp>
      <p:sp>
        <p:nvSpPr>
          <p:cNvPr id="27656" name="Rectangle 5"/>
          <p:cNvSpPr>
            <a:spLocks noChangeArrowheads="1"/>
          </p:cNvSpPr>
          <p:nvPr/>
        </p:nvSpPr>
        <p:spPr bwMode="auto">
          <a:xfrm>
            <a:off x="0" y="3233738"/>
            <a:ext cx="9906000" cy="0"/>
          </a:xfrm>
          <a:prstGeom prst="rect">
            <a:avLst/>
          </a:prstGeom>
          <a:noFill/>
          <a:ln w="9525">
            <a:noFill/>
            <a:miter lim="800000"/>
            <a:headEnd/>
            <a:tailEnd/>
          </a:ln>
        </p:spPr>
        <p:txBody>
          <a:bodyPr wrap="none" anchor="ctr">
            <a:spAutoFit/>
          </a:bodyPr>
          <a:lstStyle/>
          <a:p>
            <a:endParaRPr lang="ru-RU"/>
          </a:p>
        </p:txBody>
      </p:sp>
      <p:sp>
        <p:nvSpPr>
          <p:cNvPr id="27657" name="Rectangle 6"/>
          <p:cNvSpPr>
            <a:spLocks noChangeArrowheads="1"/>
          </p:cNvSpPr>
          <p:nvPr/>
        </p:nvSpPr>
        <p:spPr bwMode="auto">
          <a:xfrm>
            <a:off x="0" y="3319463"/>
            <a:ext cx="9906000" cy="0"/>
          </a:xfrm>
          <a:prstGeom prst="rect">
            <a:avLst/>
          </a:prstGeom>
          <a:noFill/>
          <a:ln w="9525">
            <a:noFill/>
            <a:miter lim="800000"/>
            <a:headEnd/>
            <a:tailEnd/>
          </a:ln>
        </p:spPr>
        <p:txBody>
          <a:bodyPr wrap="none" anchor="ctr">
            <a:spAutoFit/>
          </a:bodyPr>
          <a:lstStyle/>
          <a:p>
            <a:endParaRPr lang="ru-RU"/>
          </a:p>
        </p:txBody>
      </p:sp>
      <p:sp>
        <p:nvSpPr>
          <p:cNvPr id="27658" name="Rectangle 9"/>
          <p:cNvSpPr>
            <a:spLocks noChangeArrowheads="1"/>
          </p:cNvSpPr>
          <p:nvPr/>
        </p:nvSpPr>
        <p:spPr bwMode="auto">
          <a:xfrm>
            <a:off x="0" y="3238500"/>
            <a:ext cx="9906000" cy="0"/>
          </a:xfrm>
          <a:prstGeom prst="rect">
            <a:avLst/>
          </a:prstGeom>
          <a:noFill/>
          <a:ln w="9525">
            <a:noFill/>
            <a:miter lim="800000"/>
            <a:headEnd/>
            <a:tailEnd/>
          </a:ln>
        </p:spPr>
        <p:txBody>
          <a:bodyPr wrap="none" anchor="ctr">
            <a:spAutoFit/>
          </a:bodyPr>
          <a:lstStyle/>
          <a:p>
            <a:endParaRPr lang="ru-RU"/>
          </a:p>
        </p:txBody>
      </p:sp>
      <p:graphicFrame>
        <p:nvGraphicFramePr>
          <p:cNvPr id="27650" name="Object 8"/>
          <p:cNvGraphicFramePr>
            <a:graphicFrameLocks noChangeAspect="1"/>
          </p:cNvGraphicFramePr>
          <p:nvPr/>
        </p:nvGraphicFramePr>
        <p:xfrm>
          <a:off x="2954338" y="2471738"/>
          <a:ext cx="4284662" cy="765175"/>
        </p:xfrm>
        <a:graphic>
          <a:graphicData uri="http://schemas.openxmlformats.org/presentationml/2006/ole">
            <p:oleObj spid="_x0000_s27650" name="Формула" r:id="rId3" imgW="2133360" imgH="380880" progId="Equation.3">
              <p:embed/>
            </p:oleObj>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7" name="Rectangle 2"/>
          <p:cNvSpPr>
            <a:spLocks noGrp="1" noChangeArrowheads="1"/>
          </p:cNvSpPr>
          <p:nvPr>
            <p:ph type="title"/>
          </p:nvPr>
        </p:nvSpPr>
        <p:spPr>
          <a:xfrm>
            <a:off x="488950" y="260350"/>
            <a:ext cx="7281863" cy="466725"/>
          </a:xfrm>
        </p:spPr>
        <p:txBody>
          <a:bodyPr rtlCol="0">
            <a:normAutofit fontScale="90000"/>
          </a:bodyPr>
          <a:lstStyle/>
          <a:p>
            <a:pPr algn="l" fontAlgn="auto">
              <a:spcAft>
                <a:spcPts val="0"/>
              </a:spcAft>
              <a:defRPr/>
            </a:pPr>
            <a:r>
              <a:rPr lang="ru-RU" b="1" smtClean="0"/>
              <a:t>Пример: </a:t>
            </a:r>
            <a:r>
              <a:rPr lang="ru-RU" b="1" i="1" smtClean="0"/>
              <a:t>Вычисление числа </a:t>
            </a:r>
            <a:r>
              <a:rPr lang="en-US" b="1" i="1" smtClean="0">
                <a:sym typeface="Symbol" pitchFamily="18" charset="2"/>
              </a:rPr>
              <a:t></a:t>
            </a:r>
            <a:r>
              <a:rPr lang="ru-RU" b="1" i="1" smtClean="0">
                <a:sym typeface="Symbol" pitchFamily="18" charset="2"/>
              </a:rPr>
              <a:t>…</a:t>
            </a:r>
            <a:endParaRPr lang="ru-RU" b="1" i="1" smtClean="0"/>
          </a:p>
        </p:txBody>
      </p:sp>
      <p:sp>
        <p:nvSpPr>
          <p:cNvPr id="28678" name="Rectangle 3"/>
          <p:cNvSpPr>
            <a:spLocks noChangeArrowheads="1"/>
          </p:cNvSpPr>
          <p:nvPr/>
        </p:nvSpPr>
        <p:spPr bwMode="auto">
          <a:xfrm>
            <a:off x="4173538" y="2185988"/>
            <a:ext cx="9906000" cy="0"/>
          </a:xfrm>
          <a:prstGeom prst="rect">
            <a:avLst/>
          </a:prstGeom>
          <a:noFill/>
          <a:ln w="9525">
            <a:noFill/>
            <a:miter lim="800000"/>
            <a:headEnd/>
            <a:tailEnd/>
          </a:ln>
        </p:spPr>
        <p:txBody>
          <a:bodyPr>
            <a:spAutoFit/>
          </a:bodyPr>
          <a:lstStyle/>
          <a:p>
            <a:endParaRPr lang="ru-RU"/>
          </a:p>
        </p:txBody>
      </p:sp>
      <p:sp>
        <p:nvSpPr>
          <p:cNvPr id="28679" name="Rectangle 4"/>
          <p:cNvSpPr>
            <a:spLocks noChangeArrowheads="1"/>
          </p:cNvSpPr>
          <p:nvPr/>
        </p:nvSpPr>
        <p:spPr bwMode="auto">
          <a:xfrm>
            <a:off x="4173538" y="2185988"/>
            <a:ext cx="9906000" cy="0"/>
          </a:xfrm>
          <a:prstGeom prst="rect">
            <a:avLst/>
          </a:prstGeom>
          <a:noFill/>
          <a:ln w="9525">
            <a:noFill/>
            <a:miter lim="800000"/>
            <a:headEnd/>
            <a:tailEnd/>
          </a:ln>
        </p:spPr>
        <p:txBody>
          <a:bodyPr>
            <a:spAutoFit/>
          </a:bodyPr>
          <a:lstStyle/>
          <a:p>
            <a:endParaRPr lang="ru-RU"/>
          </a:p>
        </p:txBody>
      </p:sp>
      <p:sp>
        <p:nvSpPr>
          <p:cNvPr id="28680" name="Rectangle 5"/>
          <p:cNvSpPr>
            <a:spLocks noChangeArrowheads="1"/>
          </p:cNvSpPr>
          <p:nvPr/>
        </p:nvSpPr>
        <p:spPr bwMode="auto">
          <a:xfrm>
            <a:off x="4365625" y="2867025"/>
            <a:ext cx="9906000" cy="0"/>
          </a:xfrm>
          <a:prstGeom prst="rect">
            <a:avLst/>
          </a:prstGeom>
          <a:noFill/>
          <a:ln w="9525">
            <a:noFill/>
            <a:miter lim="800000"/>
            <a:headEnd/>
            <a:tailEnd/>
          </a:ln>
        </p:spPr>
        <p:txBody>
          <a:bodyPr>
            <a:spAutoFit/>
          </a:bodyPr>
          <a:lstStyle/>
          <a:p>
            <a:endParaRPr lang="ru-RU"/>
          </a:p>
        </p:txBody>
      </p:sp>
      <p:sp>
        <p:nvSpPr>
          <p:cNvPr id="28681" name="Rectangle 6"/>
          <p:cNvSpPr>
            <a:spLocks noChangeArrowheads="1"/>
          </p:cNvSpPr>
          <p:nvPr/>
        </p:nvSpPr>
        <p:spPr bwMode="auto">
          <a:xfrm>
            <a:off x="4173538" y="2185988"/>
            <a:ext cx="9906000" cy="0"/>
          </a:xfrm>
          <a:prstGeom prst="rect">
            <a:avLst/>
          </a:prstGeom>
          <a:noFill/>
          <a:ln w="9525">
            <a:noFill/>
            <a:miter lim="800000"/>
            <a:headEnd/>
            <a:tailEnd/>
          </a:ln>
        </p:spPr>
        <p:txBody>
          <a:bodyPr>
            <a:spAutoFit/>
          </a:bodyPr>
          <a:lstStyle/>
          <a:p>
            <a:endParaRPr lang="ru-RU"/>
          </a:p>
        </p:txBody>
      </p:sp>
      <p:sp>
        <p:nvSpPr>
          <p:cNvPr id="28682" name="Rectangle 7"/>
          <p:cNvSpPr>
            <a:spLocks noChangeArrowheads="1"/>
          </p:cNvSpPr>
          <p:nvPr/>
        </p:nvSpPr>
        <p:spPr bwMode="auto">
          <a:xfrm>
            <a:off x="4514850" y="2867025"/>
            <a:ext cx="9906000" cy="0"/>
          </a:xfrm>
          <a:prstGeom prst="rect">
            <a:avLst/>
          </a:prstGeom>
          <a:noFill/>
          <a:ln w="9525">
            <a:noFill/>
            <a:miter lim="800000"/>
            <a:headEnd/>
            <a:tailEnd/>
          </a:ln>
        </p:spPr>
        <p:txBody>
          <a:bodyPr>
            <a:spAutoFit/>
          </a:bodyPr>
          <a:lstStyle/>
          <a:p>
            <a:endParaRPr lang="ru-RU"/>
          </a:p>
        </p:txBody>
      </p:sp>
      <p:sp>
        <p:nvSpPr>
          <p:cNvPr id="28683" name="Rectangle 8"/>
          <p:cNvSpPr>
            <a:spLocks noChangeArrowheads="1"/>
          </p:cNvSpPr>
          <p:nvPr/>
        </p:nvSpPr>
        <p:spPr bwMode="auto">
          <a:xfrm>
            <a:off x="2178050" y="2166938"/>
            <a:ext cx="9906000" cy="0"/>
          </a:xfrm>
          <a:prstGeom prst="rect">
            <a:avLst/>
          </a:prstGeom>
          <a:noFill/>
          <a:ln w="9525">
            <a:noFill/>
            <a:miter lim="800000"/>
            <a:headEnd/>
            <a:tailEnd/>
          </a:ln>
        </p:spPr>
        <p:txBody>
          <a:bodyPr>
            <a:spAutoFit/>
          </a:bodyPr>
          <a:lstStyle/>
          <a:p>
            <a:endParaRPr lang="ru-RU"/>
          </a:p>
        </p:txBody>
      </p:sp>
      <p:sp>
        <p:nvSpPr>
          <p:cNvPr id="28684" name="Rectangle 9"/>
          <p:cNvSpPr>
            <a:spLocks noChangeArrowheads="1"/>
          </p:cNvSpPr>
          <p:nvPr/>
        </p:nvSpPr>
        <p:spPr bwMode="auto">
          <a:xfrm>
            <a:off x="2178050" y="2166938"/>
            <a:ext cx="9906000" cy="0"/>
          </a:xfrm>
          <a:prstGeom prst="rect">
            <a:avLst/>
          </a:prstGeom>
          <a:noFill/>
          <a:ln w="9525">
            <a:noFill/>
            <a:miter lim="800000"/>
            <a:headEnd/>
            <a:tailEnd/>
          </a:ln>
        </p:spPr>
        <p:txBody>
          <a:bodyPr>
            <a:spAutoFit/>
          </a:bodyPr>
          <a:lstStyle/>
          <a:p>
            <a:endParaRPr lang="ru-RU"/>
          </a:p>
        </p:txBody>
      </p:sp>
      <p:sp>
        <p:nvSpPr>
          <p:cNvPr id="28685" name="Rectangle 10"/>
          <p:cNvSpPr>
            <a:spLocks noChangeArrowheads="1"/>
          </p:cNvSpPr>
          <p:nvPr/>
        </p:nvSpPr>
        <p:spPr bwMode="auto">
          <a:xfrm>
            <a:off x="2178050" y="2166938"/>
            <a:ext cx="9906000" cy="0"/>
          </a:xfrm>
          <a:prstGeom prst="rect">
            <a:avLst/>
          </a:prstGeom>
          <a:noFill/>
          <a:ln w="9525">
            <a:noFill/>
            <a:miter lim="800000"/>
            <a:headEnd/>
            <a:tailEnd/>
          </a:ln>
        </p:spPr>
        <p:txBody>
          <a:bodyPr>
            <a:spAutoFit/>
          </a:bodyPr>
          <a:lstStyle/>
          <a:p>
            <a:endParaRPr lang="ru-RU"/>
          </a:p>
        </p:txBody>
      </p:sp>
      <p:sp>
        <p:nvSpPr>
          <p:cNvPr id="28686" name="Rectangle 11"/>
          <p:cNvSpPr>
            <a:spLocks noChangeArrowheads="1"/>
          </p:cNvSpPr>
          <p:nvPr/>
        </p:nvSpPr>
        <p:spPr bwMode="auto">
          <a:xfrm>
            <a:off x="2178050" y="2166938"/>
            <a:ext cx="9906000" cy="0"/>
          </a:xfrm>
          <a:prstGeom prst="rect">
            <a:avLst/>
          </a:prstGeom>
          <a:noFill/>
          <a:ln w="9525">
            <a:noFill/>
            <a:miter lim="800000"/>
            <a:headEnd/>
            <a:tailEnd/>
          </a:ln>
        </p:spPr>
        <p:txBody>
          <a:bodyPr>
            <a:spAutoFit/>
          </a:bodyPr>
          <a:lstStyle/>
          <a:p>
            <a:endParaRPr lang="ru-RU"/>
          </a:p>
        </p:txBody>
      </p:sp>
      <p:sp>
        <p:nvSpPr>
          <p:cNvPr id="28687" name="Rectangle 12"/>
          <p:cNvSpPr>
            <a:spLocks noChangeArrowheads="1"/>
          </p:cNvSpPr>
          <p:nvPr/>
        </p:nvSpPr>
        <p:spPr bwMode="auto">
          <a:xfrm>
            <a:off x="2178050" y="2166938"/>
            <a:ext cx="9906000" cy="0"/>
          </a:xfrm>
          <a:prstGeom prst="rect">
            <a:avLst/>
          </a:prstGeom>
          <a:noFill/>
          <a:ln w="9525">
            <a:noFill/>
            <a:miter lim="800000"/>
            <a:headEnd/>
            <a:tailEnd/>
          </a:ln>
        </p:spPr>
        <p:txBody>
          <a:bodyPr>
            <a:spAutoFit/>
          </a:bodyPr>
          <a:lstStyle/>
          <a:p>
            <a:endParaRPr lang="ru-RU"/>
          </a:p>
        </p:txBody>
      </p:sp>
      <p:sp>
        <p:nvSpPr>
          <p:cNvPr id="28688" name="Rectangle 13"/>
          <p:cNvSpPr>
            <a:spLocks noChangeArrowheads="1"/>
          </p:cNvSpPr>
          <p:nvPr/>
        </p:nvSpPr>
        <p:spPr bwMode="auto">
          <a:xfrm>
            <a:off x="2178050" y="2166938"/>
            <a:ext cx="9906000" cy="0"/>
          </a:xfrm>
          <a:prstGeom prst="rect">
            <a:avLst/>
          </a:prstGeom>
          <a:noFill/>
          <a:ln w="9525">
            <a:noFill/>
            <a:miter lim="800000"/>
            <a:headEnd/>
            <a:tailEnd/>
          </a:ln>
        </p:spPr>
        <p:txBody>
          <a:bodyPr>
            <a:spAutoFit/>
          </a:bodyPr>
          <a:lstStyle/>
          <a:p>
            <a:endParaRPr lang="ru-RU"/>
          </a:p>
        </p:txBody>
      </p:sp>
      <p:sp>
        <p:nvSpPr>
          <p:cNvPr id="28689" name="Rectangle 14"/>
          <p:cNvSpPr>
            <a:spLocks noChangeArrowheads="1"/>
          </p:cNvSpPr>
          <p:nvPr/>
        </p:nvSpPr>
        <p:spPr bwMode="auto">
          <a:xfrm>
            <a:off x="2178050" y="2166938"/>
            <a:ext cx="9906000" cy="0"/>
          </a:xfrm>
          <a:prstGeom prst="rect">
            <a:avLst/>
          </a:prstGeom>
          <a:noFill/>
          <a:ln w="9525">
            <a:noFill/>
            <a:miter lim="800000"/>
            <a:headEnd/>
            <a:tailEnd/>
          </a:ln>
        </p:spPr>
        <p:txBody>
          <a:bodyPr>
            <a:spAutoFit/>
          </a:bodyPr>
          <a:lstStyle/>
          <a:p>
            <a:endParaRPr lang="ru-RU"/>
          </a:p>
        </p:txBody>
      </p:sp>
      <p:sp>
        <p:nvSpPr>
          <p:cNvPr id="28690" name="Rectangle 15"/>
          <p:cNvSpPr>
            <a:spLocks noChangeArrowheads="1"/>
          </p:cNvSpPr>
          <p:nvPr/>
        </p:nvSpPr>
        <p:spPr bwMode="auto">
          <a:xfrm>
            <a:off x="2873375" y="2000250"/>
            <a:ext cx="9906000" cy="0"/>
          </a:xfrm>
          <a:prstGeom prst="rect">
            <a:avLst/>
          </a:prstGeom>
          <a:noFill/>
          <a:ln w="9525">
            <a:noFill/>
            <a:miter lim="800000"/>
            <a:headEnd/>
            <a:tailEnd/>
          </a:ln>
        </p:spPr>
        <p:txBody>
          <a:bodyPr>
            <a:spAutoFit/>
          </a:bodyPr>
          <a:lstStyle/>
          <a:p>
            <a:endParaRPr lang="ru-RU"/>
          </a:p>
        </p:txBody>
      </p:sp>
      <p:sp>
        <p:nvSpPr>
          <p:cNvPr id="28691" name="Rectangle 16"/>
          <p:cNvSpPr>
            <a:spLocks noChangeArrowheads="1"/>
          </p:cNvSpPr>
          <p:nvPr/>
        </p:nvSpPr>
        <p:spPr bwMode="auto">
          <a:xfrm>
            <a:off x="2873375" y="2000250"/>
            <a:ext cx="9906000" cy="0"/>
          </a:xfrm>
          <a:prstGeom prst="rect">
            <a:avLst/>
          </a:prstGeom>
          <a:noFill/>
          <a:ln w="9525">
            <a:noFill/>
            <a:miter lim="800000"/>
            <a:headEnd/>
            <a:tailEnd/>
          </a:ln>
        </p:spPr>
        <p:txBody>
          <a:bodyPr>
            <a:spAutoFit/>
          </a:bodyPr>
          <a:lstStyle/>
          <a:p>
            <a:endParaRPr lang="ru-RU"/>
          </a:p>
        </p:txBody>
      </p:sp>
      <p:sp>
        <p:nvSpPr>
          <p:cNvPr id="28692" name="Rectangle 17"/>
          <p:cNvSpPr>
            <a:spLocks noChangeArrowheads="1"/>
          </p:cNvSpPr>
          <p:nvPr/>
        </p:nvSpPr>
        <p:spPr bwMode="auto">
          <a:xfrm>
            <a:off x="2873375" y="2000250"/>
            <a:ext cx="9906000" cy="0"/>
          </a:xfrm>
          <a:prstGeom prst="rect">
            <a:avLst/>
          </a:prstGeom>
          <a:noFill/>
          <a:ln w="9525">
            <a:noFill/>
            <a:miter lim="800000"/>
            <a:headEnd/>
            <a:tailEnd/>
          </a:ln>
        </p:spPr>
        <p:txBody>
          <a:bodyPr>
            <a:spAutoFit/>
          </a:bodyPr>
          <a:lstStyle/>
          <a:p>
            <a:endParaRPr lang="ru-RU"/>
          </a:p>
        </p:txBody>
      </p:sp>
      <p:sp>
        <p:nvSpPr>
          <p:cNvPr id="28693" name="Rectangle 18"/>
          <p:cNvSpPr>
            <a:spLocks noChangeArrowheads="1"/>
          </p:cNvSpPr>
          <p:nvPr/>
        </p:nvSpPr>
        <p:spPr bwMode="auto">
          <a:xfrm>
            <a:off x="2868613" y="1995488"/>
            <a:ext cx="9906000" cy="0"/>
          </a:xfrm>
          <a:prstGeom prst="rect">
            <a:avLst/>
          </a:prstGeom>
          <a:noFill/>
          <a:ln w="9525">
            <a:noFill/>
            <a:miter lim="800000"/>
            <a:headEnd/>
            <a:tailEnd/>
          </a:ln>
        </p:spPr>
        <p:txBody>
          <a:bodyPr>
            <a:spAutoFit/>
          </a:bodyPr>
          <a:lstStyle/>
          <a:p>
            <a:endParaRPr lang="ru-RU"/>
          </a:p>
        </p:txBody>
      </p:sp>
      <p:sp>
        <p:nvSpPr>
          <p:cNvPr id="28694" name="Rectangle 19"/>
          <p:cNvSpPr>
            <a:spLocks noChangeArrowheads="1"/>
          </p:cNvSpPr>
          <p:nvPr/>
        </p:nvSpPr>
        <p:spPr bwMode="auto">
          <a:xfrm>
            <a:off x="2543175" y="2076450"/>
            <a:ext cx="9906000" cy="0"/>
          </a:xfrm>
          <a:prstGeom prst="rect">
            <a:avLst/>
          </a:prstGeom>
          <a:noFill/>
          <a:ln w="9525">
            <a:noFill/>
            <a:miter lim="800000"/>
            <a:headEnd/>
            <a:tailEnd/>
          </a:ln>
        </p:spPr>
        <p:txBody>
          <a:bodyPr>
            <a:spAutoFit/>
          </a:bodyPr>
          <a:lstStyle/>
          <a:p>
            <a:endParaRPr lang="ru-RU"/>
          </a:p>
        </p:txBody>
      </p:sp>
      <p:sp>
        <p:nvSpPr>
          <p:cNvPr id="28695" name="Text Box 20"/>
          <p:cNvSpPr txBox="1">
            <a:spLocks noChangeArrowheads="1"/>
          </p:cNvSpPr>
          <p:nvPr/>
        </p:nvSpPr>
        <p:spPr bwMode="auto">
          <a:xfrm>
            <a:off x="560388" y="1268413"/>
            <a:ext cx="8370887" cy="946150"/>
          </a:xfrm>
          <a:prstGeom prst="rect">
            <a:avLst/>
          </a:prstGeom>
          <a:noFill/>
          <a:ln w="9525">
            <a:noFill/>
            <a:miter lim="800000"/>
            <a:headEnd/>
            <a:tailEnd/>
          </a:ln>
        </p:spPr>
        <p:txBody>
          <a:bodyPr>
            <a:spAutoFit/>
          </a:bodyPr>
          <a:lstStyle/>
          <a:p>
            <a:pPr marL="450850" indent="-450850">
              <a:buFont typeface="Wingdings" pitchFamily="2" charset="2"/>
              <a:buChar char="q"/>
            </a:pPr>
            <a:r>
              <a:rPr lang="ru-RU" sz="2800">
                <a:latin typeface="Arial" pitchFamily="34" charset="0"/>
              </a:rPr>
              <a:t>Значение числа </a:t>
            </a:r>
            <a:r>
              <a:rPr lang="en-US" sz="2800" i="1">
                <a:latin typeface="Arial" pitchFamily="34" charset="0"/>
                <a:sym typeface="Symbol" pitchFamily="18" charset="2"/>
              </a:rPr>
              <a:t></a:t>
            </a:r>
            <a:r>
              <a:rPr lang="ru-RU" sz="2800">
                <a:latin typeface="Arial" pitchFamily="34" charset="0"/>
              </a:rPr>
              <a:t>  может быть получено при помощи интеграла</a:t>
            </a:r>
            <a:endParaRPr lang="en-US" sz="2800">
              <a:latin typeface="Arial" pitchFamily="34" charset="0"/>
            </a:endParaRPr>
          </a:p>
        </p:txBody>
      </p:sp>
      <p:sp>
        <p:nvSpPr>
          <p:cNvPr id="28696" name="Text Box 21"/>
          <p:cNvSpPr txBox="1">
            <a:spLocks noChangeArrowheads="1"/>
          </p:cNvSpPr>
          <p:nvPr/>
        </p:nvSpPr>
        <p:spPr bwMode="auto">
          <a:xfrm>
            <a:off x="596900" y="3419475"/>
            <a:ext cx="8172450" cy="946150"/>
          </a:xfrm>
          <a:prstGeom prst="rect">
            <a:avLst/>
          </a:prstGeom>
          <a:noFill/>
          <a:ln w="9525">
            <a:noFill/>
            <a:miter lim="800000"/>
            <a:headEnd/>
            <a:tailEnd/>
          </a:ln>
        </p:spPr>
        <p:txBody>
          <a:bodyPr>
            <a:spAutoFit/>
          </a:bodyPr>
          <a:lstStyle/>
          <a:p>
            <a:pPr marL="450850" indent="-450850">
              <a:spcBef>
                <a:spcPct val="50000"/>
              </a:spcBef>
              <a:buFont typeface="Wingdings" pitchFamily="2" charset="2"/>
              <a:buChar char="q"/>
            </a:pPr>
            <a:r>
              <a:rPr lang="ru-RU" sz="2800">
                <a:latin typeface="Arial" pitchFamily="34" charset="0"/>
              </a:rPr>
              <a:t>Для численного интегрирования применим метод прямоугольников</a:t>
            </a:r>
            <a:endParaRPr lang="en-US" sz="2800">
              <a:latin typeface="Arial" pitchFamily="34" charset="0"/>
            </a:endParaRPr>
          </a:p>
        </p:txBody>
      </p:sp>
      <p:sp>
        <p:nvSpPr>
          <p:cNvPr id="28697" name="Rectangle 22"/>
          <p:cNvSpPr>
            <a:spLocks noChangeArrowheads="1"/>
          </p:cNvSpPr>
          <p:nvPr/>
        </p:nvSpPr>
        <p:spPr bwMode="auto">
          <a:xfrm>
            <a:off x="0" y="3195638"/>
            <a:ext cx="9906000" cy="0"/>
          </a:xfrm>
          <a:prstGeom prst="rect">
            <a:avLst/>
          </a:prstGeom>
          <a:noFill/>
          <a:ln w="9525">
            <a:noFill/>
            <a:miter lim="800000"/>
            <a:headEnd/>
            <a:tailEnd/>
          </a:ln>
        </p:spPr>
        <p:txBody>
          <a:bodyPr wrap="none" anchor="ctr">
            <a:spAutoFit/>
          </a:bodyPr>
          <a:lstStyle/>
          <a:p>
            <a:endParaRPr lang="ru-RU"/>
          </a:p>
        </p:txBody>
      </p:sp>
      <p:graphicFrame>
        <p:nvGraphicFramePr>
          <p:cNvPr id="28674" name="Object 23"/>
          <p:cNvGraphicFramePr>
            <a:graphicFrameLocks noChangeAspect="1"/>
          </p:cNvGraphicFramePr>
          <p:nvPr/>
        </p:nvGraphicFramePr>
        <p:xfrm>
          <a:off x="2879725" y="2133600"/>
          <a:ext cx="2433638" cy="1419225"/>
        </p:xfrm>
        <a:graphic>
          <a:graphicData uri="http://schemas.openxmlformats.org/presentationml/2006/ole">
            <p:oleObj spid="_x0000_s28674" name="Формула" r:id="rId3" imgW="799753" imgH="469696" progId="Equation.3">
              <p:embed/>
            </p:oleObj>
          </a:graphicData>
        </a:graphic>
      </p:graphicFrame>
      <p:graphicFrame>
        <p:nvGraphicFramePr>
          <p:cNvPr id="28675" name="Object 24"/>
          <p:cNvGraphicFramePr>
            <a:graphicFrameLocks noChangeAspect="1"/>
          </p:cNvGraphicFramePr>
          <p:nvPr/>
        </p:nvGraphicFramePr>
        <p:xfrm>
          <a:off x="2360613" y="4149725"/>
          <a:ext cx="3816350" cy="2373313"/>
        </p:xfrm>
        <a:graphic>
          <a:graphicData uri="http://schemas.openxmlformats.org/presentationml/2006/ole">
            <p:oleObj spid="_x0000_s28675" name="Диаграмма" r:id="rId4" imgW="2962351" imgH="1543202" progId="Excel.Chart.8">
              <p:embed/>
            </p:oleObj>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68" name="Rectangle 20"/>
          <p:cNvSpPr>
            <a:spLocks noGrp="1" noChangeArrowheads="1"/>
          </p:cNvSpPr>
          <p:nvPr>
            <p:ph type="title"/>
          </p:nvPr>
        </p:nvSpPr>
        <p:spPr>
          <a:xfrm>
            <a:off x="488950" y="260350"/>
            <a:ext cx="7281863" cy="466725"/>
          </a:xfrm>
        </p:spPr>
        <p:txBody>
          <a:bodyPr rtlCol="0">
            <a:normAutofit fontScale="90000"/>
          </a:bodyPr>
          <a:lstStyle/>
          <a:p>
            <a:pPr algn="l" fontAlgn="auto">
              <a:spcAft>
                <a:spcPts val="0"/>
              </a:spcAft>
              <a:defRPr/>
            </a:pPr>
            <a:r>
              <a:rPr lang="ru-RU" b="1" smtClean="0"/>
              <a:t>Пример: </a:t>
            </a:r>
            <a:r>
              <a:rPr lang="ru-RU" b="1" i="1" smtClean="0"/>
              <a:t>Вычисление числа </a:t>
            </a:r>
            <a:r>
              <a:rPr lang="en-US" b="1" i="1" smtClean="0">
                <a:sym typeface="Symbol" pitchFamily="18" charset="2"/>
              </a:rPr>
              <a:t></a:t>
            </a:r>
            <a:r>
              <a:rPr lang="ru-RU" b="1" i="1" smtClean="0">
                <a:sym typeface="Symbol" pitchFamily="18" charset="2"/>
              </a:rPr>
              <a:t>…</a:t>
            </a:r>
          </a:p>
        </p:txBody>
      </p:sp>
      <p:sp>
        <p:nvSpPr>
          <p:cNvPr id="29701" name="Rectangle 2"/>
          <p:cNvSpPr>
            <a:spLocks noChangeArrowheads="1"/>
          </p:cNvSpPr>
          <p:nvPr/>
        </p:nvSpPr>
        <p:spPr bwMode="auto">
          <a:xfrm>
            <a:off x="4173538" y="2185988"/>
            <a:ext cx="9906000" cy="0"/>
          </a:xfrm>
          <a:prstGeom prst="rect">
            <a:avLst/>
          </a:prstGeom>
          <a:noFill/>
          <a:ln w="9525">
            <a:noFill/>
            <a:miter lim="800000"/>
            <a:headEnd/>
            <a:tailEnd/>
          </a:ln>
        </p:spPr>
        <p:txBody>
          <a:bodyPr>
            <a:spAutoFit/>
          </a:bodyPr>
          <a:lstStyle/>
          <a:p>
            <a:endParaRPr lang="ru-RU"/>
          </a:p>
        </p:txBody>
      </p:sp>
      <p:sp>
        <p:nvSpPr>
          <p:cNvPr id="29702" name="Rectangle 3"/>
          <p:cNvSpPr>
            <a:spLocks noChangeArrowheads="1"/>
          </p:cNvSpPr>
          <p:nvPr/>
        </p:nvSpPr>
        <p:spPr bwMode="auto">
          <a:xfrm>
            <a:off x="4173538" y="2185988"/>
            <a:ext cx="9906000" cy="0"/>
          </a:xfrm>
          <a:prstGeom prst="rect">
            <a:avLst/>
          </a:prstGeom>
          <a:noFill/>
          <a:ln w="9525">
            <a:noFill/>
            <a:miter lim="800000"/>
            <a:headEnd/>
            <a:tailEnd/>
          </a:ln>
        </p:spPr>
        <p:txBody>
          <a:bodyPr>
            <a:spAutoFit/>
          </a:bodyPr>
          <a:lstStyle/>
          <a:p>
            <a:endParaRPr lang="ru-RU"/>
          </a:p>
        </p:txBody>
      </p:sp>
      <p:sp>
        <p:nvSpPr>
          <p:cNvPr id="29703" name="Rectangle 4"/>
          <p:cNvSpPr>
            <a:spLocks noChangeArrowheads="1"/>
          </p:cNvSpPr>
          <p:nvPr/>
        </p:nvSpPr>
        <p:spPr bwMode="auto">
          <a:xfrm>
            <a:off x="4365625" y="2867025"/>
            <a:ext cx="9906000" cy="0"/>
          </a:xfrm>
          <a:prstGeom prst="rect">
            <a:avLst/>
          </a:prstGeom>
          <a:noFill/>
          <a:ln w="9525">
            <a:noFill/>
            <a:miter lim="800000"/>
            <a:headEnd/>
            <a:tailEnd/>
          </a:ln>
        </p:spPr>
        <p:txBody>
          <a:bodyPr>
            <a:spAutoFit/>
          </a:bodyPr>
          <a:lstStyle/>
          <a:p>
            <a:endParaRPr lang="ru-RU"/>
          </a:p>
        </p:txBody>
      </p:sp>
      <p:sp>
        <p:nvSpPr>
          <p:cNvPr id="29704" name="Rectangle 5"/>
          <p:cNvSpPr>
            <a:spLocks noChangeArrowheads="1"/>
          </p:cNvSpPr>
          <p:nvPr/>
        </p:nvSpPr>
        <p:spPr bwMode="auto">
          <a:xfrm>
            <a:off x="4173538" y="2185988"/>
            <a:ext cx="9906000" cy="0"/>
          </a:xfrm>
          <a:prstGeom prst="rect">
            <a:avLst/>
          </a:prstGeom>
          <a:noFill/>
          <a:ln w="9525">
            <a:noFill/>
            <a:miter lim="800000"/>
            <a:headEnd/>
            <a:tailEnd/>
          </a:ln>
        </p:spPr>
        <p:txBody>
          <a:bodyPr>
            <a:spAutoFit/>
          </a:bodyPr>
          <a:lstStyle/>
          <a:p>
            <a:endParaRPr lang="ru-RU"/>
          </a:p>
        </p:txBody>
      </p:sp>
      <p:sp>
        <p:nvSpPr>
          <p:cNvPr id="29705" name="Rectangle 6"/>
          <p:cNvSpPr>
            <a:spLocks noChangeArrowheads="1"/>
          </p:cNvSpPr>
          <p:nvPr/>
        </p:nvSpPr>
        <p:spPr bwMode="auto">
          <a:xfrm>
            <a:off x="4514850" y="2867025"/>
            <a:ext cx="9906000" cy="0"/>
          </a:xfrm>
          <a:prstGeom prst="rect">
            <a:avLst/>
          </a:prstGeom>
          <a:noFill/>
          <a:ln w="9525">
            <a:noFill/>
            <a:miter lim="800000"/>
            <a:headEnd/>
            <a:tailEnd/>
          </a:ln>
        </p:spPr>
        <p:txBody>
          <a:bodyPr>
            <a:spAutoFit/>
          </a:bodyPr>
          <a:lstStyle/>
          <a:p>
            <a:endParaRPr lang="ru-RU"/>
          </a:p>
        </p:txBody>
      </p:sp>
      <p:sp>
        <p:nvSpPr>
          <p:cNvPr id="29706" name="Rectangle 7"/>
          <p:cNvSpPr>
            <a:spLocks noChangeArrowheads="1"/>
          </p:cNvSpPr>
          <p:nvPr/>
        </p:nvSpPr>
        <p:spPr bwMode="auto">
          <a:xfrm>
            <a:off x="2178050" y="2166938"/>
            <a:ext cx="9906000" cy="0"/>
          </a:xfrm>
          <a:prstGeom prst="rect">
            <a:avLst/>
          </a:prstGeom>
          <a:noFill/>
          <a:ln w="9525">
            <a:noFill/>
            <a:miter lim="800000"/>
            <a:headEnd/>
            <a:tailEnd/>
          </a:ln>
        </p:spPr>
        <p:txBody>
          <a:bodyPr>
            <a:spAutoFit/>
          </a:bodyPr>
          <a:lstStyle/>
          <a:p>
            <a:endParaRPr lang="ru-RU"/>
          </a:p>
        </p:txBody>
      </p:sp>
      <p:sp>
        <p:nvSpPr>
          <p:cNvPr id="29707" name="Rectangle 8"/>
          <p:cNvSpPr>
            <a:spLocks noChangeArrowheads="1"/>
          </p:cNvSpPr>
          <p:nvPr/>
        </p:nvSpPr>
        <p:spPr bwMode="auto">
          <a:xfrm>
            <a:off x="2178050" y="2166938"/>
            <a:ext cx="9906000" cy="0"/>
          </a:xfrm>
          <a:prstGeom prst="rect">
            <a:avLst/>
          </a:prstGeom>
          <a:noFill/>
          <a:ln w="9525">
            <a:noFill/>
            <a:miter lim="800000"/>
            <a:headEnd/>
            <a:tailEnd/>
          </a:ln>
        </p:spPr>
        <p:txBody>
          <a:bodyPr>
            <a:spAutoFit/>
          </a:bodyPr>
          <a:lstStyle/>
          <a:p>
            <a:endParaRPr lang="ru-RU"/>
          </a:p>
        </p:txBody>
      </p:sp>
      <p:sp>
        <p:nvSpPr>
          <p:cNvPr id="29708" name="Rectangle 9"/>
          <p:cNvSpPr>
            <a:spLocks noChangeArrowheads="1"/>
          </p:cNvSpPr>
          <p:nvPr/>
        </p:nvSpPr>
        <p:spPr bwMode="auto">
          <a:xfrm>
            <a:off x="2178050" y="2166938"/>
            <a:ext cx="9906000" cy="0"/>
          </a:xfrm>
          <a:prstGeom prst="rect">
            <a:avLst/>
          </a:prstGeom>
          <a:noFill/>
          <a:ln w="9525">
            <a:noFill/>
            <a:miter lim="800000"/>
            <a:headEnd/>
            <a:tailEnd/>
          </a:ln>
        </p:spPr>
        <p:txBody>
          <a:bodyPr>
            <a:spAutoFit/>
          </a:bodyPr>
          <a:lstStyle/>
          <a:p>
            <a:endParaRPr lang="ru-RU"/>
          </a:p>
        </p:txBody>
      </p:sp>
      <p:sp>
        <p:nvSpPr>
          <p:cNvPr id="29709" name="Rectangle 10"/>
          <p:cNvSpPr>
            <a:spLocks noChangeArrowheads="1"/>
          </p:cNvSpPr>
          <p:nvPr/>
        </p:nvSpPr>
        <p:spPr bwMode="auto">
          <a:xfrm>
            <a:off x="2178050" y="2166938"/>
            <a:ext cx="9906000" cy="0"/>
          </a:xfrm>
          <a:prstGeom prst="rect">
            <a:avLst/>
          </a:prstGeom>
          <a:noFill/>
          <a:ln w="9525">
            <a:noFill/>
            <a:miter lim="800000"/>
            <a:headEnd/>
            <a:tailEnd/>
          </a:ln>
        </p:spPr>
        <p:txBody>
          <a:bodyPr>
            <a:spAutoFit/>
          </a:bodyPr>
          <a:lstStyle/>
          <a:p>
            <a:endParaRPr lang="ru-RU"/>
          </a:p>
        </p:txBody>
      </p:sp>
      <p:sp>
        <p:nvSpPr>
          <p:cNvPr id="29710" name="Rectangle 11"/>
          <p:cNvSpPr>
            <a:spLocks noChangeArrowheads="1"/>
          </p:cNvSpPr>
          <p:nvPr/>
        </p:nvSpPr>
        <p:spPr bwMode="auto">
          <a:xfrm>
            <a:off x="2178050" y="2166938"/>
            <a:ext cx="9906000" cy="0"/>
          </a:xfrm>
          <a:prstGeom prst="rect">
            <a:avLst/>
          </a:prstGeom>
          <a:noFill/>
          <a:ln w="9525">
            <a:noFill/>
            <a:miter lim="800000"/>
            <a:headEnd/>
            <a:tailEnd/>
          </a:ln>
        </p:spPr>
        <p:txBody>
          <a:bodyPr>
            <a:spAutoFit/>
          </a:bodyPr>
          <a:lstStyle/>
          <a:p>
            <a:endParaRPr lang="ru-RU"/>
          </a:p>
        </p:txBody>
      </p:sp>
      <p:sp>
        <p:nvSpPr>
          <p:cNvPr id="29711" name="Rectangle 12"/>
          <p:cNvSpPr>
            <a:spLocks noChangeArrowheads="1"/>
          </p:cNvSpPr>
          <p:nvPr/>
        </p:nvSpPr>
        <p:spPr bwMode="auto">
          <a:xfrm>
            <a:off x="2178050" y="2166938"/>
            <a:ext cx="9906000" cy="0"/>
          </a:xfrm>
          <a:prstGeom prst="rect">
            <a:avLst/>
          </a:prstGeom>
          <a:noFill/>
          <a:ln w="9525">
            <a:noFill/>
            <a:miter lim="800000"/>
            <a:headEnd/>
            <a:tailEnd/>
          </a:ln>
        </p:spPr>
        <p:txBody>
          <a:bodyPr>
            <a:spAutoFit/>
          </a:bodyPr>
          <a:lstStyle/>
          <a:p>
            <a:endParaRPr lang="ru-RU"/>
          </a:p>
        </p:txBody>
      </p:sp>
      <p:sp>
        <p:nvSpPr>
          <p:cNvPr id="29712" name="Rectangle 13"/>
          <p:cNvSpPr>
            <a:spLocks noChangeArrowheads="1"/>
          </p:cNvSpPr>
          <p:nvPr/>
        </p:nvSpPr>
        <p:spPr bwMode="auto">
          <a:xfrm>
            <a:off x="2178050" y="2166938"/>
            <a:ext cx="9906000" cy="0"/>
          </a:xfrm>
          <a:prstGeom prst="rect">
            <a:avLst/>
          </a:prstGeom>
          <a:noFill/>
          <a:ln w="9525">
            <a:noFill/>
            <a:miter lim="800000"/>
            <a:headEnd/>
            <a:tailEnd/>
          </a:ln>
        </p:spPr>
        <p:txBody>
          <a:bodyPr>
            <a:spAutoFit/>
          </a:bodyPr>
          <a:lstStyle/>
          <a:p>
            <a:endParaRPr lang="ru-RU"/>
          </a:p>
        </p:txBody>
      </p:sp>
      <p:sp>
        <p:nvSpPr>
          <p:cNvPr id="29713" name="Rectangle 14"/>
          <p:cNvSpPr>
            <a:spLocks noChangeArrowheads="1"/>
          </p:cNvSpPr>
          <p:nvPr/>
        </p:nvSpPr>
        <p:spPr bwMode="auto">
          <a:xfrm>
            <a:off x="2873375" y="2000250"/>
            <a:ext cx="9906000" cy="0"/>
          </a:xfrm>
          <a:prstGeom prst="rect">
            <a:avLst/>
          </a:prstGeom>
          <a:noFill/>
          <a:ln w="9525">
            <a:noFill/>
            <a:miter lim="800000"/>
            <a:headEnd/>
            <a:tailEnd/>
          </a:ln>
        </p:spPr>
        <p:txBody>
          <a:bodyPr>
            <a:spAutoFit/>
          </a:bodyPr>
          <a:lstStyle/>
          <a:p>
            <a:endParaRPr lang="ru-RU"/>
          </a:p>
        </p:txBody>
      </p:sp>
      <p:sp>
        <p:nvSpPr>
          <p:cNvPr id="29714" name="Rectangle 15"/>
          <p:cNvSpPr>
            <a:spLocks noChangeArrowheads="1"/>
          </p:cNvSpPr>
          <p:nvPr/>
        </p:nvSpPr>
        <p:spPr bwMode="auto">
          <a:xfrm>
            <a:off x="2873375" y="2000250"/>
            <a:ext cx="9906000" cy="0"/>
          </a:xfrm>
          <a:prstGeom prst="rect">
            <a:avLst/>
          </a:prstGeom>
          <a:noFill/>
          <a:ln w="9525">
            <a:noFill/>
            <a:miter lim="800000"/>
            <a:headEnd/>
            <a:tailEnd/>
          </a:ln>
        </p:spPr>
        <p:txBody>
          <a:bodyPr>
            <a:spAutoFit/>
          </a:bodyPr>
          <a:lstStyle/>
          <a:p>
            <a:endParaRPr lang="ru-RU"/>
          </a:p>
        </p:txBody>
      </p:sp>
      <p:sp>
        <p:nvSpPr>
          <p:cNvPr id="29715" name="Rectangle 16"/>
          <p:cNvSpPr>
            <a:spLocks noChangeArrowheads="1"/>
          </p:cNvSpPr>
          <p:nvPr/>
        </p:nvSpPr>
        <p:spPr bwMode="auto">
          <a:xfrm>
            <a:off x="2873375" y="2000250"/>
            <a:ext cx="9906000" cy="0"/>
          </a:xfrm>
          <a:prstGeom prst="rect">
            <a:avLst/>
          </a:prstGeom>
          <a:noFill/>
          <a:ln w="9525">
            <a:noFill/>
            <a:miter lim="800000"/>
            <a:headEnd/>
            <a:tailEnd/>
          </a:ln>
        </p:spPr>
        <p:txBody>
          <a:bodyPr>
            <a:spAutoFit/>
          </a:bodyPr>
          <a:lstStyle/>
          <a:p>
            <a:endParaRPr lang="ru-RU"/>
          </a:p>
        </p:txBody>
      </p:sp>
      <p:sp>
        <p:nvSpPr>
          <p:cNvPr id="29716" name="Rectangle 17"/>
          <p:cNvSpPr>
            <a:spLocks noChangeArrowheads="1"/>
          </p:cNvSpPr>
          <p:nvPr/>
        </p:nvSpPr>
        <p:spPr bwMode="auto">
          <a:xfrm>
            <a:off x="2868613" y="1995488"/>
            <a:ext cx="9906000" cy="0"/>
          </a:xfrm>
          <a:prstGeom prst="rect">
            <a:avLst/>
          </a:prstGeom>
          <a:noFill/>
          <a:ln w="9525">
            <a:noFill/>
            <a:miter lim="800000"/>
            <a:headEnd/>
            <a:tailEnd/>
          </a:ln>
        </p:spPr>
        <p:txBody>
          <a:bodyPr>
            <a:spAutoFit/>
          </a:bodyPr>
          <a:lstStyle/>
          <a:p>
            <a:endParaRPr lang="ru-RU"/>
          </a:p>
        </p:txBody>
      </p:sp>
      <p:sp>
        <p:nvSpPr>
          <p:cNvPr id="29717" name="Rectangle 18"/>
          <p:cNvSpPr>
            <a:spLocks noChangeArrowheads="1"/>
          </p:cNvSpPr>
          <p:nvPr/>
        </p:nvSpPr>
        <p:spPr bwMode="auto">
          <a:xfrm>
            <a:off x="2543175" y="2076450"/>
            <a:ext cx="9906000" cy="0"/>
          </a:xfrm>
          <a:prstGeom prst="rect">
            <a:avLst/>
          </a:prstGeom>
          <a:noFill/>
          <a:ln w="9525">
            <a:noFill/>
            <a:miter lim="800000"/>
            <a:headEnd/>
            <a:tailEnd/>
          </a:ln>
        </p:spPr>
        <p:txBody>
          <a:bodyPr>
            <a:spAutoFit/>
          </a:bodyPr>
          <a:lstStyle/>
          <a:p>
            <a:endParaRPr lang="ru-RU"/>
          </a:p>
        </p:txBody>
      </p:sp>
      <p:sp>
        <p:nvSpPr>
          <p:cNvPr id="29718" name="Text Box 19"/>
          <p:cNvSpPr txBox="1">
            <a:spLocks noChangeArrowheads="1"/>
          </p:cNvSpPr>
          <p:nvPr/>
        </p:nvSpPr>
        <p:spPr bwMode="auto">
          <a:xfrm>
            <a:off x="488950" y="1341438"/>
            <a:ext cx="8370888" cy="1552575"/>
          </a:xfrm>
          <a:prstGeom prst="rect">
            <a:avLst/>
          </a:prstGeom>
          <a:noFill/>
          <a:ln w="9525">
            <a:noFill/>
            <a:miter lim="800000"/>
            <a:headEnd/>
            <a:tailEnd/>
          </a:ln>
        </p:spPr>
        <p:txBody>
          <a:bodyPr>
            <a:spAutoFit/>
          </a:bodyPr>
          <a:lstStyle/>
          <a:p>
            <a:pPr marL="450850" indent="-450850">
              <a:buFont typeface="Wingdings" pitchFamily="2" charset="2"/>
              <a:buChar char="q"/>
            </a:pPr>
            <a:r>
              <a:rPr lang="ru-RU" sz="2400">
                <a:latin typeface="Times New Roman" pitchFamily="18" charset="0"/>
              </a:rPr>
              <a:t>Распределим вычисления между </a:t>
            </a:r>
            <a:r>
              <a:rPr lang="en-US" sz="2400" b="1" i="1">
                <a:latin typeface="Arial" pitchFamily="34" charset="0"/>
              </a:rPr>
              <a:t>p</a:t>
            </a:r>
            <a:r>
              <a:rPr lang="en-US" sz="2400">
                <a:latin typeface="Times New Roman" pitchFamily="18" charset="0"/>
              </a:rPr>
              <a:t> </a:t>
            </a:r>
            <a:r>
              <a:rPr lang="ru-RU" sz="2400">
                <a:latin typeface="Times New Roman" pitchFamily="18" charset="0"/>
              </a:rPr>
              <a:t>процессорами (циклическая схема)</a:t>
            </a:r>
          </a:p>
          <a:p>
            <a:pPr marL="450850" indent="-450850">
              <a:buFont typeface="Wingdings" pitchFamily="2" charset="2"/>
              <a:buChar char="q"/>
            </a:pPr>
            <a:r>
              <a:rPr lang="ru-RU" sz="2400">
                <a:latin typeface="Times New Roman" pitchFamily="18" charset="0"/>
              </a:rPr>
              <a:t>Получаемые на отдельных процессорах частные суммы должны быть просуммированы</a:t>
            </a:r>
            <a:endParaRPr lang="en-US" sz="2400">
              <a:latin typeface="Times New Roman" pitchFamily="18" charset="0"/>
            </a:endParaRPr>
          </a:p>
        </p:txBody>
      </p:sp>
      <p:graphicFrame>
        <p:nvGraphicFramePr>
          <p:cNvPr id="29698" name="Object 21"/>
          <p:cNvGraphicFramePr>
            <a:graphicFrameLocks noChangeAspect="1"/>
          </p:cNvGraphicFramePr>
          <p:nvPr/>
        </p:nvGraphicFramePr>
        <p:xfrm>
          <a:off x="488950" y="2924175"/>
          <a:ext cx="4970463" cy="3090863"/>
        </p:xfrm>
        <a:graphic>
          <a:graphicData uri="http://schemas.openxmlformats.org/presentationml/2006/ole">
            <p:oleObj spid="_x0000_s29698" name="Диаграмма" r:id="rId3" imgW="3048000" imgH="1895551" progId="Excel.Chart.8">
              <p:embed/>
            </p:oleObj>
          </a:graphicData>
        </a:graphic>
      </p:graphicFrame>
      <p:sp>
        <p:nvSpPr>
          <p:cNvPr id="29719" name="Rectangle 22"/>
          <p:cNvSpPr>
            <a:spLocks noChangeArrowheads="1"/>
          </p:cNvSpPr>
          <p:nvPr/>
        </p:nvSpPr>
        <p:spPr bwMode="auto">
          <a:xfrm>
            <a:off x="6176963" y="3573463"/>
            <a:ext cx="215900" cy="215900"/>
          </a:xfrm>
          <a:prstGeom prst="rect">
            <a:avLst/>
          </a:prstGeom>
          <a:noFill/>
          <a:ln w="9525">
            <a:solidFill>
              <a:schemeClr val="tx1"/>
            </a:solidFill>
            <a:miter lim="800000"/>
            <a:headEnd/>
            <a:tailEnd/>
          </a:ln>
        </p:spPr>
        <p:txBody>
          <a:bodyPr wrap="none" anchor="ctr"/>
          <a:lstStyle/>
          <a:p>
            <a:endParaRPr lang="ru-RU"/>
          </a:p>
        </p:txBody>
      </p:sp>
      <p:sp>
        <p:nvSpPr>
          <p:cNvPr id="29720" name="Rectangle 23"/>
          <p:cNvSpPr>
            <a:spLocks noChangeArrowheads="1"/>
          </p:cNvSpPr>
          <p:nvPr/>
        </p:nvSpPr>
        <p:spPr bwMode="auto">
          <a:xfrm>
            <a:off x="6176963" y="3933825"/>
            <a:ext cx="215900" cy="215900"/>
          </a:xfrm>
          <a:prstGeom prst="rect">
            <a:avLst/>
          </a:prstGeom>
          <a:solidFill>
            <a:schemeClr val="tx1"/>
          </a:solidFill>
          <a:ln w="9525">
            <a:solidFill>
              <a:schemeClr val="tx1"/>
            </a:solidFill>
            <a:miter lim="800000"/>
            <a:headEnd/>
            <a:tailEnd/>
          </a:ln>
        </p:spPr>
        <p:txBody>
          <a:bodyPr wrap="none" anchor="ctr"/>
          <a:lstStyle/>
          <a:p>
            <a:endParaRPr lang="ru-RU"/>
          </a:p>
        </p:txBody>
      </p:sp>
      <p:sp>
        <p:nvSpPr>
          <p:cNvPr id="29721" name="Rectangle 24" descr="Темный диагональный 1"/>
          <p:cNvSpPr>
            <a:spLocks noChangeArrowheads="1"/>
          </p:cNvSpPr>
          <p:nvPr/>
        </p:nvSpPr>
        <p:spPr bwMode="auto">
          <a:xfrm>
            <a:off x="6176963" y="4292600"/>
            <a:ext cx="215900" cy="215900"/>
          </a:xfrm>
          <a:prstGeom prst="rect">
            <a:avLst/>
          </a:prstGeom>
          <a:pattFill prst="dkDnDiag">
            <a:fgClr>
              <a:schemeClr val="tx1"/>
            </a:fgClr>
            <a:bgClr>
              <a:schemeClr val="bg1"/>
            </a:bgClr>
          </a:pattFill>
          <a:ln w="9525">
            <a:solidFill>
              <a:schemeClr val="tx1"/>
            </a:solidFill>
            <a:miter lim="800000"/>
            <a:headEnd/>
            <a:tailEnd/>
          </a:ln>
        </p:spPr>
        <p:txBody>
          <a:bodyPr wrap="none" anchor="ctr"/>
          <a:lstStyle/>
          <a:p>
            <a:endParaRPr lang="ru-RU"/>
          </a:p>
        </p:txBody>
      </p:sp>
      <p:sp>
        <p:nvSpPr>
          <p:cNvPr id="29722" name="Text Box 25"/>
          <p:cNvSpPr txBox="1">
            <a:spLocks noChangeArrowheads="1"/>
          </p:cNvSpPr>
          <p:nvPr/>
        </p:nvSpPr>
        <p:spPr bwMode="auto">
          <a:xfrm>
            <a:off x="6392863" y="3509963"/>
            <a:ext cx="1584325" cy="998537"/>
          </a:xfrm>
          <a:prstGeom prst="rect">
            <a:avLst/>
          </a:prstGeom>
          <a:noFill/>
          <a:ln w="9525">
            <a:noFill/>
            <a:miter lim="800000"/>
            <a:headEnd/>
            <a:tailEnd/>
          </a:ln>
        </p:spPr>
        <p:txBody>
          <a:bodyPr>
            <a:spAutoFit/>
          </a:bodyPr>
          <a:lstStyle/>
          <a:p>
            <a:pPr>
              <a:lnSpc>
                <a:spcPct val="90000"/>
              </a:lnSpc>
              <a:spcBef>
                <a:spcPct val="50000"/>
              </a:spcBef>
            </a:pPr>
            <a:r>
              <a:rPr lang="ru-RU" sz="1600">
                <a:latin typeface="Arial" pitchFamily="34" charset="0"/>
              </a:rPr>
              <a:t>- Процессор 0</a:t>
            </a:r>
          </a:p>
          <a:p>
            <a:pPr>
              <a:lnSpc>
                <a:spcPct val="90000"/>
              </a:lnSpc>
              <a:spcBef>
                <a:spcPct val="50000"/>
              </a:spcBef>
            </a:pPr>
            <a:r>
              <a:rPr lang="ru-RU" sz="1600">
                <a:latin typeface="Arial" pitchFamily="34" charset="0"/>
              </a:rPr>
              <a:t>- Процессор 1</a:t>
            </a:r>
          </a:p>
          <a:p>
            <a:pPr>
              <a:lnSpc>
                <a:spcPct val="90000"/>
              </a:lnSpc>
              <a:spcBef>
                <a:spcPct val="50000"/>
              </a:spcBef>
            </a:pPr>
            <a:r>
              <a:rPr lang="ru-RU" sz="1600">
                <a:latin typeface="Arial" pitchFamily="34" charset="0"/>
              </a:rPr>
              <a:t>- Процессор 2</a:t>
            </a:r>
            <a:endParaRPr lang="en-US" sz="1600">
              <a:latin typeface="Arial"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2" name="Rectangle 20"/>
          <p:cNvSpPr>
            <a:spLocks noGrp="1" noChangeArrowheads="1"/>
          </p:cNvSpPr>
          <p:nvPr>
            <p:ph type="title"/>
          </p:nvPr>
        </p:nvSpPr>
        <p:spPr>
          <a:xfrm>
            <a:off x="488950" y="260350"/>
            <a:ext cx="7281863" cy="466725"/>
          </a:xfrm>
        </p:spPr>
        <p:txBody>
          <a:bodyPr rtlCol="0">
            <a:normAutofit fontScale="90000"/>
          </a:bodyPr>
          <a:lstStyle/>
          <a:p>
            <a:pPr algn="l" fontAlgn="auto">
              <a:spcAft>
                <a:spcPts val="0"/>
              </a:spcAft>
              <a:defRPr/>
            </a:pPr>
            <a:r>
              <a:rPr lang="ru-RU" b="1" smtClean="0"/>
              <a:t>Пример: </a:t>
            </a:r>
            <a:r>
              <a:rPr lang="ru-RU" b="1" i="1" smtClean="0"/>
              <a:t>Вычисление числа </a:t>
            </a:r>
            <a:r>
              <a:rPr lang="en-US" b="1" i="1" smtClean="0">
                <a:sym typeface="Symbol" pitchFamily="18" charset="2"/>
              </a:rPr>
              <a:t></a:t>
            </a:r>
            <a:r>
              <a:rPr lang="ru-RU" b="1" i="1" smtClean="0">
                <a:sym typeface="Symbol" pitchFamily="18" charset="2"/>
              </a:rPr>
              <a:t>…</a:t>
            </a:r>
          </a:p>
        </p:txBody>
      </p:sp>
      <p:sp>
        <p:nvSpPr>
          <p:cNvPr id="51204" name="Rectangle 2"/>
          <p:cNvSpPr>
            <a:spLocks noChangeArrowheads="1"/>
          </p:cNvSpPr>
          <p:nvPr/>
        </p:nvSpPr>
        <p:spPr bwMode="auto">
          <a:xfrm>
            <a:off x="4173538" y="2185988"/>
            <a:ext cx="9906000" cy="0"/>
          </a:xfrm>
          <a:prstGeom prst="rect">
            <a:avLst/>
          </a:prstGeom>
          <a:noFill/>
          <a:ln w="9525">
            <a:noFill/>
            <a:miter lim="800000"/>
            <a:headEnd/>
            <a:tailEnd/>
          </a:ln>
        </p:spPr>
        <p:txBody>
          <a:bodyPr>
            <a:spAutoFit/>
          </a:bodyPr>
          <a:lstStyle/>
          <a:p>
            <a:endParaRPr lang="ru-RU"/>
          </a:p>
        </p:txBody>
      </p:sp>
      <p:sp>
        <p:nvSpPr>
          <p:cNvPr id="51205" name="Rectangle 3"/>
          <p:cNvSpPr>
            <a:spLocks noChangeArrowheads="1"/>
          </p:cNvSpPr>
          <p:nvPr/>
        </p:nvSpPr>
        <p:spPr bwMode="auto">
          <a:xfrm>
            <a:off x="4173538" y="2185988"/>
            <a:ext cx="9906000" cy="0"/>
          </a:xfrm>
          <a:prstGeom prst="rect">
            <a:avLst/>
          </a:prstGeom>
          <a:noFill/>
          <a:ln w="9525">
            <a:noFill/>
            <a:miter lim="800000"/>
            <a:headEnd/>
            <a:tailEnd/>
          </a:ln>
        </p:spPr>
        <p:txBody>
          <a:bodyPr>
            <a:spAutoFit/>
          </a:bodyPr>
          <a:lstStyle/>
          <a:p>
            <a:endParaRPr lang="ru-RU"/>
          </a:p>
        </p:txBody>
      </p:sp>
      <p:sp>
        <p:nvSpPr>
          <p:cNvPr id="51206" name="Rectangle 4"/>
          <p:cNvSpPr>
            <a:spLocks noChangeArrowheads="1"/>
          </p:cNvSpPr>
          <p:nvPr/>
        </p:nvSpPr>
        <p:spPr bwMode="auto">
          <a:xfrm>
            <a:off x="4365625" y="2867025"/>
            <a:ext cx="9906000" cy="0"/>
          </a:xfrm>
          <a:prstGeom prst="rect">
            <a:avLst/>
          </a:prstGeom>
          <a:noFill/>
          <a:ln w="9525">
            <a:noFill/>
            <a:miter lim="800000"/>
            <a:headEnd/>
            <a:tailEnd/>
          </a:ln>
        </p:spPr>
        <p:txBody>
          <a:bodyPr>
            <a:spAutoFit/>
          </a:bodyPr>
          <a:lstStyle/>
          <a:p>
            <a:endParaRPr lang="ru-RU"/>
          </a:p>
        </p:txBody>
      </p:sp>
      <p:sp>
        <p:nvSpPr>
          <p:cNvPr id="51207" name="Rectangle 5"/>
          <p:cNvSpPr>
            <a:spLocks noChangeArrowheads="1"/>
          </p:cNvSpPr>
          <p:nvPr/>
        </p:nvSpPr>
        <p:spPr bwMode="auto">
          <a:xfrm>
            <a:off x="4173538" y="2185988"/>
            <a:ext cx="9906000" cy="0"/>
          </a:xfrm>
          <a:prstGeom prst="rect">
            <a:avLst/>
          </a:prstGeom>
          <a:noFill/>
          <a:ln w="9525">
            <a:noFill/>
            <a:miter lim="800000"/>
            <a:headEnd/>
            <a:tailEnd/>
          </a:ln>
        </p:spPr>
        <p:txBody>
          <a:bodyPr>
            <a:spAutoFit/>
          </a:bodyPr>
          <a:lstStyle/>
          <a:p>
            <a:endParaRPr lang="ru-RU"/>
          </a:p>
        </p:txBody>
      </p:sp>
      <p:sp>
        <p:nvSpPr>
          <p:cNvPr id="51208" name="Rectangle 6"/>
          <p:cNvSpPr>
            <a:spLocks noChangeArrowheads="1"/>
          </p:cNvSpPr>
          <p:nvPr/>
        </p:nvSpPr>
        <p:spPr bwMode="auto">
          <a:xfrm>
            <a:off x="4514850" y="2867025"/>
            <a:ext cx="9906000" cy="0"/>
          </a:xfrm>
          <a:prstGeom prst="rect">
            <a:avLst/>
          </a:prstGeom>
          <a:noFill/>
          <a:ln w="9525">
            <a:noFill/>
            <a:miter lim="800000"/>
            <a:headEnd/>
            <a:tailEnd/>
          </a:ln>
        </p:spPr>
        <p:txBody>
          <a:bodyPr>
            <a:spAutoFit/>
          </a:bodyPr>
          <a:lstStyle/>
          <a:p>
            <a:endParaRPr lang="ru-RU"/>
          </a:p>
        </p:txBody>
      </p:sp>
      <p:sp>
        <p:nvSpPr>
          <p:cNvPr id="51209" name="Rectangle 7"/>
          <p:cNvSpPr>
            <a:spLocks noChangeArrowheads="1"/>
          </p:cNvSpPr>
          <p:nvPr/>
        </p:nvSpPr>
        <p:spPr bwMode="auto">
          <a:xfrm>
            <a:off x="2178050" y="2166938"/>
            <a:ext cx="9906000" cy="0"/>
          </a:xfrm>
          <a:prstGeom prst="rect">
            <a:avLst/>
          </a:prstGeom>
          <a:noFill/>
          <a:ln w="9525">
            <a:noFill/>
            <a:miter lim="800000"/>
            <a:headEnd/>
            <a:tailEnd/>
          </a:ln>
        </p:spPr>
        <p:txBody>
          <a:bodyPr>
            <a:spAutoFit/>
          </a:bodyPr>
          <a:lstStyle/>
          <a:p>
            <a:endParaRPr lang="ru-RU"/>
          </a:p>
        </p:txBody>
      </p:sp>
      <p:sp>
        <p:nvSpPr>
          <p:cNvPr id="51210" name="Rectangle 8"/>
          <p:cNvSpPr>
            <a:spLocks noChangeArrowheads="1"/>
          </p:cNvSpPr>
          <p:nvPr/>
        </p:nvSpPr>
        <p:spPr bwMode="auto">
          <a:xfrm>
            <a:off x="2178050" y="2166938"/>
            <a:ext cx="9906000" cy="0"/>
          </a:xfrm>
          <a:prstGeom prst="rect">
            <a:avLst/>
          </a:prstGeom>
          <a:noFill/>
          <a:ln w="9525">
            <a:noFill/>
            <a:miter lim="800000"/>
            <a:headEnd/>
            <a:tailEnd/>
          </a:ln>
        </p:spPr>
        <p:txBody>
          <a:bodyPr>
            <a:spAutoFit/>
          </a:bodyPr>
          <a:lstStyle/>
          <a:p>
            <a:endParaRPr lang="ru-RU"/>
          </a:p>
        </p:txBody>
      </p:sp>
      <p:sp>
        <p:nvSpPr>
          <p:cNvPr id="51211" name="Rectangle 9"/>
          <p:cNvSpPr>
            <a:spLocks noChangeArrowheads="1"/>
          </p:cNvSpPr>
          <p:nvPr/>
        </p:nvSpPr>
        <p:spPr bwMode="auto">
          <a:xfrm>
            <a:off x="2178050" y="2166938"/>
            <a:ext cx="9906000" cy="0"/>
          </a:xfrm>
          <a:prstGeom prst="rect">
            <a:avLst/>
          </a:prstGeom>
          <a:noFill/>
          <a:ln w="9525">
            <a:noFill/>
            <a:miter lim="800000"/>
            <a:headEnd/>
            <a:tailEnd/>
          </a:ln>
        </p:spPr>
        <p:txBody>
          <a:bodyPr>
            <a:spAutoFit/>
          </a:bodyPr>
          <a:lstStyle/>
          <a:p>
            <a:endParaRPr lang="ru-RU"/>
          </a:p>
        </p:txBody>
      </p:sp>
      <p:sp>
        <p:nvSpPr>
          <p:cNvPr id="51212" name="Rectangle 10"/>
          <p:cNvSpPr>
            <a:spLocks noChangeArrowheads="1"/>
          </p:cNvSpPr>
          <p:nvPr/>
        </p:nvSpPr>
        <p:spPr bwMode="auto">
          <a:xfrm>
            <a:off x="2178050" y="2166938"/>
            <a:ext cx="9906000" cy="0"/>
          </a:xfrm>
          <a:prstGeom prst="rect">
            <a:avLst/>
          </a:prstGeom>
          <a:noFill/>
          <a:ln w="9525">
            <a:noFill/>
            <a:miter lim="800000"/>
            <a:headEnd/>
            <a:tailEnd/>
          </a:ln>
        </p:spPr>
        <p:txBody>
          <a:bodyPr>
            <a:spAutoFit/>
          </a:bodyPr>
          <a:lstStyle/>
          <a:p>
            <a:endParaRPr lang="ru-RU"/>
          </a:p>
        </p:txBody>
      </p:sp>
      <p:sp>
        <p:nvSpPr>
          <p:cNvPr id="51213" name="Rectangle 11"/>
          <p:cNvSpPr>
            <a:spLocks noChangeArrowheads="1"/>
          </p:cNvSpPr>
          <p:nvPr/>
        </p:nvSpPr>
        <p:spPr bwMode="auto">
          <a:xfrm>
            <a:off x="2178050" y="2166938"/>
            <a:ext cx="9906000" cy="0"/>
          </a:xfrm>
          <a:prstGeom prst="rect">
            <a:avLst/>
          </a:prstGeom>
          <a:noFill/>
          <a:ln w="9525">
            <a:noFill/>
            <a:miter lim="800000"/>
            <a:headEnd/>
            <a:tailEnd/>
          </a:ln>
        </p:spPr>
        <p:txBody>
          <a:bodyPr>
            <a:spAutoFit/>
          </a:bodyPr>
          <a:lstStyle/>
          <a:p>
            <a:endParaRPr lang="ru-RU"/>
          </a:p>
        </p:txBody>
      </p:sp>
      <p:sp>
        <p:nvSpPr>
          <p:cNvPr id="51214" name="Rectangle 12"/>
          <p:cNvSpPr>
            <a:spLocks noChangeArrowheads="1"/>
          </p:cNvSpPr>
          <p:nvPr/>
        </p:nvSpPr>
        <p:spPr bwMode="auto">
          <a:xfrm>
            <a:off x="2178050" y="2166938"/>
            <a:ext cx="9906000" cy="0"/>
          </a:xfrm>
          <a:prstGeom prst="rect">
            <a:avLst/>
          </a:prstGeom>
          <a:noFill/>
          <a:ln w="9525">
            <a:noFill/>
            <a:miter lim="800000"/>
            <a:headEnd/>
            <a:tailEnd/>
          </a:ln>
        </p:spPr>
        <p:txBody>
          <a:bodyPr>
            <a:spAutoFit/>
          </a:bodyPr>
          <a:lstStyle/>
          <a:p>
            <a:endParaRPr lang="ru-RU"/>
          </a:p>
        </p:txBody>
      </p:sp>
      <p:sp>
        <p:nvSpPr>
          <p:cNvPr id="51215" name="Rectangle 13"/>
          <p:cNvSpPr>
            <a:spLocks noChangeArrowheads="1"/>
          </p:cNvSpPr>
          <p:nvPr/>
        </p:nvSpPr>
        <p:spPr bwMode="auto">
          <a:xfrm>
            <a:off x="2178050" y="2166938"/>
            <a:ext cx="9906000" cy="0"/>
          </a:xfrm>
          <a:prstGeom prst="rect">
            <a:avLst/>
          </a:prstGeom>
          <a:noFill/>
          <a:ln w="9525">
            <a:noFill/>
            <a:miter lim="800000"/>
            <a:headEnd/>
            <a:tailEnd/>
          </a:ln>
        </p:spPr>
        <p:txBody>
          <a:bodyPr>
            <a:spAutoFit/>
          </a:bodyPr>
          <a:lstStyle/>
          <a:p>
            <a:endParaRPr lang="ru-RU"/>
          </a:p>
        </p:txBody>
      </p:sp>
      <p:sp>
        <p:nvSpPr>
          <p:cNvPr id="51216" name="Rectangle 14"/>
          <p:cNvSpPr>
            <a:spLocks noChangeArrowheads="1"/>
          </p:cNvSpPr>
          <p:nvPr/>
        </p:nvSpPr>
        <p:spPr bwMode="auto">
          <a:xfrm>
            <a:off x="2873375" y="2000250"/>
            <a:ext cx="9906000" cy="0"/>
          </a:xfrm>
          <a:prstGeom prst="rect">
            <a:avLst/>
          </a:prstGeom>
          <a:noFill/>
          <a:ln w="9525">
            <a:noFill/>
            <a:miter lim="800000"/>
            <a:headEnd/>
            <a:tailEnd/>
          </a:ln>
        </p:spPr>
        <p:txBody>
          <a:bodyPr>
            <a:spAutoFit/>
          </a:bodyPr>
          <a:lstStyle/>
          <a:p>
            <a:endParaRPr lang="ru-RU"/>
          </a:p>
        </p:txBody>
      </p:sp>
      <p:sp>
        <p:nvSpPr>
          <p:cNvPr id="51217" name="Rectangle 15"/>
          <p:cNvSpPr>
            <a:spLocks noChangeArrowheads="1"/>
          </p:cNvSpPr>
          <p:nvPr/>
        </p:nvSpPr>
        <p:spPr bwMode="auto">
          <a:xfrm>
            <a:off x="2873375" y="2000250"/>
            <a:ext cx="9906000" cy="0"/>
          </a:xfrm>
          <a:prstGeom prst="rect">
            <a:avLst/>
          </a:prstGeom>
          <a:noFill/>
          <a:ln w="9525">
            <a:noFill/>
            <a:miter lim="800000"/>
            <a:headEnd/>
            <a:tailEnd/>
          </a:ln>
        </p:spPr>
        <p:txBody>
          <a:bodyPr>
            <a:spAutoFit/>
          </a:bodyPr>
          <a:lstStyle/>
          <a:p>
            <a:endParaRPr lang="ru-RU"/>
          </a:p>
        </p:txBody>
      </p:sp>
      <p:sp>
        <p:nvSpPr>
          <p:cNvPr id="51218" name="Rectangle 16"/>
          <p:cNvSpPr>
            <a:spLocks noChangeArrowheads="1"/>
          </p:cNvSpPr>
          <p:nvPr/>
        </p:nvSpPr>
        <p:spPr bwMode="auto">
          <a:xfrm>
            <a:off x="2873375" y="2000250"/>
            <a:ext cx="9906000" cy="0"/>
          </a:xfrm>
          <a:prstGeom prst="rect">
            <a:avLst/>
          </a:prstGeom>
          <a:noFill/>
          <a:ln w="9525">
            <a:noFill/>
            <a:miter lim="800000"/>
            <a:headEnd/>
            <a:tailEnd/>
          </a:ln>
        </p:spPr>
        <p:txBody>
          <a:bodyPr>
            <a:spAutoFit/>
          </a:bodyPr>
          <a:lstStyle/>
          <a:p>
            <a:endParaRPr lang="ru-RU"/>
          </a:p>
        </p:txBody>
      </p:sp>
      <p:sp>
        <p:nvSpPr>
          <p:cNvPr id="51219" name="Rectangle 17"/>
          <p:cNvSpPr>
            <a:spLocks noChangeArrowheads="1"/>
          </p:cNvSpPr>
          <p:nvPr/>
        </p:nvSpPr>
        <p:spPr bwMode="auto">
          <a:xfrm>
            <a:off x="2868613" y="1995488"/>
            <a:ext cx="9906000" cy="0"/>
          </a:xfrm>
          <a:prstGeom prst="rect">
            <a:avLst/>
          </a:prstGeom>
          <a:noFill/>
          <a:ln w="9525">
            <a:noFill/>
            <a:miter lim="800000"/>
            <a:headEnd/>
            <a:tailEnd/>
          </a:ln>
        </p:spPr>
        <p:txBody>
          <a:bodyPr>
            <a:spAutoFit/>
          </a:bodyPr>
          <a:lstStyle/>
          <a:p>
            <a:endParaRPr lang="ru-RU"/>
          </a:p>
        </p:txBody>
      </p:sp>
      <p:sp>
        <p:nvSpPr>
          <p:cNvPr id="51220" name="Rectangle 18"/>
          <p:cNvSpPr>
            <a:spLocks noChangeArrowheads="1"/>
          </p:cNvSpPr>
          <p:nvPr/>
        </p:nvSpPr>
        <p:spPr bwMode="auto">
          <a:xfrm>
            <a:off x="2543175" y="2076450"/>
            <a:ext cx="9906000" cy="0"/>
          </a:xfrm>
          <a:prstGeom prst="rect">
            <a:avLst/>
          </a:prstGeom>
          <a:noFill/>
          <a:ln w="9525">
            <a:noFill/>
            <a:miter lim="800000"/>
            <a:headEnd/>
            <a:tailEnd/>
          </a:ln>
        </p:spPr>
        <p:txBody>
          <a:bodyPr>
            <a:spAutoFit/>
          </a:bodyPr>
          <a:lstStyle/>
          <a:p>
            <a:endParaRPr lang="ru-RU"/>
          </a:p>
        </p:txBody>
      </p:sp>
      <p:sp>
        <p:nvSpPr>
          <p:cNvPr id="51221" name="Rectangle 26"/>
          <p:cNvSpPr>
            <a:spLocks noChangeArrowheads="1"/>
          </p:cNvSpPr>
          <p:nvPr/>
        </p:nvSpPr>
        <p:spPr bwMode="auto">
          <a:xfrm>
            <a:off x="495300" y="1196975"/>
            <a:ext cx="8915400" cy="4968875"/>
          </a:xfrm>
          <a:prstGeom prst="rect">
            <a:avLst/>
          </a:prstGeom>
          <a:noFill/>
          <a:ln w="9525">
            <a:noFill/>
            <a:miter lim="800000"/>
            <a:headEnd/>
            <a:tailEnd/>
          </a:ln>
        </p:spPr>
        <p:txBody>
          <a:bodyPr/>
          <a:lstStyle/>
          <a:p>
            <a:pPr marL="342900" indent="-342900">
              <a:spcBef>
                <a:spcPct val="20000"/>
              </a:spcBef>
              <a:buSzPct val="80000"/>
              <a:buFont typeface="Wingdings" pitchFamily="2" charset="2"/>
              <a:buNone/>
            </a:pPr>
            <a:r>
              <a:rPr lang="ru-RU" sz="2800" b="1">
                <a:latin typeface="Arial" pitchFamily="34" charset="0"/>
              </a:rPr>
              <a:t>Анализ эффективности…</a:t>
            </a:r>
            <a:endParaRPr lang="en-US" sz="2800" b="1">
              <a:latin typeface="Arial" pitchFamily="34" charset="0"/>
            </a:endParaRPr>
          </a:p>
          <a:p>
            <a:pPr marL="342900" indent="-342900">
              <a:spcBef>
                <a:spcPct val="20000"/>
              </a:spcBef>
              <a:buSzPct val="80000"/>
              <a:buFont typeface="Wingdings" pitchFamily="2" charset="2"/>
              <a:buChar char="q"/>
            </a:pPr>
            <a:r>
              <a:rPr lang="en-US" sz="2800" i="1">
                <a:latin typeface="Arial" pitchFamily="34" charset="0"/>
              </a:rPr>
              <a:t>n</a:t>
            </a:r>
            <a:r>
              <a:rPr lang="en-US" sz="2800">
                <a:latin typeface="Arial" pitchFamily="34" charset="0"/>
              </a:rPr>
              <a:t> – </a:t>
            </a:r>
            <a:r>
              <a:rPr lang="ru-RU" sz="2800">
                <a:latin typeface="Arial" pitchFamily="34" charset="0"/>
              </a:rPr>
              <a:t>количество разбиений отрезка </a:t>
            </a:r>
            <a:r>
              <a:rPr lang="en-US" sz="2800">
                <a:latin typeface="Arial" pitchFamily="34" charset="0"/>
              </a:rPr>
              <a:t>[0,1]</a:t>
            </a:r>
          </a:p>
          <a:p>
            <a:pPr marL="342900" indent="-342900">
              <a:spcBef>
                <a:spcPct val="20000"/>
              </a:spcBef>
              <a:buSzPct val="80000"/>
              <a:buFont typeface="Wingdings" pitchFamily="2" charset="2"/>
              <a:buChar char="q"/>
            </a:pPr>
            <a:r>
              <a:rPr lang="ru-RU" sz="2800">
                <a:latin typeface="Arial" pitchFamily="34" charset="0"/>
              </a:rPr>
              <a:t>Вычислительная сложность задачи</a:t>
            </a:r>
            <a:br>
              <a:rPr lang="ru-RU" sz="2800">
                <a:latin typeface="Arial" pitchFamily="34" charset="0"/>
              </a:rPr>
            </a:br>
            <a:r>
              <a:rPr lang="en-US" sz="2800">
                <a:latin typeface="Arial" pitchFamily="34" charset="0"/>
              </a:rPr>
              <a:t>                 </a:t>
            </a:r>
            <a:r>
              <a:rPr lang="en-US" sz="2800" i="1">
                <a:latin typeface="Arial" pitchFamily="34" charset="0"/>
              </a:rPr>
              <a:t>W</a:t>
            </a:r>
            <a:r>
              <a:rPr lang="en-US" sz="2800">
                <a:latin typeface="Arial" pitchFamily="34" charset="0"/>
              </a:rPr>
              <a:t> = </a:t>
            </a:r>
            <a:r>
              <a:rPr lang="en-US" sz="2800" i="1">
                <a:latin typeface="Arial" pitchFamily="34" charset="0"/>
              </a:rPr>
              <a:t>T</a:t>
            </a:r>
            <a:r>
              <a:rPr lang="en-US" sz="2800" baseline="-25000">
                <a:latin typeface="Arial" pitchFamily="34" charset="0"/>
              </a:rPr>
              <a:t>1</a:t>
            </a:r>
            <a:r>
              <a:rPr lang="en-US" sz="2800">
                <a:latin typeface="Arial" pitchFamily="34" charset="0"/>
              </a:rPr>
              <a:t> = 6</a:t>
            </a:r>
            <a:r>
              <a:rPr lang="en-US" sz="2800" i="1">
                <a:latin typeface="Arial" pitchFamily="34" charset="0"/>
              </a:rPr>
              <a:t>n</a:t>
            </a:r>
            <a:endParaRPr lang="en-US" sz="2800">
              <a:latin typeface="Arial" pitchFamily="34" charset="0"/>
            </a:endParaRPr>
          </a:p>
          <a:p>
            <a:pPr marL="342900" indent="-342900">
              <a:spcBef>
                <a:spcPct val="20000"/>
              </a:spcBef>
              <a:buSzPct val="80000"/>
              <a:buFont typeface="Wingdings" pitchFamily="2" charset="2"/>
              <a:buChar char="q"/>
            </a:pPr>
            <a:r>
              <a:rPr lang="ru-RU" sz="2800">
                <a:latin typeface="Arial" pitchFamily="34" charset="0"/>
              </a:rPr>
              <a:t>Количество узлов сетки на отдельном процессоре</a:t>
            </a:r>
            <a:br>
              <a:rPr lang="ru-RU" sz="2800">
                <a:latin typeface="Arial" pitchFamily="34" charset="0"/>
              </a:rPr>
            </a:br>
            <a:r>
              <a:rPr lang="en-US" sz="2800">
                <a:latin typeface="Arial" pitchFamily="34" charset="0"/>
              </a:rPr>
              <a:t>              </a:t>
            </a:r>
            <a:r>
              <a:rPr lang="en-US" sz="2800" i="1">
                <a:latin typeface="Arial" pitchFamily="34" charset="0"/>
              </a:rPr>
              <a:t>m</a:t>
            </a:r>
            <a:r>
              <a:rPr lang="en-US" sz="2800">
                <a:latin typeface="Arial" pitchFamily="34" charset="0"/>
              </a:rPr>
              <a:t> = </a:t>
            </a:r>
            <a:r>
              <a:rPr lang="en-US" sz="2800">
                <a:latin typeface="Arial" pitchFamily="34" charset="0"/>
                <a:sym typeface="Symbol" pitchFamily="18" charset="2"/>
              </a:rPr>
              <a:t></a:t>
            </a:r>
            <a:r>
              <a:rPr lang="en-US" sz="2800" i="1">
                <a:latin typeface="Arial" pitchFamily="34" charset="0"/>
              </a:rPr>
              <a:t>n</a:t>
            </a:r>
            <a:r>
              <a:rPr lang="en-US" sz="2800">
                <a:latin typeface="Arial" pitchFamily="34" charset="0"/>
              </a:rPr>
              <a:t>/</a:t>
            </a:r>
            <a:r>
              <a:rPr lang="en-US" sz="2800" i="1">
                <a:latin typeface="Arial" pitchFamily="34" charset="0"/>
              </a:rPr>
              <a:t>p</a:t>
            </a:r>
            <a:r>
              <a:rPr lang="en-US" sz="2800">
                <a:latin typeface="Arial" pitchFamily="34" charset="0"/>
                <a:sym typeface="Symbol" pitchFamily="18" charset="2"/>
              </a:rPr>
              <a:t></a:t>
            </a:r>
            <a:r>
              <a:rPr lang="en-US" sz="2800">
                <a:latin typeface="Arial" pitchFamily="34" charset="0"/>
              </a:rPr>
              <a:t> </a:t>
            </a:r>
            <a:r>
              <a:rPr lang="en-US" sz="2800">
                <a:latin typeface="Arial" pitchFamily="34" charset="0"/>
                <a:sym typeface="Symbol" pitchFamily="18" charset="2"/>
              </a:rPr>
              <a:t></a:t>
            </a:r>
            <a:r>
              <a:rPr lang="en-US" sz="2800">
                <a:latin typeface="Arial" pitchFamily="34" charset="0"/>
              </a:rPr>
              <a:t> </a:t>
            </a:r>
            <a:r>
              <a:rPr lang="en-US" sz="2800" i="1">
                <a:latin typeface="Arial" pitchFamily="34" charset="0"/>
              </a:rPr>
              <a:t>n</a:t>
            </a:r>
            <a:r>
              <a:rPr lang="en-US" sz="2800">
                <a:latin typeface="Arial" pitchFamily="34" charset="0"/>
              </a:rPr>
              <a:t>/</a:t>
            </a:r>
            <a:r>
              <a:rPr lang="en-US" sz="2800" i="1">
                <a:latin typeface="Arial" pitchFamily="34" charset="0"/>
              </a:rPr>
              <a:t>p</a:t>
            </a:r>
            <a:r>
              <a:rPr lang="en-US" sz="2800">
                <a:latin typeface="Arial" pitchFamily="34" charset="0"/>
              </a:rPr>
              <a:t> + 1</a:t>
            </a:r>
          </a:p>
          <a:p>
            <a:pPr marL="342900" indent="-342900">
              <a:spcBef>
                <a:spcPct val="20000"/>
              </a:spcBef>
              <a:buSzPct val="80000"/>
              <a:buFont typeface="Wingdings" pitchFamily="2" charset="2"/>
              <a:buChar char="q"/>
            </a:pPr>
            <a:r>
              <a:rPr lang="ru-RU" sz="2800">
                <a:latin typeface="Arial" pitchFamily="34" charset="0"/>
              </a:rPr>
              <a:t>Объем вычислений на отдельном процессоре</a:t>
            </a:r>
            <a:br>
              <a:rPr lang="ru-RU" sz="2800">
                <a:latin typeface="Arial" pitchFamily="34" charset="0"/>
              </a:rPr>
            </a:br>
            <a:r>
              <a:rPr lang="en-US" sz="2800">
                <a:latin typeface="Arial" pitchFamily="34" charset="0"/>
              </a:rPr>
              <a:t>              </a:t>
            </a:r>
            <a:r>
              <a:rPr lang="en-US" sz="2800" i="1">
                <a:latin typeface="Arial" pitchFamily="34" charset="0"/>
              </a:rPr>
              <a:t>W</a:t>
            </a:r>
            <a:r>
              <a:rPr lang="en-US" sz="2800" i="1" baseline="-25000">
                <a:latin typeface="Arial" pitchFamily="34" charset="0"/>
              </a:rPr>
              <a:t>p</a:t>
            </a:r>
            <a:r>
              <a:rPr lang="en-US" sz="2800">
                <a:latin typeface="Arial" pitchFamily="34" charset="0"/>
              </a:rPr>
              <a:t> = 6</a:t>
            </a:r>
            <a:r>
              <a:rPr lang="en-US" sz="2800" i="1">
                <a:latin typeface="Arial" pitchFamily="34" charset="0"/>
              </a:rPr>
              <a:t>m</a:t>
            </a:r>
            <a:r>
              <a:rPr lang="en-US" sz="2800">
                <a:latin typeface="Arial" pitchFamily="34" charset="0"/>
              </a:rPr>
              <a:t> = 6</a:t>
            </a:r>
            <a:r>
              <a:rPr lang="en-US" sz="2800" i="1">
                <a:latin typeface="Arial" pitchFamily="34" charset="0"/>
              </a:rPr>
              <a:t>n</a:t>
            </a:r>
            <a:r>
              <a:rPr lang="en-US" sz="2800">
                <a:latin typeface="Arial" pitchFamily="34" charset="0"/>
              </a:rPr>
              <a:t>/</a:t>
            </a:r>
            <a:r>
              <a:rPr lang="en-US" sz="2800" i="1">
                <a:latin typeface="Arial" pitchFamily="34" charset="0"/>
              </a:rPr>
              <a:t>p</a:t>
            </a:r>
            <a:r>
              <a:rPr lang="en-US" sz="2800">
                <a:latin typeface="Arial" pitchFamily="34" charset="0"/>
              </a:rPr>
              <a:t> + 6</a:t>
            </a:r>
            <a:r>
              <a:rPr lang="ru-RU" sz="2400">
                <a:latin typeface="Arial" pitchFamily="34" charset="0"/>
              </a:rPr>
              <a: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46" name="Rectangle 19"/>
          <p:cNvSpPr>
            <a:spLocks noGrp="1" noChangeArrowheads="1"/>
          </p:cNvSpPr>
          <p:nvPr>
            <p:ph type="title"/>
          </p:nvPr>
        </p:nvSpPr>
        <p:spPr>
          <a:xfrm>
            <a:off x="488950" y="260350"/>
            <a:ext cx="7281863" cy="466725"/>
          </a:xfrm>
        </p:spPr>
        <p:txBody>
          <a:bodyPr rtlCol="0">
            <a:normAutofit fontScale="90000"/>
          </a:bodyPr>
          <a:lstStyle/>
          <a:p>
            <a:pPr algn="l" fontAlgn="auto">
              <a:spcAft>
                <a:spcPts val="0"/>
              </a:spcAft>
              <a:defRPr/>
            </a:pPr>
            <a:r>
              <a:rPr lang="ru-RU" b="1" smtClean="0"/>
              <a:t>Пример: </a:t>
            </a:r>
            <a:r>
              <a:rPr lang="ru-RU" b="1" i="1" smtClean="0"/>
              <a:t>Вычисление числа </a:t>
            </a:r>
            <a:r>
              <a:rPr lang="en-US" b="1" i="1" smtClean="0">
                <a:sym typeface="Symbol" pitchFamily="18" charset="2"/>
              </a:rPr>
              <a:t></a:t>
            </a:r>
            <a:endParaRPr lang="ru-RU" b="1" i="1" smtClean="0">
              <a:sym typeface="Symbol" pitchFamily="18" charset="2"/>
            </a:endParaRPr>
          </a:p>
        </p:txBody>
      </p:sp>
      <p:sp>
        <p:nvSpPr>
          <p:cNvPr id="52228" name="Rectangle 2"/>
          <p:cNvSpPr>
            <a:spLocks noChangeArrowheads="1"/>
          </p:cNvSpPr>
          <p:nvPr/>
        </p:nvSpPr>
        <p:spPr bwMode="auto">
          <a:xfrm>
            <a:off x="4173538" y="2185988"/>
            <a:ext cx="9906000" cy="0"/>
          </a:xfrm>
          <a:prstGeom prst="rect">
            <a:avLst/>
          </a:prstGeom>
          <a:noFill/>
          <a:ln w="9525">
            <a:noFill/>
            <a:miter lim="800000"/>
            <a:headEnd/>
            <a:tailEnd/>
          </a:ln>
        </p:spPr>
        <p:txBody>
          <a:bodyPr>
            <a:spAutoFit/>
          </a:bodyPr>
          <a:lstStyle/>
          <a:p>
            <a:endParaRPr lang="ru-RU"/>
          </a:p>
        </p:txBody>
      </p:sp>
      <p:sp>
        <p:nvSpPr>
          <p:cNvPr id="52229" name="Rectangle 3"/>
          <p:cNvSpPr>
            <a:spLocks noChangeArrowheads="1"/>
          </p:cNvSpPr>
          <p:nvPr/>
        </p:nvSpPr>
        <p:spPr bwMode="auto">
          <a:xfrm>
            <a:off x="4173538" y="2185988"/>
            <a:ext cx="9906000" cy="0"/>
          </a:xfrm>
          <a:prstGeom prst="rect">
            <a:avLst/>
          </a:prstGeom>
          <a:noFill/>
          <a:ln w="9525">
            <a:noFill/>
            <a:miter lim="800000"/>
            <a:headEnd/>
            <a:tailEnd/>
          </a:ln>
        </p:spPr>
        <p:txBody>
          <a:bodyPr>
            <a:spAutoFit/>
          </a:bodyPr>
          <a:lstStyle/>
          <a:p>
            <a:endParaRPr lang="ru-RU"/>
          </a:p>
        </p:txBody>
      </p:sp>
      <p:sp>
        <p:nvSpPr>
          <p:cNvPr id="52230" name="Rectangle 4"/>
          <p:cNvSpPr>
            <a:spLocks noChangeArrowheads="1"/>
          </p:cNvSpPr>
          <p:nvPr/>
        </p:nvSpPr>
        <p:spPr bwMode="auto">
          <a:xfrm>
            <a:off x="4365625" y="2867025"/>
            <a:ext cx="9906000" cy="0"/>
          </a:xfrm>
          <a:prstGeom prst="rect">
            <a:avLst/>
          </a:prstGeom>
          <a:noFill/>
          <a:ln w="9525">
            <a:noFill/>
            <a:miter lim="800000"/>
            <a:headEnd/>
            <a:tailEnd/>
          </a:ln>
        </p:spPr>
        <p:txBody>
          <a:bodyPr>
            <a:spAutoFit/>
          </a:bodyPr>
          <a:lstStyle/>
          <a:p>
            <a:endParaRPr lang="ru-RU"/>
          </a:p>
        </p:txBody>
      </p:sp>
      <p:sp>
        <p:nvSpPr>
          <p:cNvPr id="52231" name="Rectangle 5"/>
          <p:cNvSpPr>
            <a:spLocks noChangeArrowheads="1"/>
          </p:cNvSpPr>
          <p:nvPr/>
        </p:nvSpPr>
        <p:spPr bwMode="auto">
          <a:xfrm>
            <a:off x="4173538" y="2185988"/>
            <a:ext cx="9906000" cy="0"/>
          </a:xfrm>
          <a:prstGeom prst="rect">
            <a:avLst/>
          </a:prstGeom>
          <a:noFill/>
          <a:ln w="9525">
            <a:noFill/>
            <a:miter lim="800000"/>
            <a:headEnd/>
            <a:tailEnd/>
          </a:ln>
        </p:spPr>
        <p:txBody>
          <a:bodyPr>
            <a:spAutoFit/>
          </a:bodyPr>
          <a:lstStyle/>
          <a:p>
            <a:endParaRPr lang="ru-RU"/>
          </a:p>
        </p:txBody>
      </p:sp>
      <p:sp>
        <p:nvSpPr>
          <p:cNvPr id="52232" name="Rectangle 6"/>
          <p:cNvSpPr>
            <a:spLocks noChangeArrowheads="1"/>
          </p:cNvSpPr>
          <p:nvPr/>
        </p:nvSpPr>
        <p:spPr bwMode="auto">
          <a:xfrm>
            <a:off x="4514850" y="2867025"/>
            <a:ext cx="9906000" cy="0"/>
          </a:xfrm>
          <a:prstGeom prst="rect">
            <a:avLst/>
          </a:prstGeom>
          <a:noFill/>
          <a:ln w="9525">
            <a:noFill/>
            <a:miter lim="800000"/>
            <a:headEnd/>
            <a:tailEnd/>
          </a:ln>
        </p:spPr>
        <p:txBody>
          <a:bodyPr>
            <a:spAutoFit/>
          </a:bodyPr>
          <a:lstStyle/>
          <a:p>
            <a:endParaRPr lang="ru-RU"/>
          </a:p>
        </p:txBody>
      </p:sp>
      <p:sp>
        <p:nvSpPr>
          <p:cNvPr id="52233" name="Rectangle 7"/>
          <p:cNvSpPr>
            <a:spLocks noChangeArrowheads="1"/>
          </p:cNvSpPr>
          <p:nvPr/>
        </p:nvSpPr>
        <p:spPr bwMode="auto">
          <a:xfrm>
            <a:off x="2178050" y="2166938"/>
            <a:ext cx="9906000" cy="0"/>
          </a:xfrm>
          <a:prstGeom prst="rect">
            <a:avLst/>
          </a:prstGeom>
          <a:noFill/>
          <a:ln w="9525">
            <a:noFill/>
            <a:miter lim="800000"/>
            <a:headEnd/>
            <a:tailEnd/>
          </a:ln>
        </p:spPr>
        <p:txBody>
          <a:bodyPr>
            <a:spAutoFit/>
          </a:bodyPr>
          <a:lstStyle/>
          <a:p>
            <a:endParaRPr lang="ru-RU"/>
          </a:p>
        </p:txBody>
      </p:sp>
      <p:sp>
        <p:nvSpPr>
          <p:cNvPr id="52234" name="Rectangle 8"/>
          <p:cNvSpPr>
            <a:spLocks noChangeArrowheads="1"/>
          </p:cNvSpPr>
          <p:nvPr/>
        </p:nvSpPr>
        <p:spPr bwMode="auto">
          <a:xfrm>
            <a:off x="2178050" y="2166938"/>
            <a:ext cx="9906000" cy="0"/>
          </a:xfrm>
          <a:prstGeom prst="rect">
            <a:avLst/>
          </a:prstGeom>
          <a:noFill/>
          <a:ln w="9525">
            <a:noFill/>
            <a:miter lim="800000"/>
            <a:headEnd/>
            <a:tailEnd/>
          </a:ln>
        </p:spPr>
        <p:txBody>
          <a:bodyPr>
            <a:spAutoFit/>
          </a:bodyPr>
          <a:lstStyle/>
          <a:p>
            <a:endParaRPr lang="ru-RU"/>
          </a:p>
        </p:txBody>
      </p:sp>
      <p:sp>
        <p:nvSpPr>
          <p:cNvPr id="52235" name="Rectangle 9"/>
          <p:cNvSpPr>
            <a:spLocks noChangeArrowheads="1"/>
          </p:cNvSpPr>
          <p:nvPr/>
        </p:nvSpPr>
        <p:spPr bwMode="auto">
          <a:xfrm>
            <a:off x="2178050" y="2166938"/>
            <a:ext cx="9906000" cy="0"/>
          </a:xfrm>
          <a:prstGeom prst="rect">
            <a:avLst/>
          </a:prstGeom>
          <a:noFill/>
          <a:ln w="9525">
            <a:noFill/>
            <a:miter lim="800000"/>
            <a:headEnd/>
            <a:tailEnd/>
          </a:ln>
        </p:spPr>
        <p:txBody>
          <a:bodyPr>
            <a:spAutoFit/>
          </a:bodyPr>
          <a:lstStyle/>
          <a:p>
            <a:endParaRPr lang="ru-RU"/>
          </a:p>
        </p:txBody>
      </p:sp>
      <p:sp>
        <p:nvSpPr>
          <p:cNvPr id="52236" name="Rectangle 10"/>
          <p:cNvSpPr>
            <a:spLocks noChangeArrowheads="1"/>
          </p:cNvSpPr>
          <p:nvPr/>
        </p:nvSpPr>
        <p:spPr bwMode="auto">
          <a:xfrm>
            <a:off x="2178050" y="2166938"/>
            <a:ext cx="9906000" cy="0"/>
          </a:xfrm>
          <a:prstGeom prst="rect">
            <a:avLst/>
          </a:prstGeom>
          <a:noFill/>
          <a:ln w="9525">
            <a:noFill/>
            <a:miter lim="800000"/>
            <a:headEnd/>
            <a:tailEnd/>
          </a:ln>
        </p:spPr>
        <p:txBody>
          <a:bodyPr>
            <a:spAutoFit/>
          </a:bodyPr>
          <a:lstStyle/>
          <a:p>
            <a:endParaRPr lang="ru-RU"/>
          </a:p>
        </p:txBody>
      </p:sp>
      <p:sp>
        <p:nvSpPr>
          <p:cNvPr id="52237" name="Rectangle 11"/>
          <p:cNvSpPr>
            <a:spLocks noChangeArrowheads="1"/>
          </p:cNvSpPr>
          <p:nvPr/>
        </p:nvSpPr>
        <p:spPr bwMode="auto">
          <a:xfrm>
            <a:off x="2178050" y="2166938"/>
            <a:ext cx="9906000" cy="0"/>
          </a:xfrm>
          <a:prstGeom prst="rect">
            <a:avLst/>
          </a:prstGeom>
          <a:noFill/>
          <a:ln w="9525">
            <a:noFill/>
            <a:miter lim="800000"/>
            <a:headEnd/>
            <a:tailEnd/>
          </a:ln>
        </p:spPr>
        <p:txBody>
          <a:bodyPr>
            <a:spAutoFit/>
          </a:bodyPr>
          <a:lstStyle/>
          <a:p>
            <a:endParaRPr lang="ru-RU"/>
          </a:p>
        </p:txBody>
      </p:sp>
      <p:sp>
        <p:nvSpPr>
          <p:cNvPr id="52238" name="Rectangle 12"/>
          <p:cNvSpPr>
            <a:spLocks noChangeArrowheads="1"/>
          </p:cNvSpPr>
          <p:nvPr/>
        </p:nvSpPr>
        <p:spPr bwMode="auto">
          <a:xfrm>
            <a:off x="2178050" y="2166938"/>
            <a:ext cx="9906000" cy="0"/>
          </a:xfrm>
          <a:prstGeom prst="rect">
            <a:avLst/>
          </a:prstGeom>
          <a:noFill/>
          <a:ln w="9525">
            <a:noFill/>
            <a:miter lim="800000"/>
            <a:headEnd/>
            <a:tailEnd/>
          </a:ln>
        </p:spPr>
        <p:txBody>
          <a:bodyPr>
            <a:spAutoFit/>
          </a:bodyPr>
          <a:lstStyle/>
          <a:p>
            <a:endParaRPr lang="ru-RU"/>
          </a:p>
        </p:txBody>
      </p:sp>
      <p:sp>
        <p:nvSpPr>
          <p:cNvPr id="52239" name="Rectangle 13"/>
          <p:cNvSpPr>
            <a:spLocks noChangeArrowheads="1"/>
          </p:cNvSpPr>
          <p:nvPr/>
        </p:nvSpPr>
        <p:spPr bwMode="auto">
          <a:xfrm>
            <a:off x="2178050" y="2166938"/>
            <a:ext cx="9906000" cy="0"/>
          </a:xfrm>
          <a:prstGeom prst="rect">
            <a:avLst/>
          </a:prstGeom>
          <a:noFill/>
          <a:ln w="9525">
            <a:noFill/>
            <a:miter lim="800000"/>
            <a:headEnd/>
            <a:tailEnd/>
          </a:ln>
        </p:spPr>
        <p:txBody>
          <a:bodyPr>
            <a:spAutoFit/>
          </a:bodyPr>
          <a:lstStyle/>
          <a:p>
            <a:endParaRPr lang="ru-RU"/>
          </a:p>
        </p:txBody>
      </p:sp>
      <p:sp>
        <p:nvSpPr>
          <p:cNvPr id="52240" name="Rectangle 14"/>
          <p:cNvSpPr>
            <a:spLocks noChangeArrowheads="1"/>
          </p:cNvSpPr>
          <p:nvPr/>
        </p:nvSpPr>
        <p:spPr bwMode="auto">
          <a:xfrm>
            <a:off x="2873375" y="2000250"/>
            <a:ext cx="9906000" cy="0"/>
          </a:xfrm>
          <a:prstGeom prst="rect">
            <a:avLst/>
          </a:prstGeom>
          <a:noFill/>
          <a:ln w="9525">
            <a:noFill/>
            <a:miter lim="800000"/>
            <a:headEnd/>
            <a:tailEnd/>
          </a:ln>
        </p:spPr>
        <p:txBody>
          <a:bodyPr>
            <a:spAutoFit/>
          </a:bodyPr>
          <a:lstStyle/>
          <a:p>
            <a:endParaRPr lang="ru-RU"/>
          </a:p>
        </p:txBody>
      </p:sp>
      <p:sp>
        <p:nvSpPr>
          <p:cNvPr id="52241" name="Rectangle 15"/>
          <p:cNvSpPr>
            <a:spLocks noChangeArrowheads="1"/>
          </p:cNvSpPr>
          <p:nvPr/>
        </p:nvSpPr>
        <p:spPr bwMode="auto">
          <a:xfrm>
            <a:off x="2873375" y="2000250"/>
            <a:ext cx="9906000" cy="0"/>
          </a:xfrm>
          <a:prstGeom prst="rect">
            <a:avLst/>
          </a:prstGeom>
          <a:noFill/>
          <a:ln w="9525">
            <a:noFill/>
            <a:miter lim="800000"/>
            <a:headEnd/>
            <a:tailEnd/>
          </a:ln>
        </p:spPr>
        <p:txBody>
          <a:bodyPr>
            <a:spAutoFit/>
          </a:bodyPr>
          <a:lstStyle/>
          <a:p>
            <a:endParaRPr lang="ru-RU"/>
          </a:p>
        </p:txBody>
      </p:sp>
      <p:sp>
        <p:nvSpPr>
          <p:cNvPr id="52242" name="Rectangle 16"/>
          <p:cNvSpPr>
            <a:spLocks noChangeArrowheads="1"/>
          </p:cNvSpPr>
          <p:nvPr/>
        </p:nvSpPr>
        <p:spPr bwMode="auto">
          <a:xfrm>
            <a:off x="2873375" y="2000250"/>
            <a:ext cx="9906000" cy="0"/>
          </a:xfrm>
          <a:prstGeom prst="rect">
            <a:avLst/>
          </a:prstGeom>
          <a:noFill/>
          <a:ln w="9525">
            <a:noFill/>
            <a:miter lim="800000"/>
            <a:headEnd/>
            <a:tailEnd/>
          </a:ln>
        </p:spPr>
        <p:txBody>
          <a:bodyPr>
            <a:spAutoFit/>
          </a:bodyPr>
          <a:lstStyle/>
          <a:p>
            <a:endParaRPr lang="ru-RU"/>
          </a:p>
        </p:txBody>
      </p:sp>
      <p:sp>
        <p:nvSpPr>
          <p:cNvPr id="52243" name="Rectangle 17"/>
          <p:cNvSpPr>
            <a:spLocks noChangeArrowheads="1"/>
          </p:cNvSpPr>
          <p:nvPr/>
        </p:nvSpPr>
        <p:spPr bwMode="auto">
          <a:xfrm>
            <a:off x="2868613" y="1995488"/>
            <a:ext cx="9906000" cy="0"/>
          </a:xfrm>
          <a:prstGeom prst="rect">
            <a:avLst/>
          </a:prstGeom>
          <a:noFill/>
          <a:ln w="9525">
            <a:noFill/>
            <a:miter lim="800000"/>
            <a:headEnd/>
            <a:tailEnd/>
          </a:ln>
        </p:spPr>
        <p:txBody>
          <a:bodyPr>
            <a:spAutoFit/>
          </a:bodyPr>
          <a:lstStyle/>
          <a:p>
            <a:endParaRPr lang="ru-RU"/>
          </a:p>
        </p:txBody>
      </p:sp>
      <p:sp>
        <p:nvSpPr>
          <p:cNvPr id="52244" name="Rectangle 18"/>
          <p:cNvSpPr>
            <a:spLocks noChangeArrowheads="1"/>
          </p:cNvSpPr>
          <p:nvPr/>
        </p:nvSpPr>
        <p:spPr bwMode="auto">
          <a:xfrm>
            <a:off x="2543175" y="2076450"/>
            <a:ext cx="9906000" cy="0"/>
          </a:xfrm>
          <a:prstGeom prst="rect">
            <a:avLst/>
          </a:prstGeom>
          <a:noFill/>
          <a:ln w="9525">
            <a:noFill/>
            <a:miter lim="800000"/>
            <a:headEnd/>
            <a:tailEnd/>
          </a:ln>
        </p:spPr>
        <p:txBody>
          <a:bodyPr>
            <a:spAutoFit/>
          </a:bodyPr>
          <a:lstStyle/>
          <a:p>
            <a:endParaRPr lang="ru-RU"/>
          </a:p>
        </p:txBody>
      </p:sp>
      <p:sp>
        <p:nvSpPr>
          <p:cNvPr id="52245" name="Rectangle 20"/>
          <p:cNvSpPr>
            <a:spLocks noChangeArrowheads="1"/>
          </p:cNvSpPr>
          <p:nvPr/>
        </p:nvSpPr>
        <p:spPr bwMode="auto">
          <a:xfrm>
            <a:off x="495300" y="1196975"/>
            <a:ext cx="8915400" cy="4968875"/>
          </a:xfrm>
          <a:prstGeom prst="rect">
            <a:avLst/>
          </a:prstGeom>
          <a:noFill/>
          <a:ln w="9525">
            <a:noFill/>
            <a:miter lim="800000"/>
            <a:headEnd/>
            <a:tailEnd/>
          </a:ln>
        </p:spPr>
        <p:txBody>
          <a:bodyPr/>
          <a:lstStyle/>
          <a:p>
            <a:pPr marL="342900" indent="-342900">
              <a:spcBef>
                <a:spcPct val="20000"/>
              </a:spcBef>
              <a:buSzPct val="80000"/>
              <a:buFont typeface="Wingdings" pitchFamily="2" charset="2"/>
              <a:buNone/>
            </a:pPr>
            <a:r>
              <a:rPr lang="ru-RU" sz="2800" b="1">
                <a:latin typeface="Arial" pitchFamily="34" charset="0"/>
              </a:rPr>
              <a:t>Анализ эффективности</a:t>
            </a:r>
            <a:endParaRPr lang="en-US" sz="2800" b="1">
              <a:latin typeface="Arial" pitchFamily="34" charset="0"/>
            </a:endParaRPr>
          </a:p>
          <a:p>
            <a:pPr marL="342900" indent="-342900">
              <a:spcBef>
                <a:spcPct val="20000"/>
              </a:spcBef>
              <a:buSzPct val="80000"/>
              <a:buFont typeface="Wingdings" pitchFamily="2" charset="2"/>
              <a:buChar char="q"/>
            </a:pPr>
            <a:r>
              <a:rPr lang="ru-RU" sz="2400">
                <a:latin typeface="Arial" pitchFamily="34" charset="0"/>
              </a:rPr>
              <a:t>Время параллельного решения задачи</a:t>
            </a:r>
            <a:br>
              <a:rPr lang="ru-RU" sz="2400">
                <a:latin typeface="Arial" pitchFamily="34" charset="0"/>
              </a:rPr>
            </a:br>
            <a:r>
              <a:rPr lang="en-US" sz="2400">
                <a:latin typeface="Arial" pitchFamily="34" charset="0"/>
              </a:rPr>
              <a:t>          </a:t>
            </a:r>
            <a:r>
              <a:rPr lang="en-US" sz="2400" i="1">
                <a:latin typeface="Arial" pitchFamily="34" charset="0"/>
              </a:rPr>
              <a:t>T</a:t>
            </a:r>
            <a:r>
              <a:rPr lang="en-US" sz="2400" i="1" baseline="-25000">
                <a:latin typeface="Arial" pitchFamily="34" charset="0"/>
              </a:rPr>
              <a:t>p</a:t>
            </a:r>
            <a:r>
              <a:rPr lang="en-US" sz="2400">
                <a:latin typeface="Arial" pitchFamily="34" charset="0"/>
              </a:rPr>
              <a:t> = 6</a:t>
            </a:r>
            <a:r>
              <a:rPr lang="en-US" sz="2400" i="1">
                <a:latin typeface="Arial" pitchFamily="34" charset="0"/>
              </a:rPr>
              <a:t>n</a:t>
            </a:r>
            <a:r>
              <a:rPr lang="en-US" sz="2400">
                <a:latin typeface="Arial" pitchFamily="34" charset="0"/>
              </a:rPr>
              <a:t>/</a:t>
            </a:r>
            <a:r>
              <a:rPr lang="en-US" sz="2400" i="1">
                <a:latin typeface="Arial" pitchFamily="34" charset="0"/>
              </a:rPr>
              <a:t>p</a:t>
            </a:r>
            <a:r>
              <a:rPr lang="en-US" sz="2400">
                <a:latin typeface="Arial" pitchFamily="34" charset="0"/>
              </a:rPr>
              <a:t> + 6 + log</a:t>
            </a:r>
            <a:r>
              <a:rPr lang="en-US" sz="2400" baseline="-25000">
                <a:latin typeface="Arial" pitchFamily="34" charset="0"/>
              </a:rPr>
              <a:t>2</a:t>
            </a:r>
            <a:r>
              <a:rPr lang="en-US" sz="2400" i="1">
                <a:latin typeface="Arial" pitchFamily="34" charset="0"/>
              </a:rPr>
              <a:t>p</a:t>
            </a:r>
            <a:endParaRPr lang="en-US" sz="2400">
              <a:latin typeface="Arial" pitchFamily="34" charset="0"/>
            </a:endParaRPr>
          </a:p>
          <a:p>
            <a:pPr marL="342900" indent="-342900">
              <a:spcBef>
                <a:spcPct val="20000"/>
              </a:spcBef>
              <a:buSzPct val="80000"/>
              <a:buFont typeface="Wingdings" pitchFamily="2" charset="2"/>
              <a:buChar char="q"/>
            </a:pPr>
            <a:r>
              <a:rPr lang="ru-RU" sz="2400">
                <a:latin typeface="Arial" pitchFamily="34" charset="0"/>
              </a:rPr>
              <a:t>Ускорение</a:t>
            </a:r>
            <a:br>
              <a:rPr lang="ru-RU" sz="2400">
                <a:latin typeface="Arial" pitchFamily="34" charset="0"/>
              </a:rPr>
            </a:br>
            <a:r>
              <a:rPr lang="en-US" sz="2400">
                <a:latin typeface="Arial" pitchFamily="34" charset="0"/>
              </a:rPr>
              <a:t>          </a:t>
            </a:r>
            <a:r>
              <a:rPr lang="en-US" sz="2400" i="1">
                <a:latin typeface="Arial" pitchFamily="34" charset="0"/>
              </a:rPr>
              <a:t>Sp</a:t>
            </a:r>
            <a:r>
              <a:rPr lang="ru-RU" sz="2400" i="1">
                <a:latin typeface="Arial" pitchFamily="34" charset="0"/>
              </a:rPr>
              <a:t> </a:t>
            </a:r>
            <a:r>
              <a:rPr lang="en-US" sz="2400">
                <a:latin typeface="Arial" pitchFamily="34" charset="0"/>
              </a:rPr>
              <a:t>= </a:t>
            </a:r>
            <a:r>
              <a:rPr lang="en-US" sz="2400" i="1">
                <a:latin typeface="Arial" pitchFamily="34" charset="0"/>
              </a:rPr>
              <a:t>T</a:t>
            </a:r>
            <a:r>
              <a:rPr lang="en-US" sz="2400" baseline="-25000">
                <a:latin typeface="Arial" pitchFamily="34" charset="0"/>
              </a:rPr>
              <a:t>1</a:t>
            </a:r>
            <a:r>
              <a:rPr lang="en-US" sz="2400">
                <a:latin typeface="Arial" pitchFamily="34" charset="0"/>
              </a:rPr>
              <a:t>/ </a:t>
            </a:r>
            <a:r>
              <a:rPr lang="en-US" sz="2400" i="1">
                <a:latin typeface="Arial" pitchFamily="34" charset="0"/>
              </a:rPr>
              <a:t>T</a:t>
            </a:r>
            <a:r>
              <a:rPr lang="en-US" sz="2400" i="1" baseline="-25000">
                <a:latin typeface="Arial" pitchFamily="34" charset="0"/>
              </a:rPr>
              <a:t>p</a:t>
            </a:r>
            <a:r>
              <a:rPr lang="en-US" sz="2400">
                <a:latin typeface="Arial" pitchFamily="34" charset="0"/>
              </a:rPr>
              <a:t> = 6</a:t>
            </a:r>
            <a:r>
              <a:rPr lang="en-US" sz="2400" i="1">
                <a:latin typeface="Arial" pitchFamily="34" charset="0"/>
              </a:rPr>
              <a:t>n</a:t>
            </a:r>
            <a:r>
              <a:rPr lang="en-US" sz="2400">
                <a:latin typeface="Arial" pitchFamily="34" charset="0"/>
              </a:rPr>
              <a:t> / (6</a:t>
            </a:r>
            <a:r>
              <a:rPr lang="en-US" sz="2400" i="1">
                <a:latin typeface="Arial" pitchFamily="34" charset="0"/>
              </a:rPr>
              <a:t>n</a:t>
            </a:r>
            <a:r>
              <a:rPr lang="en-US" sz="2400">
                <a:latin typeface="Arial" pitchFamily="34" charset="0"/>
              </a:rPr>
              <a:t>/</a:t>
            </a:r>
            <a:r>
              <a:rPr lang="en-US" sz="2400" i="1">
                <a:latin typeface="Arial" pitchFamily="34" charset="0"/>
              </a:rPr>
              <a:t>p</a:t>
            </a:r>
            <a:r>
              <a:rPr lang="en-US" sz="2400">
                <a:latin typeface="Arial" pitchFamily="34" charset="0"/>
              </a:rPr>
              <a:t> + 6 + log2</a:t>
            </a:r>
            <a:r>
              <a:rPr lang="en-US" sz="2400" i="1">
                <a:latin typeface="Arial" pitchFamily="34" charset="0"/>
              </a:rPr>
              <a:t>p</a:t>
            </a:r>
            <a:r>
              <a:rPr lang="en-US" sz="2400">
                <a:latin typeface="Arial" pitchFamily="34" charset="0"/>
              </a:rPr>
              <a:t>) </a:t>
            </a:r>
          </a:p>
          <a:p>
            <a:pPr marL="342900" indent="-342900">
              <a:spcBef>
                <a:spcPct val="20000"/>
              </a:spcBef>
              <a:buSzPct val="80000"/>
              <a:buFont typeface="Wingdings" pitchFamily="2" charset="2"/>
              <a:buChar char="q"/>
            </a:pPr>
            <a:r>
              <a:rPr lang="ru-RU" sz="2400">
                <a:latin typeface="Arial" pitchFamily="34" charset="0"/>
              </a:rPr>
              <a:t>Эффективность</a:t>
            </a:r>
            <a:r>
              <a:rPr lang="en-US" sz="2400">
                <a:latin typeface="Arial" pitchFamily="34" charset="0"/>
              </a:rPr>
              <a:t> </a:t>
            </a:r>
            <a:r>
              <a:rPr lang="ru-RU" sz="2400">
                <a:latin typeface="Arial" pitchFamily="34" charset="0"/>
              </a:rPr>
              <a:t/>
            </a:r>
            <a:br>
              <a:rPr lang="ru-RU" sz="2400">
                <a:latin typeface="Arial" pitchFamily="34" charset="0"/>
              </a:rPr>
            </a:br>
            <a:r>
              <a:rPr lang="en-US" sz="2400">
                <a:latin typeface="Arial" pitchFamily="34" charset="0"/>
              </a:rPr>
              <a:t>          </a:t>
            </a:r>
            <a:r>
              <a:rPr lang="en-US" sz="2400" i="1">
                <a:latin typeface="Arial" pitchFamily="34" charset="0"/>
              </a:rPr>
              <a:t>Ep</a:t>
            </a:r>
            <a:r>
              <a:rPr lang="ru-RU" sz="2400">
                <a:latin typeface="Arial" pitchFamily="34" charset="0"/>
              </a:rPr>
              <a:t> </a:t>
            </a:r>
            <a:r>
              <a:rPr lang="en-US" sz="2400">
                <a:latin typeface="Arial" pitchFamily="34" charset="0"/>
              </a:rPr>
              <a:t>= 6</a:t>
            </a:r>
            <a:r>
              <a:rPr lang="en-US" sz="2400" i="1">
                <a:latin typeface="Arial" pitchFamily="34" charset="0"/>
              </a:rPr>
              <a:t>n</a:t>
            </a:r>
            <a:r>
              <a:rPr lang="en-US" sz="2400">
                <a:latin typeface="Arial" pitchFamily="34" charset="0"/>
              </a:rPr>
              <a:t> / (6</a:t>
            </a:r>
            <a:r>
              <a:rPr lang="en-US" sz="2400" i="1">
                <a:latin typeface="Arial" pitchFamily="34" charset="0"/>
              </a:rPr>
              <a:t>n</a:t>
            </a:r>
            <a:r>
              <a:rPr lang="en-US" sz="2400">
                <a:latin typeface="Arial" pitchFamily="34" charset="0"/>
              </a:rPr>
              <a:t> + 6</a:t>
            </a:r>
            <a:r>
              <a:rPr lang="en-US" sz="2400" i="1">
                <a:latin typeface="Arial" pitchFamily="34" charset="0"/>
              </a:rPr>
              <a:t>p</a:t>
            </a:r>
            <a:r>
              <a:rPr lang="en-US" sz="2400">
                <a:latin typeface="Arial" pitchFamily="34" charset="0"/>
              </a:rPr>
              <a:t> + </a:t>
            </a:r>
            <a:r>
              <a:rPr lang="en-US" sz="2400" i="1">
                <a:latin typeface="Arial" pitchFamily="34" charset="0"/>
              </a:rPr>
              <a:t>p</a:t>
            </a:r>
            <a:r>
              <a:rPr lang="en-US" sz="2400">
                <a:latin typeface="Arial" pitchFamily="34" charset="0"/>
              </a:rPr>
              <a:t>log</a:t>
            </a:r>
            <a:r>
              <a:rPr lang="en-US" sz="2400" baseline="-25000">
                <a:latin typeface="Arial" pitchFamily="34" charset="0"/>
              </a:rPr>
              <a:t>2</a:t>
            </a:r>
            <a:r>
              <a:rPr lang="en-US" sz="2400" i="1">
                <a:latin typeface="Arial" pitchFamily="34" charset="0"/>
              </a:rPr>
              <a:t>p</a:t>
            </a:r>
            <a:r>
              <a:rPr lang="en-US" sz="2400">
                <a:latin typeface="Arial" pitchFamily="34" charset="0"/>
              </a:rPr>
              <a:t>) </a:t>
            </a:r>
          </a:p>
          <a:p>
            <a:pPr marL="342900" indent="-342900">
              <a:spcBef>
                <a:spcPct val="20000"/>
              </a:spcBef>
              <a:buSzPct val="80000"/>
              <a:buFont typeface="Wingdings" pitchFamily="2" charset="2"/>
              <a:buChar char="q"/>
            </a:pPr>
            <a:r>
              <a:rPr lang="ru-RU" sz="2400">
                <a:latin typeface="Arial" pitchFamily="34" charset="0"/>
              </a:rPr>
              <a:t>Функция изоэффективности</a:t>
            </a:r>
            <a:br>
              <a:rPr lang="ru-RU" sz="2400">
                <a:latin typeface="Arial" pitchFamily="34" charset="0"/>
              </a:rPr>
            </a:br>
            <a:r>
              <a:rPr lang="en-US" sz="2400">
                <a:latin typeface="Arial" pitchFamily="34" charset="0"/>
              </a:rPr>
              <a:t>          </a:t>
            </a:r>
            <a:r>
              <a:rPr lang="en-US" sz="2400" i="1">
                <a:latin typeface="Arial" pitchFamily="34" charset="0"/>
              </a:rPr>
              <a:t>W = K(pT</a:t>
            </a:r>
            <a:r>
              <a:rPr lang="en-US" sz="2400" i="1" baseline="-25000">
                <a:latin typeface="Arial" pitchFamily="34" charset="0"/>
              </a:rPr>
              <a:t>p</a:t>
            </a:r>
            <a:r>
              <a:rPr lang="en-US" sz="2400" i="1">
                <a:latin typeface="Arial" pitchFamily="34" charset="0"/>
              </a:rPr>
              <a:t> - W)</a:t>
            </a:r>
            <a:r>
              <a:rPr lang="ru-RU" sz="2400" i="1">
                <a:latin typeface="Arial" pitchFamily="34" charset="0"/>
              </a:rPr>
              <a:t> = </a:t>
            </a:r>
            <a:r>
              <a:rPr lang="en-US" sz="2400" i="1">
                <a:latin typeface="Arial" pitchFamily="34" charset="0"/>
              </a:rPr>
              <a:t>K(</a:t>
            </a:r>
            <a:r>
              <a:rPr lang="en-US" sz="2400">
                <a:latin typeface="Arial" pitchFamily="34" charset="0"/>
              </a:rPr>
              <a:t>6</a:t>
            </a:r>
            <a:r>
              <a:rPr lang="en-US" sz="2400" i="1">
                <a:latin typeface="Arial" pitchFamily="34" charset="0"/>
              </a:rPr>
              <a:t>p</a:t>
            </a:r>
            <a:r>
              <a:rPr lang="en-US" sz="2400">
                <a:latin typeface="Arial" pitchFamily="34" charset="0"/>
              </a:rPr>
              <a:t> + </a:t>
            </a:r>
            <a:r>
              <a:rPr lang="en-US" sz="2400" i="1">
                <a:latin typeface="Arial" pitchFamily="34" charset="0"/>
              </a:rPr>
              <a:t>p</a:t>
            </a:r>
            <a:r>
              <a:rPr lang="en-US" sz="2400">
                <a:latin typeface="Arial" pitchFamily="34" charset="0"/>
              </a:rPr>
              <a:t>log</a:t>
            </a:r>
            <a:r>
              <a:rPr lang="en-US" sz="2400" baseline="-25000">
                <a:latin typeface="Arial" pitchFamily="34" charset="0"/>
              </a:rPr>
              <a:t>2</a:t>
            </a:r>
            <a:r>
              <a:rPr lang="en-US" sz="2400" i="1">
                <a:latin typeface="Arial" pitchFamily="34" charset="0"/>
              </a:rPr>
              <a:t>p</a:t>
            </a:r>
            <a:r>
              <a:rPr lang="en-US" sz="2400">
                <a:latin typeface="Arial" pitchFamily="34" charset="0"/>
              </a:rPr>
              <a:t>)</a:t>
            </a:r>
            <a:br>
              <a:rPr lang="en-US" sz="2400">
                <a:latin typeface="Arial" pitchFamily="34" charset="0"/>
              </a:rPr>
            </a:br>
            <a:r>
              <a:rPr lang="en-US" sz="2400">
                <a:latin typeface="Arial" pitchFamily="34" charset="0"/>
              </a:rPr>
              <a:t> </a:t>
            </a:r>
            <a:r>
              <a:rPr lang="en-US" sz="2400">
                <a:latin typeface="Arial" pitchFamily="34" charset="0"/>
                <a:sym typeface="Symbol" pitchFamily="18" charset="2"/>
              </a:rPr>
              <a:t></a:t>
            </a:r>
            <a:r>
              <a:rPr lang="en-US" sz="2400">
                <a:latin typeface="Arial" pitchFamily="34" charset="0"/>
              </a:rPr>
              <a:t> </a:t>
            </a:r>
            <a:r>
              <a:rPr lang="en-US" sz="2400" i="1">
                <a:latin typeface="Arial" pitchFamily="34" charset="0"/>
              </a:rPr>
              <a:t>n</a:t>
            </a:r>
            <a:r>
              <a:rPr lang="en-US" sz="2400">
                <a:latin typeface="Arial" pitchFamily="34" charset="0"/>
              </a:rPr>
              <a:t> = [</a:t>
            </a:r>
            <a:r>
              <a:rPr lang="en-US" sz="2400" i="1">
                <a:latin typeface="Arial" pitchFamily="34" charset="0"/>
              </a:rPr>
              <a:t>K(</a:t>
            </a:r>
            <a:r>
              <a:rPr lang="en-US" sz="2400">
                <a:latin typeface="Arial" pitchFamily="34" charset="0"/>
              </a:rPr>
              <a:t>6</a:t>
            </a:r>
            <a:r>
              <a:rPr lang="en-US" sz="2400" i="1">
                <a:latin typeface="Arial" pitchFamily="34" charset="0"/>
              </a:rPr>
              <a:t>p</a:t>
            </a:r>
            <a:r>
              <a:rPr lang="en-US" sz="2400">
                <a:latin typeface="Arial" pitchFamily="34" charset="0"/>
              </a:rPr>
              <a:t> + </a:t>
            </a:r>
            <a:r>
              <a:rPr lang="en-US" sz="2400" i="1">
                <a:latin typeface="Arial" pitchFamily="34" charset="0"/>
              </a:rPr>
              <a:t>p</a:t>
            </a:r>
            <a:r>
              <a:rPr lang="en-US" sz="2400">
                <a:latin typeface="Arial" pitchFamily="34" charset="0"/>
              </a:rPr>
              <a:t>log</a:t>
            </a:r>
            <a:r>
              <a:rPr lang="en-US" sz="2400" baseline="-25000">
                <a:latin typeface="Arial" pitchFamily="34" charset="0"/>
              </a:rPr>
              <a:t>2</a:t>
            </a:r>
            <a:r>
              <a:rPr lang="en-US" sz="2400" i="1">
                <a:latin typeface="Arial" pitchFamily="34" charset="0"/>
              </a:rPr>
              <a:t>p</a:t>
            </a:r>
            <a:r>
              <a:rPr lang="en-US" sz="2400">
                <a:latin typeface="Arial" pitchFamily="34" charset="0"/>
              </a:rPr>
              <a:t>)]/6,  (</a:t>
            </a:r>
            <a:r>
              <a:rPr lang="en-US" sz="2400" i="1">
                <a:latin typeface="Arial" pitchFamily="34" charset="0"/>
              </a:rPr>
              <a:t>K</a:t>
            </a:r>
            <a:r>
              <a:rPr lang="en-US" sz="2400">
                <a:latin typeface="Arial" pitchFamily="34" charset="0"/>
              </a:rPr>
              <a:t>=</a:t>
            </a:r>
            <a:r>
              <a:rPr lang="en-US" sz="2400" i="1">
                <a:latin typeface="Arial" pitchFamily="34" charset="0"/>
              </a:rPr>
              <a:t>E</a:t>
            </a:r>
            <a:r>
              <a:rPr lang="en-US" sz="2400">
                <a:latin typeface="Arial" pitchFamily="34" charset="0"/>
              </a:rPr>
              <a:t>/(1–</a:t>
            </a:r>
            <a:r>
              <a:rPr lang="en-US" sz="2400" i="1">
                <a:latin typeface="Arial" pitchFamily="34" charset="0"/>
              </a:rPr>
              <a:t>E</a:t>
            </a:r>
            <a:r>
              <a:rPr lang="en-US" sz="2400">
                <a:latin typeface="Arial" pitchFamily="34" charset="0"/>
              </a:rPr>
              <a:t>))</a:t>
            </a:r>
            <a:br>
              <a:rPr lang="en-US" sz="2400">
                <a:latin typeface="Arial" pitchFamily="34" charset="0"/>
              </a:rPr>
            </a:br>
            <a:r>
              <a:rPr lang="en-US" sz="2400">
                <a:latin typeface="Arial" pitchFamily="34" charset="0"/>
              </a:rPr>
              <a:t>      </a:t>
            </a:r>
            <a:r>
              <a:rPr lang="en-US" sz="2400" b="1" i="1">
                <a:latin typeface="Arial" pitchFamily="34" charset="0"/>
              </a:rPr>
              <a:t>Ex.</a:t>
            </a:r>
            <a:r>
              <a:rPr lang="ru-RU" sz="2400">
                <a:latin typeface="Arial" pitchFamily="34" charset="0"/>
              </a:rPr>
              <a:t>:</a:t>
            </a:r>
            <a:r>
              <a:rPr lang="en-US" sz="2400">
                <a:latin typeface="Arial" pitchFamily="34" charset="0"/>
              </a:rPr>
              <a:t> </a:t>
            </a:r>
            <a:r>
              <a:rPr lang="en-US" sz="2400" i="1">
                <a:latin typeface="Arial" pitchFamily="34" charset="0"/>
              </a:rPr>
              <a:t>E</a:t>
            </a:r>
            <a:r>
              <a:rPr lang="en-US" sz="2400">
                <a:latin typeface="Arial" pitchFamily="34" charset="0"/>
              </a:rPr>
              <a:t>=0.5 </a:t>
            </a:r>
            <a:r>
              <a:rPr lang="ru-RU" sz="2400">
                <a:latin typeface="Arial" pitchFamily="34" charset="0"/>
              </a:rPr>
              <a:t>при </a:t>
            </a:r>
            <a:r>
              <a:rPr lang="en-US" sz="2400" i="1">
                <a:latin typeface="Arial" pitchFamily="34" charset="0"/>
              </a:rPr>
              <a:t>p</a:t>
            </a:r>
            <a:r>
              <a:rPr lang="en-US" sz="2400">
                <a:latin typeface="Arial" pitchFamily="34" charset="0"/>
              </a:rPr>
              <a:t>=8   </a:t>
            </a:r>
            <a:r>
              <a:rPr lang="en-US" sz="2400">
                <a:latin typeface="Arial" pitchFamily="34" charset="0"/>
                <a:sym typeface="Symbol" pitchFamily="18" charset="2"/>
              </a:rPr>
              <a:t></a:t>
            </a:r>
            <a:r>
              <a:rPr lang="en-US" sz="2400">
                <a:latin typeface="Arial" pitchFamily="34" charset="0"/>
              </a:rPr>
              <a:t> </a:t>
            </a:r>
            <a:r>
              <a:rPr lang="en-US" sz="2400" i="1">
                <a:latin typeface="Arial" pitchFamily="34" charset="0"/>
              </a:rPr>
              <a:t>n</a:t>
            </a:r>
            <a:r>
              <a:rPr lang="en-US" sz="2400">
                <a:latin typeface="Arial" pitchFamily="34" charset="0"/>
              </a:rPr>
              <a:t>=  12</a:t>
            </a:r>
            <a:br>
              <a:rPr lang="en-US" sz="2400">
                <a:latin typeface="Arial" pitchFamily="34" charset="0"/>
              </a:rPr>
            </a:br>
            <a:r>
              <a:rPr lang="en-US" sz="2400">
                <a:latin typeface="Arial" pitchFamily="34" charset="0"/>
              </a:rPr>
              <a:t>                      </a:t>
            </a:r>
            <a:r>
              <a:rPr lang="ru-RU" sz="2400">
                <a:latin typeface="Arial" pitchFamily="34" charset="0"/>
              </a:rPr>
              <a:t> </a:t>
            </a:r>
            <a:r>
              <a:rPr lang="en-US" sz="2400">
                <a:latin typeface="Arial" pitchFamily="34" charset="0"/>
              </a:rPr>
              <a:t> </a:t>
            </a:r>
            <a:r>
              <a:rPr lang="ru-RU" sz="2400">
                <a:latin typeface="Arial" pitchFamily="34" charset="0"/>
              </a:rPr>
              <a:t>при </a:t>
            </a:r>
            <a:r>
              <a:rPr lang="en-US" sz="2400" i="1">
                <a:latin typeface="Arial" pitchFamily="34" charset="0"/>
              </a:rPr>
              <a:t>p</a:t>
            </a:r>
            <a:r>
              <a:rPr lang="en-US" sz="2400">
                <a:latin typeface="Arial" pitchFamily="34" charset="0"/>
              </a:rPr>
              <a:t>=64 </a:t>
            </a:r>
            <a:r>
              <a:rPr lang="en-US" sz="2400">
                <a:latin typeface="Arial" pitchFamily="34" charset="0"/>
                <a:sym typeface="Symbol" pitchFamily="18" charset="2"/>
              </a:rPr>
              <a:t></a:t>
            </a:r>
            <a:r>
              <a:rPr lang="en-US" sz="2400">
                <a:latin typeface="Arial" pitchFamily="34" charset="0"/>
              </a:rPr>
              <a:t> </a:t>
            </a:r>
            <a:r>
              <a:rPr lang="en-US" sz="2400" i="1">
                <a:latin typeface="Arial" pitchFamily="34" charset="0"/>
              </a:rPr>
              <a:t>n</a:t>
            </a:r>
            <a:r>
              <a:rPr lang="en-US" sz="2400">
                <a:latin typeface="Arial" pitchFamily="34" charset="0"/>
              </a:rPr>
              <a:t>=128</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70" name="Rectangle 19"/>
          <p:cNvSpPr>
            <a:spLocks noGrp="1" noChangeArrowheads="1"/>
          </p:cNvSpPr>
          <p:nvPr>
            <p:ph type="title"/>
          </p:nvPr>
        </p:nvSpPr>
        <p:spPr>
          <a:xfrm>
            <a:off x="488950" y="260350"/>
            <a:ext cx="9072563" cy="466725"/>
          </a:xfrm>
        </p:spPr>
        <p:txBody>
          <a:bodyPr rtlCol="0">
            <a:normAutofit fontScale="90000"/>
          </a:bodyPr>
          <a:lstStyle/>
          <a:p>
            <a:pPr algn="l" fontAlgn="auto">
              <a:spcAft>
                <a:spcPts val="0"/>
              </a:spcAft>
              <a:defRPr/>
            </a:pPr>
            <a:r>
              <a:rPr lang="ru-RU" b="1" smtClean="0"/>
              <a:t>Пример: </a:t>
            </a:r>
            <a:r>
              <a:rPr lang="ru-RU" b="1" i="1" smtClean="0"/>
              <a:t>Метод конечных разностей…</a:t>
            </a:r>
            <a:endParaRPr lang="ru-RU" b="1" i="1" smtClean="0">
              <a:sym typeface="Symbol" pitchFamily="18" charset="2"/>
            </a:endParaRPr>
          </a:p>
        </p:txBody>
      </p:sp>
      <p:sp>
        <p:nvSpPr>
          <p:cNvPr id="53252" name="Rectangle 2"/>
          <p:cNvSpPr>
            <a:spLocks noChangeArrowheads="1"/>
          </p:cNvSpPr>
          <p:nvPr/>
        </p:nvSpPr>
        <p:spPr bwMode="auto">
          <a:xfrm>
            <a:off x="4173538" y="2185988"/>
            <a:ext cx="9906000" cy="0"/>
          </a:xfrm>
          <a:prstGeom prst="rect">
            <a:avLst/>
          </a:prstGeom>
          <a:noFill/>
          <a:ln w="9525">
            <a:noFill/>
            <a:miter lim="800000"/>
            <a:headEnd/>
            <a:tailEnd/>
          </a:ln>
        </p:spPr>
        <p:txBody>
          <a:bodyPr>
            <a:spAutoFit/>
          </a:bodyPr>
          <a:lstStyle/>
          <a:p>
            <a:endParaRPr lang="ru-RU"/>
          </a:p>
        </p:txBody>
      </p:sp>
      <p:sp>
        <p:nvSpPr>
          <p:cNvPr id="53253" name="Rectangle 3"/>
          <p:cNvSpPr>
            <a:spLocks noChangeArrowheads="1"/>
          </p:cNvSpPr>
          <p:nvPr/>
        </p:nvSpPr>
        <p:spPr bwMode="auto">
          <a:xfrm>
            <a:off x="4173538" y="2185988"/>
            <a:ext cx="9906000" cy="0"/>
          </a:xfrm>
          <a:prstGeom prst="rect">
            <a:avLst/>
          </a:prstGeom>
          <a:noFill/>
          <a:ln w="9525">
            <a:noFill/>
            <a:miter lim="800000"/>
            <a:headEnd/>
            <a:tailEnd/>
          </a:ln>
        </p:spPr>
        <p:txBody>
          <a:bodyPr>
            <a:spAutoFit/>
          </a:bodyPr>
          <a:lstStyle/>
          <a:p>
            <a:endParaRPr lang="ru-RU"/>
          </a:p>
        </p:txBody>
      </p:sp>
      <p:sp>
        <p:nvSpPr>
          <p:cNvPr id="53254" name="Rectangle 4"/>
          <p:cNvSpPr>
            <a:spLocks noChangeArrowheads="1"/>
          </p:cNvSpPr>
          <p:nvPr/>
        </p:nvSpPr>
        <p:spPr bwMode="auto">
          <a:xfrm>
            <a:off x="4365625" y="2867025"/>
            <a:ext cx="9906000" cy="0"/>
          </a:xfrm>
          <a:prstGeom prst="rect">
            <a:avLst/>
          </a:prstGeom>
          <a:noFill/>
          <a:ln w="9525">
            <a:noFill/>
            <a:miter lim="800000"/>
            <a:headEnd/>
            <a:tailEnd/>
          </a:ln>
        </p:spPr>
        <p:txBody>
          <a:bodyPr>
            <a:spAutoFit/>
          </a:bodyPr>
          <a:lstStyle/>
          <a:p>
            <a:endParaRPr lang="ru-RU"/>
          </a:p>
        </p:txBody>
      </p:sp>
      <p:sp>
        <p:nvSpPr>
          <p:cNvPr id="53255" name="Rectangle 5"/>
          <p:cNvSpPr>
            <a:spLocks noChangeArrowheads="1"/>
          </p:cNvSpPr>
          <p:nvPr/>
        </p:nvSpPr>
        <p:spPr bwMode="auto">
          <a:xfrm>
            <a:off x="4173538" y="2185988"/>
            <a:ext cx="9906000" cy="0"/>
          </a:xfrm>
          <a:prstGeom prst="rect">
            <a:avLst/>
          </a:prstGeom>
          <a:noFill/>
          <a:ln w="9525">
            <a:noFill/>
            <a:miter lim="800000"/>
            <a:headEnd/>
            <a:tailEnd/>
          </a:ln>
        </p:spPr>
        <p:txBody>
          <a:bodyPr>
            <a:spAutoFit/>
          </a:bodyPr>
          <a:lstStyle/>
          <a:p>
            <a:endParaRPr lang="ru-RU"/>
          </a:p>
        </p:txBody>
      </p:sp>
      <p:sp>
        <p:nvSpPr>
          <p:cNvPr id="53256" name="Rectangle 6"/>
          <p:cNvSpPr>
            <a:spLocks noChangeArrowheads="1"/>
          </p:cNvSpPr>
          <p:nvPr/>
        </p:nvSpPr>
        <p:spPr bwMode="auto">
          <a:xfrm>
            <a:off x="4514850" y="2867025"/>
            <a:ext cx="9906000" cy="0"/>
          </a:xfrm>
          <a:prstGeom prst="rect">
            <a:avLst/>
          </a:prstGeom>
          <a:noFill/>
          <a:ln w="9525">
            <a:noFill/>
            <a:miter lim="800000"/>
            <a:headEnd/>
            <a:tailEnd/>
          </a:ln>
        </p:spPr>
        <p:txBody>
          <a:bodyPr>
            <a:spAutoFit/>
          </a:bodyPr>
          <a:lstStyle/>
          <a:p>
            <a:endParaRPr lang="ru-RU"/>
          </a:p>
        </p:txBody>
      </p:sp>
      <p:sp>
        <p:nvSpPr>
          <p:cNvPr id="53257" name="Rectangle 7"/>
          <p:cNvSpPr>
            <a:spLocks noChangeArrowheads="1"/>
          </p:cNvSpPr>
          <p:nvPr/>
        </p:nvSpPr>
        <p:spPr bwMode="auto">
          <a:xfrm>
            <a:off x="2178050" y="2166938"/>
            <a:ext cx="9906000" cy="0"/>
          </a:xfrm>
          <a:prstGeom prst="rect">
            <a:avLst/>
          </a:prstGeom>
          <a:noFill/>
          <a:ln w="9525">
            <a:noFill/>
            <a:miter lim="800000"/>
            <a:headEnd/>
            <a:tailEnd/>
          </a:ln>
        </p:spPr>
        <p:txBody>
          <a:bodyPr>
            <a:spAutoFit/>
          </a:bodyPr>
          <a:lstStyle/>
          <a:p>
            <a:endParaRPr lang="ru-RU"/>
          </a:p>
        </p:txBody>
      </p:sp>
      <p:sp>
        <p:nvSpPr>
          <p:cNvPr id="53258" name="Rectangle 8"/>
          <p:cNvSpPr>
            <a:spLocks noChangeArrowheads="1"/>
          </p:cNvSpPr>
          <p:nvPr/>
        </p:nvSpPr>
        <p:spPr bwMode="auto">
          <a:xfrm>
            <a:off x="2178050" y="2166938"/>
            <a:ext cx="9906000" cy="0"/>
          </a:xfrm>
          <a:prstGeom prst="rect">
            <a:avLst/>
          </a:prstGeom>
          <a:noFill/>
          <a:ln w="9525">
            <a:noFill/>
            <a:miter lim="800000"/>
            <a:headEnd/>
            <a:tailEnd/>
          </a:ln>
        </p:spPr>
        <p:txBody>
          <a:bodyPr>
            <a:spAutoFit/>
          </a:bodyPr>
          <a:lstStyle/>
          <a:p>
            <a:endParaRPr lang="ru-RU"/>
          </a:p>
        </p:txBody>
      </p:sp>
      <p:sp>
        <p:nvSpPr>
          <p:cNvPr id="53259" name="Rectangle 9"/>
          <p:cNvSpPr>
            <a:spLocks noChangeArrowheads="1"/>
          </p:cNvSpPr>
          <p:nvPr/>
        </p:nvSpPr>
        <p:spPr bwMode="auto">
          <a:xfrm>
            <a:off x="2178050" y="2166938"/>
            <a:ext cx="9906000" cy="0"/>
          </a:xfrm>
          <a:prstGeom prst="rect">
            <a:avLst/>
          </a:prstGeom>
          <a:noFill/>
          <a:ln w="9525">
            <a:noFill/>
            <a:miter lim="800000"/>
            <a:headEnd/>
            <a:tailEnd/>
          </a:ln>
        </p:spPr>
        <p:txBody>
          <a:bodyPr>
            <a:spAutoFit/>
          </a:bodyPr>
          <a:lstStyle/>
          <a:p>
            <a:endParaRPr lang="ru-RU"/>
          </a:p>
        </p:txBody>
      </p:sp>
      <p:sp>
        <p:nvSpPr>
          <p:cNvPr id="53260" name="Rectangle 10"/>
          <p:cNvSpPr>
            <a:spLocks noChangeArrowheads="1"/>
          </p:cNvSpPr>
          <p:nvPr/>
        </p:nvSpPr>
        <p:spPr bwMode="auto">
          <a:xfrm>
            <a:off x="2178050" y="2166938"/>
            <a:ext cx="9906000" cy="0"/>
          </a:xfrm>
          <a:prstGeom prst="rect">
            <a:avLst/>
          </a:prstGeom>
          <a:noFill/>
          <a:ln w="9525">
            <a:noFill/>
            <a:miter lim="800000"/>
            <a:headEnd/>
            <a:tailEnd/>
          </a:ln>
        </p:spPr>
        <p:txBody>
          <a:bodyPr>
            <a:spAutoFit/>
          </a:bodyPr>
          <a:lstStyle/>
          <a:p>
            <a:endParaRPr lang="ru-RU"/>
          </a:p>
        </p:txBody>
      </p:sp>
      <p:sp>
        <p:nvSpPr>
          <p:cNvPr id="53261" name="Rectangle 11"/>
          <p:cNvSpPr>
            <a:spLocks noChangeArrowheads="1"/>
          </p:cNvSpPr>
          <p:nvPr/>
        </p:nvSpPr>
        <p:spPr bwMode="auto">
          <a:xfrm>
            <a:off x="2178050" y="2166938"/>
            <a:ext cx="9906000" cy="0"/>
          </a:xfrm>
          <a:prstGeom prst="rect">
            <a:avLst/>
          </a:prstGeom>
          <a:noFill/>
          <a:ln w="9525">
            <a:noFill/>
            <a:miter lim="800000"/>
            <a:headEnd/>
            <a:tailEnd/>
          </a:ln>
        </p:spPr>
        <p:txBody>
          <a:bodyPr>
            <a:spAutoFit/>
          </a:bodyPr>
          <a:lstStyle/>
          <a:p>
            <a:endParaRPr lang="ru-RU"/>
          </a:p>
        </p:txBody>
      </p:sp>
      <p:sp>
        <p:nvSpPr>
          <p:cNvPr id="53262" name="Rectangle 12"/>
          <p:cNvSpPr>
            <a:spLocks noChangeArrowheads="1"/>
          </p:cNvSpPr>
          <p:nvPr/>
        </p:nvSpPr>
        <p:spPr bwMode="auto">
          <a:xfrm>
            <a:off x="2178050" y="2166938"/>
            <a:ext cx="9906000" cy="0"/>
          </a:xfrm>
          <a:prstGeom prst="rect">
            <a:avLst/>
          </a:prstGeom>
          <a:noFill/>
          <a:ln w="9525">
            <a:noFill/>
            <a:miter lim="800000"/>
            <a:headEnd/>
            <a:tailEnd/>
          </a:ln>
        </p:spPr>
        <p:txBody>
          <a:bodyPr>
            <a:spAutoFit/>
          </a:bodyPr>
          <a:lstStyle/>
          <a:p>
            <a:endParaRPr lang="ru-RU"/>
          </a:p>
        </p:txBody>
      </p:sp>
      <p:sp>
        <p:nvSpPr>
          <p:cNvPr id="53263" name="Rectangle 13"/>
          <p:cNvSpPr>
            <a:spLocks noChangeArrowheads="1"/>
          </p:cNvSpPr>
          <p:nvPr/>
        </p:nvSpPr>
        <p:spPr bwMode="auto">
          <a:xfrm>
            <a:off x="2178050" y="2166938"/>
            <a:ext cx="9906000" cy="0"/>
          </a:xfrm>
          <a:prstGeom prst="rect">
            <a:avLst/>
          </a:prstGeom>
          <a:noFill/>
          <a:ln w="9525">
            <a:noFill/>
            <a:miter lim="800000"/>
            <a:headEnd/>
            <a:tailEnd/>
          </a:ln>
        </p:spPr>
        <p:txBody>
          <a:bodyPr>
            <a:spAutoFit/>
          </a:bodyPr>
          <a:lstStyle/>
          <a:p>
            <a:endParaRPr lang="ru-RU"/>
          </a:p>
        </p:txBody>
      </p:sp>
      <p:sp>
        <p:nvSpPr>
          <p:cNvPr id="53264" name="Rectangle 14"/>
          <p:cNvSpPr>
            <a:spLocks noChangeArrowheads="1"/>
          </p:cNvSpPr>
          <p:nvPr/>
        </p:nvSpPr>
        <p:spPr bwMode="auto">
          <a:xfrm>
            <a:off x="2873375" y="2000250"/>
            <a:ext cx="9906000" cy="0"/>
          </a:xfrm>
          <a:prstGeom prst="rect">
            <a:avLst/>
          </a:prstGeom>
          <a:noFill/>
          <a:ln w="9525">
            <a:noFill/>
            <a:miter lim="800000"/>
            <a:headEnd/>
            <a:tailEnd/>
          </a:ln>
        </p:spPr>
        <p:txBody>
          <a:bodyPr>
            <a:spAutoFit/>
          </a:bodyPr>
          <a:lstStyle/>
          <a:p>
            <a:endParaRPr lang="ru-RU"/>
          </a:p>
        </p:txBody>
      </p:sp>
      <p:sp>
        <p:nvSpPr>
          <p:cNvPr id="53265" name="Rectangle 15"/>
          <p:cNvSpPr>
            <a:spLocks noChangeArrowheads="1"/>
          </p:cNvSpPr>
          <p:nvPr/>
        </p:nvSpPr>
        <p:spPr bwMode="auto">
          <a:xfrm>
            <a:off x="2873375" y="2000250"/>
            <a:ext cx="9906000" cy="0"/>
          </a:xfrm>
          <a:prstGeom prst="rect">
            <a:avLst/>
          </a:prstGeom>
          <a:noFill/>
          <a:ln w="9525">
            <a:noFill/>
            <a:miter lim="800000"/>
            <a:headEnd/>
            <a:tailEnd/>
          </a:ln>
        </p:spPr>
        <p:txBody>
          <a:bodyPr>
            <a:spAutoFit/>
          </a:bodyPr>
          <a:lstStyle/>
          <a:p>
            <a:endParaRPr lang="ru-RU"/>
          </a:p>
        </p:txBody>
      </p:sp>
      <p:sp>
        <p:nvSpPr>
          <p:cNvPr id="53266" name="Rectangle 16"/>
          <p:cNvSpPr>
            <a:spLocks noChangeArrowheads="1"/>
          </p:cNvSpPr>
          <p:nvPr/>
        </p:nvSpPr>
        <p:spPr bwMode="auto">
          <a:xfrm>
            <a:off x="2873375" y="2000250"/>
            <a:ext cx="9906000" cy="0"/>
          </a:xfrm>
          <a:prstGeom prst="rect">
            <a:avLst/>
          </a:prstGeom>
          <a:noFill/>
          <a:ln w="9525">
            <a:noFill/>
            <a:miter lim="800000"/>
            <a:headEnd/>
            <a:tailEnd/>
          </a:ln>
        </p:spPr>
        <p:txBody>
          <a:bodyPr>
            <a:spAutoFit/>
          </a:bodyPr>
          <a:lstStyle/>
          <a:p>
            <a:endParaRPr lang="ru-RU"/>
          </a:p>
        </p:txBody>
      </p:sp>
      <p:sp>
        <p:nvSpPr>
          <p:cNvPr id="53267" name="Rectangle 17"/>
          <p:cNvSpPr>
            <a:spLocks noChangeArrowheads="1"/>
          </p:cNvSpPr>
          <p:nvPr/>
        </p:nvSpPr>
        <p:spPr bwMode="auto">
          <a:xfrm>
            <a:off x="2868613" y="1995488"/>
            <a:ext cx="9906000" cy="0"/>
          </a:xfrm>
          <a:prstGeom prst="rect">
            <a:avLst/>
          </a:prstGeom>
          <a:noFill/>
          <a:ln w="9525">
            <a:noFill/>
            <a:miter lim="800000"/>
            <a:headEnd/>
            <a:tailEnd/>
          </a:ln>
        </p:spPr>
        <p:txBody>
          <a:bodyPr>
            <a:spAutoFit/>
          </a:bodyPr>
          <a:lstStyle/>
          <a:p>
            <a:endParaRPr lang="ru-RU"/>
          </a:p>
        </p:txBody>
      </p:sp>
      <p:sp>
        <p:nvSpPr>
          <p:cNvPr id="53268" name="Rectangle 18"/>
          <p:cNvSpPr>
            <a:spLocks noChangeArrowheads="1"/>
          </p:cNvSpPr>
          <p:nvPr/>
        </p:nvSpPr>
        <p:spPr bwMode="auto">
          <a:xfrm>
            <a:off x="2543175" y="2076450"/>
            <a:ext cx="9906000" cy="0"/>
          </a:xfrm>
          <a:prstGeom prst="rect">
            <a:avLst/>
          </a:prstGeom>
          <a:noFill/>
          <a:ln w="9525">
            <a:noFill/>
            <a:miter lim="800000"/>
            <a:headEnd/>
            <a:tailEnd/>
          </a:ln>
        </p:spPr>
        <p:txBody>
          <a:bodyPr>
            <a:spAutoFit/>
          </a:bodyPr>
          <a:lstStyle/>
          <a:p>
            <a:endParaRPr lang="ru-RU"/>
          </a:p>
        </p:txBody>
      </p:sp>
      <p:sp>
        <p:nvSpPr>
          <p:cNvPr id="53269" name="Rectangle 20"/>
          <p:cNvSpPr>
            <a:spLocks noChangeArrowheads="1"/>
          </p:cNvSpPr>
          <p:nvPr/>
        </p:nvSpPr>
        <p:spPr bwMode="auto">
          <a:xfrm>
            <a:off x="272480" y="1052736"/>
            <a:ext cx="8915400" cy="4968875"/>
          </a:xfrm>
          <a:prstGeom prst="rect">
            <a:avLst/>
          </a:prstGeom>
          <a:noFill/>
          <a:ln w="9525">
            <a:noFill/>
            <a:miter lim="800000"/>
            <a:headEnd/>
            <a:tailEnd/>
          </a:ln>
        </p:spPr>
        <p:txBody>
          <a:bodyPr/>
          <a:lstStyle/>
          <a:p>
            <a:pPr marL="342900" indent="-342900">
              <a:spcBef>
                <a:spcPct val="20000"/>
              </a:spcBef>
              <a:buSzPct val="80000"/>
              <a:buFont typeface="Wingdings" pitchFamily="2" charset="2"/>
              <a:buChar char="q"/>
            </a:pPr>
            <a:r>
              <a:rPr lang="ru-RU" sz="2400" dirty="0">
                <a:latin typeface="Arial" pitchFamily="34" charset="0"/>
              </a:rPr>
              <a:t>Метод конечных разностей широко применяется для численного решения уравнений в частных производных (см. раздел 12)</a:t>
            </a:r>
          </a:p>
          <a:p>
            <a:pPr marL="342900" indent="-342900">
              <a:lnSpc>
                <a:spcPct val="150000"/>
              </a:lnSpc>
              <a:spcBef>
                <a:spcPct val="20000"/>
              </a:spcBef>
              <a:buSzPct val="80000"/>
              <a:buFont typeface="Wingdings" pitchFamily="2" charset="2"/>
              <a:buChar char="q"/>
            </a:pPr>
            <a:r>
              <a:rPr lang="ru-RU" sz="2400" dirty="0">
                <a:latin typeface="Arial" pitchFamily="34" charset="0"/>
              </a:rPr>
              <a:t>Рассмотрим схему (</a:t>
            </a:r>
            <a:r>
              <a:rPr lang="en-US" sz="2400" i="1" dirty="0">
                <a:latin typeface="Arial" pitchFamily="34" charset="0"/>
              </a:rPr>
              <a:t>N </a:t>
            </a:r>
            <a:r>
              <a:rPr lang="ru-RU" sz="2400" dirty="0">
                <a:latin typeface="Arial" pitchFamily="34" charset="0"/>
              </a:rPr>
              <a:t>= 2)</a:t>
            </a:r>
            <a:r>
              <a:rPr lang="en-US" sz="2400" dirty="0">
                <a:latin typeface="Arial" pitchFamily="34" charset="0"/>
              </a:rPr>
              <a:t/>
            </a:r>
            <a:br>
              <a:rPr lang="en-US" sz="2400" dirty="0">
                <a:latin typeface="Arial" pitchFamily="34" charset="0"/>
              </a:rPr>
            </a:br>
            <a:r>
              <a:rPr lang="en-US" sz="2800" i="1" dirty="0" err="1">
                <a:latin typeface="Arial" pitchFamily="34" charset="0"/>
              </a:rPr>
              <a:t>X</a:t>
            </a:r>
            <a:r>
              <a:rPr lang="en-US" sz="2800" i="1" baseline="-25000" dirty="0" err="1">
                <a:latin typeface="Arial" pitchFamily="34" charset="0"/>
              </a:rPr>
              <a:t>i,j</a:t>
            </a:r>
            <a:r>
              <a:rPr lang="ru-RU" sz="2800" i="1" baseline="-25000" dirty="0">
                <a:latin typeface="Arial" pitchFamily="34" charset="0"/>
              </a:rPr>
              <a:t> </a:t>
            </a:r>
            <a:r>
              <a:rPr lang="en-US" sz="2800" i="1" baseline="30000" dirty="0">
                <a:latin typeface="Arial" pitchFamily="34" charset="0"/>
              </a:rPr>
              <a:t>t</a:t>
            </a:r>
            <a:r>
              <a:rPr lang="en-US" sz="2800" baseline="30000" dirty="0">
                <a:latin typeface="Arial" pitchFamily="34" charset="0"/>
              </a:rPr>
              <a:t>+1</a:t>
            </a:r>
            <a:r>
              <a:rPr lang="en-US" sz="2800" dirty="0">
                <a:latin typeface="Arial" pitchFamily="34" charset="0"/>
              </a:rPr>
              <a:t>=</a:t>
            </a:r>
            <a:r>
              <a:rPr lang="en-US" sz="2800" i="1" dirty="0">
                <a:latin typeface="Arial" pitchFamily="34" charset="0"/>
              </a:rPr>
              <a:t>w</a:t>
            </a:r>
            <a:r>
              <a:rPr lang="en-US" sz="2800" dirty="0">
                <a:latin typeface="Arial" pitchFamily="34" charset="0"/>
              </a:rPr>
              <a:t>(</a:t>
            </a:r>
            <a:r>
              <a:rPr lang="en-US" sz="2800" i="1" dirty="0">
                <a:latin typeface="Arial" pitchFamily="34" charset="0"/>
              </a:rPr>
              <a:t>X</a:t>
            </a:r>
            <a:r>
              <a:rPr lang="en-US" sz="2800" i="1" baseline="-25000" dirty="0">
                <a:latin typeface="Arial" pitchFamily="34" charset="0"/>
              </a:rPr>
              <a:t>i,j</a:t>
            </a:r>
            <a:r>
              <a:rPr lang="en-US" sz="2800" baseline="-25000" dirty="0">
                <a:latin typeface="Arial" pitchFamily="34" charset="0"/>
              </a:rPr>
              <a:t>-1</a:t>
            </a:r>
            <a:r>
              <a:rPr lang="en-US" sz="2800" baseline="30000" dirty="0">
                <a:latin typeface="Arial" pitchFamily="34" charset="0"/>
              </a:rPr>
              <a:t>t</a:t>
            </a:r>
            <a:r>
              <a:rPr lang="en-US" sz="2800" dirty="0">
                <a:latin typeface="Arial" pitchFamily="34" charset="0"/>
              </a:rPr>
              <a:t> + </a:t>
            </a:r>
            <a:r>
              <a:rPr lang="en-US" sz="2800" i="1" dirty="0">
                <a:latin typeface="Arial" pitchFamily="34" charset="0"/>
              </a:rPr>
              <a:t>X</a:t>
            </a:r>
            <a:r>
              <a:rPr lang="en-US" sz="2800" i="1" baseline="-25000" dirty="0">
                <a:latin typeface="Arial" pitchFamily="34" charset="0"/>
              </a:rPr>
              <a:t>i,j</a:t>
            </a:r>
            <a:r>
              <a:rPr lang="en-US" sz="2800" baseline="-25000" dirty="0">
                <a:latin typeface="Arial" pitchFamily="34" charset="0"/>
              </a:rPr>
              <a:t>+1</a:t>
            </a:r>
            <a:r>
              <a:rPr lang="en-US" sz="2800" baseline="30000" dirty="0">
                <a:latin typeface="Arial" pitchFamily="34" charset="0"/>
              </a:rPr>
              <a:t>t</a:t>
            </a:r>
            <a:r>
              <a:rPr lang="en-US" sz="2800" dirty="0">
                <a:latin typeface="Arial" pitchFamily="34" charset="0"/>
              </a:rPr>
              <a:t>+ </a:t>
            </a:r>
            <a:r>
              <a:rPr lang="en-US" sz="2800" i="1" dirty="0">
                <a:latin typeface="Arial" pitchFamily="34" charset="0"/>
              </a:rPr>
              <a:t>X</a:t>
            </a:r>
            <a:r>
              <a:rPr lang="en-US" sz="2800" i="1" baseline="-25000" dirty="0">
                <a:latin typeface="Arial" pitchFamily="34" charset="0"/>
              </a:rPr>
              <a:t>i</a:t>
            </a:r>
            <a:r>
              <a:rPr lang="en-US" sz="2800" baseline="-25000" dirty="0">
                <a:latin typeface="Arial" pitchFamily="34" charset="0"/>
              </a:rPr>
              <a:t>-1,j</a:t>
            </a:r>
            <a:r>
              <a:rPr lang="en-US" sz="2800" i="1" baseline="30000" dirty="0">
                <a:latin typeface="Arial" pitchFamily="34" charset="0"/>
              </a:rPr>
              <a:t>t</a:t>
            </a:r>
            <a:r>
              <a:rPr lang="en-US" sz="2800" dirty="0">
                <a:latin typeface="Arial" pitchFamily="34" charset="0"/>
              </a:rPr>
              <a:t>+ </a:t>
            </a:r>
            <a:r>
              <a:rPr lang="en-US" sz="2800" i="1" dirty="0">
                <a:latin typeface="Arial" pitchFamily="34" charset="0"/>
              </a:rPr>
              <a:t>X</a:t>
            </a:r>
            <a:r>
              <a:rPr lang="en-US" sz="2800" i="1" baseline="-25000" dirty="0">
                <a:latin typeface="Arial" pitchFamily="34" charset="0"/>
              </a:rPr>
              <a:t>i</a:t>
            </a:r>
            <a:r>
              <a:rPr lang="en-US" sz="2800" baseline="-25000" dirty="0">
                <a:latin typeface="Arial" pitchFamily="34" charset="0"/>
              </a:rPr>
              <a:t>+1,</a:t>
            </a:r>
            <a:r>
              <a:rPr lang="en-US" sz="2800" i="1" baseline="-25000" dirty="0">
                <a:latin typeface="Arial" pitchFamily="34" charset="0"/>
              </a:rPr>
              <a:t>j</a:t>
            </a:r>
            <a:r>
              <a:rPr lang="ru-RU" sz="2800" i="1" baseline="-25000" dirty="0">
                <a:latin typeface="Arial" pitchFamily="34" charset="0"/>
              </a:rPr>
              <a:t> </a:t>
            </a:r>
            <a:r>
              <a:rPr lang="en-US" sz="2800" i="1" baseline="30000" dirty="0">
                <a:latin typeface="Arial" pitchFamily="34" charset="0"/>
              </a:rPr>
              <a:t>t</a:t>
            </a:r>
            <a:r>
              <a:rPr lang="en-US" sz="2800" dirty="0">
                <a:latin typeface="Arial" pitchFamily="34" charset="0"/>
              </a:rPr>
              <a:t>)</a:t>
            </a:r>
            <a:r>
              <a:rPr lang="en-US" sz="2800" i="1" dirty="0">
                <a:latin typeface="Arial" pitchFamily="34" charset="0"/>
              </a:rPr>
              <a:t>+</a:t>
            </a:r>
            <a:r>
              <a:rPr lang="en-US" sz="2800" dirty="0">
                <a:latin typeface="Arial" pitchFamily="34" charset="0"/>
              </a:rPr>
              <a:t>(1–</a:t>
            </a:r>
            <a:r>
              <a:rPr lang="en-US" sz="2800" i="1" dirty="0">
                <a:latin typeface="Arial" pitchFamily="34" charset="0"/>
              </a:rPr>
              <a:t>w</a:t>
            </a:r>
            <a:r>
              <a:rPr lang="en-US" sz="2800" dirty="0">
                <a:latin typeface="Arial" pitchFamily="34" charset="0"/>
              </a:rPr>
              <a:t>) </a:t>
            </a:r>
            <a:r>
              <a:rPr lang="en-US" sz="2800" i="1" dirty="0" err="1">
                <a:latin typeface="Arial" pitchFamily="34" charset="0"/>
              </a:rPr>
              <a:t>X</a:t>
            </a:r>
            <a:r>
              <a:rPr lang="en-US" sz="2800" i="1" baseline="-25000" dirty="0" err="1">
                <a:latin typeface="Arial" pitchFamily="34" charset="0"/>
              </a:rPr>
              <a:t>i,j</a:t>
            </a:r>
            <a:r>
              <a:rPr lang="ru-RU" sz="2800" i="1" baseline="-25000" dirty="0">
                <a:latin typeface="Arial" pitchFamily="34" charset="0"/>
              </a:rPr>
              <a:t> </a:t>
            </a:r>
            <a:r>
              <a:rPr lang="en-US" sz="2800" i="1" baseline="30000" dirty="0">
                <a:latin typeface="Arial" pitchFamily="34" charset="0"/>
              </a:rPr>
              <a:t>t</a:t>
            </a:r>
          </a:p>
        </p:txBody>
      </p:sp>
      <p:pic>
        <p:nvPicPr>
          <p:cNvPr id="2" name="Picture 22"/>
          <p:cNvPicPr>
            <a:picLocks noChangeAspect="1" noChangeArrowheads="1"/>
          </p:cNvPicPr>
          <p:nvPr/>
        </p:nvPicPr>
        <p:blipFill>
          <a:blip r:embed="rId2" cstate="print"/>
          <a:srcRect/>
          <a:stretch>
            <a:fillRect/>
          </a:stretch>
        </p:blipFill>
        <p:spPr bwMode="auto">
          <a:xfrm>
            <a:off x="3800872" y="3933056"/>
            <a:ext cx="2303463" cy="2292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93" name="Rectangle 27"/>
          <p:cNvSpPr>
            <a:spLocks noGrp="1" noChangeArrowheads="1"/>
          </p:cNvSpPr>
          <p:nvPr>
            <p:ph type="title"/>
          </p:nvPr>
        </p:nvSpPr>
        <p:spPr>
          <a:xfrm>
            <a:off x="488950" y="260350"/>
            <a:ext cx="9072563" cy="466725"/>
          </a:xfrm>
        </p:spPr>
        <p:txBody>
          <a:bodyPr rtlCol="0">
            <a:normAutofit fontScale="90000"/>
          </a:bodyPr>
          <a:lstStyle/>
          <a:p>
            <a:pPr algn="l" fontAlgn="auto">
              <a:spcAft>
                <a:spcPts val="0"/>
              </a:spcAft>
              <a:defRPr/>
            </a:pPr>
            <a:r>
              <a:rPr lang="ru-RU" b="1" smtClean="0"/>
              <a:t>Пример: </a:t>
            </a:r>
            <a:r>
              <a:rPr lang="ru-RU" b="1" i="1" smtClean="0"/>
              <a:t>Метод конечных разностей…</a:t>
            </a:r>
          </a:p>
        </p:txBody>
      </p:sp>
      <p:graphicFrame>
        <p:nvGraphicFramePr>
          <p:cNvPr id="30722" name="Object 22"/>
          <p:cNvGraphicFramePr>
            <a:graphicFrameLocks noChangeAspect="1"/>
          </p:cNvGraphicFramePr>
          <p:nvPr>
            <p:ph idx="1"/>
          </p:nvPr>
        </p:nvGraphicFramePr>
        <p:xfrm>
          <a:off x="5889625" y="1700213"/>
          <a:ext cx="1862138" cy="460375"/>
        </p:xfrm>
        <a:graphic>
          <a:graphicData uri="http://schemas.openxmlformats.org/presentationml/2006/ole">
            <p:oleObj spid="_x0000_s30722" name="Формула" r:id="rId3" imgW="1028520" imgH="253800" progId="Equation.3">
              <p:embed/>
            </p:oleObj>
          </a:graphicData>
        </a:graphic>
      </p:graphicFrame>
      <p:sp>
        <p:nvSpPr>
          <p:cNvPr id="30725" name="Rectangle 2"/>
          <p:cNvSpPr>
            <a:spLocks noChangeArrowheads="1"/>
          </p:cNvSpPr>
          <p:nvPr/>
        </p:nvSpPr>
        <p:spPr bwMode="auto">
          <a:xfrm>
            <a:off x="4173538" y="2185988"/>
            <a:ext cx="9906000" cy="0"/>
          </a:xfrm>
          <a:prstGeom prst="rect">
            <a:avLst/>
          </a:prstGeom>
          <a:noFill/>
          <a:ln w="9525">
            <a:noFill/>
            <a:miter lim="800000"/>
            <a:headEnd/>
            <a:tailEnd/>
          </a:ln>
        </p:spPr>
        <p:txBody>
          <a:bodyPr>
            <a:spAutoFit/>
          </a:bodyPr>
          <a:lstStyle/>
          <a:p>
            <a:endParaRPr lang="ru-RU"/>
          </a:p>
        </p:txBody>
      </p:sp>
      <p:sp>
        <p:nvSpPr>
          <p:cNvPr id="30726" name="Rectangle 3"/>
          <p:cNvSpPr>
            <a:spLocks noChangeArrowheads="1"/>
          </p:cNvSpPr>
          <p:nvPr/>
        </p:nvSpPr>
        <p:spPr bwMode="auto">
          <a:xfrm>
            <a:off x="4173538" y="2185988"/>
            <a:ext cx="9906000" cy="0"/>
          </a:xfrm>
          <a:prstGeom prst="rect">
            <a:avLst/>
          </a:prstGeom>
          <a:noFill/>
          <a:ln w="9525">
            <a:noFill/>
            <a:miter lim="800000"/>
            <a:headEnd/>
            <a:tailEnd/>
          </a:ln>
        </p:spPr>
        <p:txBody>
          <a:bodyPr>
            <a:spAutoFit/>
          </a:bodyPr>
          <a:lstStyle/>
          <a:p>
            <a:endParaRPr lang="ru-RU"/>
          </a:p>
        </p:txBody>
      </p:sp>
      <p:sp>
        <p:nvSpPr>
          <p:cNvPr id="30727" name="Rectangle 4"/>
          <p:cNvSpPr>
            <a:spLocks noChangeArrowheads="1"/>
          </p:cNvSpPr>
          <p:nvPr/>
        </p:nvSpPr>
        <p:spPr bwMode="auto">
          <a:xfrm>
            <a:off x="4365625" y="2867025"/>
            <a:ext cx="9906000" cy="0"/>
          </a:xfrm>
          <a:prstGeom prst="rect">
            <a:avLst/>
          </a:prstGeom>
          <a:noFill/>
          <a:ln w="9525">
            <a:noFill/>
            <a:miter lim="800000"/>
            <a:headEnd/>
            <a:tailEnd/>
          </a:ln>
        </p:spPr>
        <p:txBody>
          <a:bodyPr>
            <a:spAutoFit/>
          </a:bodyPr>
          <a:lstStyle/>
          <a:p>
            <a:endParaRPr lang="ru-RU"/>
          </a:p>
        </p:txBody>
      </p:sp>
      <p:sp>
        <p:nvSpPr>
          <p:cNvPr id="30728" name="Rectangle 5"/>
          <p:cNvSpPr>
            <a:spLocks noChangeArrowheads="1"/>
          </p:cNvSpPr>
          <p:nvPr/>
        </p:nvSpPr>
        <p:spPr bwMode="auto">
          <a:xfrm>
            <a:off x="4173538" y="2185988"/>
            <a:ext cx="9906000" cy="0"/>
          </a:xfrm>
          <a:prstGeom prst="rect">
            <a:avLst/>
          </a:prstGeom>
          <a:noFill/>
          <a:ln w="9525">
            <a:noFill/>
            <a:miter lim="800000"/>
            <a:headEnd/>
            <a:tailEnd/>
          </a:ln>
        </p:spPr>
        <p:txBody>
          <a:bodyPr>
            <a:spAutoFit/>
          </a:bodyPr>
          <a:lstStyle/>
          <a:p>
            <a:endParaRPr lang="ru-RU"/>
          </a:p>
        </p:txBody>
      </p:sp>
      <p:sp>
        <p:nvSpPr>
          <p:cNvPr id="30729" name="Rectangle 6"/>
          <p:cNvSpPr>
            <a:spLocks noChangeArrowheads="1"/>
          </p:cNvSpPr>
          <p:nvPr/>
        </p:nvSpPr>
        <p:spPr bwMode="auto">
          <a:xfrm>
            <a:off x="4514850" y="2867025"/>
            <a:ext cx="9906000" cy="0"/>
          </a:xfrm>
          <a:prstGeom prst="rect">
            <a:avLst/>
          </a:prstGeom>
          <a:noFill/>
          <a:ln w="9525">
            <a:noFill/>
            <a:miter lim="800000"/>
            <a:headEnd/>
            <a:tailEnd/>
          </a:ln>
        </p:spPr>
        <p:txBody>
          <a:bodyPr>
            <a:spAutoFit/>
          </a:bodyPr>
          <a:lstStyle/>
          <a:p>
            <a:endParaRPr lang="ru-RU"/>
          </a:p>
        </p:txBody>
      </p:sp>
      <p:sp>
        <p:nvSpPr>
          <p:cNvPr id="30730" name="Rectangle 7"/>
          <p:cNvSpPr>
            <a:spLocks noChangeArrowheads="1"/>
          </p:cNvSpPr>
          <p:nvPr/>
        </p:nvSpPr>
        <p:spPr bwMode="auto">
          <a:xfrm>
            <a:off x="2178050" y="2166938"/>
            <a:ext cx="9906000" cy="0"/>
          </a:xfrm>
          <a:prstGeom prst="rect">
            <a:avLst/>
          </a:prstGeom>
          <a:noFill/>
          <a:ln w="9525">
            <a:noFill/>
            <a:miter lim="800000"/>
            <a:headEnd/>
            <a:tailEnd/>
          </a:ln>
        </p:spPr>
        <p:txBody>
          <a:bodyPr>
            <a:spAutoFit/>
          </a:bodyPr>
          <a:lstStyle/>
          <a:p>
            <a:endParaRPr lang="ru-RU"/>
          </a:p>
        </p:txBody>
      </p:sp>
      <p:sp>
        <p:nvSpPr>
          <p:cNvPr id="30731" name="Rectangle 8"/>
          <p:cNvSpPr>
            <a:spLocks noChangeArrowheads="1"/>
          </p:cNvSpPr>
          <p:nvPr/>
        </p:nvSpPr>
        <p:spPr bwMode="auto">
          <a:xfrm>
            <a:off x="2178050" y="2166938"/>
            <a:ext cx="9906000" cy="0"/>
          </a:xfrm>
          <a:prstGeom prst="rect">
            <a:avLst/>
          </a:prstGeom>
          <a:noFill/>
          <a:ln w="9525">
            <a:noFill/>
            <a:miter lim="800000"/>
            <a:headEnd/>
            <a:tailEnd/>
          </a:ln>
        </p:spPr>
        <p:txBody>
          <a:bodyPr>
            <a:spAutoFit/>
          </a:bodyPr>
          <a:lstStyle/>
          <a:p>
            <a:endParaRPr lang="ru-RU"/>
          </a:p>
        </p:txBody>
      </p:sp>
      <p:sp>
        <p:nvSpPr>
          <p:cNvPr id="30732" name="Rectangle 9"/>
          <p:cNvSpPr>
            <a:spLocks noChangeArrowheads="1"/>
          </p:cNvSpPr>
          <p:nvPr/>
        </p:nvSpPr>
        <p:spPr bwMode="auto">
          <a:xfrm>
            <a:off x="2178050" y="2166938"/>
            <a:ext cx="9906000" cy="0"/>
          </a:xfrm>
          <a:prstGeom prst="rect">
            <a:avLst/>
          </a:prstGeom>
          <a:noFill/>
          <a:ln w="9525">
            <a:noFill/>
            <a:miter lim="800000"/>
            <a:headEnd/>
            <a:tailEnd/>
          </a:ln>
        </p:spPr>
        <p:txBody>
          <a:bodyPr>
            <a:spAutoFit/>
          </a:bodyPr>
          <a:lstStyle/>
          <a:p>
            <a:endParaRPr lang="ru-RU"/>
          </a:p>
        </p:txBody>
      </p:sp>
      <p:sp>
        <p:nvSpPr>
          <p:cNvPr id="30733" name="Rectangle 10"/>
          <p:cNvSpPr>
            <a:spLocks noChangeArrowheads="1"/>
          </p:cNvSpPr>
          <p:nvPr/>
        </p:nvSpPr>
        <p:spPr bwMode="auto">
          <a:xfrm>
            <a:off x="2178050" y="2166938"/>
            <a:ext cx="9906000" cy="0"/>
          </a:xfrm>
          <a:prstGeom prst="rect">
            <a:avLst/>
          </a:prstGeom>
          <a:noFill/>
          <a:ln w="9525">
            <a:noFill/>
            <a:miter lim="800000"/>
            <a:headEnd/>
            <a:tailEnd/>
          </a:ln>
        </p:spPr>
        <p:txBody>
          <a:bodyPr>
            <a:spAutoFit/>
          </a:bodyPr>
          <a:lstStyle/>
          <a:p>
            <a:endParaRPr lang="ru-RU"/>
          </a:p>
        </p:txBody>
      </p:sp>
      <p:sp>
        <p:nvSpPr>
          <p:cNvPr id="30734" name="Rectangle 11"/>
          <p:cNvSpPr>
            <a:spLocks noChangeArrowheads="1"/>
          </p:cNvSpPr>
          <p:nvPr/>
        </p:nvSpPr>
        <p:spPr bwMode="auto">
          <a:xfrm>
            <a:off x="2178050" y="2166938"/>
            <a:ext cx="9906000" cy="0"/>
          </a:xfrm>
          <a:prstGeom prst="rect">
            <a:avLst/>
          </a:prstGeom>
          <a:noFill/>
          <a:ln w="9525">
            <a:noFill/>
            <a:miter lim="800000"/>
            <a:headEnd/>
            <a:tailEnd/>
          </a:ln>
        </p:spPr>
        <p:txBody>
          <a:bodyPr>
            <a:spAutoFit/>
          </a:bodyPr>
          <a:lstStyle/>
          <a:p>
            <a:endParaRPr lang="ru-RU"/>
          </a:p>
        </p:txBody>
      </p:sp>
      <p:sp>
        <p:nvSpPr>
          <p:cNvPr id="30735" name="Rectangle 12"/>
          <p:cNvSpPr>
            <a:spLocks noChangeArrowheads="1"/>
          </p:cNvSpPr>
          <p:nvPr/>
        </p:nvSpPr>
        <p:spPr bwMode="auto">
          <a:xfrm>
            <a:off x="2178050" y="2166938"/>
            <a:ext cx="9906000" cy="0"/>
          </a:xfrm>
          <a:prstGeom prst="rect">
            <a:avLst/>
          </a:prstGeom>
          <a:noFill/>
          <a:ln w="9525">
            <a:noFill/>
            <a:miter lim="800000"/>
            <a:headEnd/>
            <a:tailEnd/>
          </a:ln>
        </p:spPr>
        <p:txBody>
          <a:bodyPr>
            <a:spAutoFit/>
          </a:bodyPr>
          <a:lstStyle/>
          <a:p>
            <a:endParaRPr lang="ru-RU"/>
          </a:p>
        </p:txBody>
      </p:sp>
      <p:sp>
        <p:nvSpPr>
          <p:cNvPr id="30736" name="Rectangle 13"/>
          <p:cNvSpPr>
            <a:spLocks noChangeArrowheads="1"/>
          </p:cNvSpPr>
          <p:nvPr/>
        </p:nvSpPr>
        <p:spPr bwMode="auto">
          <a:xfrm>
            <a:off x="2178050" y="2166938"/>
            <a:ext cx="9906000" cy="0"/>
          </a:xfrm>
          <a:prstGeom prst="rect">
            <a:avLst/>
          </a:prstGeom>
          <a:noFill/>
          <a:ln w="9525">
            <a:noFill/>
            <a:miter lim="800000"/>
            <a:headEnd/>
            <a:tailEnd/>
          </a:ln>
        </p:spPr>
        <p:txBody>
          <a:bodyPr>
            <a:spAutoFit/>
          </a:bodyPr>
          <a:lstStyle/>
          <a:p>
            <a:endParaRPr lang="ru-RU"/>
          </a:p>
        </p:txBody>
      </p:sp>
      <p:sp>
        <p:nvSpPr>
          <p:cNvPr id="30737" name="Rectangle 14"/>
          <p:cNvSpPr>
            <a:spLocks noChangeArrowheads="1"/>
          </p:cNvSpPr>
          <p:nvPr/>
        </p:nvSpPr>
        <p:spPr bwMode="auto">
          <a:xfrm>
            <a:off x="2873375" y="2000250"/>
            <a:ext cx="9906000" cy="0"/>
          </a:xfrm>
          <a:prstGeom prst="rect">
            <a:avLst/>
          </a:prstGeom>
          <a:noFill/>
          <a:ln w="9525">
            <a:noFill/>
            <a:miter lim="800000"/>
            <a:headEnd/>
            <a:tailEnd/>
          </a:ln>
        </p:spPr>
        <p:txBody>
          <a:bodyPr>
            <a:spAutoFit/>
          </a:bodyPr>
          <a:lstStyle/>
          <a:p>
            <a:endParaRPr lang="ru-RU"/>
          </a:p>
        </p:txBody>
      </p:sp>
      <p:sp>
        <p:nvSpPr>
          <p:cNvPr id="30738" name="Rectangle 15"/>
          <p:cNvSpPr>
            <a:spLocks noChangeArrowheads="1"/>
          </p:cNvSpPr>
          <p:nvPr/>
        </p:nvSpPr>
        <p:spPr bwMode="auto">
          <a:xfrm>
            <a:off x="2873375" y="2000250"/>
            <a:ext cx="9906000" cy="0"/>
          </a:xfrm>
          <a:prstGeom prst="rect">
            <a:avLst/>
          </a:prstGeom>
          <a:noFill/>
          <a:ln w="9525">
            <a:noFill/>
            <a:miter lim="800000"/>
            <a:headEnd/>
            <a:tailEnd/>
          </a:ln>
        </p:spPr>
        <p:txBody>
          <a:bodyPr>
            <a:spAutoFit/>
          </a:bodyPr>
          <a:lstStyle/>
          <a:p>
            <a:endParaRPr lang="ru-RU"/>
          </a:p>
        </p:txBody>
      </p:sp>
      <p:sp>
        <p:nvSpPr>
          <p:cNvPr id="30739" name="Rectangle 16"/>
          <p:cNvSpPr>
            <a:spLocks noChangeArrowheads="1"/>
          </p:cNvSpPr>
          <p:nvPr/>
        </p:nvSpPr>
        <p:spPr bwMode="auto">
          <a:xfrm>
            <a:off x="2873375" y="2000250"/>
            <a:ext cx="9906000" cy="0"/>
          </a:xfrm>
          <a:prstGeom prst="rect">
            <a:avLst/>
          </a:prstGeom>
          <a:noFill/>
          <a:ln w="9525">
            <a:noFill/>
            <a:miter lim="800000"/>
            <a:headEnd/>
            <a:tailEnd/>
          </a:ln>
        </p:spPr>
        <p:txBody>
          <a:bodyPr>
            <a:spAutoFit/>
          </a:bodyPr>
          <a:lstStyle/>
          <a:p>
            <a:endParaRPr lang="ru-RU"/>
          </a:p>
        </p:txBody>
      </p:sp>
      <p:sp>
        <p:nvSpPr>
          <p:cNvPr id="30740" name="Rectangle 17"/>
          <p:cNvSpPr>
            <a:spLocks noChangeArrowheads="1"/>
          </p:cNvSpPr>
          <p:nvPr/>
        </p:nvSpPr>
        <p:spPr bwMode="auto">
          <a:xfrm>
            <a:off x="2868613" y="1995488"/>
            <a:ext cx="9906000" cy="0"/>
          </a:xfrm>
          <a:prstGeom prst="rect">
            <a:avLst/>
          </a:prstGeom>
          <a:noFill/>
          <a:ln w="9525">
            <a:noFill/>
            <a:miter lim="800000"/>
            <a:headEnd/>
            <a:tailEnd/>
          </a:ln>
        </p:spPr>
        <p:txBody>
          <a:bodyPr>
            <a:spAutoFit/>
          </a:bodyPr>
          <a:lstStyle/>
          <a:p>
            <a:endParaRPr lang="ru-RU"/>
          </a:p>
        </p:txBody>
      </p:sp>
      <p:sp>
        <p:nvSpPr>
          <p:cNvPr id="30741" name="Rectangle 18"/>
          <p:cNvSpPr>
            <a:spLocks noChangeArrowheads="1"/>
          </p:cNvSpPr>
          <p:nvPr/>
        </p:nvSpPr>
        <p:spPr bwMode="auto">
          <a:xfrm>
            <a:off x="2543175" y="2076450"/>
            <a:ext cx="9906000" cy="0"/>
          </a:xfrm>
          <a:prstGeom prst="rect">
            <a:avLst/>
          </a:prstGeom>
          <a:noFill/>
          <a:ln w="9525">
            <a:noFill/>
            <a:miter lim="800000"/>
            <a:headEnd/>
            <a:tailEnd/>
          </a:ln>
        </p:spPr>
        <p:txBody>
          <a:bodyPr>
            <a:spAutoFit/>
          </a:bodyPr>
          <a:lstStyle/>
          <a:p>
            <a:endParaRPr lang="ru-RU"/>
          </a:p>
        </p:txBody>
      </p:sp>
      <p:sp>
        <p:nvSpPr>
          <p:cNvPr id="30742" name="Rectangle 20"/>
          <p:cNvSpPr>
            <a:spLocks noChangeArrowheads="1"/>
          </p:cNvSpPr>
          <p:nvPr/>
        </p:nvSpPr>
        <p:spPr bwMode="auto">
          <a:xfrm>
            <a:off x="495300" y="1196975"/>
            <a:ext cx="8915400" cy="4968875"/>
          </a:xfrm>
          <a:prstGeom prst="rect">
            <a:avLst/>
          </a:prstGeom>
          <a:noFill/>
          <a:ln w="9525">
            <a:noFill/>
            <a:miter lim="800000"/>
            <a:headEnd/>
            <a:tailEnd/>
          </a:ln>
        </p:spPr>
        <p:txBody>
          <a:bodyPr/>
          <a:lstStyle/>
          <a:p>
            <a:pPr marL="342900" indent="-342900">
              <a:spcBef>
                <a:spcPct val="20000"/>
              </a:spcBef>
              <a:buSzPct val="80000"/>
              <a:buFont typeface="Wingdings" pitchFamily="2" charset="2"/>
              <a:buChar char="q"/>
            </a:pPr>
            <a:r>
              <a:rPr lang="ru-RU" sz="2800">
                <a:latin typeface="Arial" pitchFamily="34" charset="0"/>
              </a:rPr>
              <a:t>Каждый процессор проводит вычисления на прямоугольной подобласти с</a:t>
            </a:r>
            <a:r>
              <a:rPr lang="en-US" sz="2800">
                <a:latin typeface="Arial" pitchFamily="34" charset="0"/>
              </a:rPr>
              <a:t>                     </a:t>
            </a:r>
            <a:r>
              <a:rPr lang="ru-RU" sz="2800">
                <a:latin typeface="Arial" pitchFamily="34" charset="0"/>
              </a:rPr>
              <a:t>точками </a:t>
            </a:r>
          </a:p>
          <a:p>
            <a:pPr marL="342900" indent="-342900">
              <a:spcBef>
                <a:spcPct val="20000"/>
              </a:spcBef>
              <a:buSzPct val="80000"/>
              <a:buFont typeface="Wingdings" pitchFamily="2" charset="2"/>
              <a:buChar char="q"/>
            </a:pPr>
            <a:r>
              <a:rPr lang="ru-RU" sz="2800">
                <a:latin typeface="Arial" pitchFamily="34" charset="0"/>
              </a:rPr>
              <a:t>После выполнения каждой итерации расчета необходима синхронизация расчета</a:t>
            </a:r>
            <a:endParaRPr lang="en-US" sz="2800">
              <a:latin typeface="Arial" pitchFamily="34" charset="0"/>
            </a:endParaRPr>
          </a:p>
        </p:txBody>
      </p:sp>
      <p:pic>
        <p:nvPicPr>
          <p:cNvPr id="30743" name="Picture 25"/>
          <p:cNvPicPr>
            <a:picLocks noChangeAspect="1" noChangeArrowheads="1"/>
          </p:cNvPicPr>
          <p:nvPr/>
        </p:nvPicPr>
        <p:blipFill>
          <a:blip r:embed="rId4" cstate="print"/>
          <a:srcRect/>
          <a:stretch>
            <a:fillRect/>
          </a:stretch>
        </p:blipFill>
        <p:spPr bwMode="auto">
          <a:xfrm>
            <a:off x="3276600" y="3068638"/>
            <a:ext cx="2952750" cy="30273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95" name="Rectangle 22"/>
          <p:cNvSpPr>
            <a:spLocks noGrp="1" noChangeArrowheads="1"/>
          </p:cNvSpPr>
          <p:nvPr>
            <p:ph type="title"/>
          </p:nvPr>
        </p:nvSpPr>
        <p:spPr>
          <a:xfrm>
            <a:off x="488950" y="260350"/>
            <a:ext cx="9072563" cy="466725"/>
          </a:xfrm>
        </p:spPr>
        <p:txBody>
          <a:bodyPr rtlCol="0">
            <a:normAutofit fontScale="90000"/>
          </a:bodyPr>
          <a:lstStyle/>
          <a:p>
            <a:pPr algn="l" fontAlgn="auto">
              <a:spcAft>
                <a:spcPts val="0"/>
              </a:spcAft>
              <a:defRPr/>
            </a:pPr>
            <a:r>
              <a:rPr lang="ru-RU" b="1" smtClean="0"/>
              <a:t>Пример: </a:t>
            </a:r>
            <a:r>
              <a:rPr lang="ru-RU" b="1" i="1" smtClean="0"/>
              <a:t>Метод конечных разностей</a:t>
            </a:r>
          </a:p>
        </p:txBody>
      </p:sp>
      <p:sp>
        <p:nvSpPr>
          <p:cNvPr id="54276" name="Rectangle 2"/>
          <p:cNvSpPr>
            <a:spLocks noChangeArrowheads="1"/>
          </p:cNvSpPr>
          <p:nvPr/>
        </p:nvSpPr>
        <p:spPr bwMode="auto">
          <a:xfrm>
            <a:off x="4173538" y="2185988"/>
            <a:ext cx="9906000" cy="0"/>
          </a:xfrm>
          <a:prstGeom prst="rect">
            <a:avLst/>
          </a:prstGeom>
          <a:noFill/>
          <a:ln w="9525">
            <a:noFill/>
            <a:miter lim="800000"/>
            <a:headEnd/>
            <a:tailEnd/>
          </a:ln>
        </p:spPr>
        <p:txBody>
          <a:bodyPr>
            <a:spAutoFit/>
          </a:bodyPr>
          <a:lstStyle/>
          <a:p>
            <a:endParaRPr lang="ru-RU"/>
          </a:p>
        </p:txBody>
      </p:sp>
      <p:sp>
        <p:nvSpPr>
          <p:cNvPr id="54277" name="Rectangle 3"/>
          <p:cNvSpPr>
            <a:spLocks noChangeArrowheads="1"/>
          </p:cNvSpPr>
          <p:nvPr/>
        </p:nvSpPr>
        <p:spPr bwMode="auto">
          <a:xfrm>
            <a:off x="4173538" y="2185988"/>
            <a:ext cx="9906000" cy="0"/>
          </a:xfrm>
          <a:prstGeom prst="rect">
            <a:avLst/>
          </a:prstGeom>
          <a:noFill/>
          <a:ln w="9525">
            <a:noFill/>
            <a:miter lim="800000"/>
            <a:headEnd/>
            <a:tailEnd/>
          </a:ln>
        </p:spPr>
        <p:txBody>
          <a:bodyPr>
            <a:spAutoFit/>
          </a:bodyPr>
          <a:lstStyle/>
          <a:p>
            <a:endParaRPr lang="ru-RU"/>
          </a:p>
        </p:txBody>
      </p:sp>
      <p:sp>
        <p:nvSpPr>
          <p:cNvPr id="54278" name="Rectangle 4"/>
          <p:cNvSpPr>
            <a:spLocks noChangeArrowheads="1"/>
          </p:cNvSpPr>
          <p:nvPr/>
        </p:nvSpPr>
        <p:spPr bwMode="auto">
          <a:xfrm>
            <a:off x="4365625" y="2867025"/>
            <a:ext cx="9906000" cy="0"/>
          </a:xfrm>
          <a:prstGeom prst="rect">
            <a:avLst/>
          </a:prstGeom>
          <a:noFill/>
          <a:ln w="9525">
            <a:noFill/>
            <a:miter lim="800000"/>
            <a:headEnd/>
            <a:tailEnd/>
          </a:ln>
        </p:spPr>
        <p:txBody>
          <a:bodyPr>
            <a:spAutoFit/>
          </a:bodyPr>
          <a:lstStyle/>
          <a:p>
            <a:endParaRPr lang="ru-RU"/>
          </a:p>
        </p:txBody>
      </p:sp>
      <p:sp>
        <p:nvSpPr>
          <p:cNvPr id="54279" name="Rectangle 5"/>
          <p:cNvSpPr>
            <a:spLocks noChangeArrowheads="1"/>
          </p:cNvSpPr>
          <p:nvPr/>
        </p:nvSpPr>
        <p:spPr bwMode="auto">
          <a:xfrm>
            <a:off x="4173538" y="2185988"/>
            <a:ext cx="9906000" cy="0"/>
          </a:xfrm>
          <a:prstGeom prst="rect">
            <a:avLst/>
          </a:prstGeom>
          <a:noFill/>
          <a:ln w="9525">
            <a:noFill/>
            <a:miter lim="800000"/>
            <a:headEnd/>
            <a:tailEnd/>
          </a:ln>
        </p:spPr>
        <p:txBody>
          <a:bodyPr>
            <a:spAutoFit/>
          </a:bodyPr>
          <a:lstStyle/>
          <a:p>
            <a:endParaRPr lang="ru-RU"/>
          </a:p>
        </p:txBody>
      </p:sp>
      <p:sp>
        <p:nvSpPr>
          <p:cNvPr id="54280" name="Rectangle 6"/>
          <p:cNvSpPr>
            <a:spLocks noChangeArrowheads="1"/>
          </p:cNvSpPr>
          <p:nvPr/>
        </p:nvSpPr>
        <p:spPr bwMode="auto">
          <a:xfrm>
            <a:off x="4514850" y="2867025"/>
            <a:ext cx="9906000" cy="0"/>
          </a:xfrm>
          <a:prstGeom prst="rect">
            <a:avLst/>
          </a:prstGeom>
          <a:noFill/>
          <a:ln w="9525">
            <a:noFill/>
            <a:miter lim="800000"/>
            <a:headEnd/>
            <a:tailEnd/>
          </a:ln>
        </p:spPr>
        <p:txBody>
          <a:bodyPr>
            <a:spAutoFit/>
          </a:bodyPr>
          <a:lstStyle/>
          <a:p>
            <a:endParaRPr lang="ru-RU"/>
          </a:p>
        </p:txBody>
      </p:sp>
      <p:sp>
        <p:nvSpPr>
          <p:cNvPr id="54281" name="Rectangle 7"/>
          <p:cNvSpPr>
            <a:spLocks noChangeArrowheads="1"/>
          </p:cNvSpPr>
          <p:nvPr/>
        </p:nvSpPr>
        <p:spPr bwMode="auto">
          <a:xfrm>
            <a:off x="2178050" y="2166938"/>
            <a:ext cx="9906000" cy="0"/>
          </a:xfrm>
          <a:prstGeom prst="rect">
            <a:avLst/>
          </a:prstGeom>
          <a:noFill/>
          <a:ln w="9525">
            <a:noFill/>
            <a:miter lim="800000"/>
            <a:headEnd/>
            <a:tailEnd/>
          </a:ln>
        </p:spPr>
        <p:txBody>
          <a:bodyPr>
            <a:spAutoFit/>
          </a:bodyPr>
          <a:lstStyle/>
          <a:p>
            <a:endParaRPr lang="ru-RU"/>
          </a:p>
        </p:txBody>
      </p:sp>
      <p:sp>
        <p:nvSpPr>
          <p:cNvPr id="54282" name="Rectangle 8"/>
          <p:cNvSpPr>
            <a:spLocks noChangeArrowheads="1"/>
          </p:cNvSpPr>
          <p:nvPr/>
        </p:nvSpPr>
        <p:spPr bwMode="auto">
          <a:xfrm>
            <a:off x="2178050" y="2166938"/>
            <a:ext cx="9906000" cy="0"/>
          </a:xfrm>
          <a:prstGeom prst="rect">
            <a:avLst/>
          </a:prstGeom>
          <a:noFill/>
          <a:ln w="9525">
            <a:noFill/>
            <a:miter lim="800000"/>
            <a:headEnd/>
            <a:tailEnd/>
          </a:ln>
        </p:spPr>
        <p:txBody>
          <a:bodyPr>
            <a:spAutoFit/>
          </a:bodyPr>
          <a:lstStyle/>
          <a:p>
            <a:endParaRPr lang="ru-RU"/>
          </a:p>
        </p:txBody>
      </p:sp>
      <p:sp>
        <p:nvSpPr>
          <p:cNvPr id="54283" name="Rectangle 9"/>
          <p:cNvSpPr>
            <a:spLocks noChangeArrowheads="1"/>
          </p:cNvSpPr>
          <p:nvPr/>
        </p:nvSpPr>
        <p:spPr bwMode="auto">
          <a:xfrm>
            <a:off x="2178050" y="2166938"/>
            <a:ext cx="9906000" cy="0"/>
          </a:xfrm>
          <a:prstGeom prst="rect">
            <a:avLst/>
          </a:prstGeom>
          <a:noFill/>
          <a:ln w="9525">
            <a:noFill/>
            <a:miter lim="800000"/>
            <a:headEnd/>
            <a:tailEnd/>
          </a:ln>
        </p:spPr>
        <p:txBody>
          <a:bodyPr>
            <a:spAutoFit/>
          </a:bodyPr>
          <a:lstStyle/>
          <a:p>
            <a:endParaRPr lang="ru-RU"/>
          </a:p>
        </p:txBody>
      </p:sp>
      <p:sp>
        <p:nvSpPr>
          <p:cNvPr id="54284" name="Rectangle 10"/>
          <p:cNvSpPr>
            <a:spLocks noChangeArrowheads="1"/>
          </p:cNvSpPr>
          <p:nvPr/>
        </p:nvSpPr>
        <p:spPr bwMode="auto">
          <a:xfrm>
            <a:off x="2178050" y="2166938"/>
            <a:ext cx="9906000" cy="0"/>
          </a:xfrm>
          <a:prstGeom prst="rect">
            <a:avLst/>
          </a:prstGeom>
          <a:noFill/>
          <a:ln w="9525">
            <a:noFill/>
            <a:miter lim="800000"/>
            <a:headEnd/>
            <a:tailEnd/>
          </a:ln>
        </p:spPr>
        <p:txBody>
          <a:bodyPr>
            <a:spAutoFit/>
          </a:bodyPr>
          <a:lstStyle/>
          <a:p>
            <a:endParaRPr lang="ru-RU"/>
          </a:p>
        </p:txBody>
      </p:sp>
      <p:sp>
        <p:nvSpPr>
          <p:cNvPr id="54285" name="Rectangle 11"/>
          <p:cNvSpPr>
            <a:spLocks noChangeArrowheads="1"/>
          </p:cNvSpPr>
          <p:nvPr/>
        </p:nvSpPr>
        <p:spPr bwMode="auto">
          <a:xfrm>
            <a:off x="2178050" y="2166938"/>
            <a:ext cx="9906000" cy="0"/>
          </a:xfrm>
          <a:prstGeom prst="rect">
            <a:avLst/>
          </a:prstGeom>
          <a:noFill/>
          <a:ln w="9525">
            <a:noFill/>
            <a:miter lim="800000"/>
            <a:headEnd/>
            <a:tailEnd/>
          </a:ln>
        </p:spPr>
        <p:txBody>
          <a:bodyPr>
            <a:spAutoFit/>
          </a:bodyPr>
          <a:lstStyle/>
          <a:p>
            <a:endParaRPr lang="ru-RU"/>
          </a:p>
        </p:txBody>
      </p:sp>
      <p:sp>
        <p:nvSpPr>
          <p:cNvPr id="54286" name="Rectangle 12"/>
          <p:cNvSpPr>
            <a:spLocks noChangeArrowheads="1"/>
          </p:cNvSpPr>
          <p:nvPr/>
        </p:nvSpPr>
        <p:spPr bwMode="auto">
          <a:xfrm>
            <a:off x="2178050" y="2166938"/>
            <a:ext cx="9906000" cy="0"/>
          </a:xfrm>
          <a:prstGeom prst="rect">
            <a:avLst/>
          </a:prstGeom>
          <a:noFill/>
          <a:ln w="9525">
            <a:noFill/>
            <a:miter lim="800000"/>
            <a:headEnd/>
            <a:tailEnd/>
          </a:ln>
        </p:spPr>
        <p:txBody>
          <a:bodyPr>
            <a:spAutoFit/>
          </a:bodyPr>
          <a:lstStyle/>
          <a:p>
            <a:endParaRPr lang="ru-RU"/>
          </a:p>
        </p:txBody>
      </p:sp>
      <p:sp>
        <p:nvSpPr>
          <p:cNvPr id="54287" name="Rectangle 13"/>
          <p:cNvSpPr>
            <a:spLocks noChangeArrowheads="1"/>
          </p:cNvSpPr>
          <p:nvPr/>
        </p:nvSpPr>
        <p:spPr bwMode="auto">
          <a:xfrm>
            <a:off x="2178050" y="2166938"/>
            <a:ext cx="9906000" cy="0"/>
          </a:xfrm>
          <a:prstGeom prst="rect">
            <a:avLst/>
          </a:prstGeom>
          <a:noFill/>
          <a:ln w="9525">
            <a:noFill/>
            <a:miter lim="800000"/>
            <a:headEnd/>
            <a:tailEnd/>
          </a:ln>
        </p:spPr>
        <p:txBody>
          <a:bodyPr>
            <a:spAutoFit/>
          </a:bodyPr>
          <a:lstStyle/>
          <a:p>
            <a:endParaRPr lang="ru-RU"/>
          </a:p>
        </p:txBody>
      </p:sp>
      <p:sp>
        <p:nvSpPr>
          <p:cNvPr id="54288" name="Rectangle 14"/>
          <p:cNvSpPr>
            <a:spLocks noChangeArrowheads="1"/>
          </p:cNvSpPr>
          <p:nvPr/>
        </p:nvSpPr>
        <p:spPr bwMode="auto">
          <a:xfrm>
            <a:off x="2873375" y="2000250"/>
            <a:ext cx="9906000" cy="0"/>
          </a:xfrm>
          <a:prstGeom prst="rect">
            <a:avLst/>
          </a:prstGeom>
          <a:noFill/>
          <a:ln w="9525">
            <a:noFill/>
            <a:miter lim="800000"/>
            <a:headEnd/>
            <a:tailEnd/>
          </a:ln>
        </p:spPr>
        <p:txBody>
          <a:bodyPr>
            <a:spAutoFit/>
          </a:bodyPr>
          <a:lstStyle/>
          <a:p>
            <a:endParaRPr lang="ru-RU"/>
          </a:p>
        </p:txBody>
      </p:sp>
      <p:sp>
        <p:nvSpPr>
          <p:cNvPr id="54289" name="Rectangle 15"/>
          <p:cNvSpPr>
            <a:spLocks noChangeArrowheads="1"/>
          </p:cNvSpPr>
          <p:nvPr/>
        </p:nvSpPr>
        <p:spPr bwMode="auto">
          <a:xfrm>
            <a:off x="2873375" y="2000250"/>
            <a:ext cx="9906000" cy="0"/>
          </a:xfrm>
          <a:prstGeom prst="rect">
            <a:avLst/>
          </a:prstGeom>
          <a:noFill/>
          <a:ln w="9525">
            <a:noFill/>
            <a:miter lim="800000"/>
            <a:headEnd/>
            <a:tailEnd/>
          </a:ln>
        </p:spPr>
        <p:txBody>
          <a:bodyPr>
            <a:spAutoFit/>
          </a:bodyPr>
          <a:lstStyle/>
          <a:p>
            <a:endParaRPr lang="ru-RU"/>
          </a:p>
        </p:txBody>
      </p:sp>
      <p:sp>
        <p:nvSpPr>
          <p:cNvPr id="54290" name="Rectangle 16"/>
          <p:cNvSpPr>
            <a:spLocks noChangeArrowheads="1"/>
          </p:cNvSpPr>
          <p:nvPr/>
        </p:nvSpPr>
        <p:spPr bwMode="auto">
          <a:xfrm>
            <a:off x="2873375" y="2000250"/>
            <a:ext cx="9906000" cy="0"/>
          </a:xfrm>
          <a:prstGeom prst="rect">
            <a:avLst/>
          </a:prstGeom>
          <a:noFill/>
          <a:ln w="9525">
            <a:noFill/>
            <a:miter lim="800000"/>
            <a:headEnd/>
            <a:tailEnd/>
          </a:ln>
        </p:spPr>
        <p:txBody>
          <a:bodyPr>
            <a:spAutoFit/>
          </a:bodyPr>
          <a:lstStyle/>
          <a:p>
            <a:endParaRPr lang="ru-RU"/>
          </a:p>
        </p:txBody>
      </p:sp>
      <p:sp>
        <p:nvSpPr>
          <p:cNvPr id="54291" name="Rectangle 17"/>
          <p:cNvSpPr>
            <a:spLocks noChangeArrowheads="1"/>
          </p:cNvSpPr>
          <p:nvPr/>
        </p:nvSpPr>
        <p:spPr bwMode="auto">
          <a:xfrm>
            <a:off x="2868613" y="1995488"/>
            <a:ext cx="9906000" cy="0"/>
          </a:xfrm>
          <a:prstGeom prst="rect">
            <a:avLst/>
          </a:prstGeom>
          <a:noFill/>
          <a:ln w="9525">
            <a:noFill/>
            <a:miter lim="800000"/>
            <a:headEnd/>
            <a:tailEnd/>
          </a:ln>
        </p:spPr>
        <p:txBody>
          <a:bodyPr>
            <a:spAutoFit/>
          </a:bodyPr>
          <a:lstStyle/>
          <a:p>
            <a:endParaRPr lang="ru-RU"/>
          </a:p>
        </p:txBody>
      </p:sp>
      <p:sp>
        <p:nvSpPr>
          <p:cNvPr id="54292" name="Rectangle 18"/>
          <p:cNvSpPr>
            <a:spLocks noChangeArrowheads="1"/>
          </p:cNvSpPr>
          <p:nvPr/>
        </p:nvSpPr>
        <p:spPr bwMode="auto">
          <a:xfrm>
            <a:off x="2543175" y="2076450"/>
            <a:ext cx="9906000" cy="0"/>
          </a:xfrm>
          <a:prstGeom prst="rect">
            <a:avLst/>
          </a:prstGeom>
          <a:noFill/>
          <a:ln w="9525">
            <a:noFill/>
            <a:miter lim="800000"/>
            <a:headEnd/>
            <a:tailEnd/>
          </a:ln>
        </p:spPr>
        <p:txBody>
          <a:bodyPr>
            <a:spAutoFit/>
          </a:bodyPr>
          <a:lstStyle/>
          <a:p>
            <a:endParaRPr lang="ru-RU"/>
          </a:p>
        </p:txBody>
      </p:sp>
      <p:sp>
        <p:nvSpPr>
          <p:cNvPr id="54293" name="Rectangle 19"/>
          <p:cNvSpPr>
            <a:spLocks noChangeArrowheads="1"/>
          </p:cNvSpPr>
          <p:nvPr/>
        </p:nvSpPr>
        <p:spPr bwMode="auto">
          <a:xfrm>
            <a:off x="495300" y="1196975"/>
            <a:ext cx="8915400" cy="3527425"/>
          </a:xfrm>
          <a:prstGeom prst="rect">
            <a:avLst/>
          </a:prstGeom>
          <a:noFill/>
          <a:ln w="9525">
            <a:noFill/>
            <a:miter lim="800000"/>
            <a:headEnd/>
            <a:tailEnd/>
          </a:ln>
        </p:spPr>
        <p:txBody>
          <a:bodyPr/>
          <a:lstStyle/>
          <a:p>
            <a:pPr marL="342900" indent="-342900">
              <a:spcBef>
                <a:spcPct val="20000"/>
              </a:spcBef>
              <a:buSzPct val="80000"/>
              <a:buFont typeface="Wingdings" pitchFamily="2" charset="2"/>
              <a:buNone/>
            </a:pPr>
            <a:r>
              <a:rPr lang="ru-RU" sz="2800" b="1">
                <a:latin typeface="Arial" pitchFamily="34" charset="0"/>
              </a:rPr>
              <a:t>Анализ эффективности</a:t>
            </a:r>
            <a:endParaRPr lang="en-US" sz="2800" b="1">
              <a:latin typeface="Arial" pitchFamily="34" charset="0"/>
            </a:endParaRPr>
          </a:p>
          <a:p>
            <a:pPr marL="342900" indent="-342900">
              <a:spcBef>
                <a:spcPct val="20000"/>
              </a:spcBef>
              <a:buSzPct val="80000"/>
              <a:buFont typeface="Wingdings" pitchFamily="2" charset="2"/>
              <a:buChar char="q"/>
            </a:pPr>
            <a:r>
              <a:rPr lang="en-US" sz="2400" i="1">
                <a:latin typeface="Arial" pitchFamily="34" charset="0"/>
              </a:rPr>
              <a:t>W</a:t>
            </a:r>
            <a:r>
              <a:rPr lang="en-US" sz="2400">
                <a:latin typeface="Arial" pitchFamily="34" charset="0"/>
              </a:rPr>
              <a:t> = </a:t>
            </a:r>
            <a:r>
              <a:rPr lang="en-US" sz="2400" i="1">
                <a:latin typeface="Arial" pitchFamily="34" charset="0"/>
              </a:rPr>
              <a:t>T</a:t>
            </a:r>
            <a:r>
              <a:rPr lang="en-US" sz="2400" baseline="-25000">
                <a:latin typeface="Arial" pitchFamily="34" charset="0"/>
              </a:rPr>
              <a:t>1</a:t>
            </a:r>
            <a:r>
              <a:rPr lang="en-US" sz="2400">
                <a:latin typeface="Arial" pitchFamily="34" charset="0"/>
              </a:rPr>
              <a:t> = 6</a:t>
            </a:r>
            <a:r>
              <a:rPr lang="en-US" sz="2400" i="1">
                <a:latin typeface="Arial" pitchFamily="34" charset="0"/>
              </a:rPr>
              <a:t>n</a:t>
            </a:r>
            <a:r>
              <a:rPr lang="en-US" sz="2400" baseline="30000">
                <a:latin typeface="Arial" pitchFamily="34" charset="0"/>
              </a:rPr>
              <a:t>2</a:t>
            </a:r>
            <a:r>
              <a:rPr lang="en-US" sz="2400" i="1">
                <a:latin typeface="Arial" pitchFamily="34" charset="0"/>
              </a:rPr>
              <a:t>M  (M – </a:t>
            </a:r>
            <a:r>
              <a:rPr lang="ru-RU" sz="2400" i="1">
                <a:latin typeface="Arial" pitchFamily="34" charset="0"/>
              </a:rPr>
              <a:t>количество итераций)</a:t>
            </a:r>
            <a:endParaRPr lang="en-US" sz="2400">
              <a:latin typeface="Arial" pitchFamily="34" charset="0"/>
            </a:endParaRPr>
          </a:p>
          <a:p>
            <a:pPr marL="342900" indent="-342900">
              <a:spcBef>
                <a:spcPct val="20000"/>
              </a:spcBef>
              <a:buSzPct val="80000"/>
              <a:buFont typeface="Wingdings" pitchFamily="2" charset="2"/>
              <a:buChar char="q"/>
            </a:pPr>
            <a:r>
              <a:rPr lang="en-US" sz="2400" i="1">
                <a:latin typeface="Arial" pitchFamily="34" charset="0"/>
              </a:rPr>
              <a:t>T</a:t>
            </a:r>
            <a:r>
              <a:rPr lang="en-US" sz="2400" baseline="-25000">
                <a:latin typeface="Arial" pitchFamily="34" charset="0"/>
              </a:rPr>
              <a:t>p</a:t>
            </a:r>
            <a:r>
              <a:rPr lang="en-US" sz="2400">
                <a:latin typeface="Arial" pitchFamily="34" charset="0"/>
              </a:rPr>
              <a:t> = 6</a:t>
            </a:r>
            <a:r>
              <a:rPr lang="en-US" sz="2400" i="1">
                <a:latin typeface="Arial" pitchFamily="34" charset="0"/>
              </a:rPr>
              <a:t>M</a:t>
            </a:r>
            <a:r>
              <a:rPr lang="en-US" sz="2400">
                <a:latin typeface="Arial" pitchFamily="34" charset="0"/>
              </a:rPr>
              <a:t> + M log</a:t>
            </a:r>
            <a:r>
              <a:rPr lang="en-US" sz="2400" baseline="-25000">
                <a:latin typeface="Arial" pitchFamily="34" charset="0"/>
              </a:rPr>
              <a:t>2</a:t>
            </a:r>
            <a:r>
              <a:rPr lang="en-US" sz="2400">
                <a:latin typeface="Arial" pitchFamily="34" charset="0"/>
              </a:rPr>
              <a:t>p</a:t>
            </a:r>
          </a:p>
          <a:p>
            <a:pPr marL="342900" indent="-342900">
              <a:spcBef>
                <a:spcPct val="20000"/>
              </a:spcBef>
              <a:buSzPct val="80000"/>
              <a:buFont typeface="Wingdings" pitchFamily="2" charset="2"/>
              <a:buChar char="q"/>
            </a:pPr>
            <a:r>
              <a:rPr lang="ru-RU" sz="2400">
                <a:latin typeface="Arial" pitchFamily="34" charset="0"/>
              </a:rPr>
              <a:t>Ускорение</a:t>
            </a:r>
            <a:br>
              <a:rPr lang="ru-RU" sz="2400">
                <a:latin typeface="Arial" pitchFamily="34" charset="0"/>
              </a:rPr>
            </a:br>
            <a:r>
              <a:rPr lang="en-US" sz="2400">
                <a:latin typeface="Arial" pitchFamily="34" charset="0"/>
              </a:rPr>
              <a:t> S</a:t>
            </a:r>
            <a:r>
              <a:rPr lang="en-US" sz="2400" baseline="-25000">
                <a:latin typeface="Arial" pitchFamily="34" charset="0"/>
              </a:rPr>
              <a:t>p</a:t>
            </a:r>
            <a:r>
              <a:rPr lang="ru-RU" sz="2400">
                <a:latin typeface="Arial" pitchFamily="34" charset="0"/>
              </a:rPr>
              <a:t> </a:t>
            </a:r>
            <a:r>
              <a:rPr lang="en-US" sz="2400">
                <a:latin typeface="Arial" pitchFamily="34" charset="0"/>
              </a:rPr>
              <a:t>= T</a:t>
            </a:r>
            <a:r>
              <a:rPr lang="en-US" sz="2400" baseline="-25000">
                <a:latin typeface="Arial" pitchFamily="34" charset="0"/>
              </a:rPr>
              <a:t>1</a:t>
            </a:r>
            <a:r>
              <a:rPr lang="en-US" sz="2400">
                <a:latin typeface="Arial" pitchFamily="34" charset="0"/>
              </a:rPr>
              <a:t>/ T</a:t>
            </a:r>
            <a:r>
              <a:rPr lang="en-US" sz="2400" baseline="-25000">
                <a:latin typeface="Arial" pitchFamily="34" charset="0"/>
              </a:rPr>
              <a:t>p</a:t>
            </a:r>
            <a:r>
              <a:rPr lang="en-US" sz="2400">
                <a:latin typeface="Arial" pitchFamily="34" charset="0"/>
              </a:rPr>
              <a:t> = 6n</a:t>
            </a:r>
            <a:r>
              <a:rPr lang="en-US" sz="2400" baseline="30000">
                <a:latin typeface="Arial" pitchFamily="34" charset="0"/>
              </a:rPr>
              <a:t>2</a:t>
            </a:r>
            <a:r>
              <a:rPr lang="en-US" sz="2400">
                <a:latin typeface="Arial" pitchFamily="34" charset="0"/>
              </a:rPr>
              <a:t> / (6n</a:t>
            </a:r>
            <a:r>
              <a:rPr lang="en-US" sz="2400" baseline="30000">
                <a:latin typeface="Arial" pitchFamily="34" charset="0"/>
              </a:rPr>
              <a:t>2</a:t>
            </a:r>
            <a:r>
              <a:rPr lang="en-US" sz="2400">
                <a:latin typeface="Arial" pitchFamily="34" charset="0"/>
              </a:rPr>
              <a:t>/p + log</a:t>
            </a:r>
            <a:r>
              <a:rPr lang="en-US" sz="2400" baseline="-25000">
                <a:latin typeface="Arial" pitchFamily="34" charset="0"/>
              </a:rPr>
              <a:t>2</a:t>
            </a:r>
            <a:r>
              <a:rPr lang="en-US" sz="2400">
                <a:latin typeface="Arial" pitchFamily="34" charset="0"/>
              </a:rPr>
              <a:t>p) </a:t>
            </a:r>
            <a:endParaRPr lang="ru-RU" sz="2400">
              <a:latin typeface="Arial" pitchFamily="34" charset="0"/>
            </a:endParaRPr>
          </a:p>
          <a:p>
            <a:pPr marL="342900" indent="-342900">
              <a:spcBef>
                <a:spcPct val="20000"/>
              </a:spcBef>
              <a:buSzPct val="80000"/>
              <a:buFont typeface="Wingdings" pitchFamily="2" charset="2"/>
              <a:buChar char="q"/>
            </a:pPr>
            <a:r>
              <a:rPr lang="ru-RU" sz="2400">
                <a:latin typeface="Arial" pitchFamily="34" charset="0"/>
              </a:rPr>
              <a:t>Функция изоэффективности</a:t>
            </a:r>
            <a:br>
              <a:rPr lang="ru-RU" sz="2400">
                <a:latin typeface="Arial" pitchFamily="34" charset="0"/>
              </a:rPr>
            </a:br>
            <a:r>
              <a:rPr lang="en-US" sz="2400">
                <a:latin typeface="Arial" pitchFamily="34" charset="0"/>
              </a:rPr>
              <a:t>          </a:t>
            </a:r>
            <a:r>
              <a:rPr lang="en-US" sz="2400" i="1">
                <a:latin typeface="Arial" pitchFamily="34" charset="0"/>
              </a:rPr>
              <a:t>W = K(pT</a:t>
            </a:r>
            <a:r>
              <a:rPr lang="en-US" sz="2400" i="1" baseline="-25000">
                <a:latin typeface="Arial" pitchFamily="34" charset="0"/>
              </a:rPr>
              <a:t>p</a:t>
            </a:r>
            <a:r>
              <a:rPr lang="en-US" sz="2400" i="1">
                <a:latin typeface="Arial" pitchFamily="34" charset="0"/>
              </a:rPr>
              <a:t> - W)</a:t>
            </a:r>
            <a:r>
              <a:rPr lang="ru-RU" sz="2400" i="1">
                <a:latin typeface="Arial" pitchFamily="34" charset="0"/>
              </a:rPr>
              <a:t> = </a:t>
            </a:r>
            <a:r>
              <a:rPr lang="en-US" sz="2400" i="1">
                <a:latin typeface="Arial" pitchFamily="34" charset="0"/>
              </a:rPr>
              <a:t>K(</a:t>
            </a:r>
            <a:r>
              <a:rPr lang="en-US" sz="2400">
                <a:latin typeface="Arial" pitchFamily="34" charset="0"/>
              </a:rPr>
              <a:t>plog</a:t>
            </a:r>
            <a:r>
              <a:rPr lang="en-US" sz="2400" baseline="-25000">
                <a:latin typeface="Arial" pitchFamily="34" charset="0"/>
              </a:rPr>
              <a:t>2</a:t>
            </a:r>
            <a:r>
              <a:rPr lang="en-US" sz="2400">
                <a:latin typeface="Arial" pitchFamily="34" charset="0"/>
              </a:rPr>
              <a:t>p)</a:t>
            </a:r>
            <a:br>
              <a:rPr lang="en-US" sz="2400">
                <a:latin typeface="Arial" pitchFamily="34" charset="0"/>
              </a:rPr>
            </a:br>
            <a:r>
              <a:rPr lang="en-US" sz="2400">
                <a:latin typeface="Arial" pitchFamily="34" charset="0"/>
              </a:rPr>
              <a:t> </a:t>
            </a:r>
            <a:r>
              <a:rPr lang="en-US" sz="2400">
                <a:latin typeface="Arial" pitchFamily="34" charset="0"/>
                <a:sym typeface="Symbol" pitchFamily="18" charset="2"/>
              </a:rPr>
              <a:t></a:t>
            </a:r>
            <a:r>
              <a:rPr lang="en-US" sz="2400">
                <a:latin typeface="Arial" pitchFamily="34" charset="0"/>
              </a:rPr>
              <a:t> n</a:t>
            </a:r>
            <a:r>
              <a:rPr lang="en-US" sz="2400" baseline="30000">
                <a:latin typeface="Arial" pitchFamily="34" charset="0"/>
              </a:rPr>
              <a:t>2</a:t>
            </a:r>
            <a:r>
              <a:rPr lang="en-US" sz="2400">
                <a:latin typeface="Arial" pitchFamily="34" charset="0"/>
              </a:rPr>
              <a:t> = [</a:t>
            </a:r>
            <a:r>
              <a:rPr lang="en-US" sz="2400" i="1">
                <a:latin typeface="Arial" pitchFamily="34" charset="0"/>
              </a:rPr>
              <a:t>K(</a:t>
            </a:r>
            <a:r>
              <a:rPr lang="en-US" sz="2400">
                <a:latin typeface="Arial" pitchFamily="34" charset="0"/>
              </a:rPr>
              <a:t>plog</a:t>
            </a:r>
            <a:r>
              <a:rPr lang="en-US" sz="2400" baseline="-25000">
                <a:latin typeface="Arial" pitchFamily="34" charset="0"/>
              </a:rPr>
              <a:t>2</a:t>
            </a:r>
            <a:r>
              <a:rPr lang="en-US" sz="2400">
                <a:latin typeface="Arial" pitchFamily="34" charset="0"/>
              </a:rPr>
              <a:t>p)]/6,  (K=E/(1-E))</a:t>
            </a:r>
            <a:endParaRPr lang="en-US" sz="2400" b="1">
              <a:latin typeface="Arial" pitchFamily="34" charset="0"/>
            </a:endParaRPr>
          </a:p>
        </p:txBody>
      </p:sp>
      <p:sp>
        <p:nvSpPr>
          <p:cNvPr id="54294" name="Text Box 24"/>
          <p:cNvSpPr txBox="1">
            <a:spLocks noChangeArrowheads="1"/>
          </p:cNvSpPr>
          <p:nvPr/>
        </p:nvSpPr>
        <p:spPr bwMode="auto">
          <a:xfrm>
            <a:off x="488950" y="4941888"/>
            <a:ext cx="8928100" cy="822325"/>
          </a:xfrm>
          <a:prstGeom prst="rect">
            <a:avLst/>
          </a:prstGeom>
          <a:noFill/>
          <a:ln w="9525">
            <a:noFill/>
            <a:miter lim="800000"/>
            <a:headEnd/>
            <a:tailEnd/>
          </a:ln>
        </p:spPr>
        <p:txBody>
          <a:bodyPr>
            <a:spAutoFit/>
          </a:bodyPr>
          <a:lstStyle/>
          <a:p>
            <a:pPr algn="ctr">
              <a:spcBef>
                <a:spcPct val="50000"/>
              </a:spcBef>
            </a:pPr>
            <a:r>
              <a:rPr lang="ru-RU" sz="2400" b="1" i="1"/>
              <a:t>Метод конечных разностей является более масштабируемым, чем метод прямоугольников</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1" name="Rectangle 6"/>
          <p:cNvSpPr>
            <a:spLocks noGrp="1" noChangeArrowheads="1"/>
          </p:cNvSpPr>
          <p:nvPr>
            <p:ph type="title"/>
          </p:nvPr>
        </p:nvSpPr>
        <p:spPr>
          <a:xfrm>
            <a:off x="415925" y="188913"/>
            <a:ext cx="9082088" cy="561975"/>
          </a:xfrm>
        </p:spPr>
        <p:txBody>
          <a:bodyPr rtlCol="0">
            <a:normAutofit fontScale="90000"/>
          </a:bodyPr>
          <a:lstStyle/>
          <a:p>
            <a:pPr algn="l" fontAlgn="auto">
              <a:spcAft>
                <a:spcPts val="0"/>
              </a:spcAft>
              <a:defRPr/>
            </a:pPr>
            <a:r>
              <a:rPr lang="ru-RU" b="1" smtClean="0"/>
              <a:t>Граф "операции-операнды"…</a:t>
            </a:r>
          </a:p>
        </p:txBody>
      </p:sp>
      <p:sp>
        <p:nvSpPr>
          <p:cNvPr id="1032" name="Text Box 7"/>
          <p:cNvSpPr txBox="1">
            <a:spLocks noChangeArrowheads="1"/>
          </p:cNvSpPr>
          <p:nvPr/>
        </p:nvSpPr>
        <p:spPr bwMode="auto">
          <a:xfrm>
            <a:off x="488950" y="981075"/>
            <a:ext cx="8785225" cy="1311275"/>
          </a:xfrm>
          <a:prstGeom prst="rect">
            <a:avLst/>
          </a:prstGeom>
          <a:noFill/>
          <a:ln w="9525">
            <a:noFill/>
            <a:miter lim="800000"/>
            <a:headEnd/>
            <a:tailEnd/>
          </a:ln>
        </p:spPr>
        <p:txBody>
          <a:bodyPr>
            <a:spAutoFit/>
          </a:bodyPr>
          <a:lstStyle/>
          <a:p>
            <a:pPr>
              <a:spcBef>
                <a:spcPct val="50000"/>
              </a:spcBef>
            </a:pPr>
            <a:r>
              <a:rPr lang="ru-RU" sz="2000"/>
              <a:t>Множество операций, выполняемые в исследуемом алгоритме решения вычислительной задачи, и существующие между операциями информационные зависимости могут быть представлены в виде </a:t>
            </a:r>
            <a:r>
              <a:rPr lang="ru-RU" sz="2000" i="1"/>
              <a:t>ациклического ориентированного графа</a:t>
            </a:r>
          </a:p>
        </p:txBody>
      </p:sp>
      <p:graphicFrame>
        <p:nvGraphicFramePr>
          <p:cNvPr id="1026" name="Object 8"/>
          <p:cNvGraphicFramePr>
            <a:graphicFrameLocks noChangeAspect="1"/>
          </p:cNvGraphicFramePr>
          <p:nvPr/>
        </p:nvGraphicFramePr>
        <p:xfrm>
          <a:off x="4089400" y="2276475"/>
          <a:ext cx="1800225" cy="523875"/>
        </p:xfrm>
        <a:graphic>
          <a:graphicData uri="http://schemas.openxmlformats.org/presentationml/2006/ole">
            <p:oleObj spid="_x0000_s1026" name="Формула" r:id="rId3" imgW="685800" imgH="203200" progId="Equation.3">
              <p:embed/>
            </p:oleObj>
          </a:graphicData>
        </a:graphic>
      </p:graphicFrame>
      <p:graphicFrame>
        <p:nvGraphicFramePr>
          <p:cNvPr id="1027" name="Object 10"/>
          <p:cNvGraphicFramePr>
            <a:graphicFrameLocks noChangeAspect="1"/>
          </p:cNvGraphicFramePr>
          <p:nvPr/>
        </p:nvGraphicFramePr>
        <p:xfrm>
          <a:off x="631825" y="2781300"/>
          <a:ext cx="1657350" cy="514350"/>
        </p:xfrm>
        <a:graphic>
          <a:graphicData uri="http://schemas.openxmlformats.org/presentationml/2006/ole">
            <p:oleObj spid="_x0000_s1027" name="Формула" r:id="rId4" imgW="825500" imgH="254000" progId="Equation.3">
              <p:embed/>
            </p:oleObj>
          </a:graphicData>
        </a:graphic>
      </p:graphicFrame>
      <p:sp>
        <p:nvSpPr>
          <p:cNvPr id="1033" name="Text Box 12"/>
          <p:cNvSpPr txBox="1">
            <a:spLocks noChangeArrowheads="1"/>
          </p:cNvSpPr>
          <p:nvPr/>
        </p:nvSpPr>
        <p:spPr bwMode="auto">
          <a:xfrm>
            <a:off x="2432050" y="2781300"/>
            <a:ext cx="7273925" cy="701675"/>
          </a:xfrm>
          <a:prstGeom prst="rect">
            <a:avLst/>
          </a:prstGeom>
          <a:noFill/>
          <a:ln w="9525">
            <a:noFill/>
            <a:miter lim="800000"/>
            <a:headEnd/>
            <a:tailEnd/>
          </a:ln>
        </p:spPr>
        <p:txBody>
          <a:bodyPr>
            <a:spAutoFit/>
          </a:bodyPr>
          <a:lstStyle/>
          <a:p>
            <a:pPr>
              <a:spcBef>
                <a:spcPct val="50000"/>
              </a:spcBef>
              <a:buFont typeface="Arial" pitchFamily="34" charset="0"/>
              <a:buChar char="–"/>
            </a:pPr>
            <a:r>
              <a:rPr lang="ru-RU" sz="2000"/>
              <a:t> множество вершин графа, представляющих    выполняемые операции алгоритма, </a:t>
            </a:r>
          </a:p>
        </p:txBody>
      </p:sp>
      <p:sp>
        <p:nvSpPr>
          <p:cNvPr id="1034" name="Text Box 13"/>
          <p:cNvSpPr txBox="1">
            <a:spLocks noChangeArrowheads="1"/>
          </p:cNvSpPr>
          <p:nvPr/>
        </p:nvSpPr>
        <p:spPr bwMode="auto">
          <a:xfrm>
            <a:off x="1281113" y="3556000"/>
            <a:ext cx="431800" cy="519113"/>
          </a:xfrm>
          <a:prstGeom prst="rect">
            <a:avLst/>
          </a:prstGeom>
          <a:noFill/>
          <a:ln w="9525">
            <a:noFill/>
            <a:miter lim="800000"/>
            <a:headEnd/>
            <a:tailEnd/>
          </a:ln>
        </p:spPr>
        <p:txBody>
          <a:bodyPr>
            <a:spAutoFit/>
          </a:bodyPr>
          <a:lstStyle/>
          <a:p>
            <a:pPr>
              <a:spcBef>
                <a:spcPct val="50000"/>
              </a:spcBef>
            </a:pPr>
            <a:r>
              <a:rPr lang="en-US" sz="2800" i="1">
                <a:latin typeface="Times New Roman" pitchFamily="18" charset="0"/>
              </a:rPr>
              <a:t>R</a:t>
            </a:r>
            <a:endParaRPr lang="ru-RU" sz="2800" i="1">
              <a:latin typeface="Times New Roman" pitchFamily="18" charset="0"/>
            </a:endParaRPr>
          </a:p>
        </p:txBody>
      </p:sp>
      <p:sp>
        <p:nvSpPr>
          <p:cNvPr id="1035" name="Text Box 14"/>
          <p:cNvSpPr txBox="1">
            <a:spLocks noChangeArrowheads="1"/>
          </p:cNvSpPr>
          <p:nvPr/>
        </p:nvSpPr>
        <p:spPr bwMode="auto">
          <a:xfrm>
            <a:off x="2432050" y="3575050"/>
            <a:ext cx="7273925" cy="1006475"/>
          </a:xfrm>
          <a:prstGeom prst="rect">
            <a:avLst/>
          </a:prstGeom>
          <a:noFill/>
          <a:ln w="9525">
            <a:noFill/>
            <a:miter lim="800000"/>
            <a:headEnd/>
            <a:tailEnd/>
          </a:ln>
        </p:spPr>
        <p:txBody>
          <a:bodyPr>
            <a:spAutoFit/>
          </a:bodyPr>
          <a:lstStyle/>
          <a:p>
            <a:pPr>
              <a:spcBef>
                <a:spcPct val="50000"/>
              </a:spcBef>
              <a:buFont typeface="Arial" pitchFamily="34" charset="0"/>
              <a:buChar char="–"/>
            </a:pPr>
            <a:r>
              <a:rPr lang="ru-RU" sz="2000"/>
              <a:t> </a:t>
            </a:r>
            <a:r>
              <a:rPr lang="ru-RU" sz="2000">
                <a:latin typeface="Arial" pitchFamily="34" charset="0"/>
              </a:rPr>
              <a:t>множество дуг графа</a:t>
            </a:r>
            <a:r>
              <a:rPr lang="en-US" sz="2000">
                <a:latin typeface="Arial" pitchFamily="34" charset="0"/>
              </a:rPr>
              <a:t>; </a:t>
            </a:r>
            <a:r>
              <a:rPr lang="ru-RU" sz="2000">
                <a:latin typeface="Arial" pitchFamily="34" charset="0"/>
              </a:rPr>
              <a:t>дуга </a:t>
            </a:r>
            <a:r>
              <a:rPr lang="en-US" sz="2000" i="1">
                <a:latin typeface="Arial" pitchFamily="34" charset="0"/>
              </a:rPr>
              <a:t>r(i,j)</a:t>
            </a:r>
            <a:r>
              <a:rPr lang="ru-RU" sz="2000">
                <a:latin typeface="Arial" pitchFamily="34" charset="0"/>
              </a:rPr>
              <a:t> принадлежит графу только</a:t>
            </a:r>
            <a:r>
              <a:rPr lang="en-US" sz="2000">
                <a:latin typeface="Arial" pitchFamily="34" charset="0"/>
              </a:rPr>
              <a:t> </a:t>
            </a:r>
            <a:r>
              <a:rPr lang="ru-RU" sz="2000">
                <a:latin typeface="Arial" pitchFamily="34" charset="0"/>
              </a:rPr>
              <a:t>если операция </a:t>
            </a:r>
            <a:r>
              <a:rPr lang="en-US" sz="2000" i="1">
                <a:latin typeface="Arial" pitchFamily="34" charset="0"/>
              </a:rPr>
              <a:t>j</a:t>
            </a:r>
            <a:r>
              <a:rPr lang="en-US" sz="2000">
                <a:latin typeface="Arial" pitchFamily="34" charset="0"/>
              </a:rPr>
              <a:t> </a:t>
            </a:r>
            <a:r>
              <a:rPr lang="ru-RU" sz="2000">
                <a:latin typeface="Arial" pitchFamily="34" charset="0"/>
              </a:rPr>
              <a:t> использует результат выполнения операции</a:t>
            </a:r>
            <a:r>
              <a:rPr lang="ru-RU">
                <a:latin typeface="Arial" pitchFamily="34" charset="0"/>
              </a:rPr>
              <a:t> </a:t>
            </a:r>
            <a:r>
              <a:rPr lang="en-US" sz="2000" i="1">
                <a:latin typeface="Arial" pitchFamily="34" charset="0"/>
              </a:rPr>
              <a:t>i</a:t>
            </a:r>
            <a:endParaRPr lang="ru-RU" sz="2000" i="1">
              <a:latin typeface="Arial" pitchFamily="34" charset="0"/>
            </a:endParaRPr>
          </a:p>
        </p:txBody>
      </p:sp>
      <p:sp>
        <p:nvSpPr>
          <p:cNvPr id="1036" name="Text Box 15"/>
          <p:cNvSpPr txBox="1">
            <a:spLocks noChangeArrowheads="1"/>
          </p:cNvSpPr>
          <p:nvPr/>
        </p:nvSpPr>
        <p:spPr bwMode="auto">
          <a:xfrm>
            <a:off x="488950" y="4598988"/>
            <a:ext cx="8785225" cy="701675"/>
          </a:xfrm>
          <a:prstGeom prst="rect">
            <a:avLst/>
          </a:prstGeom>
          <a:noFill/>
          <a:ln w="9525">
            <a:noFill/>
            <a:miter lim="800000"/>
            <a:headEnd/>
            <a:tailEnd/>
          </a:ln>
        </p:spPr>
        <p:txBody>
          <a:bodyPr>
            <a:spAutoFit/>
          </a:bodyPr>
          <a:lstStyle/>
          <a:p>
            <a:pPr>
              <a:spcBef>
                <a:spcPct val="50000"/>
              </a:spcBef>
            </a:pPr>
            <a:r>
              <a:rPr lang="ru-RU" sz="2000"/>
              <a:t>Вершины без входных дуг могут использоваться для задания операций ввода, а вершины без выходных дуг – для операций вывода. </a:t>
            </a:r>
          </a:p>
        </p:txBody>
      </p:sp>
      <p:graphicFrame>
        <p:nvGraphicFramePr>
          <p:cNvPr id="1028" name="Object 17"/>
          <p:cNvGraphicFramePr>
            <a:graphicFrameLocks noChangeAspect="1"/>
          </p:cNvGraphicFramePr>
          <p:nvPr/>
        </p:nvGraphicFramePr>
        <p:xfrm>
          <a:off x="1209675" y="5372100"/>
          <a:ext cx="344488" cy="504825"/>
        </p:xfrm>
        <a:graphic>
          <a:graphicData uri="http://schemas.openxmlformats.org/presentationml/2006/ole">
            <p:oleObj spid="_x0000_s1028" name="Формула" r:id="rId5" imgW="139639" imgH="190417" progId="Equation.3">
              <p:embed/>
            </p:oleObj>
          </a:graphicData>
        </a:graphic>
      </p:graphicFrame>
      <p:sp>
        <p:nvSpPr>
          <p:cNvPr id="1037" name="Text Box 19"/>
          <p:cNvSpPr txBox="1">
            <a:spLocks noChangeArrowheads="1"/>
          </p:cNvSpPr>
          <p:nvPr/>
        </p:nvSpPr>
        <p:spPr bwMode="auto">
          <a:xfrm>
            <a:off x="1857375" y="5443538"/>
            <a:ext cx="7848600" cy="396875"/>
          </a:xfrm>
          <a:prstGeom prst="rect">
            <a:avLst/>
          </a:prstGeom>
          <a:noFill/>
          <a:ln w="9525">
            <a:noFill/>
            <a:miter lim="800000"/>
            <a:headEnd/>
            <a:tailEnd/>
          </a:ln>
        </p:spPr>
        <p:txBody>
          <a:bodyPr>
            <a:spAutoFit/>
          </a:bodyPr>
          <a:lstStyle/>
          <a:p>
            <a:pPr>
              <a:spcBef>
                <a:spcPct val="50000"/>
              </a:spcBef>
            </a:pPr>
            <a:r>
              <a:rPr lang="en-US" sz="2000">
                <a:latin typeface="Arial" pitchFamily="34" charset="0"/>
              </a:rPr>
              <a:t>–</a:t>
            </a:r>
            <a:r>
              <a:rPr lang="en-US" sz="2000"/>
              <a:t> </a:t>
            </a:r>
            <a:r>
              <a:rPr lang="ru-RU" sz="2000"/>
              <a:t>множество вершин графа без вершин ввода, </a:t>
            </a:r>
          </a:p>
        </p:txBody>
      </p:sp>
      <p:sp>
        <p:nvSpPr>
          <p:cNvPr id="1038" name="Rectangle 21"/>
          <p:cNvSpPr>
            <a:spLocks noChangeArrowheads="1"/>
          </p:cNvSpPr>
          <p:nvPr/>
        </p:nvSpPr>
        <p:spPr bwMode="auto">
          <a:xfrm>
            <a:off x="0" y="3338513"/>
            <a:ext cx="9906000" cy="0"/>
          </a:xfrm>
          <a:prstGeom prst="rect">
            <a:avLst/>
          </a:prstGeom>
          <a:noFill/>
          <a:ln w="9525">
            <a:noFill/>
            <a:miter lim="800000"/>
            <a:headEnd/>
            <a:tailEnd/>
          </a:ln>
        </p:spPr>
        <p:txBody>
          <a:bodyPr wrap="none" anchor="ctr">
            <a:spAutoFit/>
          </a:bodyPr>
          <a:lstStyle/>
          <a:p>
            <a:endParaRPr lang="ru-RU"/>
          </a:p>
        </p:txBody>
      </p:sp>
      <p:graphicFrame>
        <p:nvGraphicFramePr>
          <p:cNvPr id="1029" name="Object 20"/>
          <p:cNvGraphicFramePr>
            <a:graphicFrameLocks noChangeAspect="1"/>
          </p:cNvGraphicFramePr>
          <p:nvPr/>
        </p:nvGraphicFramePr>
        <p:xfrm>
          <a:off x="922338" y="5848350"/>
          <a:ext cx="790575" cy="469900"/>
        </p:xfrm>
        <a:graphic>
          <a:graphicData uri="http://schemas.openxmlformats.org/presentationml/2006/ole">
            <p:oleObj spid="_x0000_s1029" name="Формула" r:id="rId6" imgW="304404" imgH="177569" progId="Equation.3">
              <p:embed/>
            </p:oleObj>
          </a:graphicData>
        </a:graphic>
      </p:graphicFrame>
      <p:sp>
        <p:nvSpPr>
          <p:cNvPr id="1039" name="Text Box 22"/>
          <p:cNvSpPr txBox="1">
            <a:spLocks noChangeArrowheads="1"/>
          </p:cNvSpPr>
          <p:nvPr/>
        </p:nvSpPr>
        <p:spPr bwMode="auto">
          <a:xfrm>
            <a:off x="1857375" y="5840413"/>
            <a:ext cx="7848600" cy="396875"/>
          </a:xfrm>
          <a:prstGeom prst="rect">
            <a:avLst/>
          </a:prstGeom>
          <a:noFill/>
          <a:ln w="9525">
            <a:noFill/>
            <a:miter lim="800000"/>
            <a:headEnd/>
            <a:tailEnd/>
          </a:ln>
        </p:spPr>
        <p:txBody>
          <a:bodyPr>
            <a:spAutoFit/>
          </a:bodyPr>
          <a:lstStyle/>
          <a:p>
            <a:pPr>
              <a:spcBef>
                <a:spcPct val="50000"/>
              </a:spcBef>
            </a:pPr>
            <a:r>
              <a:rPr lang="en-US" sz="2000">
                <a:latin typeface="Arial" pitchFamily="34" charset="0"/>
              </a:rPr>
              <a:t>–</a:t>
            </a:r>
            <a:r>
              <a:rPr lang="en-US" sz="2000"/>
              <a:t> </a:t>
            </a:r>
            <a:r>
              <a:rPr lang="ru-RU" sz="2000"/>
              <a:t>диаметр графа </a:t>
            </a:r>
            <a:r>
              <a:rPr lang="ru-RU" sz="2000">
                <a:latin typeface="Arial" pitchFamily="34" charset="0"/>
              </a:rPr>
              <a:t>(длина максимального пути)</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1028"/>
          <p:cNvSpPr>
            <a:spLocks noGrp="1" noChangeArrowheads="1"/>
          </p:cNvSpPr>
          <p:nvPr>
            <p:ph type="title"/>
          </p:nvPr>
        </p:nvSpPr>
        <p:spPr>
          <a:xfrm>
            <a:off x="415925" y="188913"/>
            <a:ext cx="8929688" cy="561975"/>
          </a:xfrm>
        </p:spPr>
        <p:txBody>
          <a:bodyPr rtlCol="0">
            <a:normAutofit fontScale="90000"/>
          </a:bodyPr>
          <a:lstStyle/>
          <a:p>
            <a:pPr algn="l" fontAlgn="auto">
              <a:spcAft>
                <a:spcPts val="0"/>
              </a:spcAft>
              <a:defRPr/>
            </a:pPr>
            <a:r>
              <a:rPr lang="ru-RU" b="1" smtClean="0"/>
              <a:t>Заключение…</a:t>
            </a:r>
          </a:p>
        </p:txBody>
      </p:sp>
      <p:sp>
        <p:nvSpPr>
          <p:cNvPr id="55299" name="Rectangle 1029"/>
          <p:cNvSpPr>
            <a:spLocks noGrp="1" noChangeArrowheads="1"/>
          </p:cNvSpPr>
          <p:nvPr>
            <p:ph idx="1"/>
          </p:nvPr>
        </p:nvSpPr>
        <p:spPr/>
        <p:txBody>
          <a:bodyPr/>
          <a:lstStyle/>
          <a:p>
            <a:pPr>
              <a:spcBef>
                <a:spcPct val="30000"/>
              </a:spcBef>
            </a:pPr>
            <a:r>
              <a:rPr lang="ru-RU" sz="2400" smtClean="0"/>
              <a:t>В разделе описывается модель вычислений в виде графа "операции-операнды", которая может использоваться для описания существующих информационных зависимостей в выбираемых алгоритмах решения задач. </a:t>
            </a:r>
          </a:p>
          <a:p>
            <a:pPr>
              <a:spcBef>
                <a:spcPct val="30000"/>
              </a:spcBef>
            </a:pPr>
            <a:r>
              <a:rPr lang="ru-RU" sz="2400" smtClean="0"/>
              <a:t>Рассматривается понятие </a:t>
            </a:r>
            <a:r>
              <a:rPr lang="ru-RU" sz="2400" i="1" smtClean="0"/>
              <a:t>паракомпьютера</a:t>
            </a:r>
            <a:r>
              <a:rPr lang="ru-RU" sz="2400" smtClean="0"/>
              <a:t> как параллельной системы с неограниченным количеством процессоров. </a:t>
            </a:r>
          </a:p>
          <a:p>
            <a:pPr>
              <a:spcBef>
                <a:spcPct val="30000"/>
              </a:spcBef>
            </a:pPr>
            <a:r>
              <a:rPr lang="ru-RU" sz="2400" smtClean="0"/>
              <a:t>Для оценки оптимальности разрабатываемых методов параллельных вычислений в разделе приводятся основные показатели качества - ускорение (</a:t>
            </a:r>
            <a:r>
              <a:rPr lang="en-US" sz="2400" i="1" smtClean="0"/>
              <a:t>speedup</a:t>
            </a:r>
            <a:r>
              <a:rPr lang="ru-RU" sz="2400" smtClean="0"/>
              <a:t>), эффективность (</a:t>
            </a:r>
            <a:r>
              <a:rPr lang="en-US" sz="2400" i="1" smtClean="0"/>
              <a:t>efficiency</a:t>
            </a:r>
            <a:r>
              <a:rPr lang="ru-RU" sz="2400" smtClean="0"/>
              <a:t>), стоимость (</a:t>
            </a:r>
            <a:r>
              <a:rPr lang="en-US" sz="2400" i="1" smtClean="0"/>
              <a:t>cost</a:t>
            </a:r>
            <a:r>
              <a:rPr lang="ru-RU" sz="2400" smtClean="0"/>
              <a:t>) вычислений.</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2"/>
          <p:cNvSpPr>
            <a:spLocks noGrp="1" noChangeArrowheads="1"/>
          </p:cNvSpPr>
          <p:nvPr>
            <p:ph type="title"/>
          </p:nvPr>
        </p:nvSpPr>
        <p:spPr>
          <a:xfrm>
            <a:off x="415925" y="188913"/>
            <a:ext cx="8929688" cy="561975"/>
          </a:xfrm>
        </p:spPr>
        <p:txBody>
          <a:bodyPr rtlCol="0">
            <a:normAutofit fontScale="90000"/>
          </a:bodyPr>
          <a:lstStyle/>
          <a:p>
            <a:pPr algn="l" fontAlgn="auto">
              <a:spcAft>
                <a:spcPts val="0"/>
              </a:spcAft>
              <a:defRPr/>
            </a:pPr>
            <a:r>
              <a:rPr lang="ru-RU" b="1" smtClean="0"/>
              <a:t>Заключение</a:t>
            </a:r>
          </a:p>
        </p:txBody>
      </p:sp>
      <p:sp>
        <p:nvSpPr>
          <p:cNvPr id="56323" name="Rectangle 3"/>
          <p:cNvSpPr>
            <a:spLocks noGrp="1" noChangeArrowheads="1"/>
          </p:cNvSpPr>
          <p:nvPr>
            <p:ph idx="1"/>
          </p:nvPr>
        </p:nvSpPr>
        <p:spPr/>
        <p:txBody>
          <a:bodyPr/>
          <a:lstStyle/>
          <a:p>
            <a:pPr>
              <a:lnSpc>
                <a:spcPct val="90000"/>
              </a:lnSpc>
              <a:spcBef>
                <a:spcPct val="30000"/>
              </a:spcBef>
            </a:pPr>
            <a:r>
              <a:rPr lang="ru-RU" sz="2400" smtClean="0"/>
              <a:t>Для демонстрации применимости рассмотренных моделей и методов анализа параллельных алгоритмов в разделе рассматривается задача нахождения частных сумм последовательности числовых значений</a:t>
            </a:r>
          </a:p>
          <a:p>
            <a:pPr>
              <a:lnSpc>
                <a:spcPct val="90000"/>
              </a:lnSpc>
              <a:spcBef>
                <a:spcPct val="30000"/>
              </a:spcBef>
            </a:pPr>
            <a:r>
              <a:rPr lang="ru-RU" sz="2400" smtClean="0"/>
              <a:t>Рассматривается вопрос построения оценок максимально достижимых значений показателей эффективности. Для получения таких оценок может быть использован </a:t>
            </a:r>
            <a:r>
              <a:rPr lang="ru-RU" sz="2400" i="1" smtClean="0"/>
              <a:t>закон Амдаля </a:t>
            </a:r>
            <a:r>
              <a:rPr lang="ru-RU" sz="2400" smtClean="0"/>
              <a:t>(</a:t>
            </a:r>
            <a:r>
              <a:rPr lang="ru-RU" sz="2400" i="1" smtClean="0"/>
              <a:t>Amdahl</a:t>
            </a:r>
            <a:r>
              <a:rPr lang="ru-RU" sz="2400" smtClean="0"/>
              <a:t>) и </a:t>
            </a:r>
            <a:r>
              <a:rPr lang="ru-RU" sz="2400" i="1" smtClean="0"/>
              <a:t>закон Густавсона-Барсиса</a:t>
            </a:r>
            <a:r>
              <a:rPr lang="ru-RU" sz="2400" smtClean="0"/>
              <a:t> (</a:t>
            </a:r>
            <a:r>
              <a:rPr lang="en-US" sz="2400" i="1" smtClean="0"/>
              <a:t>Gustafson</a:t>
            </a:r>
            <a:r>
              <a:rPr lang="ru-RU" sz="2400" i="1" smtClean="0"/>
              <a:t>-</a:t>
            </a:r>
            <a:r>
              <a:rPr lang="en-US" sz="2400" i="1" smtClean="0"/>
              <a:t>Barsis</a:t>
            </a:r>
            <a:r>
              <a:rPr lang="ru-RU" sz="2400" i="1" smtClean="0"/>
              <a:t>'</a:t>
            </a:r>
            <a:r>
              <a:rPr lang="en-US" sz="2400" i="1" smtClean="0"/>
              <a:t>s law</a:t>
            </a:r>
            <a:r>
              <a:rPr lang="ru-RU" sz="2400" smtClean="0"/>
              <a:t>) </a:t>
            </a:r>
          </a:p>
          <a:p>
            <a:pPr>
              <a:lnSpc>
                <a:spcPct val="90000"/>
              </a:lnSpc>
              <a:spcBef>
                <a:spcPct val="30000"/>
              </a:spcBef>
            </a:pPr>
            <a:r>
              <a:rPr lang="ru-RU" sz="2400" smtClean="0"/>
              <a:t>Вводится понятие </a:t>
            </a:r>
            <a:r>
              <a:rPr lang="ru-RU" sz="2400" i="1" smtClean="0"/>
              <a:t>функции изоэффективности</a:t>
            </a:r>
            <a:r>
              <a:rPr lang="ru-RU" sz="2400" smtClean="0"/>
              <a:t> (</a:t>
            </a:r>
            <a:r>
              <a:rPr lang="en-US" sz="2400" i="1" smtClean="0"/>
              <a:t>isoefficiency function</a:t>
            </a:r>
            <a:r>
              <a:rPr lang="ru-RU" sz="2400" smtClean="0"/>
              <a:t>)</a:t>
            </a:r>
          </a:p>
          <a:p>
            <a:pPr>
              <a:lnSpc>
                <a:spcPct val="90000"/>
              </a:lnSpc>
              <a:spcBef>
                <a:spcPct val="30000"/>
              </a:spcBef>
            </a:pPr>
            <a:r>
              <a:rPr lang="ru-RU" sz="2400" smtClean="0"/>
              <a:t>Получение описанных оценок иллюстрируется на примерах</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0" name="Rectangle 4"/>
          <p:cNvSpPr>
            <a:spLocks noGrp="1" noChangeArrowheads="1"/>
          </p:cNvSpPr>
          <p:nvPr>
            <p:ph type="title"/>
          </p:nvPr>
        </p:nvSpPr>
        <p:spPr>
          <a:xfrm>
            <a:off x="415925" y="203200"/>
            <a:ext cx="9082088" cy="561975"/>
          </a:xfrm>
        </p:spPr>
        <p:txBody>
          <a:bodyPr rtlCol="0">
            <a:normAutofit fontScale="90000"/>
          </a:bodyPr>
          <a:lstStyle/>
          <a:p>
            <a:pPr algn="l" fontAlgn="auto">
              <a:spcAft>
                <a:spcPts val="0"/>
              </a:spcAft>
              <a:defRPr/>
            </a:pPr>
            <a:r>
              <a:rPr lang="ru-RU" b="1" smtClean="0"/>
              <a:t>Вопросы для обсуждения…</a:t>
            </a:r>
          </a:p>
        </p:txBody>
      </p:sp>
      <p:sp>
        <p:nvSpPr>
          <p:cNvPr id="57347" name="Rectangle 3"/>
          <p:cNvSpPr>
            <a:spLocks noGrp="1" noChangeArrowheads="1"/>
          </p:cNvSpPr>
          <p:nvPr>
            <p:ph idx="1"/>
          </p:nvPr>
        </p:nvSpPr>
        <p:spPr/>
        <p:txBody>
          <a:bodyPr/>
          <a:lstStyle/>
          <a:p>
            <a:pPr marL="355600" indent="-355600">
              <a:lnSpc>
                <a:spcPct val="80000"/>
              </a:lnSpc>
            </a:pPr>
            <a:r>
              <a:rPr lang="ru-RU" sz="2400" smtClean="0"/>
              <a:t>Как определяется время выполнения параллельного алгоритма?</a:t>
            </a:r>
          </a:p>
          <a:p>
            <a:pPr marL="355600" indent="-355600">
              <a:lnSpc>
                <a:spcPct val="80000"/>
              </a:lnSpc>
            </a:pPr>
            <a:r>
              <a:rPr lang="ru-RU" sz="2400" smtClean="0"/>
              <a:t>Как определить минимально возможное время решения задачи?</a:t>
            </a:r>
          </a:p>
          <a:p>
            <a:pPr marL="355600" indent="-355600">
              <a:lnSpc>
                <a:spcPct val="80000"/>
              </a:lnSpc>
            </a:pPr>
            <a:r>
              <a:rPr lang="ru-RU" sz="2400" smtClean="0"/>
              <a:t>Какие оценки следует использовать в качестве характеристики времени последовательного решения задачи?</a:t>
            </a:r>
          </a:p>
          <a:p>
            <a:pPr marL="355600" indent="-355600">
              <a:lnSpc>
                <a:spcPct val="80000"/>
              </a:lnSpc>
            </a:pPr>
            <a:r>
              <a:rPr lang="ru-RU" sz="2400" smtClean="0"/>
              <a:t>Как определить минимально возможное время параллельного решения задачи по графу "операнды – операции"?</a:t>
            </a:r>
          </a:p>
          <a:p>
            <a:pPr marL="355600" indent="-355600">
              <a:lnSpc>
                <a:spcPct val="80000"/>
              </a:lnSpc>
            </a:pPr>
            <a:r>
              <a:rPr lang="ru-RU" sz="2400" smtClean="0"/>
              <a:t>При каком числе процессоров могут быть получены времена выполнения параллельного алгоритма, сопоставимые по порядку с оценками минимально возможного времени решения задачи?</a:t>
            </a:r>
          </a:p>
          <a:p>
            <a:pPr marL="355600" indent="-355600">
              <a:lnSpc>
                <a:spcPct val="80000"/>
              </a:lnSpc>
            </a:pPr>
            <a:r>
              <a:rPr lang="ru-RU" sz="2400" smtClean="0"/>
              <a:t>Возможно ли достижение сверхлинейного ускорения?</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4" name="Rectangle 3"/>
          <p:cNvSpPr>
            <a:spLocks noGrp="1" noChangeArrowheads="1"/>
          </p:cNvSpPr>
          <p:nvPr>
            <p:ph type="title"/>
          </p:nvPr>
        </p:nvSpPr>
        <p:spPr>
          <a:xfrm>
            <a:off x="415925" y="203200"/>
            <a:ext cx="9082088" cy="561975"/>
          </a:xfrm>
        </p:spPr>
        <p:txBody>
          <a:bodyPr rtlCol="0">
            <a:normAutofit fontScale="90000"/>
          </a:bodyPr>
          <a:lstStyle/>
          <a:p>
            <a:pPr algn="l" fontAlgn="auto">
              <a:spcAft>
                <a:spcPts val="0"/>
              </a:spcAft>
              <a:defRPr/>
            </a:pPr>
            <a:r>
              <a:rPr lang="ru-RU" b="1" smtClean="0"/>
              <a:t>Вопросы для обсуждения</a:t>
            </a:r>
          </a:p>
        </p:txBody>
      </p:sp>
      <p:sp>
        <p:nvSpPr>
          <p:cNvPr id="58371" name="Rectangle 2"/>
          <p:cNvSpPr>
            <a:spLocks noGrp="1" noChangeArrowheads="1"/>
          </p:cNvSpPr>
          <p:nvPr>
            <p:ph idx="1"/>
          </p:nvPr>
        </p:nvSpPr>
        <p:spPr/>
        <p:txBody>
          <a:bodyPr/>
          <a:lstStyle/>
          <a:p>
            <a:pPr marL="355600" indent="-355600"/>
            <a:r>
              <a:rPr lang="ru-RU" sz="2400" smtClean="0"/>
              <a:t>В чем состоит противоречивость показателей ускорения и эффективности?</a:t>
            </a:r>
          </a:p>
          <a:p>
            <a:pPr marL="355600" indent="-355600"/>
            <a:r>
              <a:rPr lang="ru-RU" sz="2400" smtClean="0"/>
              <a:t>В чем состоит понятие стоимостно-оптимального алгоритма?</a:t>
            </a:r>
          </a:p>
          <a:p>
            <a:pPr marL="355600" indent="-355600"/>
            <a:r>
              <a:rPr lang="ru-RU" sz="2400" smtClean="0"/>
              <a:t>Как формулируется закон Амдаля? Какой аспект параллельных вычислений позволяет учесть данный закон?</a:t>
            </a:r>
          </a:p>
          <a:p>
            <a:pPr marL="355600" indent="-355600"/>
            <a:r>
              <a:rPr lang="ru-RU" sz="2400" smtClean="0"/>
              <a:t>Какие предположения используются для обоснования закона Густавсона-Барсиса?</a:t>
            </a:r>
          </a:p>
          <a:p>
            <a:pPr marL="355600" indent="-355600"/>
            <a:r>
              <a:rPr lang="ru-RU" sz="2400" smtClean="0"/>
              <a:t>Какой алгоритм является масштабируемым? Приведите примеры методов с разным уровнем масштабируемости.</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052"/>
          <p:cNvSpPr>
            <a:spLocks noGrp="1" noChangeArrowheads="1"/>
          </p:cNvSpPr>
          <p:nvPr>
            <p:ph type="title"/>
          </p:nvPr>
        </p:nvSpPr>
        <p:spPr>
          <a:xfrm>
            <a:off x="415925" y="203200"/>
            <a:ext cx="9082088" cy="561975"/>
          </a:xfrm>
          <a:noFill/>
        </p:spPr>
        <p:txBody>
          <a:bodyPr/>
          <a:lstStyle/>
          <a:p>
            <a:pPr algn="l"/>
            <a:r>
              <a:rPr lang="ru-RU" sz="2800" b="1" smtClean="0"/>
              <a:t>Темы заданий для самостоятельной работы…</a:t>
            </a:r>
          </a:p>
        </p:txBody>
      </p:sp>
      <p:sp>
        <p:nvSpPr>
          <p:cNvPr id="59397" name="Rectangle 2051"/>
          <p:cNvSpPr>
            <a:spLocks noGrp="1" noChangeArrowheads="1"/>
          </p:cNvSpPr>
          <p:nvPr>
            <p:ph idx="1"/>
          </p:nvPr>
        </p:nvSpPr>
        <p:spPr>
          <a:xfrm>
            <a:off x="495300" y="1196975"/>
            <a:ext cx="9137650" cy="4968875"/>
          </a:xfrm>
        </p:spPr>
        <p:txBody>
          <a:bodyPr rtlCol="0">
            <a:normAutofit fontScale="92500" lnSpcReduction="10000"/>
          </a:bodyPr>
          <a:lstStyle/>
          <a:p>
            <a:pPr marL="355600" indent="-355600" fontAlgn="auto">
              <a:spcAft>
                <a:spcPts val="0"/>
              </a:spcAft>
              <a:defRPr/>
            </a:pPr>
            <a:r>
              <a:rPr lang="ru-RU" smtClean="0"/>
              <a:t>Разработайте модель и выполните оценку показателей ускорения и эффективности параллельных вычислений: </a:t>
            </a:r>
          </a:p>
          <a:p>
            <a:pPr marL="900113" lvl="1" indent="-365125" fontAlgn="auto">
              <a:spcAft>
                <a:spcPts val="0"/>
              </a:spcAft>
              <a:defRPr/>
            </a:pPr>
            <a:r>
              <a:rPr lang="ru-RU" smtClean="0"/>
              <a:t>для задачи скалярного произведения двух векторов,</a:t>
            </a:r>
          </a:p>
          <a:p>
            <a:pPr marL="900113" lvl="1" indent="-365125" fontAlgn="auto">
              <a:spcAft>
                <a:spcPts val="0"/>
              </a:spcAft>
              <a:defRPr/>
            </a:pPr>
            <a:r>
              <a:rPr lang="ru-RU" smtClean="0"/>
              <a:t>для задачи поиска максимального и минимального значений для заданного набора числовых данных,</a:t>
            </a:r>
          </a:p>
          <a:p>
            <a:pPr marL="900113" lvl="1" indent="-365125" fontAlgn="auto">
              <a:spcAft>
                <a:spcPts val="0"/>
              </a:spcAft>
              <a:defRPr/>
            </a:pPr>
            <a:r>
              <a:rPr lang="ru-RU" smtClean="0"/>
              <a:t>для задачи нахождения среднего значения для заданного набора числовых данных</a:t>
            </a:r>
          </a:p>
          <a:p>
            <a:pPr marL="355600" indent="-355600" fontAlgn="auto">
              <a:spcAft>
                <a:spcPts val="0"/>
              </a:spcAft>
              <a:defRPr/>
            </a:pPr>
            <a:r>
              <a:rPr lang="ru-RU" smtClean="0"/>
              <a:t>Выполните в соответствии с законом Амдаля оценку максимально достижимого ускорения для задач п. 1.</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2" name="Rectangle 3"/>
          <p:cNvSpPr>
            <a:spLocks noGrp="1" noChangeArrowheads="1"/>
          </p:cNvSpPr>
          <p:nvPr>
            <p:ph type="title"/>
          </p:nvPr>
        </p:nvSpPr>
        <p:spPr>
          <a:xfrm>
            <a:off x="415925" y="203200"/>
            <a:ext cx="9082088" cy="561975"/>
          </a:xfrm>
        </p:spPr>
        <p:txBody>
          <a:bodyPr rtlCol="0">
            <a:normAutofit fontScale="90000"/>
          </a:bodyPr>
          <a:lstStyle/>
          <a:p>
            <a:pPr algn="l" fontAlgn="auto">
              <a:spcAft>
                <a:spcPts val="0"/>
              </a:spcAft>
              <a:defRPr/>
            </a:pPr>
            <a:r>
              <a:rPr lang="ru-RU" b="1" smtClean="0"/>
              <a:t>Темы заданий для самостоятельной работы</a:t>
            </a:r>
          </a:p>
        </p:txBody>
      </p:sp>
      <p:sp>
        <p:nvSpPr>
          <p:cNvPr id="60421" name="Rectangle 2"/>
          <p:cNvSpPr>
            <a:spLocks noGrp="1" noChangeArrowheads="1"/>
          </p:cNvSpPr>
          <p:nvPr>
            <p:ph idx="1"/>
          </p:nvPr>
        </p:nvSpPr>
        <p:spPr>
          <a:xfrm>
            <a:off x="495300" y="1196975"/>
            <a:ext cx="9137650" cy="4968875"/>
          </a:xfrm>
        </p:spPr>
        <p:txBody>
          <a:bodyPr rtlCol="0">
            <a:normAutofit lnSpcReduction="10000"/>
          </a:bodyPr>
          <a:lstStyle/>
          <a:p>
            <a:pPr marL="355600" indent="-355600" fontAlgn="auto">
              <a:spcAft>
                <a:spcPts val="0"/>
              </a:spcAft>
              <a:defRPr/>
            </a:pPr>
            <a:r>
              <a:rPr lang="ru-RU" smtClean="0"/>
              <a:t>Выполните оценку ускорения масштабирования для задач п.1.</a:t>
            </a:r>
          </a:p>
          <a:p>
            <a:pPr marL="355600" indent="-355600" fontAlgn="auto">
              <a:spcAft>
                <a:spcPts val="0"/>
              </a:spcAft>
              <a:defRPr/>
            </a:pPr>
            <a:r>
              <a:rPr lang="ru-RU" smtClean="0"/>
              <a:t>Выполните построение функций изоэффективности для задач п. 1.</a:t>
            </a:r>
          </a:p>
          <a:p>
            <a:pPr marL="355600" indent="-355600" fontAlgn="auto">
              <a:spcAft>
                <a:spcPts val="0"/>
              </a:spcAft>
              <a:defRPr/>
            </a:pPr>
            <a:r>
              <a:rPr lang="ru-RU" smtClean="0"/>
              <a:t>Разработайте модель и выполните полный анализ эффективности параллельных вычислений (ускорение, эффективность, максимально достижимое ускорение, ускорение масштабирования, функция изоэффективности) для задачи умножения матрицы на вектор.</a:t>
            </a:r>
          </a:p>
          <a:p>
            <a:pPr marL="355600" indent="-355600" fontAlgn="auto">
              <a:spcAft>
                <a:spcPts val="0"/>
              </a:spcAft>
              <a:defRPr/>
            </a:pPr>
            <a:endParaRPr lang="ru-RU"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6" name="Rectangle 4"/>
          <p:cNvSpPr>
            <a:spLocks noGrp="1" noChangeArrowheads="1"/>
          </p:cNvSpPr>
          <p:nvPr>
            <p:ph type="title"/>
          </p:nvPr>
        </p:nvSpPr>
        <p:spPr>
          <a:xfrm>
            <a:off x="415925" y="203200"/>
            <a:ext cx="9082088" cy="561975"/>
          </a:xfrm>
        </p:spPr>
        <p:txBody>
          <a:bodyPr rtlCol="0">
            <a:normAutofit fontScale="90000"/>
          </a:bodyPr>
          <a:lstStyle/>
          <a:p>
            <a:pPr algn="l" fontAlgn="auto">
              <a:spcAft>
                <a:spcPts val="0"/>
              </a:spcAft>
              <a:defRPr/>
            </a:pPr>
            <a:r>
              <a:rPr lang="ru-RU" b="1" smtClean="0"/>
              <a:t>Литература…</a:t>
            </a:r>
          </a:p>
        </p:txBody>
      </p:sp>
      <p:sp>
        <p:nvSpPr>
          <p:cNvPr id="61443" name="Rectangle 3"/>
          <p:cNvSpPr>
            <a:spLocks noGrp="1" noChangeArrowheads="1"/>
          </p:cNvSpPr>
          <p:nvPr>
            <p:ph idx="1"/>
          </p:nvPr>
        </p:nvSpPr>
        <p:spPr/>
        <p:txBody>
          <a:bodyPr/>
          <a:lstStyle/>
          <a:p>
            <a:pPr>
              <a:lnSpc>
                <a:spcPct val="90000"/>
              </a:lnSpc>
            </a:pPr>
            <a:r>
              <a:rPr lang="ru-RU" sz="2400" b="1" smtClean="0"/>
              <a:t>Гергель В.П.</a:t>
            </a:r>
            <a:r>
              <a:rPr lang="ru-RU" sz="2400" smtClean="0"/>
              <a:t> Теория и практика параллельных вычислений. - М.: Интернет-Университет, БИНОМ. Лаборатория знаний, 2007.</a:t>
            </a:r>
            <a:endParaRPr lang="en-US" sz="2400" b="1" smtClean="0"/>
          </a:p>
          <a:p>
            <a:pPr>
              <a:lnSpc>
                <a:spcPct val="90000"/>
              </a:lnSpc>
            </a:pPr>
            <a:r>
              <a:rPr lang="ru-RU" sz="2400" b="1" smtClean="0"/>
              <a:t>Воеводин В.В., Воеводин Вл.В.</a:t>
            </a:r>
            <a:r>
              <a:rPr lang="ru-RU" sz="2400" smtClean="0"/>
              <a:t> Параллельные вычисления. – СПб.: </a:t>
            </a:r>
            <a:r>
              <a:rPr lang="ru-RU" sz="2400" smtClean="0">
                <a:hlinkClick r:id="rId2"/>
              </a:rPr>
              <a:t>БХВ-Петербург</a:t>
            </a:r>
            <a:r>
              <a:rPr lang="ru-RU" sz="2400" smtClean="0"/>
              <a:t>, 2002.</a:t>
            </a:r>
            <a:endParaRPr lang="ru-RU" sz="2400" b="1" smtClean="0"/>
          </a:p>
          <a:p>
            <a:pPr>
              <a:lnSpc>
                <a:spcPct val="90000"/>
              </a:lnSpc>
            </a:pPr>
            <a:r>
              <a:rPr lang="en-US" sz="2400" b="1" smtClean="0"/>
              <a:t>Kumar</a:t>
            </a:r>
            <a:r>
              <a:rPr lang="en-US" sz="2400" smtClean="0"/>
              <a:t> V., Grama, A., Gupta, A., Karypis, G. (1994). Introduction to Parallel Computing. - The Benjamin/Cummings Publishing Company, Inc. (2nd edn., 2003)</a:t>
            </a:r>
            <a:endParaRPr lang="ru-RU" sz="2400" smtClean="0"/>
          </a:p>
          <a:p>
            <a:pPr>
              <a:lnSpc>
                <a:spcPct val="90000"/>
              </a:lnSpc>
            </a:pPr>
            <a:r>
              <a:rPr lang="en-US" sz="2400" b="1" smtClean="0"/>
              <a:t>Quinn</a:t>
            </a:r>
            <a:r>
              <a:rPr lang="en-US" sz="2400" smtClean="0"/>
              <a:t>, M. J. (2004). Parallel Programming in C with MPI and OpenMP. – New York, NY: McGraw-Hill</a:t>
            </a:r>
            <a:r>
              <a:rPr lang="en-US" sz="2400" b="1" smtClean="0"/>
              <a:t> </a:t>
            </a:r>
          </a:p>
          <a:p>
            <a:pPr>
              <a:lnSpc>
                <a:spcPct val="90000"/>
              </a:lnSpc>
            </a:pPr>
            <a:r>
              <a:rPr lang="en-US" sz="2400" b="1" smtClean="0"/>
              <a:t>Bertsekas</a:t>
            </a:r>
            <a:r>
              <a:rPr lang="en-US" sz="2400" smtClean="0"/>
              <a:t>, D.P., Tsitsiklis, J.N. (1989). Parallel and distributed Computation. Numerical Methods. - Prentice Hall, Englewood Cliffs, New Jersey.</a:t>
            </a:r>
            <a:endParaRPr lang="ru-RU" sz="2400" smtClean="0"/>
          </a:p>
          <a:p>
            <a:pPr>
              <a:lnSpc>
                <a:spcPct val="90000"/>
              </a:lnSpc>
            </a:pPr>
            <a:endParaRPr lang="ru-RU" sz="240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0" name="Rectangle 3"/>
          <p:cNvSpPr>
            <a:spLocks noGrp="1" noChangeArrowheads="1"/>
          </p:cNvSpPr>
          <p:nvPr>
            <p:ph type="title"/>
          </p:nvPr>
        </p:nvSpPr>
        <p:spPr>
          <a:xfrm>
            <a:off x="415925" y="203200"/>
            <a:ext cx="9082088" cy="561975"/>
          </a:xfrm>
        </p:spPr>
        <p:txBody>
          <a:bodyPr rtlCol="0">
            <a:normAutofit fontScale="90000"/>
          </a:bodyPr>
          <a:lstStyle/>
          <a:p>
            <a:pPr algn="l" fontAlgn="auto">
              <a:spcAft>
                <a:spcPts val="0"/>
              </a:spcAft>
              <a:defRPr/>
            </a:pPr>
            <a:r>
              <a:rPr lang="ru-RU" b="1" smtClean="0"/>
              <a:t>Литература</a:t>
            </a:r>
          </a:p>
        </p:txBody>
      </p:sp>
      <p:sp>
        <p:nvSpPr>
          <p:cNvPr id="62467" name="Rectangle 2"/>
          <p:cNvSpPr>
            <a:spLocks noGrp="1" noChangeArrowheads="1"/>
          </p:cNvSpPr>
          <p:nvPr>
            <p:ph idx="1"/>
          </p:nvPr>
        </p:nvSpPr>
        <p:spPr/>
        <p:txBody>
          <a:bodyPr/>
          <a:lstStyle/>
          <a:p>
            <a:r>
              <a:rPr lang="en-US" sz="2400" b="1" smtClean="0"/>
              <a:t>Zomaya</a:t>
            </a:r>
            <a:r>
              <a:rPr lang="en-US" sz="2400" smtClean="0"/>
              <a:t>, A.Y. (Ed.) (1996). Parallel and Distributed Computing Handbook. - McGraw-Hill.</a:t>
            </a:r>
          </a:p>
          <a:p>
            <a:r>
              <a:rPr lang="en-US" sz="2400" b="1" smtClean="0"/>
              <a:t>Amdahl</a:t>
            </a:r>
            <a:r>
              <a:rPr lang="ru-RU" sz="2400" smtClean="0"/>
              <a:t>, </a:t>
            </a:r>
            <a:r>
              <a:rPr lang="en-US" sz="2400" smtClean="0"/>
              <a:t>G</a:t>
            </a:r>
            <a:r>
              <a:rPr lang="ru-RU" sz="2400" smtClean="0"/>
              <a:t>. (1967). </a:t>
            </a:r>
            <a:r>
              <a:rPr lang="en-US" sz="2400" smtClean="0"/>
              <a:t>Validity of the single processor approach to achieving large scale computing capabilities. In AFIPS Conference Proceedings, Vol. 30, pp. 483-485, Washington, D.C.: Thompson Books.</a:t>
            </a:r>
            <a:endParaRPr lang="ru-RU" sz="2400" smtClean="0"/>
          </a:p>
          <a:p>
            <a:r>
              <a:rPr lang="en-US" sz="2400" b="1" smtClean="0"/>
              <a:t>Grama</a:t>
            </a:r>
            <a:r>
              <a:rPr lang="en-US" sz="2400" smtClean="0"/>
              <a:t>, A.Y., Gupta, A. and Kumar, V. (1993). Isoefficiency: Measuring the scalability of parallel algorithms and architectures. IEEE Parallel and Distributed technology. 1 (3). pp. 12-21.</a:t>
            </a:r>
            <a:endParaRPr lang="ru-RU" sz="2400" smtClean="0"/>
          </a:p>
          <a:p>
            <a:r>
              <a:rPr lang="en-US" sz="2400" b="1" smtClean="0"/>
              <a:t>Gustavson, </a:t>
            </a:r>
            <a:r>
              <a:rPr lang="en-US" sz="2400" smtClean="0"/>
              <a:t>J.L. (1988) Reevaluating Amdahl's law. Communications of the ACM. 31 (5). pp.532-533.</a:t>
            </a:r>
            <a:endParaRPr lang="ru-RU" sz="24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5" name="Rectangle 17"/>
          <p:cNvSpPr>
            <a:spLocks noGrp="1" noChangeArrowheads="1"/>
          </p:cNvSpPr>
          <p:nvPr>
            <p:ph type="title"/>
          </p:nvPr>
        </p:nvSpPr>
        <p:spPr>
          <a:xfrm>
            <a:off x="415925" y="188913"/>
            <a:ext cx="9082088" cy="561975"/>
          </a:xfrm>
        </p:spPr>
        <p:txBody>
          <a:bodyPr rtlCol="0">
            <a:normAutofit fontScale="90000"/>
          </a:bodyPr>
          <a:lstStyle/>
          <a:p>
            <a:pPr algn="l" fontAlgn="auto">
              <a:spcAft>
                <a:spcPts val="0"/>
              </a:spcAft>
              <a:defRPr/>
            </a:pPr>
            <a:r>
              <a:rPr lang="ru-RU" b="1" smtClean="0"/>
              <a:t>Граф "операции-операнды"…</a:t>
            </a:r>
          </a:p>
        </p:txBody>
      </p:sp>
      <p:graphicFrame>
        <p:nvGraphicFramePr>
          <p:cNvPr id="2050" name="Object 11"/>
          <p:cNvGraphicFramePr>
            <a:graphicFrameLocks noChangeAspect="1"/>
          </p:cNvGraphicFramePr>
          <p:nvPr>
            <p:ph sz="half" idx="1"/>
          </p:nvPr>
        </p:nvGraphicFramePr>
        <p:xfrm>
          <a:off x="849313" y="2460625"/>
          <a:ext cx="2808287" cy="2608263"/>
        </p:xfrm>
        <a:graphic>
          <a:graphicData uri="http://schemas.openxmlformats.org/presentationml/2006/ole">
            <p:oleObj spid="_x0000_s2050" name="Рисунок" r:id="rId3" imgW="1600200" imgH="1486080" progId="Word.Picture.8">
              <p:embed/>
            </p:oleObj>
          </a:graphicData>
        </a:graphic>
      </p:graphicFrame>
      <p:graphicFrame>
        <p:nvGraphicFramePr>
          <p:cNvPr id="2051" name="Object 13"/>
          <p:cNvGraphicFramePr>
            <a:graphicFrameLocks noChangeAspect="1"/>
          </p:cNvGraphicFramePr>
          <p:nvPr>
            <p:ph sz="half" idx="2"/>
          </p:nvPr>
        </p:nvGraphicFramePr>
        <p:xfrm>
          <a:off x="4305300" y="2316163"/>
          <a:ext cx="4606925" cy="3128962"/>
        </p:xfrm>
        <a:graphic>
          <a:graphicData uri="http://schemas.openxmlformats.org/presentationml/2006/ole">
            <p:oleObj spid="_x0000_s2051" name="Рисунок" r:id="rId4" imgW="9468000" imgH="6429240" progId="Word.Picture.8">
              <p:embed/>
            </p:oleObj>
          </a:graphicData>
        </a:graphic>
      </p:graphicFrame>
      <p:sp>
        <p:nvSpPr>
          <p:cNvPr id="2054" name="Text Box 6"/>
          <p:cNvSpPr txBox="1">
            <a:spLocks noChangeArrowheads="1"/>
          </p:cNvSpPr>
          <p:nvPr/>
        </p:nvSpPr>
        <p:spPr bwMode="auto">
          <a:xfrm>
            <a:off x="0" y="1125538"/>
            <a:ext cx="9906000" cy="822325"/>
          </a:xfrm>
          <a:prstGeom prst="rect">
            <a:avLst/>
          </a:prstGeom>
          <a:noFill/>
          <a:ln w="9525">
            <a:noFill/>
            <a:miter lim="800000"/>
            <a:headEnd/>
            <a:tailEnd/>
          </a:ln>
        </p:spPr>
        <p:txBody>
          <a:bodyPr>
            <a:spAutoFit/>
          </a:bodyPr>
          <a:lstStyle/>
          <a:p>
            <a:pPr algn="ctr">
              <a:spcBef>
                <a:spcPct val="50000"/>
              </a:spcBef>
            </a:pPr>
            <a:r>
              <a:rPr lang="ru-RU" sz="2400" b="1"/>
              <a:t>Пример</a:t>
            </a:r>
            <a:r>
              <a:rPr lang="ru-RU" sz="2400"/>
              <a:t>: граф алгоритма вычисления площади прямоугольника, заданного координатами двух противолежащих углов </a:t>
            </a:r>
          </a:p>
        </p:txBody>
      </p:sp>
      <p:sp>
        <p:nvSpPr>
          <p:cNvPr id="2055" name="Rectangle 10"/>
          <p:cNvSpPr>
            <a:spLocks noChangeArrowheads="1"/>
          </p:cNvSpPr>
          <p:nvPr/>
        </p:nvSpPr>
        <p:spPr bwMode="auto">
          <a:xfrm>
            <a:off x="0" y="1738313"/>
            <a:ext cx="9906000" cy="0"/>
          </a:xfrm>
          <a:prstGeom prst="rect">
            <a:avLst/>
          </a:prstGeom>
          <a:noFill/>
          <a:ln w="9525">
            <a:noFill/>
            <a:miter lim="800000"/>
            <a:headEnd/>
            <a:tailEnd/>
          </a:ln>
        </p:spPr>
        <p:txBody>
          <a:bodyPr wrap="none" anchor="ctr">
            <a:spAutoFit/>
          </a:bodyPr>
          <a:lstStyle/>
          <a:p>
            <a:endParaRPr lang="ru-RU"/>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2" name="Rectangle 4"/>
          <p:cNvSpPr>
            <a:spLocks noGrp="1" noChangeArrowheads="1"/>
          </p:cNvSpPr>
          <p:nvPr>
            <p:ph type="title"/>
          </p:nvPr>
        </p:nvSpPr>
        <p:spPr>
          <a:xfrm>
            <a:off x="415925" y="188913"/>
            <a:ext cx="9082088" cy="561975"/>
          </a:xfrm>
        </p:spPr>
        <p:txBody>
          <a:bodyPr rtlCol="0">
            <a:normAutofit fontScale="90000"/>
          </a:bodyPr>
          <a:lstStyle/>
          <a:p>
            <a:pPr algn="l" fontAlgn="auto">
              <a:spcAft>
                <a:spcPts val="0"/>
              </a:spcAft>
              <a:defRPr/>
            </a:pPr>
            <a:r>
              <a:rPr lang="ru-RU" b="1" smtClean="0"/>
              <a:t>Граф "операции-операнды"</a:t>
            </a:r>
          </a:p>
        </p:txBody>
      </p:sp>
      <p:sp>
        <p:nvSpPr>
          <p:cNvPr id="39941" name="Rectangle 3"/>
          <p:cNvSpPr>
            <a:spLocks noGrp="1" noChangeArrowheads="1"/>
          </p:cNvSpPr>
          <p:nvPr>
            <p:ph idx="1"/>
          </p:nvPr>
        </p:nvSpPr>
        <p:spPr/>
        <p:txBody>
          <a:bodyPr rtlCol="0">
            <a:normAutofit lnSpcReduction="10000"/>
          </a:bodyPr>
          <a:lstStyle/>
          <a:p>
            <a:pPr fontAlgn="auto">
              <a:spcAft>
                <a:spcPts val="0"/>
              </a:spcAft>
              <a:defRPr/>
            </a:pPr>
            <a:r>
              <a:rPr lang="ru-RU" smtClean="0"/>
              <a:t>Схемы вычислений обладают различными возможностями для распараллеливания, при построении модели вычислений может быть поставлена </a:t>
            </a:r>
            <a:r>
              <a:rPr lang="ru-RU" b="1" smtClean="0"/>
              <a:t>задача выбора наиболее подходящей</a:t>
            </a:r>
            <a:r>
              <a:rPr lang="ru-RU" smtClean="0"/>
              <a:t> для параллельного исполнения вычислительной схемы алгоритма </a:t>
            </a:r>
          </a:p>
          <a:p>
            <a:pPr fontAlgn="auto">
              <a:spcAft>
                <a:spcPts val="0"/>
              </a:spcAft>
              <a:defRPr/>
            </a:pPr>
            <a:r>
              <a:rPr lang="ru-RU" smtClean="0"/>
              <a:t>Операции алгоритма, между которыми нет пути в рамках выбранной схемы вычислений, могут быть выполнены </a:t>
            </a:r>
            <a:r>
              <a:rPr lang="ru-RU" b="1" smtClean="0"/>
              <a:t>параллельно </a:t>
            </a:r>
          </a:p>
          <a:p>
            <a:pPr fontAlgn="auto">
              <a:spcAft>
                <a:spcPts val="0"/>
              </a:spcAft>
              <a:defRPr/>
            </a:pPr>
            <a:endParaRPr lang="ru-RU"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Rectangle 9"/>
          <p:cNvSpPr>
            <a:spLocks noGrp="1" noChangeArrowheads="1"/>
          </p:cNvSpPr>
          <p:nvPr>
            <p:ph type="title"/>
          </p:nvPr>
        </p:nvSpPr>
        <p:spPr>
          <a:xfrm>
            <a:off x="415925" y="188913"/>
            <a:ext cx="9217025" cy="561975"/>
          </a:xfrm>
        </p:spPr>
        <p:txBody>
          <a:bodyPr rtlCol="0">
            <a:normAutofit fontScale="90000"/>
          </a:bodyPr>
          <a:lstStyle/>
          <a:p>
            <a:pPr algn="l" fontAlgn="auto">
              <a:spcAft>
                <a:spcPts val="0"/>
              </a:spcAft>
              <a:defRPr/>
            </a:pPr>
            <a:r>
              <a:rPr lang="ru-RU" b="1" smtClean="0"/>
              <a:t>Схема параллельного выполнения алгоритма</a:t>
            </a:r>
          </a:p>
        </p:txBody>
      </p:sp>
      <p:sp>
        <p:nvSpPr>
          <p:cNvPr id="3078" name="Rectangle 3"/>
          <p:cNvSpPr>
            <a:spLocks noGrp="1" noChangeArrowheads="1"/>
          </p:cNvSpPr>
          <p:nvPr>
            <p:ph idx="1"/>
          </p:nvPr>
        </p:nvSpPr>
        <p:spPr>
          <a:xfrm>
            <a:off x="495300" y="1196975"/>
            <a:ext cx="8915400" cy="4895850"/>
          </a:xfrm>
        </p:spPr>
        <p:txBody>
          <a:bodyPr/>
          <a:lstStyle/>
          <a:p>
            <a:r>
              <a:rPr lang="ru-RU" sz="2000" smtClean="0"/>
              <a:t>Пусть </a:t>
            </a:r>
            <a:r>
              <a:rPr lang="en-US" sz="2000" b="1" i="1" smtClean="0"/>
              <a:t>p</a:t>
            </a:r>
            <a:r>
              <a:rPr lang="en-US" sz="2000" i="1" smtClean="0"/>
              <a:t> </a:t>
            </a:r>
            <a:r>
              <a:rPr lang="ru-RU" sz="2000" i="1" smtClean="0"/>
              <a:t> </a:t>
            </a:r>
            <a:r>
              <a:rPr lang="ru-RU" sz="2000" smtClean="0"/>
              <a:t>есть количество процессоров, используемых для выполнения алгоритма. Тогда для параллельного выполнения вычислений необходимо задать множество (</a:t>
            </a:r>
            <a:r>
              <a:rPr lang="ru-RU" sz="2000" i="1" smtClean="0"/>
              <a:t>расписание</a:t>
            </a:r>
            <a:r>
              <a:rPr lang="ru-RU" sz="2000" smtClean="0"/>
              <a:t>): </a:t>
            </a:r>
          </a:p>
          <a:p>
            <a:endParaRPr lang="ru-RU" sz="2000" smtClean="0"/>
          </a:p>
          <a:p>
            <a:pPr lvl="1"/>
            <a:r>
              <a:rPr lang="en-US" sz="1800" b="1" i="1" smtClean="0"/>
              <a:t>i</a:t>
            </a:r>
            <a:r>
              <a:rPr lang="en-US" sz="1800" smtClean="0"/>
              <a:t> </a:t>
            </a:r>
            <a:r>
              <a:rPr lang="ru-RU" sz="1800" smtClean="0"/>
              <a:t>  - есть</a:t>
            </a:r>
            <a:r>
              <a:rPr lang="en-US" sz="1800" smtClean="0"/>
              <a:t> </a:t>
            </a:r>
            <a:r>
              <a:rPr lang="ru-RU" sz="1800" smtClean="0"/>
              <a:t>номер операции,</a:t>
            </a:r>
          </a:p>
          <a:p>
            <a:pPr lvl="1"/>
            <a:r>
              <a:rPr lang="en-US" sz="1800" b="1" i="1" smtClean="0"/>
              <a:t>P</a:t>
            </a:r>
            <a:r>
              <a:rPr lang="en-US" sz="1800" b="1" i="1" baseline="-25000" smtClean="0"/>
              <a:t>i</a:t>
            </a:r>
            <a:r>
              <a:rPr lang="en-US" sz="1800" smtClean="0"/>
              <a:t> </a:t>
            </a:r>
            <a:r>
              <a:rPr lang="ru-RU" sz="1800" smtClean="0"/>
              <a:t>- есть</a:t>
            </a:r>
            <a:r>
              <a:rPr lang="en-US" sz="1800" smtClean="0"/>
              <a:t> </a:t>
            </a:r>
            <a:r>
              <a:rPr lang="ru-RU" sz="1800" smtClean="0"/>
              <a:t>номер процессора,</a:t>
            </a:r>
          </a:p>
          <a:p>
            <a:pPr lvl="1"/>
            <a:r>
              <a:rPr lang="en-US" sz="1800" b="1" i="1" smtClean="0"/>
              <a:t>t</a:t>
            </a:r>
            <a:r>
              <a:rPr lang="en-US" sz="1800" b="1" i="1" baseline="-25000" smtClean="0"/>
              <a:t>i</a:t>
            </a:r>
            <a:r>
              <a:rPr lang="ru-RU" sz="1800" smtClean="0"/>
              <a:t>  - есть</a:t>
            </a:r>
            <a:r>
              <a:rPr lang="en-US" sz="1800" smtClean="0"/>
              <a:t> </a:t>
            </a:r>
            <a:r>
              <a:rPr lang="ru-RU" sz="1800" smtClean="0"/>
              <a:t>время начала выполнения </a:t>
            </a:r>
            <a:r>
              <a:rPr lang="en-US" sz="1800" i="1" smtClean="0"/>
              <a:t>i</a:t>
            </a:r>
            <a:r>
              <a:rPr lang="en-US" sz="1800" smtClean="0"/>
              <a:t>-</a:t>
            </a:r>
            <a:r>
              <a:rPr lang="ru-RU" sz="1800" smtClean="0"/>
              <a:t>ой операции.</a:t>
            </a:r>
          </a:p>
          <a:p>
            <a:r>
              <a:rPr lang="ru-RU" sz="2000" smtClean="0"/>
              <a:t>Должны выполняться условия:</a:t>
            </a:r>
          </a:p>
          <a:p>
            <a:pPr lvl="1"/>
            <a:r>
              <a:rPr lang="ru-RU" sz="1800" smtClean="0"/>
              <a:t>один и тот же процессор не должен назначаться разным операциям в один и тот же момент времени:</a:t>
            </a:r>
          </a:p>
          <a:p>
            <a:pPr lvl="1">
              <a:buFontTx/>
              <a:buNone/>
            </a:pPr>
            <a:endParaRPr lang="ru-RU" sz="1800" smtClean="0"/>
          </a:p>
          <a:p>
            <a:pPr lvl="1"/>
            <a:r>
              <a:rPr lang="ru-RU" sz="1800" smtClean="0"/>
              <a:t>к назначаемому моменту выполнения операции все необходимые данные уже должны быть вычислены:</a:t>
            </a:r>
            <a:endParaRPr lang="ru-RU" sz="2000" b="1" smtClean="0"/>
          </a:p>
        </p:txBody>
      </p:sp>
      <p:graphicFrame>
        <p:nvGraphicFramePr>
          <p:cNvPr id="3074" name="Object 12"/>
          <p:cNvGraphicFramePr>
            <a:graphicFrameLocks noChangeAspect="1"/>
          </p:cNvGraphicFramePr>
          <p:nvPr/>
        </p:nvGraphicFramePr>
        <p:xfrm>
          <a:off x="3297238" y="4465638"/>
          <a:ext cx="3024187" cy="441325"/>
        </p:xfrm>
        <a:graphic>
          <a:graphicData uri="http://schemas.openxmlformats.org/presentationml/2006/ole">
            <p:oleObj spid="_x0000_s3074" name="Формула" r:id="rId3" imgW="1625600" imgH="241300" progId="Equation.3">
              <p:embed/>
            </p:oleObj>
          </a:graphicData>
        </a:graphic>
      </p:graphicFrame>
      <p:graphicFrame>
        <p:nvGraphicFramePr>
          <p:cNvPr id="3075" name="Object 14"/>
          <p:cNvGraphicFramePr>
            <a:graphicFrameLocks noChangeAspect="1"/>
          </p:cNvGraphicFramePr>
          <p:nvPr/>
        </p:nvGraphicFramePr>
        <p:xfrm>
          <a:off x="3582988" y="5589588"/>
          <a:ext cx="2449512" cy="411162"/>
        </p:xfrm>
        <a:graphic>
          <a:graphicData uri="http://schemas.openxmlformats.org/presentationml/2006/ole">
            <p:oleObj spid="_x0000_s3075" name="Формула" r:id="rId4" imgW="1422400" imgH="241300" progId="Equation.3">
              <p:embed/>
            </p:oleObj>
          </a:graphicData>
        </a:graphic>
      </p:graphicFrame>
      <p:sp>
        <p:nvSpPr>
          <p:cNvPr id="3080" name="Rectangle 17"/>
          <p:cNvSpPr>
            <a:spLocks noChangeArrowheads="1"/>
          </p:cNvSpPr>
          <p:nvPr/>
        </p:nvSpPr>
        <p:spPr bwMode="auto">
          <a:xfrm>
            <a:off x="0" y="3309938"/>
            <a:ext cx="9906000" cy="0"/>
          </a:xfrm>
          <a:prstGeom prst="rect">
            <a:avLst/>
          </a:prstGeom>
          <a:noFill/>
          <a:ln w="9525">
            <a:noFill/>
            <a:miter lim="800000"/>
            <a:headEnd/>
            <a:tailEnd/>
          </a:ln>
        </p:spPr>
        <p:txBody>
          <a:bodyPr wrap="none" anchor="ctr">
            <a:spAutoFit/>
          </a:bodyPr>
          <a:lstStyle/>
          <a:p>
            <a:endParaRPr lang="ru-RU"/>
          </a:p>
        </p:txBody>
      </p:sp>
      <p:graphicFrame>
        <p:nvGraphicFramePr>
          <p:cNvPr id="3076" name="Object 16"/>
          <p:cNvGraphicFramePr>
            <a:graphicFrameLocks noChangeAspect="1"/>
          </p:cNvGraphicFramePr>
          <p:nvPr/>
        </p:nvGraphicFramePr>
        <p:xfrm>
          <a:off x="3657600" y="2205038"/>
          <a:ext cx="2303463" cy="403225"/>
        </p:xfrm>
        <a:graphic>
          <a:graphicData uri="http://schemas.openxmlformats.org/presentationml/2006/ole">
            <p:oleObj spid="_x0000_s3076" name="Формула" r:id="rId5" imgW="1358310" imgH="241195" progId="Equation.3">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3" name="Rectangle 8"/>
          <p:cNvSpPr>
            <a:spLocks noGrp="1" noChangeArrowheads="1"/>
          </p:cNvSpPr>
          <p:nvPr>
            <p:ph type="title"/>
          </p:nvPr>
        </p:nvSpPr>
        <p:spPr>
          <a:xfrm>
            <a:off x="415925" y="188913"/>
            <a:ext cx="8713788" cy="561975"/>
          </a:xfrm>
        </p:spPr>
        <p:txBody>
          <a:bodyPr rtlCol="0">
            <a:normAutofit fontScale="90000"/>
          </a:bodyPr>
          <a:lstStyle/>
          <a:p>
            <a:pPr algn="l" fontAlgn="auto">
              <a:spcAft>
                <a:spcPts val="0"/>
              </a:spcAft>
              <a:defRPr/>
            </a:pPr>
            <a:r>
              <a:rPr lang="ru-RU" sz="2600" b="1" smtClean="0"/>
              <a:t>Определение времени выполнения параллельного алгоритма…</a:t>
            </a:r>
          </a:p>
        </p:txBody>
      </p:sp>
      <p:sp>
        <p:nvSpPr>
          <p:cNvPr id="4102" name="Rectangle 3"/>
          <p:cNvSpPr>
            <a:spLocks noGrp="1" noChangeArrowheads="1"/>
          </p:cNvSpPr>
          <p:nvPr>
            <p:ph idx="1"/>
          </p:nvPr>
        </p:nvSpPr>
        <p:spPr/>
        <p:txBody>
          <a:bodyPr/>
          <a:lstStyle/>
          <a:p>
            <a:r>
              <a:rPr lang="ru-RU" dirty="0" smtClean="0"/>
              <a:t>Модель параллельного алгоритма:</a:t>
            </a:r>
          </a:p>
          <a:p>
            <a:endParaRPr lang="ru-RU" dirty="0" smtClean="0"/>
          </a:p>
          <a:p>
            <a:r>
              <a:rPr lang="ru-RU" dirty="0" smtClean="0"/>
              <a:t>Время выполнения параллельного алгоритма с заданным расписанием:</a:t>
            </a:r>
          </a:p>
          <a:p>
            <a:endParaRPr lang="ru-RU" dirty="0" smtClean="0"/>
          </a:p>
          <a:p>
            <a:r>
              <a:rPr lang="ru-RU" dirty="0" smtClean="0"/>
              <a:t>Время выполнения параллельного алгоритма с оптимальным расписанием:</a:t>
            </a:r>
          </a:p>
        </p:txBody>
      </p:sp>
      <p:sp>
        <p:nvSpPr>
          <p:cNvPr id="4104" name="Rectangle 10"/>
          <p:cNvSpPr>
            <a:spLocks noChangeArrowheads="1"/>
          </p:cNvSpPr>
          <p:nvPr/>
        </p:nvSpPr>
        <p:spPr bwMode="auto">
          <a:xfrm>
            <a:off x="0" y="3309938"/>
            <a:ext cx="9906000" cy="0"/>
          </a:xfrm>
          <a:prstGeom prst="rect">
            <a:avLst/>
          </a:prstGeom>
          <a:noFill/>
          <a:ln w="9525">
            <a:noFill/>
            <a:miter lim="800000"/>
            <a:headEnd/>
            <a:tailEnd/>
          </a:ln>
        </p:spPr>
        <p:txBody>
          <a:bodyPr wrap="none" anchor="ctr">
            <a:spAutoFit/>
          </a:bodyPr>
          <a:lstStyle/>
          <a:p>
            <a:endParaRPr lang="ru-RU"/>
          </a:p>
        </p:txBody>
      </p:sp>
      <p:graphicFrame>
        <p:nvGraphicFramePr>
          <p:cNvPr id="4098" name="Object 9"/>
          <p:cNvGraphicFramePr>
            <a:graphicFrameLocks noChangeAspect="1"/>
          </p:cNvGraphicFramePr>
          <p:nvPr/>
        </p:nvGraphicFramePr>
        <p:xfrm>
          <a:off x="3584848" y="2132856"/>
          <a:ext cx="1728788" cy="592137"/>
        </p:xfrm>
        <a:graphic>
          <a:graphicData uri="http://schemas.openxmlformats.org/presentationml/2006/ole">
            <p:oleObj spid="_x0000_s4098" name="Формула" r:id="rId3" imgW="698500" imgH="241300" progId="Equation.3">
              <p:embed/>
            </p:oleObj>
          </a:graphicData>
        </a:graphic>
      </p:graphicFrame>
      <p:sp>
        <p:nvSpPr>
          <p:cNvPr id="4105" name="Rectangle 12"/>
          <p:cNvSpPr>
            <a:spLocks noChangeArrowheads="1"/>
          </p:cNvSpPr>
          <p:nvPr/>
        </p:nvSpPr>
        <p:spPr bwMode="auto">
          <a:xfrm>
            <a:off x="0" y="3290888"/>
            <a:ext cx="9906000" cy="0"/>
          </a:xfrm>
          <a:prstGeom prst="rect">
            <a:avLst/>
          </a:prstGeom>
          <a:noFill/>
          <a:ln w="9525">
            <a:noFill/>
            <a:miter lim="800000"/>
            <a:headEnd/>
            <a:tailEnd/>
          </a:ln>
        </p:spPr>
        <p:txBody>
          <a:bodyPr wrap="none" anchor="ctr">
            <a:spAutoFit/>
          </a:bodyPr>
          <a:lstStyle/>
          <a:p>
            <a:endParaRPr lang="ru-RU"/>
          </a:p>
        </p:txBody>
      </p:sp>
      <p:graphicFrame>
        <p:nvGraphicFramePr>
          <p:cNvPr id="4099" name="Object 11"/>
          <p:cNvGraphicFramePr>
            <a:graphicFrameLocks noChangeAspect="1"/>
          </p:cNvGraphicFramePr>
          <p:nvPr/>
        </p:nvGraphicFramePr>
        <p:xfrm>
          <a:off x="3296816" y="3789040"/>
          <a:ext cx="3097212" cy="579437"/>
        </p:xfrm>
        <a:graphic>
          <a:graphicData uri="http://schemas.openxmlformats.org/presentationml/2006/ole">
            <p:oleObj spid="_x0000_s4099" name="Формула" r:id="rId4" imgW="1473200" imgH="279400" progId="Equation.3">
              <p:embed/>
            </p:oleObj>
          </a:graphicData>
        </a:graphic>
      </p:graphicFrame>
      <p:sp>
        <p:nvSpPr>
          <p:cNvPr id="4106" name="Rectangle 14"/>
          <p:cNvSpPr>
            <a:spLocks noChangeArrowheads="1"/>
          </p:cNvSpPr>
          <p:nvPr/>
        </p:nvSpPr>
        <p:spPr bwMode="auto">
          <a:xfrm>
            <a:off x="0" y="3276600"/>
            <a:ext cx="9906000" cy="0"/>
          </a:xfrm>
          <a:prstGeom prst="rect">
            <a:avLst/>
          </a:prstGeom>
          <a:noFill/>
          <a:ln w="9525">
            <a:noFill/>
            <a:miter lim="800000"/>
            <a:headEnd/>
            <a:tailEnd/>
          </a:ln>
        </p:spPr>
        <p:txBody>
          <a:bodyPr wrap="none" anchor="ctr">
            <a:spAutoFit/>
          </a:bodyPr>
          <a:lstStyle/>
          <a:p>
            <a:endParaRPr lang="ru-RU"/>
          </a:p>
        </p:txBody>
      </p:sp>
      <p:graphicFrame>
        <p:nvGraphicFramePr>
          <p:cNvPr id="4100" name="Object 13"/>
          <p:cNvGraphicFramePr>
            <a:graphicFrameLocks noChangeAspect="1"/>
          </p:cNvGraphicFramePr>
          <p:nvPr/>
        </p:nvGraphicFramePr>
        <p:xfrm>
          <a:off x="3368824" y="5589240"/>
          <a:ext cx="2951162" cy="609600"/>
        </p:xfrm>
        <a:graphic>
          <a:graphicData uri="http://schemas.openxmlformats.org/presentationml/2006/ole">
            <p:oleObj spid="_x0000_s4100" name="Формула" r:id="rId5" imgW="1473200" imgH="304800" progId="Equation.3">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Специальное оформление">
  <a:themeElements>
    <a:clrScheme name="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пециальное оформление">
      <a:majorFont>
        <a:latin typeface="Arial"/>
        <a:ea typeface=""/>
        <a:cs typeface="Arial"/>
      </a:majorFont>
      <a:minorFont>
        <a:latin typeface="Arial"/>
        <a:ea typeface=""/>
        <a:cs typeface="Arial"/>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Bernard MT Condensed" pitchFamily="18"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Bernard MT Condensed" pitchFamily="18" charset="0"/>
            <a:cs typeface="Arial" charset="0"/>
          </a:defRPr>
        </a:defPPr>
      </a:lstStyle>
    </a:lnDef>
  </a:objectDefaults>
  <a:extraClrSchemeLst>
    <a:extraClrScheme>
      <a:clrScheme name="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Специальное 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Специальное 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Специальное 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Специальное 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Специальное 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Специальное 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Специальное 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Специальное 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Специальное 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Специальное 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Специальное 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4953</TotalTime>
  <Words>2464</Words>
  <Application>Microsoft Office PowerPoint</Application>
  <PresentationFormat>Лист A4 (210x297 мм)</PresentationFormat>
  <Paragraphs>300</Paragraphs>
  <Slides>57</Slides>
  <Notes>1</Notes>
  <HiddenSlides>0</HiddenSlides>
  <MMClips>0</MMClips>
  <ScaleCrop>false</ScaleCrop>
  <HeadingPairs>
    <vt:vector size="8" baseType="variant">
      <vt:variant>
        <vt:lpstr>Использованные шрифты</vt:lpstr>
      </vt:variant>
      <vt:variant>
        <vt:i4>6</vt:i4>
      </vt:variant>
      <vt:variant>
        <vt:lpstr>Тема</vt:lpstr>
      </vt:variant>
      <vt:variant>
        <vt:i4>2</vt:i4>
      </vt:variant>
      <vt:variant>
        <vt:lpstr>Внедренные серверы OLE</vt:lpstr>
      </vt:variant>
      <vt:variant>
        <vt:i4>3</vt:i4>
      </vt:variant>
      <vt:variant>
        <vt:lpstr>Заголовки слайдов</vt:lpstr>
      </vt:variant>
      <vt:variant>
        <vt:i4>57</vt:i4>
      </vt:variant>
    </vt:vector>
  </HeadingPairs>
  <TitlesOfParts>
    <vt:vector size="68" baseType="lpstr">
      <vt:lpstr>Bernard MT Condensed</vt:lpstr>
      <vt:lpstr>Arial</vt:lpstr>
      <vt:lpstr>Calibri</vt:lpstr>
      <vt:lpstr>Times New Roman</vt:lpstr>
      <vt:lpstr>Wingdings</vt:lpstr>
      <vt:lpstr>Symbol</vt:lpstr>
      <vt:lpstr>Специальное оформление</vt:lpstr>
      <vt:lpstr>Тема Office</vt:lpstr>
      <vt:lpstr>Microsoft Equation 3.0</vt:lpstr>
      <vt:lpstr>Рисунок Microsoft Word</vt:lpstr>
      <vt:lpstr>Диаграмма Microsoft Excel</vt:lpstr>
      <vt:lpstr>Лекция 3. Моделирование и анализ                    параллельных вычислений</vt:lpstr>
      <vt:lpstr>Содержание</vt:lpstr>
      <vt:lpstr>Введение</vt:lpstr>
      <vt:lpstr>Граф "операции-операнды"…</vt:lpstr>
      <vt:lpstr>Граф "операции-операнды"…</vt:lpstr>
      <vt:lpstr>Граф "операции-операнды"…</vt:lpstr>
      <vt:lpstr>Граф "операции-операнды"</vt:lpstr>
      <vt:lpstr>Схема параллельного выполнения алгоритма</vt:lpstr>
      <vt:lpstr>Определение времени выполнения параллельного алгоритма…</vt:lpstr>
      <vt:lpstr>Определение времени выполнения параллельного алгоритма…</vt:lpstr>
      <vt:lpstr>Определение времени выполнения параллельного алгоритма…</vt:lpstr>
      <vt:lpstr>Определение времени выполнения параллельного алгоритма…</vt:lpstr>
      <vt:lpstr>Определение времени выполнения параллельного алгоритма…</vt:lpstr>
      <vt:lpstr>Определение времени выполнения параллельного алгоритма…</vt:lpstr>
      <vt:lpstr>Определение времени выполнения параллельного алгоритма…</vt:lpstr>
      <vt:lpstr>Определение времени выполнения параллельного алгоритма…</vt:lpstr>
      <vt:lpstr>Определение времени выполнения параллельного алгоритма…</vt:lpstr>
      <vt:lpstr>Показатели эффективности параллельного алгоритма…</vt:lpstr>
      <vt:lpstr>Показатели эффективности параллельного алгоритма…</vt:lpstr>
      <vt:lpstr>Показатели эффективности параллельного алгоритма…</vt:lpstr>
      <vt:lpstr>Показатели эффективности параллельного алгоритма…</vt:lpstr>
      <vt:lpstr>Пример: Вычисление частных сумм…</vt:lpstr>
      <vt:lpstr>Пример: Вычисление частных сумм…</vt:lpstr>
      <vt:lpstr>Пример: Вычисление частных сумм…</vt:lpstr>
      <vt:lpstr>Пример: Вычисление частных сумм…</vt:lpstr>
      <vt:lpstr>Пример: Вычисление частных сумм…</vt:lpstr>
      <vt:lpstr>Пример: Вычисление частных сумм…</vt:lpstr>
      <vt:lpstr>Пример: Вычисление частных сумм…</vt:lpstr>
      <vt:lpstr>Пример: Вычисление частных сумм…</vt:lpstr>
      <vt:lpstr>Пример: Вычисление частных сумм…</vt:lpstr>
      <vt:lpstr>Пример: Вычисление частных сумм…</vt:lpstr>
      <vt:lpstr>Пример: Вычисление частных сумм…</vt:lpstr>
      <vt:lpstr>Пример: Вычисление частных сумм</vt:lpstr>
      <vt:lpstr>Оценка максимально достижимого параллелизма…</vt:lpstr>
      <vt:lpstr>Оценка максимально достижимого параллелизма…</vt:lpstr>
      <vt:lpstr>Оценка максимально достижимого параллелизма…</vt:lpstr>
      <vt:lpstr>Оценка максимально достижимого параллелизма…</vt:lpstr>
      <vt:lpstr>Оценка максимально достижимого параллелизма</vt:lpstr>
      <vt:lpstr>Анализ масштабируемости параллельных вычислений...</vt:lpstr>
      <vt:lpstr>Анализ масштабируемости параллельных вычислений…</vt:lpstr>
      <vt:lpstr>Анализ масштабируемости параллельных вычислений…</vt:lpstr>
      <vt:lpstr>Анализ масштабируемости параллельных вычислений</vt:lpstr>
      <vt:lpstr>Пример: Вычисление числа …</vt:lpstr>
      <vt:lpstr>Пример: Вычисление числа …</vt:lpstr>
      <vt:lpstr>Пример: Вычисление числа …</vt:lpstr>
      <vt:lpstr>Пример: Вычисление числа </vt:lpstr>
      <vt:lpstr>Пример: Метод конечных разностей…</vt:lpstr>
      <vt:lpstr>Пример: Метод конечных разностей…</vt:lpstr>
      <vt:lpstr>Пример: Метод конечных разностей</vt:lpstr>
      <vt:lpstr>Заключение…</vt:lpstr>
      <vt:lpstr>Заключение</vt:lpstr>
      <vt:lpstr>Вопросы для обсуждения…</vt:lpstr>
      <vt:lpstr>Вопросы для обсуждения</vt:lpstr>
      <vt:lpstr>Темы заданий для самостоятельной работы…</vt:lpstr>
      <vt:lpstr>Темы заданий для самостоятельной работы</vt:lpstr>
      <vt:lpstr>Литература…</vt:lpstr>
      <vt:lpstr>Литература</vt:lpstr>
    </vt:vector>
  </TitlesOfParts>
  <Company>ННГУ</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Введение в методы параллельного программирования</dc:title>
  <dc:subject>2. Моделирование и анализ  параллельных вычислений</dc:subject>
  <dc:creator>Гергель В.П.</dc:creator>
  <cp:lastModifiedBy>Кондрашов</cp:lastModifiedBy>
  <cp:revision>262</cp:revision>
  <dcterms:created xsi:type="dcterms:W3CDTF">2004-08-14T10:27:56Z</dcterms:created>
  <dcterms:modified xsi:type="dcterms:W3CDTF">2013-08-05T08:32:05Z</dcterms:modified>
</cp:coreProperties>
</file>